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72" r:id="rId3"/>
    <p:sldId id="600" r:id="rId4"/>
    <p:sldId id="601" r:id="rId5"/>
    <p:sldId id="604" r:id="rId7"/>
    <p:sldId id="605" r:id="rId8"/>
    <p:sldId id="606" r:id="rId9"/>
    <p:sldId id="607" r:id="rId10"/>
    <p:sldId id="599" r:id="rId11"/>
    <p:sldId id="373" r:id="rId12"/>
    <p:sldId id="563" r:id="rId13"/>
    <p:sldId id="602" r:id="rId14"/>
    <p:sldId id="60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Oops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5040" y="34290"/>
            <a:ext cx="1591310" cy="2724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26670" y="379095"/>
            <a:ext cx="4105910" cy="31661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Example :-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7" name="Rectangles 6"/>
          <p:cNvSpPr/>
          <p:nvPr/>
        </p:nvSpPr>
        <p:spPr>
          <a:xfrm>
            <a:off x="27305" y="3544570"/>
            <a:ext cx="4105275" cy="3286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2654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4088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2574290" y="4100195"/>
            <a:ext cx="2219325" cy="1938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ON </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116840" y="556768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7" name="Rectangles 6"/>
          <p:cNvSpPr/>
          <p:nvPr/>
        </p:nvSpPr>
        <p:spPr>
          <a:xfrm>
            <a:off x="5092065" y="0"/>
            <a:ext cx="2764155" cy="6826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globl variable without constructor</a:t>
            </a:r>
            <a:endParaRPr lang="en-US" sz="1200" b="1">
              <a:solidFill>
                <a:srgbClr val="E907E7"/>
              </a:solidFill>
              <a:sym typeface="+mn-ea"/>
            </a:endParaRPr>
          </a:p>
          <a:p>
            <a:pPr algn="l"/>
            <a:r>
              <a:rPr lang="en-US" sz="1200" b="1">
                <a:solidFill>
                  <a:srgbClr val="92D050"/>
                </a:solidFill>
                <a:sym typeface="+mn-ea"/>
              </a:rPr>
              <a:t>you may omit 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val0</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val1</a:t>
            </a:r>
            <a:endParaRPr lang="en-US" sz="1200" b="1">
              <a:solidFill>
                <a:srgbClr val="00B0F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The</a:t>
            </a:r>
            <a:r>
              <a:rPr lang="en-US" sz="1200" b="1">
                <a:solidFill>
                  <a:srgbClr val="FF0000"/>
                </a:solidFill>
                <a:sym typeface="+mn-ea"/>
              </a:rPr>
              <a:t> __init__()</a:t>
            </a:r>
            <a:r>
              <a:rPr lang="en-US" sz="1200" b="1">
                <a:solidFill>
                  <a:srgbClr val="92D050"/>
                </a:solidFill>
                <a:sym typeface="+mn-ea"/>
              </a:rPr>
              <a:t> function is called automatically every time the class is being used to create a new object.</a:t>
            </a:r>
            <a:endParaRPr lang="en-US" sz="1200" b="1">
              <a:solidFill>
                <a:srgbClr val="92D050"/>
              </a:solidFill>
              <a:sym typeface="+mn-ea"/>
            </a:endParaRPr>
          </a:p>
          <a:p>
            <a:pPr algn="l"/>
            <a:r>
              <a:rPr lang="en-US" sz="1200" b="1">
                <a:solidFill>
                  <a:srgbClr val="00B0F0"/>
                </a:solidFill>
                <a:sym typeface="+mn-ea"/>
              </a:rPr>
              <a:t>  def __init__(self</a:t>
            </a:r>
            <a:r>
              <a:rPr lang="en-US" sz="1200" b="1">
                <a:solidFill>
                  <a:schemeClr val="bg1"/>
                </a:solidFill>
                <a:sym typeface="+mn-ea"/>
              </a:rPr>
              <a:t>, 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92D050"/>
                </a:solidFill>
                <a:sym typeface="+mn-ea"/>
              </a:rPr>
              <a:t>/*self.var0:-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inside class , object as string return</a:t>
            </a:r>
            <a:endParaRPr lang="en-US" sz="1200" b="1">
              <a:solidFill>
                <a:srgbClr val="92D050"/>
              </a:solidFill>
              <a:sym typeface="+mn-ea"/>
            </a:endParaRPr>
          </a:p>
          <a:p>
            <a:pPr algn="l"/>
            <a:r>
              <a:rPr lang="en-US" sz="1200" b="1">
                <a:solidFill>
                  <a:srgbClr val="92D050"/>
                </a:solidFill>
                <a:sym typeface="+mn-ea"/>
              </a:rPr>
              <a:t>  # The </a:t>
            </a:r>
            <a:r>
              <a:rPr lang="en-US" sz="1200" b="1">
                <a:solidFill>
                  <a:srgbClr val="FF0000"/>
                </a:solidFill>
                <a:sym typeface="+mn-ea"/>
              </a:rPr>
              <a:t>__str__()</a:t>
            </a:r>
            <a:r>
              <a:rPr lang="en-US" sz="1200" b="1">
                <a:solidFill>
                  <a:srgbClr val="92D050"/>
                </a:solidFill>
                <a:sym typeface="+mn-ea"/>
              </a:rPr>
              <a:t> function controls what should be returned when the class object is represented as a string.</a:t>
            </a:r>
            <a:endParaRPr lang="en-US" sz="1200" b="1">
              <a:solidFill>
                <a:srgbClr val="92D050"/>
              </a:solidFill>
              <a:sym typeface="+mn-ea"/>
            </a:endParaRPr>
          </a:p>
          <a:p>
            <a:pPr algn="l"/>
            <a:r>
              <a:rPr lang="en-US" sz="1200" b="1">
                <a:solidFill>
                  <a:srgbClr val="92D050"/>
                </a:solidFill>
                <a:sym typeface="+mn-ea"/>
              </a:rPr>
              <a:t>If the </a:t>
            </a:r>
            <a:r>
              <a:rPr lang="en-US" sz="1200" b="1">
                <a:solidFill>
                  <a:srgbClr val="FF0000"/>
                </a:solidFill>
                <a:sym typeface="+mn-ea"/>
              </a:rPr>
              <a:t>__str__()</a:t>
            </a:r>
            <a:r>
              <a:rPr lang="en-US" sz="1200" b="1">
                <a:solidFill>
                  <a:srgbClr val="92D050"/>
                </a:solidFill>
                <a:sym typeface="+mn-ea"/>
              </a:rPr>
              <a:t> function is not set, the string representation of the object is returned:</a:t>
            </a:r>
            <a:endParaRPr lang="en-US" sz="1200" b="1">
              <a:solidFill>
                <a:srgbClr val="92D050"/>
              </a:solidFill>
              <a:sym typeface="+mn-ea"/>
            </a:endParaRPr>
          </a:p>
          <a:p>
            <a:pPr algn="l"/>
            <a:r>
              <a:rPr lang="en-US" sz="1200" b="1">
                <a:solidFill>
                  <a:srgbClr val="00B0F0"/>
                </a:solidFill>
                <a:sym typeface="+mn-ea"/>
              </a:rPr>
              <a:t>  def __str__(self)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a:solidFill>
                <a:schemeClr val="bg1"/>
              </a:solidFill>
              <a:sym typeface="+mn-ea"/>
            </a:endParaRPr>
          </a:p>
          <a:p>
            <a:pPr algn="ctr"/>
            <a:r>
              <a:rPr lang="en-US" sz="1200" b="1">
                <a:solidFill>
                  <a:srgbClr val="FFFF00"/>
                </a:solidFill>
                <a:sym typeface="+mn-ea"/>
              </a:rPr>
              <a:t>or</a:t>
            </a:r>
            <a:endParaRPr lang="en-US" sz="1200">
              <a:solidFill>
                <a:schemeClr val="bg1"/>
              </a:solidFill>
              <a:sym typeface="+mn-ea"/>
            </a:endParaRPr>
          </a:p>
          <a:p>
            <a:pPr algn="l"/>
            <a:r>
              <a:rPr lang="en-US" sz="1200" b="1">
                <a:solidFill>
                  <a:srgbClr val="00B0F0"/>
                </a:solidFill>
                <a:sym typeface="+mn-ea"/>
              </a:rPr>
              <a:t>  def __repr__(self)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methd inside class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method_1</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a:solidFill>
                <a:schemeClr val="bg1"/>
              </a:solidFill>
              <a:sym typeface="+mn-ea"/>
            </a:endParaRPr>
          </a:p>
          <a:p>
            <a:pPr algn="l"/>
            <a:r>
              <a:rPr lang="en-US" sz="1200" b="1">
                <a:solidFill>
                  <a:srgbClr val="00B0F0"/>
                </a:solidFill>
                <a:sym typeface="+mn-ea"/>
              </a:rPr>
              <a:t>   def  </a:t>
            </a:r>
            <a:r>
              <a:rPr lang="en-US" sz="1200" b="1">
                <a:solidFill>
                  <a:schemeClr val="accent2"/>
                </a:solidFill>
                <a:sym typeface="+mn-ea"/>
              </a:rPr>
              <a:t>method_2</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method_3</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p:txBody>
      </p:sp>
      <p:sp>
        <p:nvSpPr>
          <p:cNvPr id="12" name="Rectangles 11"/>
          <p:cNvSpPr/>
          <p:nvPr/>
        </p:nvSpPr>
        <p:spPr>
          <a:xfrm>
            <a:off x="7950835" y="1905"/>
            <a:ext cx="4170045" cy="40982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0000"/>
                </a:solidFill>
                <a:sym typeface="+mn-ea"/>
              </a:rPr>
              <a:t>(in python)</a:t>
            </a:r>
            <a:endParaRPr lang="en-US" sz="1200" b="1">
              <a:sym typeface="+mn-ea"/>
            </a:endParaRPr>
          </a:p>
          <a:p>
            <a:pPr algn="l"/>
            <a:r>
              <a:rPr lang="en-US" sz="1200" b="1">
                <a:solidFill>
                  <a:srgbClr val="FF0000"/>
                </a:solidFill>
                <a:sym typeface="+mn-ea"/>
              </a:rPr>
              <a:t>1.</a:t>
            </a:r>
            <a:r>
              <a:rPr lang="en-US" sz="1200" b="1">
                <a:sym typeface="+mn-ea"/>
              </a:rPr>
              <a:t> inside class if you want to declare &amp; access variable in constructor  then you will use with </a:t>
            </a:r>
            <a:r>
              <a:rPr lang="en-US" sz="1200" b="1">
                <a:solidFill>
                  <a:srgbClr val="00B0F0"/>
                </a:solidFill>
                <a:sym typeface="+mn-ea"/>
              </a:rPr>
              <a:t>self . self </a:t>
            </a:r>
            <a:r>
              <a:rPr lang="en-US" sz="1200" b="1">
                <a:solidFill>
                  <a:srgbClr val="002060"/>
                </a:solidFill>
                <a:sym typeface="+mn-ea"/>
              </a:rPr>
              <a:t>wll be the first parameter</a:t>
            </a:r>
            <a:endParaRPr lang="en-US" sz="1200" b="1">
              <a:solidFill>
                <a:srgbClr val="00B0F0"/>
              </a:solidFill>
              <a:sym typeface="+mn-ea"/>
            </a:endParaRPr>
          </a:p>
          <a:p>
            <a:pPr algn="l"/>
            <a:r>
              <a:rPr lang="en-US" sz="1200" b="1">
                <a:solidFill>
                  <a:srgbClr val="FF0000"/>
                </a:solidFill>
                <a:sym typeface="+mn-ea"/>
              </a:rPr>
              <a:t>2. </a:t>
            </a:r>
            <a:r>
              <a:rPr lang="en-US" sz="1200" b="1">
                <a:sym typeface="+mn-ea"/>
              </a:rPr>
              <a:t>inside class if you want to declare &amp; access variable in function then you will use with </a:t>
            </a:r>
            <a:r>
              <a:rPr lang="en-US" sz="1200" b="1">
                <a:solidFill>
                  <a:srgbClr val="00B0F0"/>
                </a:solidFill>
                <a:sym typeface="+mn-ea"/>
              </a:rPr>
              <a:t>self . self </a:t>
            </a:r>
            <a:r>
              <a:rPr lang="en-US" sz="1200" b="1">
                <a:solidFill>
                  <a:srgbClr val="002060"/>
                </a:solidFill>
                <a:sym typeface="+mn-ea"/>
              </a:rPr>
              <a:t>wll be the first parameter</a:t>
            </a:r>
            <a:r>
              <a:rPr lang="en-US" sz="1200" b="1">
                <a:solidFill>
                  <a:srgbClr val="00B0F0"/>
                </a:solidFill>
                <a:sym typeface="+mn-ea"/>
              </a:rPr>
              <a:t>.</a:t>
            </a:r>
            <a:endParaRPr lang="en-US" sz="1200" b="1">
              <a:solidFill>
                <a:srgbClr val="00B0F0"/>
              </a:solidFill>
              <a:sym typeface="+mn-ea"/>
            </a:endParaRPr>
          </a:p>
          <a:p>
            <a:pPr algn="l"/>
            <a:r>
              <a:rPr lang="en-US" sz="1200" b="1">
                <a:solidFill>
                  <a:srgbClr val="FF0000"/>
                </a:solidFill>
                <a:sym typeface="+mn-ea"/>
              </a:rPr>
              <a:t>3. </a:t>
            </a:r>
            <a:r>
              <a:rPr lang="en-US" sz="1200" b="1">
                <a:solidFill>
                  <a:schemeClr val="tx1"/>
                </a:solidFill>
                <a:sym typeface="+mn-ea"/>
              </a:rPr>
              <a:t>jo bhi method class ke andr create kr rhe ho uska first parameter </a:t>
            </a:r>
            <a:r>
              <a:rPr lang="en-US" sz="1200" b="1">
                <a:solidFill>
                  <a:srgbClr val="00B0F0"/>
                </a:solidFill>
                <a:sym typeface="+mn-ea"/>
              </a:rPr>
              <a:t>self </a:t>
            </a:r>
            <a:r>
              <a:rPr lang="en-US" sz="1200" b="1">
                <a:solidFill>
                  <a:schemeClr val="tx1"/>
                </a:solidFill>
                <a:sym typeface="+mn-ea"/>
              </a:rPr>
              <a:t>rhega.</a:t>
            </a:r>
            <a:endParaRPr lang="en-US" sz="1200" b="1">
              <a:solidFill>
                <a:srgbClr val="FF0000"/>
              </a:solidFill>
              <a:sym typeface="+mn-ea"/>
            </a:endParaRPr>
          </a:p>
          <a:p>
            <a:pPr algn="l"/>
            <a:r>
              <a:rPr lang="en-US" sz="1200" b="1">
                <a:solidFill>
                  <a:srgbClr val="FF0000"/>
                </a:solidFill>
                <a:sym typeface="+mn-ea"/>
              </a:rPr>
              <a:t>4.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 to the class.</a:t>
            </a:r>
            <a:endParaRPr lang="en-US" sz="1200" b="1">
              <a:solidFill>
                <a:schemeClr val="tx1"/>
              </a:solidFill>
              <a:sym typeface="+mn-ea"/>
            </a:endParaRPr>
          </a:p>
          <a:p>
            <a:pPr algn="l"/>
            <a:r>
              <a:rPr lang="en-US" sz="1200" b="1">
                <a:solidFill>
                  <a:srgbClr val="FF0000"/>
                </a:solidFill>
                <a:sym typeface="+mn-ea"/>
              </a:rPr>
              <a:t>5. </a:t>
            </a:r>
            <a:r>
              <a:rPr lang="en-US" sz="1200" b="1">
                <a:solidFill>
                  <a:schemeClr val="tx1"/>
                </a:solidFill>
                <a:sym typeface="+mn-ea"/>
              </a:rPr>
              <a:t>The </a:t>
            </a:r>
            <a:r>
              <a:rPr lang="en-US" sz="1200" b="1">
                <a:solidFill>
                  <a:srgbClr val="00B0F0"/>
                </a:solidFill>
                <a:sym typeface="+mn-ea"/>
              </a:rPr>
              <a:t>__str__</a:t>
            </a:r>
            <a:r>
              <a:rPr lang="en-US" sz="1200" b="1">
                <a:solidFill>
                  <a:schemeClr val="tx1"/>
                </a:solidFill>
                <a:sym typeface="+mn-ea"/>
              </a:rPr>
              <a:t> method in Python represents the class objects as a string – it can be used for classes. The </a:t>
            </a:r>
            <a:r>
              <a:rPr lang="en-US" sz="1200" b="1">
                <a:solidFill>
                  <a:srgbClr val="00B0F0"/>
                </a:solidFill>
                <a:sym typeface="+mn-ea"/>
              </a:rPr>
              <a:t>__str__</a:t>
            </a:r>
            <a:r>
              <a:rPr lang="en-US" sz="1200" b="1">
                <a:solidFill>
                  <a:schemeClr val="tx1"/>
                </a:solidFill>
                <a:sym typeface="+mn-ea"/>
              </a:rPr>
              <a:t> method should be defined in a way that is easy to read and outputs all the members of the class.</a:t>
            </a:r>
            <a:endParaRPr lang="en-US" sz="1200" b="1">
              <a:solidFill>
                <a:schemeClr val="tx1"/>
              </a:solidFill>
              <a:sym typeface="+mn-ea"/>
            </a:endParaRPr>
          </a:p>
          <a:p>
            <a:pPr algn="l"/>
            <a:r>
              <a:rPr lang="en-US" sz="1200" b="1">
                <a:solidFill>
                  <a:srgbClr val="FF0000"/>
                </a:solidFill>
                <a:sym typeface="+mn-ea"/>
              </a:rPr>
              <a:t>6.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belongs to the class.</a:t>
            </a:r>
            <a:endParaRPr lang="en-US" sz="1200" b="1">
              <a:solidFill>
                <a:schemeClr val="tx1"/>
              </a:solidFill>
              <a:sym typeface="+mn-ea"/>
            </a:endParaRPr>
          </a:p>
          <a:p>
            <a:pPr algn="l"/>
            <a:r>
              <a:rPr lang="en-US" sz="1200" b="1">
                <a:solidFill>
                  <a:srgbClr val="FF0000"/>
                </a:solidFill>
                <a:sym typeface="+mn-ea"/>
              </a:rPr>
              <a:t>7. </a:t>
            </a:r>
            <a:r>
              <a:rPr lang="en-US" sz="1200" b="1">
                <a:solidFill>
                  <a:schemeClr val="tx1"/>
                </a:solidFill>
                <a:sym typeface="+mn-ea"/>
              </a:rPr>
              <a:t>It does not have to be named </a:t>
            </a:r>
            <a:r>
              <a:rPr lang="en-US" sz="1200" b="1">
                <a:solidFill>
                  <a:srgbClr val="00B0F0"/>
                </a:solidFill>
                <a:sym typeface="+mn-ea"/>
              </a:rPr>
              <a:t>self </a:t>
            </a:r>
            <a:r>
              <a:rPr lang="en-US" sz="1200" b="1">
                <a:solidFill>
                  <a:schemeClr val="tx1"/>
                </a:solidFill>
                <a:sym typeface="+mn-ea"/>
              </a:rPr>
              <a:t>, you can call it whatever you like, but it has to be the first parameter of any function in the class:</a:t>
            </a:r>
            <a:endParaRPr lang="en-US" sz="1200" b="1">
              <a:solidFill>
                <a:schemeClr val="tx1"/>
              </a:solidFill>
              <a:sym typeface="+mn-ea"/>
            </a:endParaRPr>
          </a:p>
        </p:txBody>
      </p:sp>
      <p:sp>
        <p:nvSpPr>
          <p:cNvPr id="9" name="Rectangles 8"/>
          <p:cNvSpPr/>
          <p:nvPr/>
        </p:nvSpPr>
        <p:spPr>
          <a:xfrm>
            <a:off x="7950200" y="4100195"/>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10106025" y="6068060"/>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10106025" y="4928235"/>
            <a:ext cx="2009775"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2574290" y="603821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
        <p:nvSpPr>
          <p:cNvPr id="14" name="Rectangles 13"/>
          <p:cNvSpPr/>
          <p:nvPr/>
        </p:nvSpPr>
        <p:spPr>
          <a:xfrm>
            <a:off x="7950835" y="4926330"/>
            <a:ext cx="2155190" cy="1900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92D050"/>
                </a:solidFill>
                <a:sym typeface="+mn-ea"/>
              </a:rPr>
              <a:t>definitions cannot be empty, but if you for some reason have a </a:t>
            </a:r>
            <a:r>
              <a:rPr lang="en-US" sz="1200" b="1">
                <a:solidFill>
                  <a:srgbClr val="00B0F0"/>
                </a:solidFill>
                <a:sym typeface="+mn-ea"/>
              </a:rPr>
              <a:t>class </a:t>
            </a:r>
            <a:r>
              <a:rPr lang="en-US" sz="1200" b="1">
                <a:solidFill>
                  <a:srgbClr val="92D050"/>
                </a:solidFill>
                <a:sym typeface="+mn-ea"/>
              </a:rPr>
              <a:t>definition with no content, put in the </a:t>
            </a:r>
            <a:r>
              <a:rPr lang="en-US" sz="1200" b="1">
                <a:solidFill>
                  <a:srgbClr val="00B0F0"/>
                </a:solidFill>
                <a:sym typeface="+mn-ea"/>
              </a:rPr>
              <a:t>pass </a:t>
            </a:r>
            <a:r>
              <a:rPr lang="en-US" sz="1200" b="1">
                <a:solidFill>
                  <a:srgbClr val="92D050"/>
                </a:solidFill>
                <a:sym typeface="+mn-ea"/>
              </a:rPr>
              <a:t>statement to avoid getting an error.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5040" y="34290"/>
            <a:ext cx="1591310" cy="2724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26670" y="379095"/>
            <a:ext cx="4105910" cy="31661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Example :-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6" name="Rectangles 5"/>
          <p:cNvSpPr/>
          <p:nvPr/>
        </p:nvSpPr>
        <p:spPr>
          <a:xfrm>
            <a:off x="4144010" y="0"/>
            <a:ext cx="2847975" cy="44862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l"/>
            <a:r>
              <a:rPr lang="en-US" sz="1200" b="1">
                <a:solidFill>
                  <a:srgbClr val="FFFF00"/>
                </a:solidFill>
                <a:sym typeface="+mn-ea"/>
              </a:rPr>
              <a:t>Defined class and create Instance</a:t>
            </a:r>
            <a:endParaRPr lang="en-US" sz="1200" b="1">
              <a:solidFill>
                <a:srgbClr val="FFFF00"/>
              </a:solidFill>
              <a:sym typeface="+mn-ea"/>
            </a:endParaRPr>
          </a:p>
          <a:p>
            <a:pPr algn="ctr"/>
            <a:r>
              <a:rPr lang="en-US" sz="1200" b="1">
                <a:solidFill>
                  <a:srgbClr val="FFFF00"/>
                </a:solidFill>
                <a:sym typeface="+mn-ea"/>
              </a:rPr>
              <a:t>global variable without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x </a:t>
            </a:r>
            <a:r>
              <a:rPr lang="en-US" sz="1200" b="1">
                <a:solidFill>
                  <a:srgbClr val="00B0F0"/>
                </a:solidFill>
                <a:sym typeface="+mn-ea"/>
              </a:rPr>
              <a:t>= </a:t>
            </a:r>
            <a:r>
              <a:rPr lang="en-US" sz="1200" b="1">
                <a:solidFill>
                  <a:schemeClr val="bg1"/>
                </a:solidFill>
                <a:sym typeface="+mn-ea"/>
              </a:rPr>
              <a:t>5</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a:t>
            </a:r>
            <a:r>
              <a:rPr lang="en-US" sz="1200" b="1">
                <a:solidFill>
                  <a:schemeClr val="accent4"/>
                </a:solidFill>
                <a:sym typeface="+mn-ea"/>
              </a:rPr>
              <a:t>1</a:t>
            </a:r>
            <a:r>
              <a:rPr lang="en-US" sz="1200" b="1">
                <a:solidFill>
                  <a:srgbClr val="00B0F0"/>
                </a:solidFill>
                <a:sym typeface="+mn-ea"/>
              </a:rPr>
              <a:t>.</a:t>
            </a:r>
            <a:r>
              <a:rPr lang="en-US" sz="1200" b="1">
                <a:solidFill>
                  <a:schemeClr val="accent2"/>
                </a:solidFill>
                <a:sym typeface="+mn-ea"/>
              </a:rPr>
              <a:t>x</a:t>
            </a:r>
            <a:r>
              <a:rPr lang="en-US" sz="1200" b="1">
                <a:solidFill>
                  <a:srgbClr val="00B0F0"/>
                </a:solidFill>
                <a:sym typeface="+mn-ea"/>
              </a:rPr>
              <a:t>) </a:t>
            </a:r>
            <a:r>
              <a:rPr lang="en-US" sz="1200" b="1">
                <a:solidFill>
                  <a:srgbClr val="92D050"/>
                </a:solidFill>
                <a:sym typeface="+mn-ea"/>
              </a:rPr>
              <a:t># 5</a:t>
            </a:r>
            <a:endParaRPr lang="en-US" sz="1200" b="1">
              <a:solidFill>
                <a:srgbClr val="92D050"/>
              </a:solidFill>
              <a:sym typeface="+mn-ea"/>
            </a:endParaRPr>
          </a:p>
          <a:p>
            <a:pPr algn="ctr"/>
            <a:r>
              <a:rPr lang="en-US" sz="1200" b="1">
                <a:solidFill>
                  <a:srgbClr val="FFFF00"/>
                </a:solidFill>
                <a:sym typeface="+mn-ea"/>
              </a:rPr>
              <a:t>global variable with constructor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ctr"/>
            <a:r>
              <a:rPr lang="en-US" sz="1200" b="1">
                <a:solidFill>
                  <a:srgbClr val="FFFF00"/>
                </a:solidFill>
                <a:sym typeface="+mn-ea"/>
              </a:rPr>
              <a:t> methd inside class</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r>
              <a:rPr lang="en-US" sz="1200" b="1">
                <a:solidFill>
                  <a:srgbClr val="FFFF00"/>
                </a:solidFill>
                <a:sym typeface="+mn-ea"/>
              </a:rPr>
              <a:t> </a:t>
            </a:r>
            <a:endParaRPr lang="en-US" sz="1200" b="1">
              <a:solidFill>
                <a:srgbClr val="92D050"/>
              </a:solidFill>
              <a:sym typeface="+mn-ea"/>
            </a:endParaRPr>
          </a:p>
        </p:txBody>
      </p:sp>
      <p:sp>
        <p:nvSpPr>
          <p:cNvPr id="7" name="Rectangles 6"/>
          <p:cNvSpPr/>
          <p:nvPr/>
        </p:nvSpPr>
        <p:spPr>
          <a:xfrm>
            <a:off x="27305" y="3544570"/>
            <a:ext cx="4105275" cy="3286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9" name="Rectangles 8"/>
          <p:cNvSpPr/>
          <p:nvPr/>
        </p:nvSpPr>
        <p:spPr>
          <a:xfrm>
            <a:off x="6992620" y="0"/>
            <a:ext cx="2778125" cy="22428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1" name="Rectangles 10"/>
          <p:cNvSpPr/>
          <p:nvPr/>
        </p:nvSpPr>
        <p:spPr>
          <a:xfrm>
            <a:off x="9763125" y="0"/>
            <a:ext cx="2386330" cy="24917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Use the __str__() and __repr__() Methods in Python</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rgbClr val="00B0F0"/>
                </a:solidFill>
                <a:sym typeface="+mn-ea"/>
              </a:rPr>
              <a:t>__str__ (self):</a:t>
            </a:r>
            <a:endParaRPr lang="en-US" sz="1200" b="1">
              <a:solidFill>
                <a:srgbClr val="00B0F0"/>
              </a:solidFill>
              <a:sym typeface="+mn-ea"/>
            </a:endParaRPr>
          </a:p>
          <a:p>
            <a:pPr algn="l"/>
            <a:r>
              <a:rPr lang="en-US" sz="1200" b="1">
                <a:solidFill>
                  <a:srgbClr val="00B0F0"/>
                </a:solidFill>
                <a:sym typeface="+mn-ea"/>
              </a:rPr>
              <a:t>    return f"{self.</a:t>
            </a:r>
            <a:r>
              <a:rPr lang="en-US" sz="1200" b="1">
                <a:solidFill>
                  <a:schemeClr val="accent2"/>
                </a:solidFill>
                <a:sym typeface="+mn-ea"/>
              </a:rPr>
              <a:t>name</a:t>
            </a:r>
            <a:r>
              <a:rPr lang="en-US" sz="1200" b="1">
                <a:solidFill>
                  <a:srgbClr val="00B0F0"/>
                </a:solidFill>
                <a:sym typeface="+mn-ea"/>
              </a:rPr>
              <a:t>}({self.</a:t>
            </a:r>
            <a:r>
              <a:rPr lang="en-US" sz="1200" b="1">
                <a:solidFill>
                  <a:schemeClr val="accent2"/>
                </a:solidFill>
                <a:sym typeface="+mn-ea"/>
              </a:rPr>
              <a:t>age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2" name="Rectangles 11"/>
          <p:cNvSpPr/>
          <p:nvPr/>
        </p:nvSpPr>
        <p:spPr>
          <a:xfrm>
            <a:off x="9751695" y="2491740"/>
            <a:ext cx="2392680" cy="3143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__str__())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 </a:t>
            </a:r>
            <a:r>
              <a:rPr lang="en-US" sz="1200" b="1">
                <a:solidFill>
                  <a:srgbClr val="92D050"/>
                </a:solidFill>
                <a:sym typeface="+mn-ea"/>
              </a:rPr>
              <a:t>#  x</a:t>
            </a:r>
            <a:endParaRPr lang="en-US" sz="1200" b="1">
              <a:solidFill>
                <a:srgbClr val="92D050"/>
              </a:solidFill>
              <a:sym typeface="+mn-ea"/>
            </a:endParaRPr>
          </a:p>
          <a:p>
            <a:pPr algn="l"/>
            <a:r>
              <a:rPr lang="en-US" sz="1200" b="1">
                <a:solidFill>
                  <a:srgbClr val="92D050"/>
                </a:solidFill>
                <a:sym typeface="+mn-ea"/>
              </a:rPr>
              <a:t> x  = &lt;__main__.MyClass object at 0x7f30356641f0&gt;</a:t>
            </a:r>
            <a:endParaRPr lang="en-US" sz="1200" b="1">
              <a:solidFill>
                <a:srgbClr val="92D050"/>
              </a:solidFill>
              <a:sym typeface="+mn-ea"/>
            </a:endParaRPr>
          </a:p>
        </p:txBody>
      </p:sp>
      <p:sp>
        <p:nvSpPr>
          <p:cNvPr id="13" name="Rectangles 12"/>
          <p:cNvSpPr/>
          <p:nvPr/>
        </p:nvSpPr>
        <p:spPr>
          <a:xfrm>
            <a:off x="7003415" y="2242820"/>
            <a:ext cx="2748280" cy="1910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change the self parameter</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(mySelf):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Self1.</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4" name="Rectangles 13"/>
          <p:cNvSpPr/>
          <p:nvPr/>
        </p:nvSpPr>
        <p:spPr>
          <a:xfrm>
            <a:off x="9751695" y="5635625"/>
            <a:ext cx="2392680" cy="6388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
        <p:nvSpPr>
          <p:cNvPr id="15" name="Rectangles 14"/>
          <p:cNvSpPr/>
          <p:nvPr/>
        </p:nvSpPr>
        <p:spPr>
          <a:xfrm>
            <a:off x="7003415" y="4153535"/>
            <a:ext cx="2765425" cy="2642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Custom __str__ method</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__str__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&lt;__main__.MyClass object at 0x7f05c92281f0&gt;</a:t>
            </a:r>
            <a:endParaRPr lang="en-US" sz="1200" b="1">
              <a:solidFill>
                <a:srgbClr val="92D050"/>
              </a:solidFill>
              <a:sym typeface="+mn-ea"/>
            </a:endParaRPr>
          </a:p>
        </p:txBody>
      </p:sp>
      <p:sp>
        <p:nvSpPr>
          <p:cNvPr id="16" name="Rectangles 15"/>
          <p:cNvSpPr/>
          <p:nvPr/>
        </p:nvSpPr>
        <p:spPr>
          <a:xfrm>
            <a:off x="4155440" y="4486275"/>
            <a:ext cx="2847975" cy="23450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__repr__ method defined only</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a:t>
            </a:r>
            <a:r>
              <a:rPr lang="en-US" sz="1200" b="1">
                <a:solidFill>
                  <a:srgbClr val="00B0F0"/>
                </a:solidFill>
                <a:sym typeface="+mn-ea"/>
              </a:rPr>
              <a:t>repr</a:t>
            </a:r>
            <a:r>
              <a:rPr lang="en-US" sz="1200" b="1">
                <a:solidFill>
                  <a:srgbClr val="00B0F0"/>
                </a:solidFill>
                <a:sym typeface="+mn-ea"/>
              </a:rPr>
              <a:t>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a:t>
            </a:r>
            <a:r>
              <a:rPr lang="en-US" sz="1200" b="1">
                <a:solidFill>
                  <a:srgbClr val="92D050"/>
                </a:solidFill>
                <a:sym typeface="+mn-ea"/>
              </a:rPr>
              <a:t>  36 John</a:t>
            </a:r>
            <a:endParaRPr lang="en-US" sz="1200" b="1">
              <a:solidFill>
                <a:srgbClr val="92D050"/>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16" name="Rectangles 15"/>
          <p:cNvSpPr/>
          <p:nvPr/>
        </p:nvSpPr>
        <p:spPr>
          <a:xfrm>
            <a:off x="0" y="291465"/>
            <a:ext cx="4704715" cy="14052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Syntax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className </a:t>
            </a:r>
            <a:r>
              <a:rPr lang="en-US" sz="1200" b="1">
                <a:solidFill>
                  <a:srgbClr val="00B0F0"/>
                </a:solidFill>
                <a:sym typeface="+mn-ea"/>
              </a:rPr>
              <a:t>{  </a:t>
            </a:r>
            <a:r>
              <a:rPr lang="en-US" sz="1200" b="1">
                <a:solidFill>
                  <a:srgbClr val="92D050"/>
                </a:solidFill>
                <a:sym typeface="+mn-ea"/>
              </a:rPr>
              <a:t>-&gt; start of the block   </a:t>
            </a:r>
            <a:r>
              <a:rPr lang="en-US" sz="1200" b="1">
                <a:solidFill>
                  <a:schemeClr val="accent2"/>
                </a:solidFill>
                <a:sym typeface="+mn-ea"/>
              </a:rPr>
              <a:t>or</a:t>
            </a:r>
            <a:r>
              <a:rPr lang="en-US" sz="1200" b="1">
                <a:solidFill>
                  <a:srgbClr val="92D050"/>
                </a:solidFill>
                <a:sym typeface="+mn-ea"/>
              </a:rPr>
              <a:t> start of the scope of the class</a:t>
            </a:r>
            <a:endParaRPr lang="en-US" sz="1200" b="1">
              <a:solidFill>
                <a:schemeClr val="bg1"/>
              </a:solidFill>
              <a:sym typeface="+mn-ea"/>
            </a:endParaRPr>
          </a:p>
          <a:p>
            <a:pPr algn="l"/>
            <a:r>
              <a:rPr lang="en-US" sz="1200" b="1">
                <a:solidFill>
                  <a:schemeClr val="bg1"/>
                </a:solidFill>
                <a:sym typeface="+mn-ea"/>
              </a:rPr>
              <a:t>	// variables</a:t>
            </a:r>
            <a:endParaRPr lang="en-US" sz="1200" b="1">
              <a:solidFill>
                <a:schemeClr val="bg1"/>
              </a:solidFill>
              <a:sym typeface="+mn-ea"/>
            </a:endParaRPr>
          </a:p>
          <a:p>
            <a:pPr algn="l"/>
            <a:r>
              <a:rPr lang="en-US" sz="1200" b="1">
                <a:solidFill>
                  <a:schemeClr val="bg1"/>
                </a:solidFill>
                <a:sym typeface="+mn-ea"/>
              </a:rPr>
              <a:t>	// methods/functions</a:t>
            </a:r>
            <a:endParaRPr lang="en-US" sz="1200" b="1">
              <a:solidFill>
                <a:schemeClr val="bg1"/>
              </a:solidFill>
              <a:sym typeface="+mn-ea"/>
            </a:endParaRPr>
          </a:p>
          <a:p>
            <a:pPr algn="l"/>
            <a:r>
              <a:rPr lang="en-US" sz="1200" b="1">
                <a:solidFill>
                  <a:schemeClr val="bg1"/>
                </a:solidFill>
                <a:sym typeface="+mn-ea"/>
              </a:rPr>
              <a:t>	// constructors</a:t>
            </a:r>
            <a:endParaRPr lang="en-US" sz="1200" b="1">
              <a:solidFill>
                <a:schemeClr val="bg1"/>
              </a:solidFill>
              <a:sym typeface="+mn-ea"/>
            </a:endParaRPr>
          </a:p>
          <a:p>
            <a:pPr algn="l"/>
            <a:r>
              <a:rPr lang="en-US" sz="1200" b="1">
                <a:solidFill>
                  <a:schemeClr val="bg1"/>
                </a:solidFill>
                <a:sym typeface="+mn-ea"/>
              </a:rPr>
              <a:t>	// blocks</a:t>
            </a:r>
            <a:endParaRPr lang="en-US" sz="1200" b="1">
              <a:solidFill>
                <a:schemeClr val="bg1"/>
              </a:solidFill>
              <a:sym typeface="+mn-ea"/>
            </a:endParaRPr>
          </a:p>
          <a:p>
            <a:pPr algn="l"/>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-&gt; end of the block   </a:t>
            </a:r>
            <a:r>
              <a:rPr lang="en-US" sz="1200" b="1">
                <a:solidFill>
                  <a:schemeClr val="accent2"/>
                </a:solidFill>
                <a:sym typeface="+mn-ea"/>
              </a:rPr>
              <a:t>or</a:t>
            </a:r>
            <a:r>
              <a:rPr lang="en-US" sz="1200" b="1">
                <a:solidFill>
                  <a:srgbClr val="92D050"/>
                </a:solidFill>
                <a:sym typeface="+mn-ea"/>
              </a:rPr>
              <a:t> end of the scope of the class</a:t>
            </a:r>
            <a:endParaRPr lang="en-US" sz="1200" b="1">
              <a:solidFill>
                <a:srgbClr val="92D050"/>
              </a:solidFill>
              <a:sym typeface="+mn-ea"/>
            </a:endParaRPr>
          </a:p>
        </p:txBody>
      </p:sp>
      <p:sp>
        <p:nvSpPr>
          <p:cNvPr id="21" name="Rectangles 20"/>
          <p:cNvSpPr/>
          <p:nvPr/>
        </p:nvSpPr>
        <p:spPr>
          <a:xfrm>
            <a:off x="0" y="1696720"/>
            <a:ext cx="4704715" cy="3492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Object Creation</a:t>
            </a:r>
            <a:endParaRPr lang="en-US" sz="1200" b="1">
              <a:solidFill>
                <a:srgbClr val="FFFF00"/>
              </a:solidFill>
              <a:sym typeface="+mn-ea"/>
            </a:endParaRPr>
          </a:p>
          <a:p>
            <a:pPr indent="0" algn="l">
              <a:buNone/>
            </a:pPr>
            <a:r>
              <a:rPr lang="en-US" sz="1200" b="1">
                <a:solidFill>
                  <a:srgbClr val="92D050"/>
                </a:solidFill>
                <a:sym typeface="+mn-ea"/>
              </a:rPr>
              <a:t>Syntax :- </a:t>
            </a:r>
            <a:r>
              <a:rPr lang="en-US" sz="1200" b="1">
                <a:solidFill>
                  <a:srgbClr val="00B0F0"/>
                </a:solidFill>
                <a:sym typeface="+mn-ea"/>
              </a:rPr>
              <a:t>className </a:t>
            </a:r>
            <a:r>
              <a:rPr lang="en-US" sz="1200" b="1">
                <a:solidFill>
                  <a:schemeClr val="accent2"/>
                </a:solidFill>
                <a:sym typeface="+mn-ea"/>
              </a:rPr>
              <a:t>objectReferenceName </a:t>
            </a:r>
            <a:r>
              <a:rPr lang="en-US" sz="1200" b="1">
                <a:solidFill>
                  <a:srgbClr val="92D050"/>
                </a:solidFill>
                <a:sym typeface="+mn-ea"/>
              </a:rPr>
              <a:t>= </a:t>
            </a:r>
            <a:r>
              <a:rPr lang="en-US" sz="1200" b="1">
                <a:solidFill>
                  <a:srgbClr val="00B0F0"/>
                </a:solidFill>
                <a:sym typeface="+mn-ea"/>
              </a:rPr>
              <a:t>new className()</a:t>
            </a:r>
            <a:r>
              <a:rPr lang="en-US" sz="1200" b="1">
                <a:solidFill>
                  <a:srgbClr val="92D050"/>
                </a:solidFill>
                <a:sym typeface="+mn-ea"/>
              </a:rPr>
              <a:t> ;</a:t>
            </a:r>
            <a:endParaRPr lang="en-US" sz="1200" b="1">
              <a:solidFill>
                <a:srgbClr val="92D050"/>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29540" y="291465"/>
            <a:ext cx="2603500" cy="52736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Object</a:t>
            </a:r>
            <a:endParaRPr lang="en-US" sz="1200" b="1">
              <a:solidFill>
                <a:srgbClr val="FFFF00"/>
              </a:solidFill>
              <a:sym typeface="+mn-ea"/>
            </a:endParaRPr>
          </a:p>
          <a:p>
            <a:pPr algn="l"/>
            <a:r>
              <a:rPr lang="en-US" sz="1200" b="1">
                <a:solidFill>
                  <a:srgbClr val="00B0F0"/>
                </a:solidFill>
                <a:sym typeface="+mn-ea"/>
              </a:rPr>
              <a:t>Object :-  </a:t>
            </a:r>
            <a:r>
              <a:rPr lang="en-US" sz="1200" b="1">
                <a:solidFill>
                  <a:schemeClr val="bg1"/>
                </a:solidFill>
                <a:sym typeface="+mn-ea"/>
              </a:rPr>
              <a:t>Object is a Real World Entity .</a:t>
            </a:r>
            <a:endParaRPr lang="en-US" sz="1200" b="1">
              <a:solidFill>
                <a:schemeClr val="bg1"/>
              </a:solidFill>
              <a:sym typeface="+mn-ea"/>
            </a:endParaRPr>
          </a:p>
          <a:p>
            <a:pPr algn="l"/>
            <a:r>
              <a:rPr lang="en-US" sz="1200" b="1">
                <a:solidFill>
                  <a:schemeClr val="bg1"/>
                </a:solidFill>
                <a:sym typeface="+mn-ea"/>
              </a:rPr>
              <a:t>Anything which is persent in  the real world has some physical existence can be termed as an object.</a:t>
            </a:r>
            <a:endParaRPr lang="en-US" sz="1200" b="1">
              <a:solidFill>
                <a:schemeClr val="bg1"/>
              </a:solidFill>
              <a:sym typeface="+mn-ea"/>
            </a:endParaRPr>
          </a:p>
          <a:p>
            <a:pPr algn="l"/>
            <a:r>
              <a:rPr lang="en-US" sz="1200" b="1">
                <a:solidFill>
                  <a:schemeClr val="bg1"/>
                </a:solidFill>
                <a:sym typeface="+mn-ea"/>
              </a:rPr>
              <a:t>ex:- pen, paper, human, car.</a:t>
            </a:r>
            <a:endParaRPr lang="en-US" sz="1200" b="1">
              <a:solidFill>
                <a:schemeClr val="bg1"/>
              </a:solidFill>
              <a:sym typeface="+mn-ea"/>
            </a:endParaRPr>
          </a:p>
          <a:p>
            <a:pPr algn="l"/>
            <a:r>
              <a:rPr lang="en-US" sz="1200" b="1">
                <a:solidFill>
                  <a:srgbClr val="E907E7"/>
                </a:solidFill>
                <a:sym typeface="+mn-ea"/>
              </a:rPr>
              <a:t>The properties of an object generally categorized into two types.</a:t>
            </a:r>
            <a:endParaRPr lang="en-US" sz="1200" b="1">
              <a:solidFill>
                <a:srgbClr val="E907E7"/>
              </a:solidFill>
              <a:sym typeface="+mn-ea"/>
            </a:endParaRPr>
          </a:p>
          <a:p>
            <a:pPr algn="l"/>
            <a:r>
              <a:rPr lang="en-US" sz="1200" b="1">
                <a:solidFill>
                  <a:srgbClr val="E907E7"/>
                </a:solidFill>
                <a:sym typeface="+mn-ea"/>
              </a:rPr>
              <a:t>1.</a:t>
            </a:r>
            <a:r>
              <a:rPr lang="en-US" sz="1200" b="1">
                <a:solidFill>
                  <a:srgbClr val="00B0F0"/>
                </a:solidFill>
                <a:sym typeface="+mn-ea"/>
              </a:rPr>
              <a:t> </a:t>
            </a:r>
            <a:r>
              <a:rPr lang="en-US" sz="1200" b="1">
                <a:solidFill>
                  <a:schemeClr val="bg1"/>
                </a:solidFill>
                <a:sym typeface="+mn-ea"/>
              </a:rPr>
              <a:t>states      </a:t>
            </a:r>
            <a:r>
              <a:rPr lang="en-US" sz="1200" b="1">
                <a:solidFill>
                  <a:srgbClr val="E907E7"/>
                </a:solidFill>
                <a:sym typeface="+mn-ea"/>
              </a:rPr>
              <a:t> 2.</a:t>
            </a:r>
            <a:r>
              <a:rPr lang="en-US" sz="1200" b="1">
                <a:solidFill>
                  <a:srgbClr val="00B0F0"/>
                </a:solidFill>
                <a:sym typeface="+mn-ea"/>
              </a:rPr>
              <a:t> </a:t>
            </a:r>
            <a:r>
              <a:rPr lang="en-US" sz="1200" b="1">
                <a:solidFill>
                  <a:schemeClr val="bg1"/>
                </a:solidFill>
                <a:sym typeface="+mn-ea"/>
              </a:rPr>
              <a:t>Behaviours</a:t>
            </a:r>
            <a:endParaRPr lang="en-US" sz="1200" b="1">
              <a:solidFill>
                <a:schemeClr val="bg1"/>
              </a:solidFill>
              <a:sym typeface="+mn-ea"/>
            </a:endParaRPr>
          </a:p>
          <a:p>
            <a:pPr algn="l"/>
            <a:r>
              <a:rPr lang="en-US" sz="1200" b="1">
                <a:solidFill>
                  <a:srgbClr val="00B0F0"/>
                </a:solidFill>
                <a:sym typeface="+mn-ea"/>
              </a:rPr>
              <a:t>states :- </a:t>
            </a:r>
            <a:r>
              <a:rPr lang="en-US" sz="1200" b="1">
                <a:solidFill>
                  <a:schemeClr val="bg1"/>
                </a:solidFill>
                <a:sym typeface="+mn-ea"/>
              </a:rPr>
              <a:t> States are the properties which is used to store some value.</a:t>
            </a:r>
            <a:endParaRPr lang="en-US" sz="1200" b="1">
              <a:solidFill>
                <a:schemeClr val="bg1"/>
              </a:solidFill>
              <a:sym typeface="+mn-ea"/>
            </a:endParaRPr>
          </a:p>
          <a:p>
            <a:pPr algn="l"/>
            <a:r>
              <a:rPr lang="en-US" sz="1200" b="1">
                <a:solidFill>
                  <a:srgbClr val="00B0F0"/>
                </a:solidFill>
                <a:sym typeface="+mn-ea"/>
              </a:rPr>
              <a:t>Behaviour:- </a:t>
            </a:r>
            <a:r>
              <a:rPr lang="en-US" sz="1200" b="1">
                <a:solidFill>
                  <a:schemeClr val="bg1"/>
                </a:solidFill>
                <a:sym typeface="+mn-ea"/>
              </a:rPr>
              <a:t> Behaviours are the properties which is used to perform some task/action.</a:t>
            </a:r>
            <a:endParaRPr lang="en-US" sz="1200" b="1">
              <a:solidFill>
                <a:schemeClr val="bg1"/>
              </a:solidFill>
              <a:sym typeface="+mn-ea"/>
            </a:endParaRPr>
          </a:p>
          <a:p>
            <a:pPr algn="l"/>
            <a:r>
              <a:rPr lang="en-US" sz="1200" b="1">
                <a:solidFill>
                  <a:srgbClr val="E907E7"/>
                </a:solidFill>
                <a:sym typeface="+mn-ea"/>
              </a:rPr>
              <a:t>In programming prospective :- </a:t>
            </a:r>
            <a:endParaRPr lang="en-US" sz="1200" b="1">
              <a:solidFill>
                <a:srgbClr val="E907E7"/>
              </a:solidFill>
              <a:sym typeface="+mn-ea"/>
            </a:endParaRPr>
          </a:p>
          <a:p>
            <a:pPr marL="228600" indent="-228600" algn="l">
              <a:buAutoNum type="arabicPeriod"/>
            </a:pPr>
            <a:r>
              <a:rPr lang="en-US" sz="1200" b="1">
                <a:solidFill>
                  <a:schemeClr val="accent2">
                    <a:lumMod val="40000"/>
                    <a:lumOff val="60000"/>
                  </a:schemeClr>
                </a:solidFill>
                <a:sym typeface="+mn-ea"/>
              </a:rPr>
              <a:t>ObjectName </a:t>
            </a:r>
            <a:r>
              <a:rPr lang="en-US" sz="1200" b="1">
                <a:solidFill>
                  <a:schemeClr val="bg1"/>
                </a:solidFill>
                <a:sym typeface="+mn-ea"/>
              </a:rPr>
              <a:t>is considered as </a:t>
            </a:r>
            <a:r>
              <a:rPr lang="en-US" sz="1200" b="1">
                <a:solidFill>
                  <a:schemeClr val="bg1">
                    <a:lumMod val="75000"/>
                  </a:schemeClr>
                </a:solidFill>
                <a:sym typeface="+mn-ea"/>
              </a:rPr>
              <a:t>className</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accent2">
                    <a:lumMod val="40000"/>
                    <a:lumOff val="60000"/>
                  </a:schemeClr>
                </a:solidFill>
                <a:sym typeface="+mn-ea"/>
              </a:rPr>
              <a:t>states </a:t>
            </a:r>
            <a:r>
              <a:rPr lang="en-US" sz="1200" b="1">
                <a:solidFill>
                  <a:schemeClr val="bg1"/>
                </a:solidFill>
                <a:sym typeface="+mn-ea"/>
              </a:rPr>
              <a:t>are referred as </a:t>
            </a:r>
            <a:r>
              <a:rPr lang="en-US" sz="1200" b="1">
                <a:solidFill>
                  <a:schemeClr val="bg1">
                    <a:lumMod val="75000"/>
                  </a:schemeClr>
                </a:solidFill>
                <a:sym typeface="+mn-ea"/>
              </a:rPr>
              <a:t>variables</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accent2">
                    <a:lumMod val="40000"/>
                    <a:lumOff val="60000"/>
                  </a:schemeClr>
                </a:solidFill>
                <a:sym typeface="+mn-ea"/>
              </a:rPr>
              <a:t>behaviours </a:t>
            </a:r>
            <a:r>
              <a:rPr lang="en-US" sz="1200" b="1">
                <a:solidFill>
                  <a:schemeClr val="bg1"/>
                </a:solidFill>
                <a:sym typeface="+mn-ea"/>
              </a:rPr>
              <a:t>are referred as </a:t>
            </a:r>
            <a:r>
              <a:rPr lang="en-US" sz="1200" b="1">
                <a:solidFill>
                  <a:schemeClr val="bg1">
                    <a:lumMod val="75000"/>
                  </a:schemeClr>
                </a:solidFill>
                <a:sym typeface="+mn-ea"/>
              </a:rPr>
              <a:t>methods/functions.</a:t>
            </a:r>
            <a:endParaRPr lang="en-US" sz="1200" b="1">
              <a:solidFill>
                <a:schemeClr val="bg1"/>
              </a:solidFill>
              <a:sym typeface="+mn-ea"/>
            </a:endParaRPr>
          </a:p>
          <a:p>
            <a:pPr algn="l"/>
            <a:r>
              <a:rPr lang="en-US" sz="1200" b="1">
                <a:solidFill>
                  <a:schemeClr val="accent2">
                    <a:lumMod val="40000"/>
                    <a:lumOff val="60000"/>
                  </a:schemeClr>
                </a:solidFill>
                <a:sym typeface="+mn-ea"/>
              </a:rPr>
              <a:t>ObjectName  </a:t>
            </a:r>
            <a:r>
              <a:rPr lang="en-US" sz="1200" b="1">
                <a:solidFill>
                  <a:srgbClr val="00B0F0"/>
                </a:solidFill>
                <a:sym typeface="+mn-ea"/>
              </a:rPr>
              <a:t>=</a:t>
            </a:r>
            <a:r>
              <a:rPr lang="en-US" sz="1200" b="1">
                <a:solidFill>
                  <a:schemeClr val="accent2">
                    <a:lumMod val="40000"/>
                    <a:lumOff val="60000"/>
                  </a:schemeClr>
                </a:solidFill>
                <a:sym typeface="+mn-ea"/>
              </a:rPr>
              <a:t>  </a:t>
            </a:r>
            <a:r>
              <a:rPr lang="en-US" sz="1200" b="1">
                <a:solidFill>
                  <a:schemeClr val="bg1">
                    <a:lumMod val="75000"/>
                  </a:schemeClr>
                </a:solidFill>
                <a:sym typeface="+mn-ea"/>
              </a:rPr>
              <a:t>className</a:t>
            </a:r>
            <a:endParaRPr lang="en-US" sz="1200" b="1">
              <a:solidFill>
                <a:schemeClr val="bg1">
                  <a:lumMod val="75000"/>
                </a:schemeClr>
              </a:solidFill>
              <a:sym typeface="+mn-ea"/>
            </a:endParaRPr>
          </a:p>
          <a:p>
            <a:pPr algn="l"/>
            <a:r>
              <a:rPr lang="en-US" sz="1200" b="1">
                <a:solidFill>
                  <a:schemeClr val="accent2">
                    <a:lumMod val="40000"/>
                    <a:lumOff val="60000"/>
                  </a:schemeClr>
                </a:solidFill>
                <a:sym typeface="+mn-ea"/>
              </a:rPr>
              <a:t>states   </a:t>
            </a:r>
            <a:r>
              <a:rPr lang="en-US" sz="1200" b="1">
                <a:solidFill>
                  <a:srgbClr val="00B0F0"/>
                </a:solidFill>
                <a:sym typeface="+mn-ea"/>
              </a:rPr>
              <a:t>=</a:t>
            </a:r>
            <a:r>
              <a:rPr lang="en-US" sz="1200" b="1">
                <a:solidFill>
                  <a:schemeClr val="accent2">
                    <a:lumMod val="40000"/>
                    <a:lumOff val="60000"/>
                  </a:schemeClr>
                </a:solidFill>
                <a:sym typeface="+mn-ea"/>
              </a:rPr>
              <a:t>   </a:t>
            </a:r>
            <a:r>
              <a:rPr lang="en-US" sz="1200" b="1">
                <a:solidFill>
                  <a:schemeClr val="bg1">
                    <a:lumMod val="75000"/>
                  </a:schemeClr>
                </a:solidFill>
                <a:sym typeface="+mn-ea"/>
              </a:rPr>
              <a:t>variables</a:t>
            </a:r>
            <a:endParaRPr lang="en-US" sz="1200" b="1">
              <a:solidFill>
                <a:schemeClr val="bg1">
                  <a:lumMod val="75000"/>
                </a:schemeClr>
              </a:solidFill>
              <a:sym typeface="+mn-ea"/>
            </a:endParaRPr>
          </a:p>
          <a:p>
            <a:pPr algn="l"/>
            <a:r>
              <a:rPr lang="en-US" sz="1200" b="1">
                <a:solidFill>
                  <a:schemeClr val="accent2">
                    <a:lumMod val="40000"/>
                    <a:lumOff val="60000"/>
                  </a:schemeClr>
                </a:solidFill>
                <a:sym typeface="+mn-ea"/>
              </a:rPr>
              <a:t>behaviours  </a:t>
            </a:r>
            <a:r>
              <a:rPr lang="en-US" sz="1200" b="1">
                <a:solidFill>
                  <a:srgbClr val="00B0F0"/>
                </a:solidFill>
                <a:sym typeface="+mn-ea"/>
              </a:rPr>
              <a:t>=</a:t>
            </a:r>
            <a:r>
              <a:rPr lang="en-US" sz="1200" b="1">
                <a:solidFill>
                  <a:schemeClr val="accent2">
                    <a:lumMod val="40000"/>
                    <a:lumOff val="60000"/>
                  </a:schemeClr>
                </a:solidFill>
                <a:sym typeface="+mn-ea"/>
              </a:rPr>
              <a:t> </a:t>
            </a:r>
            <a:r>
              <a:rPr lang="en-US" sz="1200" b="1">
                <a:solidFill>
                  <a:schemeClr val="bg1">
                    <a:lumMod val="75000"/>
                  </a:schemeClr>
                </a:solidFill>
                <a:sym typeface="+mn-ea"/>
              </a:rPr>
              <a:t>methods/functions</a:t>
            </a:r>
            <a:endParaRPr lang="en-US" sz="1200" b="1">
              <a:solidFill>
                <a:schemeClr val="bg1">
                  <a:lumMod val="75000"/>
                </a:schemeClr>
              </a:solidFill>
              <a:sym typeface="+mn-ea"/>
            </a:endParaRPr>
          </a:p>
          <a:p>
            <a:pPr algn="l"/>
            <a:endParaRPr lang="en-US" sz="1200" b="1">
              <a:solidFill>
                <a:srgbClr val="FF0000"/>
              </a:solidFill>
              <a:sym typeface="+mn-ea"/>
            </a:endParaRPr>
          </a:p>
          <a:p>
            <a:pPr algn="l"/>
            <a:r>
              <a:rPr lang="en-US" sz="1200" b="1">
                <a:solidFill>
                  <a:srgbClr val="FF0000"/>
                </a:solidFill>
                <a:sym typeface="+mn-ea"/>
              </a:rPr>
              <a:t>Example:-  </a:t>
            </a:r>
            <a:r>
              <a:rPr lang="en-US" sz="1200" b="1">
                <a:solidFill>
                  <a:schemeClr val="bg1"/>
                </a:solidFill>
                <a:sym typeface="+mn-ea"/>
              </a:rPr>
              <a:t>when we consider car as an object following are the states and behaviours.</a:t>
            </a:r>
            <a:endParaRPr lang="en-US" sz="1200" b="1">
              <a:solidFill>
                <a:srgbClr val="FF0000"/>
              </a:solidFill>
              <a:sym typeface="+mn-ea"/>
            </a:endParaRPr>
          </a:p>
        </p:txBody>
      </p:sp>
      <p:graphicFrame>
        <p:nvGraphicFramePr>
          <p:cNvPr id="6" name="Table 5"/>
          <p:cNvGraphicFramePr/>
          <p:nvPr/>
        </p:nvGraphicFramePr>
        <p:xfrm>
          <a:off x="130175" y="5565775"/>
          <a:ext cx="2602865" cy="1202690"/>
        </p:xfrm>
        <a:graphic>
          <a:graphicData uri="http://schemas.openxmlformats.org/drawingml/2006/table">
            <a:tbl>
              <a:tblPr firstRow="1" bandRow="1">
                <a:tableStyleId>{5C22544A-7EE6-4342-B048-85BDC9FD1C3A}</a:tableStyleId>
              </a:tblPr>
              <a:tblGrid>
                <a:gridCol w="1231900"/>
                <a:gridCol w="1370965"/>
              </a:tblGrid>
              <a:tr h="518160">
                <a:tc>
                  <a:txBody>
                    <a:bodyPr/>
                    <a:p>
                      <a:pPr>
                        <a:buNone/>
                      </a:pPr>
                      <a:r>
                        <a:rPr lang="en-US" sz="1400"/>
                        <a:t>staes (storing data)</a:t>
                      </a:r>
                      <a:endParaRPr lang="en-US" sz="1400"/>
                    </a:p>
                  </a:txBody>
                  <a:tcPr/>
                </a:tc>
                <a:tc>
                  <a:txBody>
                    <a:bodyPr/>
                    <a:p>
                      <a:pPr>
                        <a:buNone/>
                      </a:pPr>
                      <a:r>
                        <a:rPr lang="en-US" sz="1400"/>
                        <a:t>Behaviour(performing task)</a:t>
                      </a:r>
                      <a:endParaRPr lang="en-US" sz="1400"/>
                    </a:p>
                  </a:txBody>
                  <a:tcPr/>
                </a:tc>
              </a:tr>
              <a:tr h="247015">
                <a:tc>
                  <a:txBody>
                    <a:bodyPr/>
                    <a:p>
                      <a:pPr>
                        <a:buNone/>
                      </a:pPr>
                      <a:r>
                        <a:rPr lang="en-US" sz="1400"/>
                        <a:t>Brand</a:t>
                      </a:r>
                      <a:endParaRPr lang="en-US" sz="1400"/>
                    </a:p>
                  </a:txBody>
                  <a:tcPr/>
                </a:tc>
                <a:tc>
                  <a:txBody>
                    <a:bodyPr/>
                    <a:p>
                      <a:pPr>
                        <a:buNone/>
                      </a:pPr>
                      <a:r>
                        <a:rPr lang="en-US" sz="1400"/>
                        <a:t>start the car</a:t>
                      </a:r>
                      <a:endParaRPr lang="en-US" sz="1400"/>
                    </a:p>
                  </a:txBody>
                  <a:tcPr/>
                </a:tc>
              </a:tr>
              <a:tr h="379730">
                <a:tc>
                  <a:txBody>
                    <a:bodyPr/>
                    <a:p>
                      <a:pPr>
                        <a:buNone/>
                      </a:pPr>
                      <a:r>
                        <a:rPr lang="en-US" sz="1400"/>
                        <a:t>color</a:t>
                      </a:r>
                      <a:endParaRPr lang="en-US" sz="1400"/>
                    </a:p>
                  </a:txBody>
                  <a:tcPr/>
                </a:tc>
                <a:tc>
                  <a:txBody>
                    <a:bodyPr/>
                    <a:p>
                      <a:pPr>
                        <a:buNone/>
                      </a:pPr>
                      <a:r>
                        <a:rPr lang="en-US" sz="1400"/>
                        <a:t>stop the car</a:t>
                      </a:r>
                      <a:endParaRPr lang="en-US" sz="1400"/>
                    </a:p>
                  </a:txBody>
                  <a:tcPr/>
                </a:tc>
              </a:tr>
            </a:tbl>
          </a:graphicData>
        </a:graphic>
      </p:graphicFrame>
      <p:sp>
        <p:nvSpPr>
          <p:cNvPr id="15" name="Rectangles 14"/>
          <p:cNvSpPr/>
          <p:nvPr/>
        </p:nvSpPr>
        <p:spPr>
          <a:xfrm>
            <a:off x="2733040" y="291465"/>
            <a:ext cx="2603500" cy="18802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class </a:t>
            </a:r>
            <a:endParaRPr lang="en-US" sz="1200" b="1">
              <a:solidFill>
                <a:srgbClr val="FFFF00"/>
              </a:solidFill>
              <a:sym typeface="+mn-ea"/>
            </a:endParaRPr>
          </a:p>
          <a:p>
            <a:pPr algn="l"/>
            <a:r>
              <a:rPr lang="en-US" sz="1200" b="1">
                <a:solidFill>
                  <a:srgbClr val="00B0F0"/>
                </a:solidFill>
                <a:sym typeface="+mn-ea"/>
              </a:rPr>
              <a:t>class :- </a:t>
            </a:r>
            <a:endParaRPr lang="en-US" sz="1200" b="1">
              <a:solidFill>
                <a:schemeClr val="bg1"/>
              </a:solidFill>
              <a:sym typeface="+mn-ea"/>
            </a:endParaRPr>
          </a:p>
          <a:p>
            <a:pPr marL="228600" indent="-228600" algn="l">
              <a:buAutoNum type="arabicPeriod"/>
            </a:pPr>
            <a:r>
              <a:rPr lang="en-US" sz="1200" b="1">
                <a:solidFill>
                  <a:schemeClr val="bg1"/>
                </a:solidFill>
                <a:sym typeface="+mn-ea"/>
              </a:rPr>
              <a:t>class is an blueprint of an object.</a:t>
            </a:r>
            <a:endParaRPr lang="en-US" sz="1200" b="1">
              <a:solidFill>
                <a:schemeClr val="bg1"/>
              </a:solidFill>
              <a:sym typeface="+mn-ea"/>
            </a:endParaRPr>
          </a:p>
          <a:p>
            <a:pPr marL="228600" indent="-228600" algn="l">
              <a:buAutoNum type="arabicPeriod"/>
            </a:pPr>
            <a:r>
              <a:rPr lang="en-US" sz="1200" b="1">
                <a:solidFill>
                  <a:schemeClr val="bg1"/>
                </a:solidFill>
                <a:sym typeface="+mn-ea"/>
              </a:rPr>
              <a:t>class also provides a platform to store the states and behaviour of a particular onject.</a:t>
            </a:r>
            <a:endParaRPr lang="en-US" sz="1200" b="1">
              <a:solidFill>
                <a:schemeClr val="bg1"/>
              </a:solidFill>
              <a:sym typeface="+mn-ea"/>
            </a:endParaRPr>
          </a:p>
          <a:p>
            <a:pPr marL="228600" indent="-228600" algn="l">
              <a:buAutoNum type="arabicPeriod"/>
            </a:pPr>
            <a:r>
              <a:rPr lang="en-US" sz="1200" b="1">
                <a:solidFill>
                  <a:schemeClr val="bg1"/>
                </a:solidFill>
                <a:sym typeface="+mn-ea"/>
              </a:rPr>
              <a:t>class is a logical entity .</a:t>
            </a:r>
            <a:endParaRPr lang="en-US" sz="1200" b="1">
              <a:solidFill>
                <a:schemeClr val="bg1"/>
              </a:solidFill>
              <a:sym typeface="+mn-ea"/>
            </a:endParaRPr>
          </a:p>
          <a:p>
            <a:pPr marL="228600" indent="-228600" algn="l">
              <a:buAutoNum type="arabicPeriod"/>
            </a:pPr>
            <a:r>
              <a:rPr lang="en-US" sz="1200" b="1">
                <a:solidFill>
                  <a:schemeClr val="bg1"/>
                </a:solidFill>
                <a:sym typeface="+mn-ea"/>
              </a:rPr>
              <a:t>class has to rediculate using a keyord called class.</a:t>
            </a:r>
            <a:endParaRPr lang="en-US" sz="1200" b="1">
              <a:solidFill>
                <a:schemeClr val="bg1"/>
              </a:solidFill>
              <a:sym typeface="+mn-ea"/>
            </a:endParaRPr>
          </a:p>
          <a:p>
            <a:pPr marL="228600" indent="-228600" algn="l">
              <a:buAutoNum type="arabicPeriod"/>
            </a:pPr>
            <a:r>
              <a:rPr lang="en-US" sz="1200" b="1">
                <a:solidFill>
                  <a:schemeClr val="bg1"/>
                </a:solidFill>
                <a:sym typeface="+mn-ea"/>
              </a:rPr>
              <a:t>class can also act as a datatype.</a:t>
            </a:r>
            <a:endParaRPr lang="en-US" sz="1200" b="1">
              <a:solidFill>
                <a:schemeClr val="bg1"/>
              </a:solidFill>
              <a:sym typeface="+mn-ea"/>
            </a:endParaRPr>
          </a:p>
        </p:txBody>
      </p:sp>
      <p:sp>
        <p:nvSpPr>
          <p:cNvPr id="16" name="Rectangles 15"/>
          <p:cNvSpPr/>
          <p:nvPr/>
        </p:nvSpPr>
        <p:spPr>
          <a:xfrm>
            <a:off x="5336540" y="291465"/>
            <a:ext cx="4797425" cy="14052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Syntax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className </a:t>
            </a:r>
            <a:r>
              <a:rPr lang="en-US" sz="1200" b="1">
                <a:solidFill>
                  <a:srgbClr val="00B0F0"/>
                </a:solidFill>
                <a:sym typeface="+mn-ea"/>
              </a:rPr>
              <a:t>{  </a:t>
            </a:r>
            <a:r>
              <a:rPr lang="en-US" sz="1200" b="1">
                <a:solidFill>
                  <a:srgbClr val="92D050"/>
                </a:solidFill>
                <a:sym typeface="+mn-ea"/>
              </a:rPr>
              <a:t>-&gt; start of the block   </a:t>
            </a:r>
            <a:r>
              <a:rPr lang="en-US" sz="1200" b="1">
                <a:solidFill>
                  <a:schemeClr val="accent2"/>
                </a:solidFill>
                <a:sym typeface="+mn-ea"/>
              </a:rPr>
              <a:t>or</a:t>
            </a:r>
            <a:r>
              <a:rPr lang="en-US" sz="1200" b="1">
                <a:solidFill>
                  <a:srgbClr val="92D050"/>
                </a:solidFill>
                <a:sym typeface="+mn-ea"/>
              </a:rPr>
              <a:t> start of the scope of the class</a:t>
            </a:r>
            <a:endParaRPr lang="en-US" sz="1200" b="1">
              <a:solidFill>
                <a:schemeClr val="bg1"/>
              </a:solidFill>
              <a:sym typeface="+mn-ea"/>
            </a:endParaRPr>
          </a:p>
          <a:p>
            <a:pPr algn="l"/>
            <a:r>
              <a:rPr lang="en-US" sz="1200" b="1">
                <a:solidFill>
                  <a:schemeClr val="bg1"/>
                </a:solidFill>
                <a:sym typeface="+mn-ea"/>
              </a:rPr>
              <a:t>	// variables</a:t>
            </a:r>
            <a:endParaRPr lang="en-US" sz="1200" b="1">
              <a:solidFill>
                <a:schemeClr val="bg1"/>
              </a:solidFill>
              <a:sym typeface="+mn-ea"/>
            </a:endParaRPr>
          </a:p>
          <a:p>
            <a:pPr algn="l"/>
            <a:r>
              <a:rPr lang="en-US" sz="1200" b="1">
                <a:solidFill>
                  <a:schemeClr val="bg1"/>
                </a:solidFill>
                <a:sym typeface="+mn-ea"/>
              </a:rPr>
              <a:t>	// methods/functions</a:t>
            </a:r>
            <a:endParaRPr lang="en-US" sz="1200" b="1">
              <a:solidFill>
                <a:schemeClr val="bg1"/>
              </a:solidFill>
              <a:sym typeface="+mn-ea"/>
            </a:endParaRPr>
          </a:p>
          <a:p>
            <a:pPr algn="l"/>
            <a:r>
              <a:rPr lang="en-US" sz="1200" b="1">
                <a:solidFill>
                  <a:schemeClr val="bg1"/>
                </a:solidFill>
                <a:sym typeface="+mn-ea"/>
              </a:rPr>
              <a:t>	// constructors</a:t>
            </a:r>
            <a:endParaRPr lang="en-US" sz="1200" b="1">
              <a:solidFill>
                <a:schemeClr val="bg1"/>
              </a:solidFill>
              <a:sym typeface="+mn-ea"/>
            </a:endParaRPr>
          </a:p>
          <a:p>
            <a:pPr algn="l"/>
            <a:r>
              <a:rPr lang="en-US" sz="1200" b="1">
                <a:solidFill>
                  <a:schemeClr val="bg1"/>
                </a:solidFill>
                <a:sym typeface="+mn-ea"/>
              </a:rPr>
              <a:t>	// blocks</a:t>
            </a:r>
            <a:endParaRPr lang="en-US" sz="1200" b="1">
              <a:solidFill>
                <a:schemeClr val="bg1"/>
              </a:solidFill>
              <a:sym typeface="+mn-ea"/>
            </a:endParaRPr>
          </a:p>
          <a:p>
            <a:pPr algn="l"/>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-&gt; end of the block   </a:t>
            </a:r>
            <a:r>
              <a:rPr lang="en-US" sz="1200" b="1">
                <a:solidFill>
                  <a:schemeClr val="accent2"/>
                </a:solidFill>
                <a:sym typeface="+mn-ea"/>
              </a:rPr>
              <a:t>or</a:t>
            </a:r>
            <a:r>
              <a:rPr lang="en-US" sz="1200" b="1">
                <a:solidFill>
                  <a:srgbClr val="92D050"/>
                </a:solidFill>
                <a:sym typeface="+mn-ea"/>
              </a:rPr>
              <a:t> end of the scope of the class</a:t>
            </a:r>
            <a:endParaRPr lang="en-US" sz="1200" b="1">
              <a:solidFill>
                <a:srgbClr val="92D050"/>
              </a:solidFill>
              <a:sym typeface="+mn-ea"/>
            </a:endParaRPr>
          </a:p>
        </p:txBody>
      </p:sp>
      <p:sp>
        <p:nvSpPr>
          <p:cNvPr id="19" name="Rectangles 18"/>
          <p:cNvSpPr/>
          <p:nvPr/>
        </p:nvSpPr>
        <p:spPr>
          <a:xfrm>
            <a:off x="2733040" y="2171700"/>
            <a:ext cx="2603500" cy="24885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psuedo code of Syntax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className</a:t>
            </a:r>
            <a:endParaRPr lang="en-US" sz="1200" b="1">
              <a:solidFill>
                <a:schemeClr val="bg1"/>
              </a:solidFill>
              <a:sym typeface="+mn-ea"/>
            </a:endParaRPr>
          </a:p>
          <a:p>
            <a:pPr algn="l"/>
            <a:r>
              <a:rPr lang="en-US" sz="1200" b="1">
                <a:solidFill>
                  <a:schemeClr val="accent2"/>
                </a:solidFill>
                <a:sym typeface="+mn-ea"/>
              </a:rPr>
              <a:t>          properties</a:t>
            </a:r>
            <a:endParaRPr lang="en-US" sz="1200" b="1">
              <a:solidFill>
                <a:schemeClr val="accent2"/>
              </a:solidFill>
              <a:sym typeface="+mn-ea"/>
            </a:endParaRPr>
          </a:p>
          <a:p>
            <a:pPr algn="l"/>
            <a:r>
              <a:rPr lang="en-US" sz="1200" b="1">
                <a:solidFill>
                  <a:schemeClr val="accent2"/>
                </a:solidFill>
                <a:sym typeface="+mn-ea"/>
              </a:rPr>
              <a:t>               </a:t>
            </a:r>
            <a:r>
              <a:rPr lang="en-US" sz="1200" b="1">
                <a:solidFill>
                  <a:schemeClr val="bg1"/>
                </a:solidFill>
                <a:sym typeface="+mn-ea"/>
              </a:rPr>
              <a:t>properties1</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properties2</a:t>
            </a:r>
            <a:endParaRPr lang="en-US" sz="1200" b="1">
              <a:solidFill>
                <a:schemeClr val="bg1"/>
              </a:solidFill>
              <a:sym typeface="+mn-ea"/>
            </a:endParaRPr>
          </a:p>
          <a:p>
            <a:pPr algn="l"/>
            <a:r>
              <a:rPr lang="en-US" sz="1200" b="1">
                <a:solidFill>
                  <a:schemeClr val="accent2"/>
                </a:solidFill>
                <a:sym typeface="+mn-ea"/>
              </a:rPr>
              <a:t>          </a:t>
            </a:r>
            <a:r>
              <a:rPr lang="en-US" sz="1200" b="1">
                <a:solidFill>
                  <a:schemeClr val="accent2"/>
                </a:solidFill>
                <a:sym typeface="+mn-ea"/>
              </a:rPr>
              <a:t>methods/functions</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functions1(</a:t>
            </a:r>
            <a:r>
              <a:rPr lang="en-US" sz="1200" b="1">
                <a:solidFill>
                  <a:schemeClr val="bg1"/>
                </a:solidFill>
                <a:sym typeface="+mn-ea"/>
              </a:rPr>
              <a:t>par1,par2...</a:t>
            </a:r>
            <a:r>
              <a:rPr lang="en-US" sz="1200" b="1">
                <a:solidFill>
                  <a:schemeClr val="bg1"/>
                </a:solidFill>
                <a:sym typeface="+mn-ea"/>
              </a:rPr>
              <a:t>){ ....}</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functions2(par1,par2...){ ....}</a:t>
            </a:r>
            <a:endParaRPr lang="en-US" sz="1200" b="1">
              <a:solidFill>
                <a:schemeClr val="bg1"/>
              </a:solidFill>
              <a:sym typeface="+mn-ea"/>
            </a:endParaRPr>
          </a:p>
          <a:p>
            <a:pPr algn="l"/>
            <a:r>
              <a:rPr lang="en-US" sz="1200" b="1">
                <a:solidFill>
                  <a:schemeClr val="accent2"/>
                </a:solidFill>
                <a:sym typeface="+mn-ea"/>
              </a:rPr>
              <a:t>          </a:t>
            </a:r>
            <a:r>
              <a:rPr lang="en-US" sz="1200" b="1">
                <a:solidFill>
                  <a:schemeClr val="accent2"/>
                </a:solidFill>
                <a:sym typeface="+mn-ea"/>
              </a:rPr>
              <a:t>constructors</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className(par1,par2...){....}</a:t>
            </a:r>
            <a:endParaRPr lang="en-US" sz="1200" b="1">
              <a:solidFill>
                <a:schemeClr val="bg1"/>
              </a:solidFill>
              <a:sym typeface="+mn-ea"/>
            </a:endParaRPr>
          </a:p>
          <a:p>
            <a:pPr algn="l"/>
            <a:r>
              <a:rPr lang="en-US" sz="1200" b="1">
                <a:solidFill>
                  <a:schemeClr val="accent2"/>
                </a:solidFill>
                <a:sym typeface="+mn-ea"/>
              </a:rPr>
              <a:t>          </a:t>
            </a:r>
            <a:r>
              <a:rPr lang="en-US" sz="1200" b="1">
                <a:solidFill>
                  <a:schemeClr val="accent2"/>
                </a:solidFill>
                <a:sym typeface="+mn-ea"/>
              </a:rPr>
              <a:t>blocks</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 /*...block1..statement..*/ }</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 /*...block2..statement..*/ }</a:t>
            </a:r>
            <a:endParaRPr lang="en-US" sz="1200" b="1">
              <a:solidFill>
                <a:schemeClr val="bg1"/>
              </a:solidFill>
              <a:sym typeface="+mn-ea"/>
            </a:endParaRPr>
          </a:p>
        </p:txBody>
      </p:sp>
      <p:sp>
        <p:nvSpPr>
          <p:cNvPr id="20" name="Rectangles 19"/>
          <p:cNvSpPr/>
          <p:nvPr/>
        </p:nvSpPr>
        <p:spPr>
          <a:xfrm>
            <a:off x="2733040" y="4660265"/>
            <a:ext cx="2603500" cy="21056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 psuedo code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Professor</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properties</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name</a:t>
            </a:r>
            <a:endParaRPr lang="en-US" sz="1200" b="1">
              <a:solidFill>
                <a:schemeClr val="bg1"/>
              </a:solidFill>
              <a:sym typeface="+mn-ea"/>
            </a:endParaRPr>
          </a:p>
          <a:p>
            <a:pPr algn="l"/>
            <a:r>
              <a:rPr lang="en-US" sz="1200" b="1">
                <a:solidFill>
                  <a:schemeClr val="bg1"/>
                </a:solidFill>
                <a:sym typeface="+mn-ea"/>
              </a:rPr>
              <a:t>        teaches</a:t>
            </a:r>
            <a:endParaRPr lang="en-US" sz="1200" b="1">
              <a:solidFill>
                <a:schemeClr val="bg1"/>
              </a:solidFill>
              <a:sym typeface="+mn-ea"/>
            </a:endParaRPr>
          </a:p>
          <a:p>
            <a:pPr algn="l"/>
            <a:r>
              <a:rPr lang="en-US" sz="1200" b="1">
                <a:solidFill>
                  <a:srgbClr val="00B0F0"/>
                </a:solidFill>
                <a:sym typeface="+mn-ea"/>
              </a:rPr>
              <a:t>    </a:t>
            </a:r>
            <a:r>
              <a:rPr lang="en-US" sz="1200" b="1">
                <a:solidFill>
                  <a:schemeClr val="accent2"/>
                </a:solidFill>
                <a:sym typeface="+mn-ea"/>
              </a:rPr>
              <a:t>constructor</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Professor(name, teaches)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methods</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 grade(paper)</a:t>
            </a:r>
            <a:endParaRPr lang="en-US" sz="1200" b="1">
              <a:solidFill>
                <a:schemeClr val="bg1"/>
              </a:solidFill>
              <a:sym typeface="+mn-ea"/>
            </a:endParaRPr>
          </a:p>
          <a:p>
            <a:pPr algn="l"/>
            <a:r>
              <a:rPr lang="en-US" sz="1200" b="1">
                <a:solidFill>
                  <a:schemeClr val="bg1"/>
                </a:solidFill>
                <a:sym typeface="+mn-ea"/>
              </a:rPr>
              <a:t>        introduceSelf()</a:t>
            </a:r>
            <a:endParaRPr lang="en-US" sz="1200" b="1">
              <a:solidFill>
                <a:schemeClr val="bg1"/>
              </a:solidFill>
              <a:sym typeface="+mn-ea"/>
            </a:endParaRPr>
          </a:p>
          <a:p>
            <a:pPr algn="l"/>
            <a:endParaRPr lang="en-US" sz="1200" b="1">
              <a:solidFill>
                <a:schemeClr val="bg1"/>
              </a:solidFill>
              <a:sym typeface="+mn-ea"/>
            </a:endParaRPr>
          </a:p>
        </p:txBody>
      </p:sp>
      <p:sp>
        <p:nvSpPr>
          <p:cNvPr id="21" name="Rectangles 20"/>
          <p:cNvSpPr/>
          <p:nvPr/>
        </p:nvSpPr>
        <p:spPr>
          <a:xfrm>
            <a:off x="5336540" y="1696720"/>
            <a:ext cx="4799330" cy="1381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Object Creation</a:t>
            </a:r>
            <a:endParaRPr lang="en-US" sz="1200" b="1">
              <a:solidFill>
                <a:srgbClr val="FFFF00"/>
              </a:solidFill>
              <a:sym typeface="+mn-ea"/>
            </a:endParaRPr>
          </a:p>
          <a:p>
            <a:pPr marL="228600" indent="-228600" algn="l">
              <a:buAutoNum type="arabicPeriod"/>
            </a:pPr>
            <a:r>
              <a:rPr lang="en-US" sz="1200" b="1">
                <a:solidFill>
                  <a:schemeClr val="bg1"/>
                </a:solidFill>
                <a:sym typeface="+mn-ea"/>
              </a:rPr>
              <a:t>object creation is a process of storing or loading all the non-static properties within the memory. </a:t>
            </a:r>
            <a:endParaRPr lang="en-US" sz="1200" b="1">
              <a:solidFill>
                <a:schemeClr val="bg1"/>
              </a:solidFill>
              <a:sym typeface="+mn-ea"/>
            </a:endParaRPr>
          </a:p>
          <a:p>
            <a:pPr marL="228600" indent="-228600" algn="l">
              <a:buAutoNum type="arabicPeriod"/>
            </a:pPr>
            <a:r>
              <a:rPr lang="en-US" sz="1200" b="1">
                <a:solidFill>
                  <a:schemeClr val="bg1"/>
                </a:solidFill>
                <a:sym typeface="+mn-ea"/>
              </a:rPr>
              <a:t>Objects are created inside the memory location called as </a:t>
            </a:r>
            <a:r>
              <a:rPr lang="en-US" sz="1200" b="1">
                <a:solidFill>
                  <a:schemeClr val="accent2"/>
                </a:solidFill>
                <a:sym typeface="+mn-ea"/>
              </a:rPr>
              <a:t>Heap Area</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bg1"/>
                </a:solidFill>
                <a:sym typeface="+mn-ea"/>
              </a:rPr>
              <a:t>We can create any number of objects for a specific class.</a:t>
            </a:r>
            <a:endParaRPr lang="en-US" sz="1200" b="1">
              <a:solidFill>
                <a:schemeClr val="bg1"/>
              </a:solidFill>
              <a:sym typeface="+mn-ea"/>
            </a:endParaRPr>
          </a:p>
          <a:p>
            <a:pPr marL="228600" indent="-228600" algn="l">
              <a:buAutoNum type="arabicPeriod"/>
            </a:pPr>
            <a:r>
              <a:rPr lang="en-US" sz="1200" b="1">
                <a:solidFill>
                  <a:schemeClr val="bg1"/>
                </a:solidFill>
                <a:sym typeface="+mn-ea"/>
              </a:rPr>
              <a:t>In Seample words object is a copy or instance of a class.</a:t>
            </a:r>
            <a:endParaRPr lang="en-US" sz="1200" b="1">
              <a:solidFill>
                <a:schemeClr val="bg1"/>
              </a:solidFill>
              <a:sym typeface="+mn-ea"/>
            </a:endParaRPr>
          </a:p>
          <a:p>
            <a:pPr indent="0" algn="l">
              <a:buNone/>
            </a:pPr>
            <a:r>
              <a:rPr lang="en-US" sz="1200" b="1">
                <a:solidFill>
                  <a:srgbClr val="92D050"/>
                </a:solidFill>
                <a:sym typeface="+mn-ea"/>
              </a:rPr>
              <a:t>Syntax :- </a:t>
            </a:r>
            <a:r>
              <a:rPr lang="en-US" sz="1200" b="1">
                <a:solidFill>
                  <a:srgbClr val="00B0F0"/>
                </a:solidFill>
                <a:sym typeface="+mn-ea"/>
              </a:rPr>
              <a:t>const/let/var </a:t>
            </a:r>
            <a:r>
              <a:rPr lang="en-US" sz="1200" b="1">
                <a:solidFill>
                  <a:schemeClr val="accent2"/>
                </a:solidFill>
                <a:sym typeface="+mn-ea"/>
              </a:rPr>
              <a:t>objectReferenceName </a:t>
            </a:r>
            <a:r>
              <a:rPr lang="en-US" sz="1200" b="1">
                <a:solidFill>
                  <a:srgbClr val="92D050"/>
                </a:solidFill>
                <a:sym typeface="+mn-ea"/>
              </a:rPr>
              <a:t>= </a:t>
            </a:r>
            <a:r>
              <a:rPr lang="en-US" sz="1200" b="1">
                <a:solidFill>
                  <a:srgbClr val="00B0F0"/>
                </a:solidFill>
                <a:sym typeface="+mn-ea"/>
              </a:rPr>
              <a:t>new className()</a:t>
            </a:r>
            <a:r>
              <a:rPr lang="en-US" sz="1200" b="1">
                <a:solidFill>
                  <a:srgbClr val="92D050"/>
                </a:solidFill>
                <a:sym typeface="+mn-ea"/>
              </a:rPr>
              <a:t> ;</a:t>
            </a:r>
            <a:endParaRPr lang="en-US" sz="1200" b="1">
              <a:solidFill>
                <a:srgbClr val="92D050"/>
              </a:solidFill>
              <a:sym typeface="+mn-ea"/>
            </a:endParaRPr>
          </a:p>
        </p:txBody>
      </p:sp>
      <p:sp>
        <p:nvSpPr>
          <p:cNvPr id="2" name="Rectangles 1"/>
          <p:cNvSpPr/>
          <p:nvPr/>
        </p:nvSpPr>
        <p:spPr>
          <a:xfrm>
            <a:off x="5336540" y="3078480"/>
            <a:ext cx="2670175" cy="31743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eample of </a:t>
            </a:r>
            <a:r>
              <a:rPr lang="en-US" sz="1200" b="1">
                <a:solidFill>
                  <a:srgbClr val="FFFF00"/>
                </a:solidFill>
                <a:sym typeface="+mn-ea"/>
              </a:rPr>
              <a:t>Object Creation</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this.name</a:t>
            </a:r>
            <a:r>
              <a:rPr lang="en-US" sz="1200" b="1">
                <a:solidFill>
                  <a:srgbClr val="00B0F0"/>
                </a:solidFill>
                <a:sym typeface="+mn-ea"/>
              </a:rPr>
              <a:t> =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introduceSelf</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`Hi! I'm ${this.name}`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92D050"/>
                </a:solidFill>
                <a:sym typeface="+mn-ea"/>
              </a:rPr>
              <a:t>// object cration </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2"/>
                </a:solidFill>
                <a:sym typeface="+mn-ea"/>
              </a:rPr>
              <a:t>p1 </a:t>
            </a:r>
            <a:r>
              <a:rPr lang="en-US" sz="1200" b="1">
                <a:solidFill>
                  <a:srgbClr val="00B0F0"/>
                </a:solidFill>
                <a:sym typeface="+mn-ea"/>
              </a:rPr>
              <a:t>= new </a:t>
            </a:r>
            <a:r>
              <a:rPr lang="en-US" sz="1200" b="1">
                <a:solidFill>
                  <a:srgbClr val="FF0000"/>
                </a:solidFill>
                <a:sym typeface="+mn-ea"/>
              </a:rPr>
              <a:t>Person</a:t>
            </a:r>
            <a:r>
              <a:rPr lang="en-US" sz="1200" b="1">
                <a:solidFill>
                  <a:srgbClr val="00B0F0"/>
                </a:solidFill>
                <a:sym typeface="+mn-ea"/>
              </a:rPr>
              <a:t>("ram");</a:t>
            </a:r>
            <a:endParaRPr lang="en-US" sz="1200" b="1">
              <a:solidFill>
                <a:srgbClr val="00B0F0"/>
              </a:solidFill>
              <a:sym typeface="+mn-ea"/>
            </a:endParaRPr>
          </a:p>
          <a:p>
            <a:pPr algn="l"/>
            <a:r>
              <a:rPr lang="en-US" sz="1200" b="1">
                <a:solidFill>
                  <a:schemeClr val="accent2"/>
                </a:solidFill>
                <a:sym typeface="+mn-ea"/>
              </a:rPr>
              <a:t>p1</a:t>
            </a:r>
            <a:r>
              <a:rPr lang="en-US" sz="1200" b="1">
                <a:solidFill>
                  <a:srgbClr val="00B0F0"/>
                </a:solidFill>
                <a:sym typeface="+mn-ea"/>
              </a:rPr>
              <a:t>.</a:t>
            </a:r>
            <a:r>
              <a:rPr lang="en-US" sz="1200" b="1">
                <a:solidFill>
                  <a:schemeClr val="bg1"/>
                </a:solidFill>
                <a:sym typeface="+mn-ea"/>
              </a:rPr>
              <a:t>introduceSelf</a:t>
            </a:r>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10133965" y="291465"/>
            <a:ext cx="2022475" cy="27870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Access properties of object</a:t>
            </a:r>
            <a:endParaRPr lang="en-US" sz="1200" b="1">
              <a:solidFill>
                <a:srgbClr val="FFFF00"/>
              </a:solidFill>
              <a:sym typeface="+mn-ea"/>
            </a:endParaRPr>
          </a:p>
          <a:p>
            <a:pPr algn="ctr"/>
            <a:r>
              <a:rPr lang="en-US" sz="1200" b="1">
                <a:solidFill>
                  <a:srgbClr val="FFFF00"/>
                </a:solidFill>
                <a:sym typeface="+mn-ea"/>
              </a:rPr>
              <a:t>or </a:t>
            </a:r>
            <a:endParaRPr lang="en-US" sz="1200" b="1">
              <a:solidFill>
                <a:srgbClr val="FFFF00"/>
              </a:solidFill>
              <a:sym typeface="+mn-ea"/>
            </a:endParaRPr>
          </a:p>
          <a:p>
            <a:pPr algn="ctr"/>
            <a:r>
              <a:rPr lang="en-US" sz="1200" b="1">
                <a:solidFill>
                  <a:srgbClr val="FFFF00"/>
                </a:solidFill>
                <a:sym typeface="+mn-ea"/>
              </a:rPr>
              <a:t>Access non-static properties of class</a:t>
            </a:r>
            <a:endParaRPr lang="en-US" sz="1200" b="1">
              <a:solidFill>
                <a:srgbClr val="FFFF00"/>
              </a:solidFill>
              <a:sym typeface="+mn-ea"/>
            </a:endParaRPr>
          </a:p>
          <a:p>
            <a:pPr algn="l"/>
            <a:r>
              <a:rPr lang="en-US" sz="1200" b="1">
                <a:solidFill>
                  <a:schemeClr val="bg1"/>
                </a:solidFill>
                <a:sym typeface="+mn-ea"/>
              </a:rPr>
              <a:t>in order to access non-static properties persent within the object we make use of dot operator</a:t>
            </a:r>
            <a:r>
              <a:rPr lang="en-US" sz="1200" b="1">
                <a:solidFill>
                  <a:srgbClr val="00B0F0"/>
                </a:solidFill>
                <a:sym typeface="+mn-ea"/>
              </a:rPr>
              <a:t> ( . )</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syntax:-  to access variable</a:t>
            </a:r>
            <a:endParaRPr lang="en-US" sz="1200" b="1">
              <a:solidFill>
                <a:srgbClr val="00B0F0"/>
              </a:solidFill>
              <a:sym typeface="+mn-ea"/>
            </a:endParaRPr>
          </a:p>
          <a:p>
            <a:pPr algn="l"/>
            <a:r>
              <a:rPr lang="en-US" sz="1200" b="1">
                <a:solidFill>
                  <a:schemeClr val="accent2"/>
                </a:solidFill>
                <a:sym typeface="+mn-ea"/>
              </a:rPr>
              <a:t>objectName</a:t>
            </a:r>
            <a:r>
              <a:rPr lang="en-US" sz="1200" b="1">
                <a:solidFill>
                  <a:srgbClr val="00B0F0"/>
                </a:solidFill>
                <a:sym typeface="+mn-ea"/>
              </a:rPr>
              <a:t>.</a:t>
            </a:r>
            <a:r>
              <a:rPr lang="en-US" sz="1200" b="1">
                <a:solidFill>
                  <a:schemeClr val="bg1"/>
                </a:solidFill>
                <a:sym typeface="+mn-ea"/>
              </a:rPr>
              <a:t>variableName</a:t>
            </a:r>
            <a:endParaRPr lang="en-US" sz="1200" b="1">
              <a:solidFill>
                <a:schemeClr val="bg1"/>
              </a:solidFill>
              <a:sym typeface="+mn-ea"/>
            </a:endParaRPr>
          </a:p>
          <a:p>
            <a:pPr algn="l"/>
            <a:endParaRPr lang="en-US" sz="1200" b="1">
              <a:solidFill>
                <a:schemeClr val="bg1"/>
              </a:solidFill>
              <a:sym typeface="+mn-ea"/>
            </a:endParaRPr>
          </a:p>
          <a:p>
            <a:pPr algn="l"/>
            <a:r>
              <a:rPr lang="en-US" sz="1200" b="1">
                <a:solidFill>
                  <a:srgbClr val="00B0F0"/>
                </a:solidFill>
                <a:sym typeface="+mn-ea"/>
              </a:rPr>
              <a:t>syntax:-  to access method</a:t>
            </a:r>
            <a:endParaRPr lang="en-US" sz="1200" b="1">
              <a:solidFill>
                <a:schemeClr val="bg1"/>
              </a:solidFill>
              <a:sym typeface="+mn-ea"/>
            </a:endParaRPr>
          </a:p>
          <a:p>
            <a:pPr algn="l"/>
            <a:r>
              <a:rPr lang="en-US" sz="1200" b="1">
                <a:solidFill>
                  <a:schemeClr val="accent2"/>
                </a:solidFill>
                <a:sym typeface="+mn-ea"/>
              </a:rPr>
              <a:t>objectName</a:t>
            </a:r>
            <a:r>
              <a:rPr lang="en-US" sz="1200" b="1">
                <a:solidFill>
                  <a:srgbClr val="00B0F0"/>
                </a:solidFill>
                <a:sym typeface="+mn-ea"/>
              </a:rPr>
              <a:t>.</a:t>
            </a:r>
            <a:r>
              <a:rPr lang="en-US" sz="1200" b="1">
                <a:solidFill>
                  <a:schemeClr val="bg1"/>
                </a:solidFill>
                <a:sym typeface="+mn-ea"/>
              </a:rPr>
              <a:t>methodName( arg1 , arg2 , .... , argN)</a:t>
            </a:r>
            <a:endParaRPr lang="en-US" sz="1200" b="1">
              <a:solidFill>
                <a:schemeClr val="bg1"/>
              </a:solidFill>
              <a:sym typeface="+mn-ea"/>
            </a:endParaRPr>
          </a:p>
        </p:txBody>
      </p:sp>
      <p:sp>
        <p:nvSpPr>
          <p:cNvPr id="4" name="Rectangles 3"/>
          <p:cNvSpPr/>
          <p:nvPr/>
        </p:nvSpPr>
        <p:spPr>
          <a:xfrm>
            <a:off x="8006715" y="3078480"/>
            <a:ext cx="2670175" cy="31743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eample of </a:t>
            </a:r>
            <a:r>
              <a:rPr lang="en-US" sz="1200" b="1">
                <a:solidFill>
                  <a:srgbClr val="FFFF00"/>
                </a:solidFill>
                <a:sym typeface="+mn-ea"/>
              </a:rPr>
              <a:t>Object Creation</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this.name</a:t>
            </a:r>
            <a:r>
              <a:rPr lang="en-US" sz="1200" b="1">
                <a:solidFill>
                  <a:srgbClr val="00B0F0"/>
                </a:solidFill>
                <a:sym typeface="+mn-ea"/>
              </a:rPr>
              <a:t> =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introduceSelf</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`Hi! I'm ${this.name}`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92D050"/>
                </a:solidFill>
                <a:sym typeface="+mn-ea"/>
              </a:rPr>
              <a:t>// object cration </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2"/>
                </a:solidFill>
                <a:sym typeface="+mn-ea"/>
              </a:rPr>
              <a:t>p1 </a:t>
            </a:r>
            <a:r>
              <a:rPr lang="en-US" sz="1200" b="1">
                <a:solidFill>
                  <a:srgbClr val="00B0F0"/>
                </a:solidFill>
                <a:sym typeface="+mn-ea"/>
              </a:rPr>
              <a:t>= new </a:t>
            </a:r>
            <a:r>
              <a:rPr lang="en-US" sz="1200" b="1">
                <a:solidFill>
                  <a:srgbClr val="FF0000"/>
                </a:solidFill>
                <a:sym typeface="+mn-ea"/>
              </a:rPr>
              <a:t>Person</a:t>
            </a:r>
            <a:r>
              <a:rPr lang="en-US" sz="1200" b="1">
                <a:solidFill>
                  <a:srgbClr val="00B0F0"/>
                </a:solidFill>
                <a:sym typeface="+mn-ea"/>
              </a:rPr>
              <a:t>("ram");</a:t>
            </a:r>
            <a:endParaRPr lang="en-US" sz="1200" b="1">
              <a:solidFill>
                <a:srgbClr val="00B0F0"/>
              </a:solidFill>
              <a:sym typeface="+mn-ea"/>
            </a:endParaRPr>
          </a:p>
          <a:p>
            <a:pPr algn="l"/>
            <a:r>
              <a:rPr lang="en-US" sz="1200" b="1">
                <a:solidFill>
                  <a:schemeClr val="accent2"/>
                </a:solidFill>
                <a:sym typeface="+mn-ea"/>
              </a:rPr>
              <a:t>p1</a:t>
            </a:r>
            <a:r>
              <a:rPr lang="en-US" sz="1200" b="1">
                <a:solidFill>
                  <a:srgbClr val="00B0F0"/>
                </a:solidFill>
                <a:sym typeface="+mn-ea"/>
              </a:rPr>
              <a:t>.</a:t>
            </a:r>
            <a:r>
              <a:rPr lang="en-US" sz="1200" b="1">
                <a:solidFill>
                  <a:schemeClr val="bg1"/>
                </a:solidFill>
                <a:sym typeface="+mn-ea"/>
              </a:rPr>
              <a:t>introduceSelf</a:t>
            </a:r>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static</a:t>
            </a:r>
            <a:endParaRPr lang="en-US" sz="2400" b="1">
              <a:solidFill>
                <a:schemeClr val="accent1"/>
              </a:solidFill>
            </a:endParaRPr>
          </a:p>
        </p:txBody>
      </p:sp>
      <p:sp>
        <p:nvSpPr>
          <p:cNvPr id="5" name="Rectangles 4"/>
          <p:cNvSpPr/>
          <p:nvPr/>
        </p:nvSpPr>
        <p:spPr>
          <a:xfrm>
            <a:off x="40640" y="291465"/>
            <a:ext cx="3538855" cy="29171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static</a:t>
            </a:r>
            <a:r>
              <a:rPr lang="en-US" sz="1200" b="1">
                <a:solidFill>
                  <a:schemeClr val="bg1">
                    <a:lumMod val="65000"/>
                  </a:schemeClr>
                </a:solidFill>
                <a:sym typeface="+mn-ea"/>
              </a:rPr>
              <a:t> vs </a:t>
            </a:r>
            <a:r>
              <a:rPr lang="en-US" sz="1200" b="1">
                <a:solidFill>
                  <a:srgbClr val="FFFF00"/>
                </a:solidFill>
                <a:sym typeface="+mn-ea"/>
              </a:rPr>
              <a:t>non-static properties</a:t>
            </a:r>
            <a:endParaRPr lang="en-US" sz="1200" b="1">
              <a:solidFill>
                <a:srgbClr val="FFFF00"/>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variable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variable</a:t>
            </a:r>
            <a:r>
              <a:rPr lang="en-US" sz="1200" b="1">
                <a:solidFill>
                  <a:schemeClr val="bg1"/>
                </a:solidFill>
                <a:sym typeface="+mn-ea"/>
              </a:rPr>
              <a:t> otherwise we refer it as</a:t>
            </a:r>
            <a:r>
              <a:rPr lang="en-US" sz="1200" b="1">
                <a:solidFill>
                  <a:schemeClr val="accent2"/>
                </a:solidFill>
                <a:sym typeface="+mn-ea"/>
              </a:rPr>
              <a:t> non-static variable</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function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function</a:t>
            </a:r>
            <a:r>
              <a:rPr lang="en-US" sz="1200" b="1">
                <a:solidFill>
                  <a:schemeClr val="bg1"/>
                </a:solidFill>
                <a:sym typeface="+mn-ea"/>
              </a:rPr>
              <a:t> otherwise we refer it as </a:t>
            </a:r>
            <a:r>
              <a:rPr lang="en-US" sz="1200" b="1">
                <a:solidFill>
                  <a:schemeClr val="accent2"/>
                </a:solidFill>
                <a:sym typeface="+mn-ea"/>
              </a:rPr>
              <a:t>non-static function</a:t>
            </a:r>
            <a:r>
              <a:rPr lang="en-US" sz="1200" b="1">
                <a:solidFill>
                  <a:schemeClr val="bg1"/>
                </a:solidFill>
                <a:sym typeface="+mn-ea"/>
              </a:rPr>
              <a:t> .</a:t>
            </a:r>
            <a:endParaRPr lang="en-US" sz="1200" b="1">
              <a:solidFill>
                <a:schemeClr val="bg1"/>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block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block </a:t>
            </a:r>
            <a:r>
              <a:rPr lang="en-US" sz="1200" b="1">
                <a:solidFill>
                  <a:schemeClr val="bg1"/>
                </a:solidFill>
                <a:sym typeface="+mn-ea"/>
              </a:rPr>
              <a:t>otherwise we refer it as </a:t>
            </a:r>
            <a:r>
              <a:rPr lang="en-US" sz="1200" b="1">
                <a:solidFill>
                  <a:schemeClr val="accent2"/>
                </a:solidFill>
                <a:sym typeface="+mn-ea"/>
              </a:rPr>
              <a:t>non-static block</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rgbClr val="E907E7"/>
                </a:solidFill>
                <a:sym typeface="+mn-ea"/>
              </a:rPr>
              <a:t>static and non-static properties</a:t>
            </a:r>
            <a:r>
              <a:rPr lang="en-US" sz="1200" b="1">
                <a:solidFill>
                  <a:schemeClr val="bg1"/>
                </a:solidFill>
                <a:sym typeface="+mn-ea"/>
              </a:rPr>
              <a:t> can be </a:t>
            </a:r>
            <a:r>
              <a:rPr lang="en-US" sz="1200" b="1">
                <a:solidFill>
                  <a:srgbClr val="00B0F0"/>
                </a:solidFill>
                <a:sym typeface="+mn-ea"/>
              </a:rPr>
              <a:t>accessed directly</a:t>
            </a:r>
            <a:r>
              <a:rPr lang="en-US" sz="1200" b="1">
                <a:solidFill>
                  <a:srgbClr val="92D050"/>
                </a:solidFill>
                <a:sym typeface="+mn-ea"/>
              </a:rPr>
              <a:t> within the same class.</a:t>
            </a:r>
            <a:endParaRPr lang="en-US" sz="1200" b="1">
              <a:solidFill>
                <a:schemeClr val="bg1"/>
              </a:solidFill>
              <a:sym typeface="+mn-ea"/>
            </a:endParaRPr>
          </a:p>
          <a:p>
            <a:pPr marL="228600" indent="-228600" algn="l">
              <a:buAutoNum type="arabicPeriod"/>
            </a:pPr>
            <a:r>
              <a:rPr lang="en-US" sz="1200" b="1">
                <a:solidFill>
                  <a:srgbClr val="E907E7"/>
                </a:solidFill>
                <a:sym typeface="+mn-ea"/>
              </a:rPr>
              <a:t>static properties</a:t>
            </a:r>
            <a:r>
              <a:rPr lang="en-US" sz="1200" b="1">
                <a:solidFill>
                  <a:schemeClr val="bg1"/>
                </a:solidFill>
                <a:sym typeface="+mn-ea"/>
              </a:rPr>
              <a:t> can be</a:t>
            </a:r>
            <a:r>
              <a:rPr lang="en-US" sz="1200" b="1">
                <a:solidFill>
                  <a:srgbClr val="00B0F0"/>
                </a:solidFill>
                <a:sym typeface="+mn-ea"/>
              </a:rPr>
              <a:t> accessed  with the help of className </a:t>
            </a:r>
            <a:r>
              <a:rPr lang="en-US" sz="1200" b="1">
                <a:solidFill>
                  <a:srgbClr val="92D050"/>
                </a:solidFill>
                <a:sym typeface="+mn-ea"/>
              </a:rPr>
              <a:t>within the different class.   </a:t>
            </a:r>
            <a:endParaRPr lang="en-US" sz="1200" b="1">
              <a:solidFill>
                <a:srgbClr val="92D050"/>
              </a:solidFill>
              <a:sym typeface="+mn-ea"/>
            </a:endParaRPr>
          </a:p>
          <a:p>
            <a:pPr marL="228600" indent="-228600" algn="l">
              <a:buAutoNum type="arabicPeriod"/>
            </a:pPr>
            <a:r>
              <a:rPr lang="en-US" sz="1200" b="1">
                <a:solidFill>
                  <a:srgbClr val="E907E7"/>
                </a:solidFill>
                <a:sym typeface="+mn-ea"/>
              </a:rPr>
              <a:t>Non static properties</a:t>
            </a:r>
            <a:r>
              <a:rPr lang="en-US" sz="1200" b="1">
                <a:solidFill>
                  <a:schemeClr val="bg1"/>
                </a:solidFill>
                <a:sym typeface="+mn-ea"/>
              </a:rPr>
              <a:t> can be </a:t>
            </a:r>
            <a:r>
              <a:rPr lang="en-US" sz="1200" b="1">
                <a:solidFill>
                  <a:srgbClr val="00B0F0"/>
                </a:solidFill>
                <a:sym typeface="+mn-ea"/>
              </a:rPr>
              <a:t>accessed with the help of objectName</a:t>
            </a:r>
            <a:r>
              <a:rPr lang="en-US" sz="1200" b="1">
                <a:solidFill>
                  <a:schemeClr val="bg1"/>
                </a:solidFill>
                <a:sym typeface="+mn-ea"/>
              </a:rPr>
              <a:t> </a:t>
            </a:r>
            <a:r>
              <a:rPr lang="en-US" sz="1200" b="1">
                <a:solidFill>
                  <a:srgbClr val="92D050"/>
                </a:solidFill>
                <a:sym typeface="+mn-ea"/>
              </a:rPr>
              <a:t>within the different class.</a:t>
            </a:r>
            <a:endParaRPr lang="en-US" sz="1200" b="1">
              <a:solidFill>
                <a:srgbClr val="92D050"/>
              </a:solidFill>
              <a:sym typeface="+mn-ea"/>
            </a:endParaRPr>
          </a:p>
        </p:txBody>
      </p:sp>
      <p:sp>
        <p:nvSpPr>
          <p:cNvPr id="7" name="Rectangles 6"/>
          <p:cNvSpPr/>
          <p:nvPr/>
        </p:nvSpPr>
        <p:spPr>
          <a:xfrm>
            <a:off x="3580130" y="36830"/>
            <a:ext cx="4015105" cy="42837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None/>
            </a:pPr>
            <a:r>
              <a:rPr lang="en-US" sz="1200" b="1">
                <a:solidFill>
                  <a:srgbClr val="FFFF00"/>
                </a:solidFill>
                <a:sym typeface="+mn-ea"/>
              </a:rPr>
              <a:t>syntax for static and non-static properties for class</a:t>
            </a:r>
            <a:endParaRPr lang="en-US" sz="1200" b="1">
              <a:solidFill>
                <a:srgbClr val="FFFF00"/>
              </a:solidFill>
              <a:sym typeface="+mn-ea"/>
            </a:endParaRPr>
          </a:p>
          <a:p>
            <a:pPr indent="0" algn="l">
              <a:buNone/>
            </a:pPr>
            <a:r>
              <a:rPr lang="en-US" sz="1200" b="1">
                <a:solidFill>
                  <a:srgbClr val="E907E7"/>
                </a:solidFill>
                <a:sym typeface="+mn-ea"/>
              </a:rPr>
              <a:t>syntax for 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static </a:t>
            </a:r>
            <a:r>
              <a:rPr lang="en-US" sz="1200" b="1">
                <a:solidFill>
                  <a:schemeClr val="accent2"/>
                </a:solidFill>
                <a:sym typeface="+mn-ea"/>
              </a:rPr>
              <a:t>staticvariable </a:t>
            </a:r>
            <a:r>
              <a:rPr lang="en-US" sz="1200" b="1">
                <a:solidFill>
                  <a:srgbClr val="00B0F0"/>
                </a:solidFill>
                <a:sym typeface="+mn-ea"/>
              </a:rPr>
              <a:t>;  </a:t>
            </a:r>
            <a:r>
              <a:rPr lang="en-US" sz="1200" b="1">
                <a:solidFill>
                  <a:srgbClr val="92D050"/>
                </a:solidFill>
                <a:sym typeface="+mn-ea"/>
              </a:rPr>
              <a:t>  // declaration only   </a:t>
            </a:r>
            <a:endParaRPr lang="en-US" sz="1200" b="1">
              <a:solidFill>
                <a:srgbClr val="00B0F0"/>
              </a:solidFill>
              <a:sym typeface="+mn-ea"/>
            </a:endParaRPr>
          </a:p>
          <a:p>
            <a:pPr indent="0" algn="l">
              <a:buNone/>
            </a:pPr>
            <a:r>
              <a:rPr lang="en-US" sz="1200" b="1">
                <a:solidFill>
                  <a:srgbClr val="00B0F0"/>
                </a:solidFill>
                <a:sym typeface="+mn-ea"/>
              </a:rPr>
              <a:t>static </a:t>
            </a:r>
            <a:r>
              <a:rPr lang="en-US" sz="1200" b="1">
                <a:solidFill>
                  <a:schemeClr val="accent2"/>
                </a:solidFill>
                <a:sym typeface="+mn-ea"/>
              </a:rPr>
              <a:t>staticvariable </a:t>
            </a:r>
            <a:r>
              <a:rPr lang="en-US" sz="1200" b="1">
                <a:solidFill>
                  <a:srgbClr val="00B0F0"/>
                </a:solidFill>
                <a:sym typeface="+mn-ea"/>
              </a:rPr>
              <a:t>= </a:t>
            </a:r>
            <a:r>
              <a:rPr lang="en-US" sz="1200" b="1">
                <a:solidFill>
                  <a:schemeClr val="bg1"/>
                </a:solidFill>
                <a:sym typeface="+mn-ea"/>
              </a:rPr>
              <a:t>value </a:t>
            </a:r>
            <a:r>
              <a:rPr lang="en-US" sz="1200" b="1">
                <a:solidFill>
                  <a:srgbClr val="00B0F0"/>
                </a:solidFill>
                <a:sym typeface="+mn-ea"/>
              </a:rPr>
              <a:t>;  </a:t>
            </a:r>
            <a:r>
              <a:rPr lang="en-US" sz="1200" b="1">
                <a:solidFill>
                  <a:srgbClr val="92D050"/>
                </a:solidFill>
                <a:sym typeface="+mn-ea"/>
              </a:rPr>
              <a:t>// declaration and initialization</a:t>
            </a:r>
            <a:endParaRPr lang="en-US" sz="1200" b="1">
              <a:solidFill>
                <a:srgbClr val="92D050"/>
              </a:solidFill>
              <a:sym typeface="+mn-ea"/>
            </a:endParaRPr>
          </a:p>
          <a:p>
            <a:pPr indent="0" algn="l">
              <a:buNone/>
            </a:pPr>
            <a:r>
              <a:rPr lang="en-US" sz="1200" b="1">
                <a:solidFill>
                  <a:srgbClr val="E907E7"/>
                </a:solidFill>
                <a:sym typeface="+mn-ea"/>
              </a:rPr>
              <a:t>syntax for non-static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chemeClr val="accent2"/>
                </a:solidFill>
                <a:sym typeface="+mn-ea"/>
              </a:rPr>
              <a:t>nonStaticvariable </a:t>
            </a:r>
            <a:r>
              <a:rPr lang="en-US" sz="1200" b="1">
                <a:solidFill>
                  <a:srgbClr val="00B0F0"/>
                </a:solidFill>
                <a:sym typeface="+mn-ea"/>
              </a:rPr>
              <a:t>;  </a:t>
            </a:r>
            <a:r>
              <a:rPr lang="en-US" sz="1200" b="1">
                <a:solidFill>
                  <a:srgbClr val="92D050"/>
                </a:solidFill>
                <a:sym typeface="+mn-ea"/>
              </a:rPr>
              <a:t>  // declaration only   </a:t>
            </a:r>
            <a:endParaRPr lang="en-US" sz="1200" b="1">
              <a:solidFill>
                <a:srgbClr val="00B0F0"/>
              </a:solidFill>
              <a:sym typeface="+mn-ea"/>
            </a:endParaRPr>
          </a:p>
          <a:p>
            <a:pPr indent="0" algn="l">
              <a:buNone/>
            </a:pPr>
            <a:r>
              <a:rPr lang="en-US" sz="1200" b="1">
                <a:solidFill>
                  <a:schemeClr val="accent2"/>
                </a:solidFill>
                <a:sym typeface="+mn-ea"/>
              </a:rPr>
              <a:t>nonStaticvariable </a:t>
            </a:r>
            <a:r>
              <a:rPr lang="en-US" sz="1200" b="1">
                <a:solidFill>
                  <a:srgbClr val="00B0F0"/>
                </a:solidFill>
                <a:sym typeface="+mn-ea"/>
              </a:rPr>
              <a:t>= </a:t>
            </a:r>
            <a:r>
              <a:rPr lang="en-US" sz="1200" b="1">
                <a:solidFill>
                  <a:schemeClr val="bg1"/>
                </a:solidFill>
                <a:sym typeface="+mn-ea"/>
              </a:rPr>
              <a:t>value </a:t>
            </a:r>
            <a:r>
              <a:rPr lang="en-US" sz="1200" b="1">
                <a:solidFill>
                  <a:srgbClr val="00B0F0"/>
                </a:solidFill>
                <a:sym typeface="+mn-ea"/>
              </a:rPr>
              <a:t>;  </a:t>
            </a:r>
            <a:r>
              <a:rPr lang="en-US" sz="1200" b="1">
                <a:solidFill>
                  <a:srgbClr val="92D050"/>
                </a:solidFill>
                <a:sym typeface="+mn-ea"/>
              </a:rPr>
              <a:t>// declaration and initialization</a:t>
            </a:r>
            <a:endParaRPr lang="en-US" sz="1200" b="1">
              <a:solidFill>
                <a:srgbClr val="92D050"/>
              </a:solidFill>
              <a:sym typeface="+mn-ea"/>
            </a:endParaRPr>
          </a:p>
          <a:p>
            <a:pPr indent="0" algn="l">
              <a:buNone/>
            </a:pPr>
            <a:r>
              <a:rPr lang="en-US" sz="1200" b="1">
                <a:solidFill>
                  <a:srgbClr val="E907E7"/>
                </a:solidFill>
                <a:sym typeface="+mn-ea"/>
              </a:rPr>
              <a:t>syntax for 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static </a:t>
            </a:r>
            <a:r>
              <a:rPr lang="en-US" sz="1200" b="1">
                <a:solidFill>
                  <a:schemeClr val="accent2"/>
                </a:solidFill>
                <a:sym typeface="+mn-ea"/>
              </a:rPr>
              <a:t>staticMethod</a:t>
            </a:r>
            <a:r>
              <a:rPr lang="en-US" sz="1200" b="1">
                <a:solidFill>
                  <a:srgbClr val="00B0F0"/>
                </a:solidFill>
                <a:sym typeface="+mn-ea"/>
              </a:rPr>
              <a:t>(par1 , par2 , ... , parN){</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function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00B0F0"/>
              </a:solidFill>
              <a:sym typeface="+mn-ea"/>
            </a:endParaRPr>
          </a:p>
          <a:p>
            <a:pPr indent="0" algn="l">
              <a:buNone/>
            </a:pPr>
            <a:r>
              <a:rPr lang="en-US" sz="1200" b="1">
                <a:solidFill>
                  <a:srgbClr val="E907E7"/>
                </a:solidFill>
                <a:sym typeface="+mn-ea"/>
              </a:rPr>
              <a:t>syntax for non-static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chemeClr val="accent2"/>
                </a:solidFill>
                <a:sym typeface="+mn-ea"/>
              </a:rPr>
              <a:t>nonStaticMethod</a:t>
            </a:r>
            <a:r>
              <a:rPr lang="en-US" sz="1200" b="1">
                <a:solidFill>
                  <a:srgbClr val="00B0F0"/>
                </a:solidFill>
                <a:sym typeface="+mn-ea"/>
              </a:rPr>
              <a:t>(par1 , par2 , ... , parN){</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function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92D050"/>
              </a:solidFill>
              <a:sym typeface="+mn-ea"/>
            </a:endParaRPr>
          </a:p>
          <a:p>
            <a:pPr indent="0" algn="l">
              <a:buNone/>
            </a:pPr>
            <a:r>
              <a:rPr lang="en-US" sz="1200" b="1">
                <a:solidFill>
                  <a:srgbClr val="E907E7"/>
                </a:solidFill>
                <a:sym typeface="+mn-ea"/>
              </a:rPr>
              <a:t>syntax for static block:-</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static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block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00B0F0"/>
              </a:solidFill>
              <a:sym typeface="+mn-ea"/>
            </a:endParaRPr>
          </a:p>
          <a:p>
            <a:pPr indent="0" algn="l">
              <a:buNone/>
            </a:pPr>
            <a:r>
              <a:rPr lang="en-US" sz="1200" b="1">
                <a:solidFill>
                  <a:srgbClr val="E907E7"/>
                </a:solidFill>
                <a:sym typeface="+mn-ea"/>
              </a:rPr>
              <a:t>syntax for non-static block:-</a:t>
            </a:r>
            <a:r>
              <a:rPr lang="en-US" sz="1200" b="1">
                <a:solidFill>
                  <a:srgbClr val="00B0F0"/>
                </a:solidFill>
                <a:sym typeface="+mn-ea"/>
              </a:rPr>
              <a:t>  (it is not supported in js)</a:t>
            </a:r>
            <a:endParaRPr lang="en-US" sz="1200" b="1">
              <a:solidFill>
                <a:srgbClr val="00B0F0"/>
              </a:solidFill>
              <a:sym typeface="+mn-ea"/>
            </a:endParaRPr>
          </a:p>
          <a:p>
            <a:pPr indent="0" algn="l">
              <a:buNone/>
            </a:pP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block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92D050"/>
              </a:solidFill>
              <a:sym typeface="+mn-ea"/>
            </a:endParaRPr>
          </a:p>
        </p:txBody>
      </p:sp>
      <p:sp>
        <p:nvSpPr>
          <p:cNvPr id="9" name="Rectangles 8"/>
          <p:cNvSpPr/>
          <p:nvPr/>
        </p:nvSpPr>
        <p:spPr>
          <a:xfrm>
            <a:off x="40640" y="4954270"/>
            <a:ext cx="3539490" cy="18770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what is  static and non-static</a:t>
            </a:r>
            <a:endParaRPr lang="en-US" sz="1200" b="1">
              <a:solidFill>
                <a:srgbClr val="FFFF00"/>
              </a:solidFill>
              <a:sym typeface="+mn-ea"/>
            </a:endParaRPr>
          </a:p>
          <a:p>
            <a:pPr marL="228600" indent="-228600" algn="l">
              <a:buAutoNum type="arabicPeriod"/>
            </a:pPr>
            <a:r>
              <a:rPr lang="en-US" sz="1200" b="1">
                <a:solidFill>
                  <a:schemeClr val="accent2"/>
                </a:solidFill>
                <a:sym typeface="+mn-ea"/>
              </a:rPr>
              <a:t>static </a:t>
            </a:r>
            <a:r>
              <a:rPr lang="en-US" sz="1200" b="1">
                <a:solidFill>
                  <a:schemeClr val="bg1"/>
                </a:solidFill>
                <a:sym typeface="+mn-ea"/>
              </a:rPr>
              <a:t>is a </a:t>
            </a:r>
            <a:r>
              <a:rPr lang="en-US" sz="1200" b="1">
                <a:solidFill>
                  <a:srgbClr val="00B0F0"/>
                </a:solidFill>
                <a:sym typeface="+mn-ea"/>
              </a:rPr>
              <a:t>keyword </a:t>
            </a:r>
            <a:r>
              <a:rPr lang="en-US" sz="1200" b="1">
                <a:solidFill>
                  <a:schemeClr val="bg1"/>
                </a:solidFill>
                <a:sym typeface="+mn-ea"/>
              </a:rPr>
              <a:t>which can be </a:t>
            </a:r>
            <a:r>
              <a:rPr lang="en-US" sz="1200" b="1">
                <a:solidFill>
                  <a:srgbClr val="92D050"/>
                </a:solidFill>
                <a:sym typeface="+mn-ea"/>
              </a:rPr>
              <a:t>used for variables &amp; methods.</a:t>
            </a:r>
            <a:endParaRPr lang="en-US" sz="1200" b="1">
              <a:solidFill>
                <a:srgbClr val="92D050"/>
              </a:solidFill>
              <a:sym typeface="+mn-ea"/>
            </a:endParaRPr>
          </a:p>
          <a:p>
            <a:pPr marL="228600" indent="-228600" algn="l">
              <a:buAutoNum type="arabicPeriod"/>
            </a:pPr>
            <a:r>
              <a:rPr lang="en-US" sz="1200" b="1">
                <a:solidFill>
                  <a:schemeClr val="bg1"/>
                </a:solidFill>
                <a:sym typeface="+mn-ea"/>
              </a:rPr>
              <a:t>Static properties will have </a:t>
            </a:r>
            <a:r>
              <a:rPr lang="en-US" sz="1200" b="1">
                <a:solidFill>
                  <a:schemeClr val="accent2"/>
                </a:solidFill>
                <a:sym typeface="+mn-ea"/>
              </a:rPr>
              <a:t>1 copy per class.</a:t>
            </a:r>
            <a:endParaRPr lang="en-US" sz="1200" b="1">
              <a:solidFill>
                <a:schemeClr val="bg1"/>
              </a:solidFill>
              <a:sym typeface="+mn-ea"/>
            </a:endParaRPr>
          </a:p>
          <a:p>
            <a:pPr marL="228600" indent="-228600" algn="l">
              <a:buAutoNum type="arabicPeriod"/>
            </a:pPr>
            <a:r>
              <a:rPr lang="en-US" sz="1200" b="1">
                <a:solidFill>
                  <a:schemeClr val="bg1"/>
                </a:solidFill>
                <a:sym typeface="+mn-ea"/>
              </a:rPr>
              <a:t>All the static properties are loaded into memory location called as </a:t>
            </a:r>
            <a:r>
              <a:rPr lang="en-US" sz="1200" b="1">
                <a:solidFill>
                  <a:schemeClr val="accent2"/>
                </a:solidFill>
                <a:sym typeface="+mn-ea"/>
              </a:rPr>
              <a:t>class Area / static pool</a:t>
            </a:r>
            <a:endParaRPr lang="en-US" sz="1200" b="1">
              <a:solidFill>
                <a:schemeClr val="bg1"/>
              </a:solidFill>
              <a:sym typeface="+mn-ea"/>
            </a:endParaRPr>
          </a:p>
          <a:p>
            <a:pPr marL="228600" indent="-228600" algn="l">
              <a:buAutoNum type="arabicPeriod"/>
            </a:pPr>
            <a:r>
              <a:rPr lang="en-US" sz="1200" b="1">
                <a:solidFill>
                  <a:schemeClr val="bg1"/>
                </a:solidFill>
                <a:sym typeface="+mn-ea"/>
              </a:rPr>
              <a:t>In order</a:t>
            </a:r>
            <a:r>
              <a:rPr lang="en-US" sz="1200" b="1">
                <a:solidFill>
                  <a:srgbClr val="00B0F0"/>
                </a:solidFill>
                <a:sym typeface="+mn-ea"/>
              </a:rPr>
              <a:t> to define a static variable / static method</a:t>
            </a:r>
            <a:r>
              <a:rPr lang="en-US" sz="1200" b="1">
                <a:solidFill>
                  <a:schemeClr val="bg1"/>
                </a:solidFill>
                <a:sym typeface="+mn-ea"/>
              </a:rPr>
              <a:t> we have to make</a:t>
            </a:r>
            <a:r>
              <a:rPr lang="en-US" sz="1200" b="1">
                <a:solidFill>
                  <a:srgbClr val="92D050"/>
                </a:solidFill>
                <a:sym typeface="+mn-ea"/>
              </a:rPr>
              <a:t> use of static keyword</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bg1"/>
                </a:solidFill>
                <a:sym typeface="+mn-ea"/>
              </a:rPr>
              <a:t>If we have </a:t>
            </a:r>
            <a:r>
              <a:rPr lang="en-US" sz="1200" b="1">
                <a:solidFill>
                  <a:schemeClr val="accent2"/>
                </a:solidFill>
                <a:sym typeface="+mn-ea"/>
              </a:rPr>
              <a:t>any static properties</a:t>
            </a:r>
            <a:r>
              <a:rPr lang="en-US" sz="1200" b="1">
                <a:solidFill>
                  <a:schemeClr val="bg1"/>
                </a:solidFill>
                <a:sym typeface="+mn-ea"/>
              </a:rPr>
              <a:t> then we should always </a:t>
            </a:r>
            <a:r>
              <a:rPr lang="en-US" sz="1200" b="1">
                <a:solidFill>
                  <a:srgbClr val="92D050"/>
                </a:solidFill>
                <a:sym typeface="+mn-ea"/>
              </a:rPr>
              <a:t>access</a:t>
            </a:r>
            <a:r>
              <a:rPr lang="en-US" sz="1200" b="1">
                <a:solidFill>
                  <a:schemeClr val="bg1"/>
                </a:solidFill>
                <a:sym typeface="+mn-ea"/>
              </a:rPr>
              <a:t> it</a:t>
            </a:r>
            <a:r>
              <a:rPr lang="en-US" sz="1200" b="1">
                <a:solidFill>
                  <a:srgbClr val="92D050"/>
                </a:solidFill>
                <a:sym typeface="+mn-ea"/>
              </a:rPr>
              <a:t> with the help of className.</a:t>
            </a:r>
            <a:endParaRPr lang="en-US" sz="1200" b="1">
              <a:solidFill>
                <a:srgbClr val="92D050"/>
              </a:solidFill>
              <a:sym typeface="+mn-ea"/>
            </a:endParaRPr>
          </a:p>
        </p:txBody>
      </p:sp>
      <p:sp>
        <p:nvSpPr>
          <p:cNvPr id="10" name="Rectangles 9"/>
          <p:cNvSpPr/>
          <p:nvPr/>
        </p:nvSpPr>
        <p:spPr>
          <a:xfrm>
            <a:off x="40640" y="3208655"/>
            <a:ext cx="3539490" cy="17456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None/>
            </a:pPr>
            <a:r>
              <a:rPr lang="en-US" sz="1200" b="1">
                <a:solidFill>
                  <a:srgbClr val="FFFF00"/>
                </a:solidFill>
                <a:sym typeface="+mn-ea"/>
              </a:rPr>
              <a:t>access static and non-static properties for class</a:t>
            </a:r>
            <a:endParaRPr lang="en-US" sz="1200" b="1">
              <a:solidFill>
                <a:srgbClr val="FFFF00"/>
              </a:solidFill>
              <a:sym typeface="+mn-ea"/>
            </a:endParaRPr>
          </a:p>
          <a:p>
            <a:pPr indent="0" algn="l">
              <a:buNone/>
            </a:pPr>
            <a:r>
              <a:rPr lang="en-US" sz="1200" b="1">
                <a:solidFill>
                  <a:srgbClr val="E907E7"/>
                </a:solidFill>
                <a:sym typeface="+mn-ea"/>
              </a:rPr>
              <a:t>syntax for access 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className.</a:t>
            </a:r>
            <a:r>
              <a:rPr lang="en-US" sz="1200" b="1">
                <a:solidFill>
                  <a:schemeClr val="accent2"/>
                </a:solidFill>
                <a:sym typeface="+mn-ea"/>
              </a:rPr>
              <a:t>staticvariable </a:t>
            </a:r>
            <a:r>
              <a:rPr lang="en-US" sz="1200" b="1">
                <a:solidFill>
                  <a:srgbClr val="00B0F0"/>
                </a:solidFill>
                <a:sym typeface="+mn-ea"/>
              </a:rPr>
              <a:t>;  </a:t>
            </a:r>
            <a:r>
              <a:rPr lang="en-US" sz="1200" b="1">
                <a:solidFill>
                  <a:srgbClr val="92D050"/>
                </a:solidFill>
                <a:sym typeface="+mn-ea"/>
              </a:rPr>
              <a:t> </a:t>
            </a:r>
            <a:r>
              <a:rPr lang="en-US" sz="1200" b="1">
                <a:solidFill>
                  <a:srgbClr val="92D050"/>
                </a:solidFill>
                <a:sym typeface="+mn-ea"/>
              </a:rPr>
              <a:t> </a:t>
            </a:r>
            <a:endParaRPr lang="en-US" sz="1200" b="1">
              <a:solidFill>
                <a:srgbClr val="92D050"/>
              </a:solidFill>
              <a:sym typeface="+mn-ea"/>
            </a:endParaRPr>
          </a:p>
          <a:p>
            <a:pPr indent="0" algn="l">
              <a:buNone/>
            </a:pPr>
            <a:r>
              <a:rPr lang="en-US" sz="1200" b="1">
                <a:solidFill>
                  <a:srgbClr val="E907E7"/>
                </a:solidFill>
                <a:sym typeface="+mn-ea"/>
              </a:rPr>
              <a:t>syntax for </a:t>
            </a:r>
            <a:r>
              <a:rPr lang="en-US" sz="1200" b="1">
                <a:solidFill>
                  <a:srgbClr val="E907E7"/>
                </a:solidFill>
                <a:sym typeface="+mn-ea"/>
              </a:rPr>
              <a:t>access </a:t>
            </a:r>
            <a:r>
              <a:rPr lang="en-US" sz="1200" b="1">
                <a:solidFill>
                  <a:srgbClr val="E907E7"/>
                </a:solidFill>
                <a:sym typeface="+mn-ea"/>
              </a:rPr>
              <a:t>non-static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objectName.</a:t>
            </a:r>
            <a:r>
              <a:rPr lang="en-US" sz="1200" b="1">
                <a:solidFill>
                  <a:schemeClr val="accent2"/>
                </a:solidFill>
                <a:sym typeface="+mn-ea"/>
              </a:rPr>
              <a:t>nonStaticvariable </a:t>
            </a:r>
            <a:r>
              <a:rPr lang="en-US" sz="1200" b="1">
                <a:solidFill>
                  <a:srgbClr val="00B0F0"/>
                </a:solidFill>
                <a:sym typeface="+mn-ea"/>
              </a:rPr>
              <a:t>;  </a:t>
            </a:r>
            <a:r>
              <a:rPr lang="en-US" sz="1200" b="1">
                <a:solidFill>
                  <a:srgbClr val="92D050"/>
                </a:solidFill>
                <a:sym typeface="+mn-ea"/>
              </a:rPr>
              <a:t>  </a:t>
            </a:r>
            <a:endParaRPr lang="en-US" sz="1200" b="1">
              <a:solidFill>
                <a:srgbClr val="92D050"/>
              </a:solidFill>
              <a:sym typeface="+mn-ea"/>
            </a:endParaRPr>
          </a:p>
          <a:p>
            <a:pPr indent="0" algn="l">
              <a:buNone/>
            </a:pPr>
            <a:r>
              <a:rPr lang="en-US" sz="1200" b="1">
                <a:solidFill>
                  <a:srgbClr val="E907E7"/>
                </a:solidFill>
                <a:sym typeface="+mn-ea"/>
              </a:rPr>
              <a:t>syntax for </a:t>
            </a:r>
            <a:r>
              <a:rPr lang="en-US" sz="1200" b="1">
                <a:solidFill>
                  <a:srgbClr val="E907E7"/>
                </a:solidFill>
                <a:sym typeface="+mn-ea"/>
              </a:rPr>
              <a:t>access </a:t>
            </a:r>
            <a:r>
              <a:rPr lang="en-US" sz="1200" b="1">
                <a:solidFill>
                  <a:srgbClr val="E907E7"/>
                </a:solidFill>
                <a:sym typeface="+mn-ea"/>
              </a:rPr>
              <a:t>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className.</a:t>
            </a:r>
            <a:r>
              <a:rPr lang="en-US" sz="1200" b="1">
                <a:solidFill>
                  <a:schemeClr val="accent2"/>
                </a:solidFill>
                <a:sym typeface="+mn-ea"/>
              </a:rPr>
              <a:t>staticMethod</a:t>
            </a:r>
            <a:r>
              <a:rPr lang="en-US" sz="1200" b="1">
                <a:solidFill>
                  <a:srgbClr val="00B0F0"/>
                </a:solidFill>
                <a:sym typeface="+mn-ea"/>
              </a:rPr>
              <a:t>(arg1, arg2, ... , argN)</a:t>
            </a:r>
            <a:endParaRPr lang="en-US" sz="1200" b="1">
              <a:solidFill>
                <a:srgbClr val="00B0F0"/>
              </a:solidFill>
              <a:sym typeface="+mn-ea"/>
            </a:endParaRPr>
          </a:p>
          <a:p>
            <a:pPr indent="0" algn="l">
              <a:buNone/>
            </a:pPr>
            <a:r>
              <a:rPr lang="en-US" sz="1200" b="1">
                <a:solidFill>
                  <a:srgbClr val="E907E7"/>
                </a:solidFill>
                <a:sym typeface="+mn-ea"/>
              </a:rPr>
              <a:t>syntax for </a:t>
            </a:r>
            <a:r>
              <a:rPr lang="en-US" sz="1200" b="1">
                <a:solidFill>
                  <a:srgbClr val="E907E7"/>
                </a:solidFill>
                <a:sym typeface="+mn-ea"/>
              </a:rPr>
              <a:t>access  </a:t>
            </a:r>
            <a:r>
              <a:rPr lang="en-US" sz="1200" b="1">
                <a:solidFill>
                  <a:srgbClr val="E907E7"/>
                </a:solidFill>
                <a:sym typeface="+mn-ea"/>
              </a:rPr>
              <a:t>non-static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objectName.</a:t>
            </a:r>
            <a:r>
              <a:rPr lang="en-US" sz="1200" b="1">
                <a:solidFill>
                  <a:schemeClr val="accent2"/>
                </a:solidFill>
                <a:sym typeface="+mn-ea"/>
              </a:rPr>
              <a:t>nonStaticMethod</a:t>
            </a:r>
            <a:r>
              <a:rPr lang="en-US" sz="1200" b="1">
                <a:solidFill>
                  <a:srgbClr val="00B0F0"/>
                </a:solidFill>
                <a:sym typeface="+mn-ea"/>
              </a:rPr>
              <a:t>(</a:t>
            </a:r>
            <a:r>
              <a:rPr lang="en-US" sz="1200" b="1">
                <a:solidFill>
                  <a:srgbClr val="00B0F0"/>
                </a:solidFill>
                <a:sym typeface="+mn-ea"/>
              </a:rPr>
              <a:t>arg1, arg2, ... , argN</a:t>
            </a:r>
            <a:r>
              <a:rPr lang="en-US" sz="1200" b="1">
                <a:solidFill>
                  <a:srgbClr val="00B0F0"/>
                </a:solidFill>
                <a:sym typeface="+mn-ea"/>
              </a:rPr>
              <a:t>)</a:t>
            </a:r>
            <a:endParaRPr lang="en-US" sz="1200" b="1">
              <a:solidFill>
                <a:srgbClr val="92D050"/>
              </a:solidFill>
              <a:sym typeface="+mn-ea"/>
            </a:endParaRPr>
          </a:p>
        </p:txBody>
      </p:sp>
      <p:graphicFrame>
        <p:nvGraphicFramePr>
          <p:cNvPr id="13" name="Table 12"/>
          <p:cNvGraphicFramePr/>
          <p:nvPr/>
        </p:nvGraphicFramePr>
        <p:xfrm>
          <a:off x="3580130" y="4379595"/>
          <a:ext cx="4015105" cy="2398395"/>
        </p:xfrm>
        <a:graphic>
          <a:graphicData uri="http://schemas.openxmlformats.org/drawingml/2006/table">
            <a:tbl>
              <a:tblPr firstRow="1" bandRow="1">
                <a:tableStyleId>{5C22544A-7EE6-4342-B048-85BDC9FD1C3A}</a:tableStyleId>
              </a:tblPr>
              <a:tblGrid>
                <a:gridCol w="803275"/>
                <a:gridCol w="707390"/>
                <a:gridCol w="723900"/>
                <a:gridCol w="818515"/>
                <a:gridCol w="962025"/>
              </a:tblGrid>
              <a:tr h="702310">
                <a:tc>
                  <a:txBody>
                    <a:bodyPr/>
                    <a:p>
                      <a:pPr>
                        <a:buNone/>
                      </a:pPr>
                      <a:r>
                        <a:rPr lang="en-US" sz="1000"/>
                        <a:t>Print or  RC</a:t>
                      </a:r>
                      <a:endParaRPr lang="en-US" sz="1000"/>
                    </a:p>
                  </a:txBody>
                  <a:tcPr/>
                </a:tc>
                <a:tc>
                  <a:txBody>
                    <a:bodyPr/>
                    <a:p>
                      <a:pPr>
                        <a:buNone/>
                      </a:pPr>
                      <a:r>
                        <a:rPr lang="en-US" sz="1000"/>
                        <a:t>Accessing in same class</a:t>
                      </a:r>
                      <a:endParaRPr lang="en-US" sz="1000"/>
                    </a:p>
                  </a:txBody>
                  <a:tcPr/>
                </a:tc>
                <a:tc>
                  <a:txBody>
                    <a:bodyPr/>
                    <a:p>
                      <a:pPr>
                        <a:buNone/>
                      </a:pPr>
                      <a:r>
                        <a:rPr lang="en-US" sz="1000"/>
                        <a:t>Accessing outside the class</a:t>
                      </a:r>
                      <a:endParaRPr lang="en-US" sz="1000"/>
                    </a:p>
                  </a:txBody>
                  <a:tcPr/>
                </a:tc>
                <a:tc>
                  <a:txBody>
                    <a:bodyPr/>
                    <a:p>
                      <a:pPr>
                        <a:buNone/>
                      </a:pPr>
                      <a:r>
                        <a:rPr lang="en-US" sz="1000"/>
                        <a:t>Memory Location</a:t>
                      </a:r>
                      <a:endParaRPr lang="en-US" sz="1000"/>
                    </a:p>
                  </a:txBody>
                  <a:tcPr/>
                </a:tc>
                <a:tc>
                  <a:txBody>
                    <a:bodyPr/>
                    <a:p>
                      <a:pPr>
                        <a:buNone/>
                      </a:pPr>
                      <a:r>
                        <a:rPr lang="en-US" sz="1000"/>
                        <a:t>Number of copies</a:t>
                      </a:r>
                      <a:endParaRPr lang="en-US" sz="1000"/>
                    </a:p>
                  </a:txBody>
                  <a:tcPr/>
                </a:tc>
              </a:tr>
              <a:tr h="822960">
                <a:tc>
                  <a:txBody>
                    <a:bodyPr/>
                    <a:p>
                      <a:pPr>
                        <a:buNone/>
                      </a:pPr>
                      <a:r>
                        <a:rPr lang="en-US" sz="1200" b="1">
                          <a:solidFill>
                            <a:srgbClr val="E907E7"/>
                          </a:solidFill>
                        </a:rPr>
                        <a:t>Static variable and method</a:t>
                      </a:r>
                      <a:endParaRPr lang="en-US" sz="1200" b="1">
                        <a:solidFill>
                          <a:srgbClr val="E907E7"/>
                        </a:solidFill>
                      </a:endParaRPr>
                    </a:p>
                  </a:txBody>
                  <a:tcPr/>
                </a:tc>
                <a:tc>
                  <a:txBody>
                    <a:bodyPr/>
                    <a:p>
                      <a:pPr>
                        <a:buNone/>
                      </a:pPr>
                      <a:r>
                        <a:rPr lang="en-US" sz="1200"/>
                        <a:t>Directly</a:t>
                      </a:r>
                      <a:endParaRPr lang="en-US" sz="1200"/>
                    </a:p>
                  </a:txBody>
                  <a:tcPr/>
                </a:tc>
                <a:tc>
                  <a:txBody>
                    <a:bodyPr/>
                    <a:p>
                      <a:pPr>
                        <a:buNone/>
                      </a:pPr>
                      <a:r>
                        <a:rPr lang="en-US" sz="1200"/>
                        <a:t>with the </a:t>
                      </a:r>
                      <a:r>
                        <a:rPr lang="en-US" sz="1200" b="1">
                          <a:solidFill>
                            <a:schemeClr val="tx1"/>
                          </a:solidFill>
                        </a:rPr>
                        <a:t>class Name</a:t>
                      </a:r>
                      <a:r>
                        <a:rPr lang="en-US" sz="1200"/>
                        <a:t> </a:t>
                      </a:r>
                      <a:endParaRPr lang="en-US" sz="1200" b="1">
                        <a:solidFill>
                          <a:schemeClr val="tx1"/>
                        </a:solidFill>
                      </a:endParaRPr>
                    </a:p>
                  </a:txBody>
                  <a:tcPr/>
                </a:tc>
                <a:tc>
                  <a:txBody>
                    <a:bodyPr/>
                    <a:p>
                      <a:pPr>
                        <a:buNone/>
                      </a:pPr>
                      <a:r>
                        <a:rPr lang="en-US" sz="1200"/>
                        <a:t>class area/</a:t>
                      </a:r>
                      <a:endParaRPr lang="en-US" sz="1200"/>
                    </a:p>
                    <a:p>
                      <a:pPr>
                        <a:buNone/>
                      </a:pPr>
                      <a:r>
                        <a:rPr lang="en-US" sz="1200"/>
                        <a:t>static pool</a:t>
                      </a:r>
                      <a:endParaRPr lang="en-US" sz="1200"/>
                    </a:p>
                  </a:txBody>
                  <a:tcPr/>
                </a:tc>
                <a:tc>
                  <a:txBody>
                    <a:bodyPr/>
                    <a:p>
                      <a:pPr>
                        <a:buNone/>
                      </a:pPr>
                      <a:r>
                        <a:rPr lang="en-US" sz="1200"/>
                        <a:t>only one copy</a:t>
                      </a:r>
                      <a:endParaRPr lang="en-US" sz="1200"/>
                    </a:p>
                  </a:txBody>
                  <a:tcPr/>
                </a:tc>
              </a:tr>
              <a:tr h="873125">
                <a:tc>
                  <a:txBody>
                    <a:bodyPr/>
                    <a:p>
                      <a:pPr>
                        <a:buNone/>
                      </a:pPr>
                      <a:r>
                        <a:rPr lang="en-US" sz="1200" b="1">
                          <a:solidFill>
                            <a:srgbClr val="E907E7"/>
                          </a:solidFill>
                          <a:sym typeface="+mn-ea"/>
                        </a:rPr>
                        <a:t>NonStatic variable and method</a:t>
                      </a:r>
                      <a:endParaRPr lang="en-US" sz="1200" b="1">
                        <a:solidFill>
                          <a:srgbClr val="E907E7"/>
                        </a:solidFill>
                        <a:sym typeface="+mn-ea"/>
                      </a:endParaRPr>
                    </a:p>
                  </a:txBody>
                  <a:tcPr/>
                </a:tc>
                <a:tc>
                  <a:txBody>
                    <a:bodyPr/>
                    <a:p>
                      <a:pPr>
                        <a:buNone/>
                      </a:pPr>
                      <a:r>
                        <a:rPr lang="en-US" sz="1200"/>
                        <a:t>Directly</a:t>
                      </a:r>
                      <a:endParaRPr lang="en-US" sz="1200"/>
                    </a:p>
                  </a:txBody>
                  <a:tcPr/>
                </a:tc>
                <a:tc>
                  <a:txBody>
                    <a:bodyPr/>
                    <a:p>
                      <a:pPr>
                        <a:buNone/>
                      </a:pPr>
                      <a:r>
                        <a:rPr lang="en-US" sz="1200"/>
                        <a:t>with the </a:t>
                      </a:r>
                      <a:r>
                        <a:rPr lang="en-US" sz="1200" b="1"/>
                        <a:t>object name</a:t>
                      </a:r>
                      <a:endParaRPr lang="en-US" sz="1200" b="1"/>
                    </a:p>
                  </a:txBody>
                  <a:tcPr/>
                </a:tc>
                <a:tc>
                  <a:txBody>
                    <a:bodyPr/>
                    <a:p>
                      <a:pPr>
                        <a:buNone/>
                      </a:pPr>
                      <a:r>
                        <a:rPr lang="en-US" sz="1200"/>
                        <a:t>Heap Area</a:t>
                      </a:r>
                      <a:endParaRPr lang="en-US" sz="1200"/>
                    </a:p>
                  </a:txBody>
                  <a:tcPr/>
                </a:tc>
                <a:tc>
                  <a:txBody>
                    <a:bodyPr/>
                    <a:p>
                      <a:pPr>
                        <a:buNone/>
                      </a:pPr>
                      <a:r>
                        <a:rPr lang="en-US" sz="1200"/>
                        <a:t>Depends on Number of object created</a:t>
                      </a:r>
                      <a:endParaRPr lang="en-US" sz="1200"/>
                    </a:p>
                  </a:txBody>
                  <a:tcPr/>
                </a:tc>
              </a:tr>
            </a:tbl>
          </a:graphicData>
        </a:graphic>
      </p:graphicFrame>
      <p:sp>
        <p:nvSpPr>
          <p:cNvPr id="18" name="Rectangles 17"/>
          <p:cNvSpPr/>
          <p:nvPr/>
        </p:nvSpPr>
        <p:spPr>
          <a:xfrm>
            <a:off x="7595235" y="36830"/>
            <a:ext cx="4506595" cy="53746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static</a:t>
            </a:r>
            <a:r>
              <a:rPr lang="en-US" sz="1200" b="1">
                <a:solidFill>
                  <a:schemeClr val="bg1">
                    <a:lumMod val="65000"/>
                  </a:schemeClr>
                </a:solidFill>
                <a:sym typeface="+mn-ea"/>
              </a:rPr>
              <a:t> &amp;</a:t>
            </a:r>
            <a:r>
              <a:rPr lang="en-US" sz="1200" b="1">
                <a:solidFill>
                  <a:srgbClr val="FFFF00"/>
                </a:solidFill>
                <a:sym typeface="+mn-ea"/>
              </a:rPr>
              <a:t> non-static example</a:t>
            </a:r>
            <a:endParaRPr lang="en-US" sz="1200" b="1">
              <a:solidFill>
                <a:srgbClr val="FFFF00"/>
              </a:solidFill>
              <a:sym typeface="+mn-ea"/>
            </a:endParaRPr>
          </a:p>
          <a:p>
            <a:pPr indent="0" algn="l">
              <a:buNone/>
            </a:pPr>
            <a:r>
              <a:rPr lang="en-US" sz="1200" b="1">
                <a:solidFill>
                  <a:srgbClr val="00B0F0"/>
                </a:solidFill>
                <a:sym typeface="+mn-ea"/>
              </a:rPr>
              <a:t>class </a:t>
            </a:r>
            <a:r>
              <a:rPr lang="en-US" sz="1200" b="1">
                <a:solidFill>
                  <a:schemeClr val="accent2"/>
                </a:solidFill>
                <a:sym typeface="+mn-ea"/>
              </a:rPr>
              <a:t>Property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static </a:t>
            </a:r>
            <a:r>
              <a:rPr lang="en-US" sz="1200" b="1">
                <a:solidFill>
                  <a:schemeClr val="accent2"/>
                </a:solidFill>
                <a:sym typeface="+mn-ea"/>
              </a:rPr>
              <a:t>staticProperty </a:t>
            </a:r>
            <a:r>
              <a:rPr lang="en-US" sz="1200" b="1">
                <a:solidFill>
                  <a:srgbClr val="00B0F0"/>
                </a:solidFill>
                <a:sym typeface="+mn-ea"/>
              </a:rPr>
              <a:t>=</a:t>
            </a:r>
            <a:r>
              <a:rPr lang="en-US" sz="1200" b="1">
                <a:solidFill>
                  <a:schemeClr val="bg1"/>
                </a:solidFill>
                <a:sym typeface="+mn-ea"/>
              </a:rPr>
              <a:t> 'someValueOfStaticProperty';</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nonStaticProperty </a:t>
            </a:r>
            <a:r>
              <a:rPr lang="en-US" sz="1200" b="1">
                <a:solidFill>
                  <a:srgbClr val="00B0F0"/>
                </a:solidFill>
                <a:sym typeface="+mn-ea"/>
              </a:rPr>
              <a:t>= </a:t>
            </a:r>
            <a:r>
              <a:rPr lang="en-US" sz="1200" b="1">
                <a:solidFill>
                  <a:schemeClr val="bg1"/>
                </a:solidFill>
                <a:sym typeface="+mn-ea"/>
              </a:rPr>
              <a:t>'someValueOfNonStaticProperty';</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  constructor(</a:t>
            </a:r>
            <a:r>
              <a:rPr lang="en-US" sz="1200" b="1">
                <a:solidFill>
                  <a:schemeClr val="bg1"/>
                </a:solidFill>
                <a:sym typeface="+mn-ea"/>
              </a:rPr>
              <a:t>nonStaticProperty</a:t>
            </a: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r>
              <a:rPr lang="en-US" sz="1200" b="1">
                <a:solidFill>
                  <a:srgbClr val="00B0F0"/>
                </a:solidFill>
                <a:sym typeface="+mn-ea"/>
              </a:rPr>
              <a:t>    this.</a:t>
            </a:r>
            <a:r>
              <a:rPr lang="en-US" sz="1200" b="1">
                <a:solidFill>
                  <a:schemeClr val="accent2"/>
                </a:solidFill>
                <a:sym typeface="+mn-ea"/>
              </a:rPr>
              <a:t>nonStaticProperty </a:t>
            </a:r>
            <a:r>
              <a:rPr lang="en-US" sz="1200" b="1">
                <a:solidFill>
                  <a:srgbClr val="00B0F0"/>
                </a:solidFill>
                <a:sym typeface="+mn-ea"/>
              </a:rPr>
              <a:t>= </a:t>
            </a:r>
            <a:r>
              <a:rPr lang="en-US" sz="1200" b="1">
                <a:solidFill>
                  <a:schemeClr val="bg1"/>
                </a:solidFill>
                <a:sym typeface="+mn-ea"/>
              </a:rPr>
              <a:t>nonStaticProperty</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nonStaticMethod</a:t>
            </a:r>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a:t>
            </a:r>
            <a:r>
              <a:rPr lang="en-US" sz="1200" b="1">
                <a:solidFill>
                  <a:srgbClr val="92D050"/>
                </a:solidFill>
                <a:sym typeface="+mn-ea"/>
              </a:rPr>
              <a:t>// non static method</a:t>
            </a:r>
            <a:endParaRPr lang="en-US" sz="1200" b="1">
              <a:solidFill>
                <a:srgbClr val="00B0F0"/>
              </a:solidFill>
              <a:sym typeface="+mn-ea"/>
            </a:endParaRPr>
          </a:p>
          <a:p>
            <a:pPr indent="0" algn="l">
              <a:buNone/>
            </a:pPr>
            <a:r>
              <a:rPr lang="en-US" sz="1200" b="1">
                <a:solidFill>
                  <a:srgbClr val="00B0F0"/>
                </a:solidFill>
                <a:sym typeface="+mn-ea"/>
              </a:rPr>
              <a:t>    console.log(</a:t>
            </a:r>
            <a:r>
              <a:rPr lang="en-US" sz="1200" b="1">
                <a:solidFill>
                  <a:schemeClr val="bg1"/>
                </a:solidFill>
                <a:sym typeface="+mn-ea"/>
              </a:rPr>
              <a:t>'Non static method has been called.'</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r>
              <a:rPr lang="en-US" sz="1200" b="1">
                <a:solidFill>
                  <a:srgbClr val="00B0F0"/>
                </a:solidFill>
                <a:sym typeface="+mn-ea"/>
              </a:rPr>
              <a:t>  static </a:t>
            </a:r>
            <a:r>
              <a:rPr lang="en-US" sz="1200" b="1">
                <a:solidFill>
                  <a:schemeClr val="accent2"/>
                </a:solidFill>
                <a:sym typeface="+mn-ea"/>
              </a:rPr>
              <a:t>staticMethod</a:t>
            </a:r>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a:t>
            </a:r>
            <a:r>
              <a:rPr lang="en-US" sz="1200" b="1">
                <a:solidFill>
                  <a:srgbClr val="92D050"/>
                </a:solidFill>
                <a:sym typeface="+mn-ea"/>
              </a:rPr>
              <a:t>//static method</a:t>
            </a:r>
            <a:endParaRPr lang="en-US" sz="1200" b="1">
              <a:solidFill>
                <a:srgbClr val="00B0F0"/>
              </a:solidFill>
              <a:sym typeface="+mn-ea"/>
            </a:endParaRPr>
          </a:p>
          <a:p>
            <a:pPr indent="0" algn="l">
              <a:buNone/>
            </a:pPr>
            <a:r>
              <a:rPr lang="en-US" sz="1200" b="1">
                <a:solidFill>
                  <a:srgbClr val="00B0F0"/>
                </a:solidFill>
                <a:sym typeface="+mn-ea"/>
              </a:rPr>
              <a:t>    console.log('static method has been called.');</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  static </a:t>
            </a:r>
            <a:r>
              <a:rPr lang="en-US" sz="1200" b="1">
                <a:solidFill>
                  <a:srgbClr val="E907E7"/>
                </a:solidFill>
                <a:sym typeface="+mn-ea"/>
              </a:rPr>
              <a:t>{             </a:t>
            </a:r>
            <a:r>
              <a:rPr lang="en-US" sz="1200" b="1">
                <a:solidFill>
                  <a:srgbClr val="92D050"/>
                </a:solidFill>
                <a:sym typeface="+mn-ea"/>
              </a:rPr>
              <a:t>//static block</a:t>
            </a:r>
            <a:endParaRPr lang="en-US" sz="1200" b="1">
              <a:solidFill>
                <a:srgbClr val="00B0F0"/>
              </a:solidFill>
              <a:sym typeface="+mn-ea"/>
            </a:endParaRPr>
          </a:p>
          <a:p>
            <a:pPr indent="0" algn="l">
              <a:buNone/>
            </a:pPr>
            <a:r>
              <a:rPr lang="en-US" sz="1200" b="1">
                <a:solidFill>
                  <a:srgbClr val="00B0F0"/>
                </a:solidFill>
                <a:sym typeface="+mn-ea"/>
              </a:rPr>
              <a:t>    console.log(</a:t>
            </a:r>
            <a:r>
              <a:rPr lang="en-US" sz="1200" b="1">
                <a:solidFill>
                  <a:schemeClr val="bg1"/>
                </a:solidFill>
                <a:sym typeface="+mn-ea"/>
              </a:rPr>
              <a:t>'Class static initialization block called'</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property </a:t>
            </a:r>
            <a:r>
              <a:rPr lang="en-US" sz="1200" b="1">
                <a:solidFill>
                  <a:srgbClr val="00B0F0"/>
                </a:solidFill>
                <a:sym typeface="+mn-ea"/>
              </a:rPr>
              <a:t>= new Property(</a:t>
            </a:r>
            <a:r>
              <a:rPr lang="en-US" sz="1200" b="1">
                <a:solidFill>
                  <a:schemeClr val="bg1"/>
                </a:solidFill>
                <a:sym typeface="+mn-ea"/>
              </a:rPr>
              <a:t>'someValueOfNonStaticProperty'</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92D050"/>
                </a:solidFill>
                <a:sym typeface="+mn-ea"/>
              </a:rPr>
              <a:t>"Class static initialization block called"</a:t>
            </a:r>
            <a:endParaRPr lang="en-US" sz="1200" b="1">
              <a:solidFill>
                <a:srgbClr val="00B0F0"/>
              </a:solidFill>
              <a:sym typeface="+mn-ea"/>
            </a:endParaRPr>
          </a:p>
          <a:p>
            <a:pPr indent="0" algn="l">
              <a:buNone/>
            </a:pPr>
            <a:r>
              <a:rPr lang="en-US" sz="1200" b="1">
                <a:solidFill>
                  <a:srgbClr val="00B0F0"/>
                </a:solidFill>
                <a:sym typeface="+mn-ea"/>
              </a:rPr>
              <a:t>console.log(</a:t>
            </a:r>
            <a:r>
              <a:rPr lang="en-US" sz="1200" b="1">
                <a:solidFill>
                  <a:schemeClr val="accent2"/>
                </a:solidFill>
                <a:sym typeface="+mn-ea"/>
              </a:rPr>
              <a:t>Property</a:t>
            </a:r>
            <a:r>
              <a:rPr lang="en-US" sz="1200" b="1">
                <a:solidFill>
                  <a:srgbClr val="00B0F0"/>
                </a:solidFill>
                <a:sym typeface="+mn-ea"/>
              </a:rPr>
              <a:t>.</a:t>
            </a:r>
            <a:r>
              <a:rPr lang="en-US" sz="1200" b="1">
                <a:solidFill>
                  <a:schemeClr val="accent2"/>
                </a:solidFill>
                <a:sym typeface="+mn-ea"/>
              </a:rPr>
              <a:t>staticProperty</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92D050"/>
                </a:solidFill>
                <a:sym typeface="+mn-ea"/>
              </a:rPr>
              <a:t>"someValueOfStaticProperty"</a:t>
            </a:r>
            <a:endParaRPr lang="en-US" sz="1200" b="1">
              <a:solidFill>
                <a:srgbClr val="92D050"/>
              </a:solidFill>
              <a:sym typeface="+mn-ea"/>
            </a:endParaRPr>
          </a:p>
          <a:p>
            <a:pPr indent="0" algn="l">
              <a:buNone/>
            </a:pPr>
            <a:r>
              <a:rPr lang="en-US" sz="1200" b="1">
                <a:solidFill>
                  <a:srgbClr val="00B0F0"/>
                </a:solidFill>
                <a:sym typeface="+mn-ea"/>
              </a:rPr>
              <a:t>console.log(</a:t>
            </a:r>
            <a:r>
              <a:rPr lang="en-US" sz="1200" b="1">
                <a:solidFill>
                  <a:schemeClr val="accent2"/>
                </a:solidFill>
                <a:sym typeface="+mn-ea"/>
              </a:rPr>
              <a:t>property</a:t>
            </a:r>
            <a:r>
              <a:rPr lang="en-US" sz="1200" b="1">
                <a:solidFill>
                  <a:srgbClr val="00B0F0"/>
                </a:solidFill>
                <a:sym typeface="+mn-ea"/>
              </a:rPr>
              <a:t>.</a:t>
            </a:r>
            <a:r>
              <a:rPr lang="en-US" sz="1200" b="1">
                <a:solidFill>
                  <a:schemeClr val="accent2"/>
                </a:solidFill>
                <a:sym typeface="+mn-ea"/>
              </a:rPr>
              <a:t>nonStaticProperty</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92D050"/>
                </a:solidFill>
                <a:sym typeface="+mn-ea"/>
              </a:rPr>
              <a:t>"someValueOfNonStaticProperty"</a:t>
            </a:r>
            <a:endParaRPr lang="en-US" sz="1200" b="1">
              <a:solidFill>
                <a:srgbClr val="00B0F0"/>
              </a:solidFill>
              <a:sym typeface="+mn-ea"/>
            </a:endParaRPr>
          </a:p>
          <a:p>
            <a:pPr indent="0" algn="l">
              <a:buNone/>
            </a:pPr>
            <a:r>
              <a:rPr lang="en-US" sz="1200" b="1">
                <a:solidFill>
                  <a:schemeClr val="accent2"/>
                </a:solidFill>
                <a:sym typeface="+mn-ea"/>
              </a:rPr>
              <a:t>property</a:t>
            </a:r>
            <a:r>
              <a:rPr lang="en-US" sz="1200" b="1">
                <a:solidFill>
                  <a:srgbClr val="00B0F0"/>
                </a:solidFill>
                <a:sym typeface="+mn-ea"/>
              </a:rPr>
              <a:t>.</a:t>
            </a:r>
            <a:r>
              <a:rPr lang="en-US" sz="1200" b="1">
                <a:solidFill>
                  <a:schemeClr val="accent2"/>
                </a:solidFill>
                <a:sym typeface="+mn-ea"/>
              </a:rPr>
              <a:t>nonStaticMethod</a:t>
            </a:r>
            <a:r>
              <a:rPr lang="en-US" sz="1200" b="1">
                <a:solidFill>
                  <a:srgbClr val="00B0F0"/>
                </a:solidFill>
                <a:sym typeface="+mn-ea"/>
              </a:rPr>
              <a:t>(); </a:t>
            </a:r>
            <a:r>
              <a:rPr lang="en-US" sz="1200" b="1">
                <a:solidFill>
                  <a:srgbClr val="92D050"/>
                </a:solidFill>
                <a:sym typeface="+mn-ea"/>
              </a:rPr>
              <a:t>// </a:t>
            </a:r>
            <a:r>
              <a:rPr lang="en-US" sz="1200" b="1">
                <a:solidFill>
                  <a:srgbClr val="92D050"/>
                </a:solidFill>
                <a:sym typeface="+mn-ea"/>
              </a:rPr>
              <a:t>"Non static method has been called.</a:t>
            </a:r>
            <a:endParaRPr lang="en-US" sz="1200" b="1">
              <a:solidFill>
                <a:srgbClr val="92D050"/>
              </a:solidFill>
              <a:sym typeface="+mn-ea"/>
            </a:endParaRPr>
          </a:p>
          <a:p>
            <a:pPr indent="0" algn="l">
              <a:buNone/>
            </a:pPr>
            <a:r>
              <a:rPr lang="en-US" sz="1200" b="1">
                <a:solidFill>
                  <a:schemeClr val="accent2"/>
                </a:solidFill>
                <a:sym typeface="+mn-ea"/>
              </a:rPr>
              <a:t>Property</a:t>
            </a:r>
            <a:r>
              <a:rPr lang="en-US" sz="1200" b="1">
                <a:solidFill>
                  <a:srgbClr val="00B0F0"/>
                </a:solidFill>
                <a:sym typeface="+mn-ea"/>
              </a:rPr>
              <a:t>.</a:t>
            </a:r>
            <a:r>
              <a:rPr lang="en-US" sz="1200" b="1">
                <a:solidFill>
                  <a:schemeClr val="accent2"/>
                </a:solidFill>
                <a:sym typeface="+mn-ea"/>
              </a:rPr>
              <a:t>staticMethod</a:t>
            </a:r>
            <a:r>
              <a:rPr lang="en-US" sz="1200" b="1">
                <a:solidFill>
                  <a:srgbClr val="00B0F0"/>
                </a:solidFill>
                <a:sym typeface="+mn-ea"/>
              </a:rPr>
              <a:t>(); </a:t>
            </a:r>
            <a:r>
              <a:rPr lang="en-US" sz="1200" b="1">
                <a:solidFill>
                  <a:srgbClr val="92D050"/>
                </a:solidFill>
                <a:sym typeface="+mn-ea"/>
              </a:rPr>
              <a:t>// </a:t>
            </a:r>
            <a:r>
              <a:rPr lang="en-US" sz="1200" b="1">
                <a:solidFill>
                  <a:srgbClr val="92D050"/>
                </a:solidFill>
                <a:sym typeface="+mn-ea"/>
              </a:rPr>
              <a:t>"static method has been called."</a:t>
            </a:r>
            <a:endParaRPr lang="en-US" sz="1200" b="1">
              <a:solidFill>
                <a:schemeClr val="bg1"/>
              </a:solidFill>
              <a:sym typeface="+mn-ea"/>
            </a:endParaRPr>
          </a:p>
        </p:txBody>
      </p:sp>
      <p:sp>
        <p:nvSpPr>
          <p:cNvPr id="26" name="Rectangles 25"/>
          <p:cNvSpPr/>
          <p:nvPr/>
        </p:nvSpPr>
        <p:spPr>
          <a:xfrm>
            <a:off x="7595235" y="5411470"/>
            <a:ext cx="4511040" cy="13531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Blocks</a:t>
            </a:r>
            <a:endParaRPr lang="en-US" sz="1200" b="1">
              <a:solidFill>
                <a:srgbClr val="FFFF00"/>
              </a:solidFill>
              <a:sym typeface="+mn-ea"/>
            </a:endParaRPr>
          </a:p>
          <a:p>
            <a:pPr marL="228600" indent="-228600" algn="l">
              <a:buAutoNum type="arabicPeriod"/>
            </a:pPr>
            <a:r>
              <a:rPr lang="en-US" sz="1200" b="1">
                <a:solidFill>
                  <a:srgbClr val="92D050"/>
                </a:solidFill>
                <a:sym typeface="+mn-ea"/>
              </a:rPr>
              <a:t>Blocks </a:t>
            </a:r>
            <a:r>
              <a:rPr lang="en-US" sz="1200" b="1">
                <a:solidFill>
                  <a:schemeClr val="bg1"/>
                </a:solidFill>
                <a:sym typeface="+mn-ea"/>
              </a:rPr>
              <a:t>are a</a:t>
            </a:r>
            <a:r>
              <a:rPr lang="en-US" sz="1200" b="1">
                <a:solidFill>
                  <a:srgbClr val="00B0F0"/>
                </a:solidFill>
                <a:sym typeface="+mn-ea"/>
              </a:rPr>
              <a:t> set of instruction</a:t>
            </a:r>
            <a:r>
              <a:rPr lang="en-US" sz="1200" b="1">
                <a:solidFill>
                  <a:schemeClr val="bg1"/>
                </a:solidFill>
                <a:sym typeface="+mn-ea"/>
              </a:rPr>
              <a:t> used for initialization .</a:t>
            </a:r>
            <a:r>
              <a:rPr lang="en-US" sz="1200" b="1">
                <a:solidFill>
                  <a:srgbClr val="00B0F0"/>
                </a:solidFill>
                <a:sym typeface="+mn-ea"/>
              </a:rPr>
              <a:t> </a:t>
            </a:r>
            <a:endParaRPr lang="en-US" sz="1200" b="1">
              <a:solidFill>
                <a:schemeClr val="bg1"/>
              </a:solidFill>
              <a:sym typeface="+mn-ea"/>
            </a:endParaRPr>
          </a:p>
          <a:p>
            <a:pPr marL="228600" indent="-228600" algn="l">
              <a:buAutoNum type="arabicPeriod"/>
            </a:pPr>
            <a:r>
              <a:rPr lang="en-US" sz="1200" b="1">
                <a:solidFill>
                  <a:srgbClr val="92D050"/>
                </a:solidFill>
                <a:sym typeface="+mn-ea"/>
              </a:rPr>
              <a:t>Static block</a:t>
            </a:r>
            <a:r>
              <a:rPr lang="en-US" sz="1200" b="1">
                <a:solidFill>
                  <a:schemeClr val="bg1"/>
                </a:solidFill>
                <a:sym typeface="+mn-ea"/>
              </a:rPr>
              <a:t> gets </a:t>
            </a:r>
            <a:r>
              <a:rPr lang="en-US" sz="1200" b="1">
                <a:solidFill>
                  <a:schemeClr val="accent2"/>
                </a:solidFill>
                <a:sym typeface="+mn-ea"/>
              </a:rPr>
              <a:t>executed </a:t>
            </a:r>
            <a:r>
              <a:rPr lang="en-US" sz="1200" b="1">
                <a:solidFill>
                  <a:srgbClr val="00B0F0"/>
                </a:solidFill>
                <a:sym typeface="+mn-ea"/>
              </a:rPr>
              <a:t>at the time of class loadig</a:t>
            </a:r>
            <a:r>
              <a:rPr lang="en-US" sz="1200" b="1">
                <a:solidFill>
                  <a:schemeClr val="bg1"/>
                </a:solidFill>
                <a:sym typeface="+mn-ea"/>
              </a:rPr>
              <a:t> .</a:t>
            </a:r>
            <a:endParaRPr lang="en-US" sz="1200" b="1">
              <a:solidFill>
                <a:schemeClr val="bg1"/>
              </a:solidFill>
              <a:sym typeface="+mn-ea"/>
            </a:endParaRPr>
          </a:p>
          <a:p>
            <a:pPr marL="228600" indent="-228600" algn="l">
              <a:buAutoNum type="arabicPeriod"/>
            </a:pPr>
            <a:r>
              <a:rPr lang="en-US" sz="1200" b="1">
                <a:solidFill>
                  <a:srgbClr val="92D050"/>
                </a:solidFill>
                <a:sym typeface="+mn-ea"/>
              </a:rPr>
              <a:t>Non Static block</a:t>
            </a:r>
            <a:r>
              <a:rPr lang="en-US" sz="1200" b="1">
                <a:solidFill>
                  <a:schemeClr val="bg1"/>
                </a:solidFill>
                <a:sym typeface="+mn-ea"/>
              </a:rPr>
              <a:t> gets </a:t>
            </a:r>
            <a:r>
              <a:rPr lang="en-US" sz="1200" b="1">
                <a:solidFill>
                  <a:schemeClr val="accent2"/>
                </a:solidFill>
                <a:sym typeface="+mn-ea"/>
              </a:rPr>
              <a:t>executed </a:t>
            </a:r>
            <a:r>
              <a:rPr lang="en-US" sz="1200" b="1">
                <a:solidFill>
                  <a:srgbClr val="00B0F0"/>
                </a:solidFill>
                <a:sym typeface="+mn-ea"/>
              </a:rPr>
              <a:t>at the time of object creation</a:t>
            </a:r>
            <a:r>
              <a:rPr lang="en-US" sz="1200" b="1">
                <a:solidFill>
                  <a:schemeClr val="bg1"/>
                </a:solidFill>
                <a:sym typeface="+mn-ea"/>
              </a:rPr>
              <a:t> .</a:t>
            </a:r>
            <a:endParaRPr lang="en-US" sz="1200" b="1">
              <a:solidFill>
                <a:schemeClr val="bg1"/>
              </a:solidFill>
              <a:sym typeface="+mn-ea"/>
            </a:endParaRPr>
          </a:p>
          <a:p>
            <a:pPr marL="228600" indent="-228600" algn="l">
              <a:buAutoNum type="arabicPeriod"/>
            </a:pPr>
            <a:r>
              <a:rPr lang="en-US" sz="1200" b="1">
                <a:solidFill>
                  <a:schemeClr val="bg1"/>
                </a:solidFill>
                <a:sym typeface="+mn-ea"/>
              </a:rPr>
              <a:t>we can have multiple static blocks &amp; execution will happen in sequential manner.</a:t>
            </a:r>
            <a:endParaRPr lang="en-US" sz="1200" b="1">
              <a:solidFill>
                <a:schemeClr val="bg1"/>
              </a:solidFill>
              <a:sym typeface="+mn-ea"/>
            </a:endParaRPr>
          </a:p>
          <a:p>
            <a:pPr marL="228600" indent="-228600" algn="l">
              <a:buAutoNum type="arabicPeriod"/>
            </a:pPr>
            <a:r>
              <a:rPr lang="en-US" sz="1200" b="1">
                <a:solidFill>
                  <a:srgbClr val="00B0F0"/>
                </a:solidFill>
                <a:sym typeface="+mn-ea"/>
              </a:rPr>
              <a:t>Non Static block</a:t>
            </a:r>
            <a:r>
              <a:rPr lang="en-US" sz="1200" b="1">
                <a:solidFill>
                  <a:schemeClr val="bg1"/>
                </a:solidFill>
                <a:sym typeface="+mn-ea"/>
              </a:rPr>
              <a:t> is</a:t>
            </a:r>
            <a:r>
              <a:rPr lang="en-US" sz="1200" b="1">
                <a:solidFill>
                  <a:srgbClr val="92D050"/>
                </a:solidFill>
                <a:sym typeface="+mn-ea"/>
              </a:rPr>
              <a:t> not supported in JS.</a:t>
            </a:r>
            <a:endParaRPr lang="en-US" sz="1200" b="1">
              <a:solidFill>
                <a:srgbClr val="92D050"/>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3098800" cy="4051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Method Overloading </a:t>
            </a:r>
            <a:endParaRPr lang="en-US" sz="2400" b="1">
              <a:solidFill>
                <a:schemeClr val="accent1"/>
              </a:solidFill>
            </a:endParaRPr>
          </a:p>
        </p:txBody>
      </p:sp>
      <p:sp>
        <p:nvSpPr>
          <p:cNvPr id="4" name="Rectangles 3"/>
          <p:cNvSpPr/>
          <p:nvPr/>
        </p:nvSpPr>
        <p:spPr>
          <a:xfrm>
            <a:off x="80645" y="416560"/>
            <a:ext cx="3563620" cy="41897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l">
              <a:buNone/>
            </a:pPr>
            <a:r>
              <a:rPr lang="en-US" sz="1200" b="1">
                <a:solidFill>
                  <a:schemeClr val="bg1"/>
                </a:solidFill>
                <a:sym typeface="+mn-ea"/>
              </a:rPr>
              <a:t>Method Overloading is a process of having multipke methods with the same name but with difference in argumennts.</a:t>
            </a:r>
            <a:endParaRPr lang="en-US" sz="1200" b="1">
              <a:solidFill>
                <a:schemeClr val="bg1"/>
              </a:solidFill>
              <a:sym typeface="+mn-ea"/>
            </a:endParaRPr>
          </a:p>
          <a:p>
            <a:pPr indent="0" algn="l">
              <a:buNone/>
            </a:pPr>
            <a:endParaRPr lang="en-US" sz="1200" b="1">
              <a:solidFill>
                <a:schemeClr val="bg1"/>
              </a:solidFill>
              <a:sym typeface="+mn-ea"/>
            </a:endParaRPr>
          </a:p>
          <a:p>
            <a:pPr indent="0" algn="l">
              <a:buNone/>
            </a:pPr>
            <a:r>
              <a:rPr lang="en-US" sz="1200" b="1">
                <a:solidFill>
                  <a:schemeClr val="bg1"/>
                </a:solidFill>
                <a:sym typeface="+mn-ea"/>
              </a:rPr>
              <a:t>In other words , in a class having multiple methods or functions with same name but change in the argument.</a:t>
            </a:r>
            <a:r>
              <a:rPr lang="en-US" sz="1200" b="1">
                <a:solidFill>
                  <a:srgbClr val="92D050"/>
                </a:solidFill>
                <a:sym typeface="+mn-ea"/>
              </a:rPr>
              <a:t> </a:t>
            </a:r>
            <a:endParaRPr lang="en-US" sz="1200" b="1">
              <a:solidFill>
                <a:srgbClr val="92D050"/>
              </a:solidFill>
              <a:sym typeface="+mn-ea"/>
            </a:endParaRPr>
          </a:p>
          <a:p>
            <a:pPr indent="0" algn="l">
              <a:buNone/>
            </a:pPr>
            <a:endParaRPr lang="en-US" sz="1200" b="1">
              <a:solidFill>
                <a:srgbClr val="92D050"/>
              </a:solidFill>
              <a:sym typeface="+mn-ea"/>
            </a:endParaRPr>
          </a:p>
          <a:p>
            <a:pPr indent="0" algn="l">
              <a:buNone/>
            </a:pPr>
            <a:r>
              <a:rPr lang="en-US" sz="1200" b="1">
                <a:solidFill>
                  <a:srgbClr val="E907E7"/>
                </a:solidFill>
                <a:sym typeface="+mn-ea"/>
              </a:rPr>
              <a:t>In order to achieve method oberloading we have to satisfy at least one of the three rules.</a:t>
            </a:r>
            <a:endParaRPr lang="en-US" sz="1200" b="1">
              <a:solidFill>
                <a:srgbClr val="E907E7"/>
              </a:solidFill>
              <a:sym typeface="+mn-ea"/>
            </a:endParaRPr>
          </a:p>
          <a:p>
            <a:pPr indent="0" algn="l">
              <a:buNone/>
            </a:pPr>
            <a:r>
              <a:rPr lang="en-US" sz="1200" b="1">
                <a:solidFill>
                  <a:schemeClr val="accent2"/>
                </a:solidFill>
                <a:sym typeface="+mn-ea"/>
              </a:rPr>
              <a:t>Rule 1 :-</a:t>
            </a:r>
            <a:r>
              <a:rPr lang="en-US" sz="1200" b="1">
                <a:solidFill>
                  <a:srgbClr val="92D050"/>
                </a:solidFill>
                <a:sym typeface="+mn-ea"/>
              </a:rPr>
              <a:t>  There should be a change in the number of arguments ie; length of arguments</a:t>
            </a:r>
            <a:endParaRPr lang="en-US" sz="1200" b="1">
              <a:solidFill>
                <a:srgbClr val="92D050"/>
              </a:solidFill>
              <a:sym typeface="+mn-ea"/>
            </a:endParaRPr>
          </a:p>
          <a:p>
            <a:pPr indent="0" algn="l">
              <a:buNone/>
            </a:pPr>
            <a:r>
              <a:rPr lang="en-US" sz="1200" b="1">
                <a:solidFill>
                  <a:schemeClr val="accent2"/>
                </a:solidFill>
                <a:sym typeface="+mn-ea"/>
              </a:rPr>
              <a:t>Rule 2 :-</a:t>
            </a:r>
            <a:r>
              <a:rPr lang="en-US" sz="1200" b="1">
                <a:solidFill>
                  <a:srgbClr val="92D050"/>
                </a:solidFill>
                <a:sym typeface="+mn-ea"/>
              </a:rPr>
              <a:t> There should be a change in the data-Type of arguments </a:t>
            </a:r>
            <a:endParaRPr lang="en-US" sz="1200" b="1">
              <a:solidFill>
                <a:srgbClr val="92D050"/>
              </a:solidFill>
              <a:sym typeface="+mn-ea"/>
            </a:endParaRPr>
          </a:p>
          <a:p>
            <a:pPr indent="0" algn="l">
              <a:buNone/>
            </a:pPr>
            <a:r>
              <a:rPr lang="en-US" sz="1200" b="1">
                <a:solidFill>
                  <a:schemeClr val="accent2"/>
                </a:solidFill>
                <a:sym typeface="+mn-ea"/>
              </a:rPr>
              <a:t>Rule 3 :-</a:t>
            </a:r>
            <a:r>
              <a:rPr lang="en-US" sz="1200" b="1">
                <a:solidFill>
                  <a:srgbClr val="92D050"/>
                </a:solidFill>
                <a:sym typeface="+mn-ea"/>
              </a:rPr>
              <a:t>  There should be a change in the order or the sequence of data-Types .</a:t>
            </a:r>
            <a:endParaRPr lang="en-US" sz="1200" b="1">
              <a:solidFill>
                <a:srgbClr val="92D050"/>
              </a:solidFill>
              <a:sym typeface="+mn-ea"/>
            </a:endParaRPr>
          </a:p>
          <a:p>
            <a:pPr indent="0" algn="l">
              <a:buNone/>
            </a:pPr>
            <a:r>
              <a:rPr lang="en-US" sz="1200" b="1">
                <a:solidFill>
                  <a:schemeClr val="accent2"/>
                </a:solidFill>
                <a:sym typeface="+mn-ea"/>
              </a:rPr>
              <a:t>Note 1:-</a:t>
            </a:r>
            <a:r>
              <a:rPr lang="en-US" sz="1200" b="1">
                <a:solidFill>
                  <a:srgbClr val="92D050"/>
                </a:solidFill>
                <a:sym typeface="+mn-ea"/>
              </a:rPr>
              <a:t>  Variable Names might be same or different</a:t>
            </a:r>
            <a:endParaRPr lang="en-US" sz="1200" b="1">
              <a:solidFill>
                <a:srgbClr val="92D050"/>
              </a:solidFill>
              <a:sym typeface="+mn-ea"/>
            </a:endParaRPr>
          </a:p>
          <a:p>
            <a:pPr indent="0" algn="l">
              <a:buNone/>
            </a:pPr>
            <a:r>
              <a:rPr lang="en-US" sz="1200" b="1">
                <a:solidFill>
                  <a:schemeClr val="accent2"/>
                </a:solidFill>
                <a:sym typeface="+mn-ea"/>
              </a:rPr>
              <a:t>Note 2:-</a:t>
            </a:r>
            <a:r>
              <a:rPr lang="en-US" sz="1200" b="1">
                <a:solidFill>
                  <a:srgbClr val="92D050"/>
                </a:solidFill>
                <a:sym typeface="+mn-ea"/>
              </a:rPr>
              <a:t> Compile Time Polymorphism can be achieved with the help of method overloading.</a:t>
            </a:r>
            <a:endParaRPr lang="en-US" sz="1200" b="1">
              <a:solidFill>
                <a:srgbClr val="92D050"/>
              </a:solidFill>
              <a:sym typeface="+mn-ea"/>
            </a:endParaRPr>
          </a:p>
          <a:p>
            <a:pPr indent="0" algn="l">
              <a:buNone/>
            </a:pPr>
            <a:endParaRPr lang="en-US" sz="1200" b="1">
              <a:solidFill>
                <a:srgbClr val="92D050"/>
              </a:solidFill>
              <a:sym typeface="+mn-ea"/>
            </a:endParaRPr>
          </a:p>
          <a:p>
            <a:pPr indent="0" algn="l">
              <a:buNone/>
            </a:pPr>
            <a:r>
              <a:rPr lang="en-US" sz="1200" b="1">
                <a:solidFill>
                  <a:srgbClr val="E907E7"/>
                </a:solidFill>
                <a:sym typeface="+mn-ea"/>
              </a:rPr>
              <a:t>Method Overloading is not supported by JS.</a:t>
            </a:r>
            <a:endParaRPr lang="en-US" sz="1200" b="1">
              <a:solidFill>
                <a:srgbClr val="E907E7"/>
              </a:solidFill>
              <a:sym typeface="+mn-ea"/>
            </a:endParaRPr>
          </a:p>
          <a:p>
            <a:pPr indent="0" algn="l">
              <a:buNone/>
            </a:pPr>
            <a:r>
              <a:rPr lang="en-US" sz="1200" b="1">
                <a:solidFill>
                  <a:schemeClr val="bg1"/>
                </a:solidFill>
                <a:sym typeface="+mn-ea"/>
              </a:rPr>
              <a:t>Method Overloading is supported by Java.</a:t>
            </a:r>
            <a:endParaRPr lang="en-US" sz="1200" b="1">
              <a:solidFill>
                <a:schemeClr val="bg1"/>
              </a:solidFill>
              <a:sym typeface="+mn-ea"/>
            </a:endParaRPr>
          </a:p>
        </p:txBody>
      </p:sp>
      <p:sp>
        <p:nvSpPr>
          <p:cNvPr id="6" name="Rectangles 5"/>
          <p:cNvSpPr/>
          <p:nvPr/>
        </p:nvSpPr>
        <p:spPr>
          <a:xfrm>
            <a:off x="3644265" y="119380"/>
            <a:ext cx="4275455" cy="65119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None/>
            </a:pPr>
            <a:r>
              <a:rPr lang="en-US" sz="900" b="1">
                <a:solidFill>
                  <a:srgbClr val="FFFF00"/>
                </a:solidFill>
                <a:sym typeface="+mn-ea"/>
              </a:rPr>
              <a:t>Method Overloading Example in Java</a:t>
            </a:r>
            <a:endParaRPr lang="en-US" sz="900" b="1">
              <a:solidFill>
                <a:srgbClr val="FFFF00"/>
              </a:solidFill>
              <a:sym typeface="+mn-ea"/>
            </a:endParaRPr>
          </a:p>
          <a:p>
            <a:pPr indent="0" algn="l">
              <a:buNone/>
            </a:pPr>
            <a:r>
              <a:rPr lang="en-US" sz="900" b="1">
                <a:solidFill>
                  <a:srgbClr val="00B0F0"/>
                </a:solidFill>
                <a:sym typeface="+mn-ea"/>
              </a:rPr>
              <a:t>class </a:t>
            </a:r>
            <a:r>
              <a:rPr lang="en-US" sz="900" b="1">
                <a:solidFill>
                  <a:srgbClr val="E907E7"/>
                </a:solidFill>
                <a:sym typeface="+mn-ea"/>
              </a:rPr>
              <a:t>Mo</a:t>
            </a:r>
            <a:r>
              <a:rPr lang="en-US" sz="900" b="1">
                <a:solidFill>
                  <a:srgbClr val="00B0F0"/>
                </a:solidFill>
                <a:sym typeface="+mn-ea"/>
              </a:rPr>
              <a:t>{</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int </a:t>
            </a:r>
            <a:r>
              <a:rPr lang="en-US" sz="900" b="1">
                <a:solidFill>
                  <a:srgbClr val="FF0000"/>
                </a:solidFill>
                <a:sym typeface="+mn-ea"/>
              </a:rPr>
              <a:t>a</a:t>
            </a:r>
            <a:r>
              <a:rPr lang="en-US" sz="900" b="1">
                <a:solidFill>
                  <a:srgbClr val="00B0F0"/>
                </a:solidFill>
                <a:sym typeface="+mn-ea"/>
              </a:rPr>
              <a:t>){</a:t>
            </a:r>
            <a:r>
              <a:rPr lang="en-US" sz="900" b="1">
                <a:solidFill>
                  <a:srgbClr val="92D050"/>
                </a:solidFill>
                <a:sym typeface="+mn-ea"/>
              </a:rPr>
              <a:t>        // one argument</a:t>
            </a:r>
            <a:endParaRPr lang="en-US" sz="900" b="1">
              <a:solidFill>
                <a:srgbClr val="92D050"/>
              </a:solidFill>
              <a:sym typeface="+mn-ea"/>
            </a:endParaRPr>
          </a:p>
          <a:p>
            <a:pPr indent="0" algn="l">
              <a:buNone/>
            </a:pPr>
            <a:r>
              <a:rPr lang="en-US" sz="900" b="1">
                <a:solidFill>
                  <a:srgbClr val="00B0F0"/>
                </a:solidFill>
                <a:sym typeface="+mn-ea"/>
              </a:rPr>
              <a:t>	</a:t>
            </a:r>
            <a:r>
              <a:rPr lang="en-US" sz="900" b="1">
                <a:solidFill>
                  <a:schemeClr val="bg1"/>
                </a:solidFill>
                <a:sym typeface="+mn-ea"/>
              </a:rPr>
              <a:t>S.O.P.Ln(a);</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string </a:t>
            </a:r>
            <a:r>
              <a:rPr lang="en-US" sz="900" b="1">
                <a:solidFill>
                  <a:srgbClr val="FF0000"/>
                </a:solidFill>
                <a:sym typeface="+mn-ea"/>
              </a:rPr>
              <a:t>a</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a:t>
            </a:r>
            <a:endParaRPr lang="en-US" sz="900" b="1">
              <a:solidFill>
                <a:schemeClr val="bg1"/>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 </a:t>
            </a:r>
            <a:r>
              <a:rPr lang="en-US" sz="900" b="1">
                <a:solidFill>
                  <a:schemeClr val="accent4"/>
                </a:solidFill>
                <a:sym typeface="+mn-ea"/>
              </a:rPr>
              <a:t>, double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number of argument</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rgbClr val="FFC000"/>
                </a:solidFill>
                <a:sym typeface="+mn-ea"/>
              </a:rPr>
              <a:t>int </a:t>
            </a:r>
            <a:r>
              <a:rPr lang="en-US" sz="900" b="1">
                <a:solidFill>
                  <a:srgbClr val="FF0000"/>
                </a:solidFill>
                <a:sym typeface="+mn-ea"/>
              </a:rPr>
              <a:t>a </a:t>
            </a:r>
            <a:r>
              <a:rPr lang="en-US" sz="900" b="1">
                <a:solidFill>
                  <a:srgbClr val="FFC000"/>
                </a:solidFill>
                <a:sym typeface="+mn-ea"/>
              </a:rPr>
              <a:t>, int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string </a:t>
            </a:r>
            <a:r>
              <a:rPr lang="en-US" sz="900" b="1">
                <a:solidFill>
                  <a:srgbClr val="FF0000"/>
                </a:solidFill>
                <a:sym typeface="+mn-ea"/>
              </a:rPr>
              <a:t>a </a:t>
            </a:r>
            <a:r>
              <a:rPr lang="en-US" sz="900" b="1">
                <a:solidFill>
                  <a:schemeClr val="accent4"/>
                </a:solidFill>
                <a:sym typeface="+mn-ea"/>
              </a:rPr>
              <a:t>, string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chemeClr val="bg1"/>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int </a:t>
            </a:r>
            <a:r>
              <a:rPr lang="en-US" sz="900" b="1">
                <a:solidFill>
                  <a:srgbClr val="FF0000"/>
                </a:solidFill>
                <a:sym typeface="+mn-ea"/>
              </a:rPr>
              <a:t>a </a:t>
            </a:r>
            <a:r>
              <a:rPr lang="en-US" sz="900" b="1">
                <a:solidFill>
                  <a:schemeClr val="accent4"/>
                </a:solidFill>
                <a:sym typeface="+mn-ea"/>
              </a:rPr>
              <a:t>, double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chemeClr val="bg1"/>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 </a:t>
            </a:r>
            <a:r>
              <a:rPr lang="en-US" sz="900" b="1">
                <a:solidFill>
                  <a:schemeClr val="accent4"/>
                </a:solidFill>
                <a:sym typeface="+mn-ea"/>
              </a:rPr>
              <a:t>, int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order of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string </a:t>
            </a:r>
            <a:r>
              <a:rPr lang="en-US" sz="900" b="1">
                <a:solidFill>
                  <a:srgbClr val="FF0000"/>
                </a:solidFill>
                <a:sym typeface="+mn-ea"/>
              </a:rPr>
              <a:t>a </a:t>
            </a:r>
            <a:r>
              <a:rPr lang="en-US" sz="900" b="1">
                <a:solidFill>
                  <a:schemeClr val="accent4"/>
                </a:solidFill>
                <a:sym typeface="+mn-ea"/>
              </a:rPr>
              <a:t>, int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int </a:t>
            </a:r>
            <a:r>
              <a:rPr lang="en-US" sz="900" b="1">
                <a:solidFill>
                  <a:srgbClr val="FF0000"/>
                </a:solidFill>
                <a:sym typeface="+mn-ea"/>
              </a:rPr>
              <a:t>a </a:t>
            </a:r>
            <a:r>
              <a:rPr lang="en-US" sz="900" b="1">
                <a:solidFill>
                  <a:schemeClr val="accent4"/>
                </a:solidFill>
                <a:sym typeface="+mn-ea"/>
              </a:rPr>
              <a:t>, string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order of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string </a:t>
            </a:r>
            <a:r>
              <a:rPr lang="en-US" sz="900" b="1">
                <a:solidFill>
                  <a:srgbClr val="FF0000"/>
                </a:solidFill>
                <a:sym typeface="+mn-ea"/>
              </a:rPr>
              <a:t>a </a:t>
            </a:r>
            <a:r>
              <a:rPr lang="en-US" sz="900" b="1">
                <a:solidFill>
                  <a:schemeClr val="accent4"/>
                </a:solidFill>
                <a:sym typeface="+mn-ea"/>
              </a:rPr>
              <a:t>, double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 </a:t>
            </a:r>
            <a:r>
              <a:rPr lang="en-US" sz="900" b="1">
                <a:solidFill>
                  <a:schemeClr val="accent4"/>
                </a:solidFill>
                <a:sym typeface="+mn-ea"/>
              </a:rPr>
              <a:t>, string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order of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chemeClr val="bg1"/>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int </a:t>
            </a:r>
            <a:r>
              <a:rPr lang="en-US" sz="900" b="1">
                <a:solidFill>
                  <a:srgbClr val="FF0000"/>
                </a:solidFill>
                <a:sym typeface="+mn-ea"/>
              </a:rPr>
              <a:t>a </a:t>
            </a:r>
            <a:r>
              <a:rPr lang="en-US" sz="900" b="1">
                <a:solidFill>
                  <a:schemeClr val="accent4"/>
                </a:solidFill>
                <a:sym typeface="+mn-ea"/>
              </a:rPr>
              <a:t>, int </a:t>
            </a:r>
            <a:r>
              <a:rPr lang="en-US" sz="900" b="1">
                <a:solidFill>
                  <a:srgbClr val="FF0000"/>
                </a:solidFill>
                <a:sym typeface="+mn-ea"/>
              </a:rPr>
              <a:t>b </a:t>
            </a:r>
            <a:r>
              <a:rPr lang="en-US" sz="900" b="1">
                <a:solidFill>
                  <a:schemeClr val="accent4"/>
                </a:solidFill>
                <a:sym typeface="+mn-ea"/>
              </a:rPr>
              <a:t>, int </a:t>
            </a:r>
            <a:r>
              <a:rPr lang="en-US" sz="900" b="1">
                <a:solidFill>
                  <a:srgbClr val="FF0000"/>
                </a:solidFill>
                <a:sym typeface="+mn-ea"/>
              </a:rPr>
              <a:t>c</a:t>
            </a:r>
            <a:r>
              <a:rPr lang="en-US" sz="900" b="1">
                <a:solidFill>
                  <a:srgbClr val="00B0F0"/>
                </a:solidFill>
                <a:sym typeface="+mn-ea"/>
              </a:rPr>
              <a:t>){</a:t>
            </a:r>
            <a:r>
              <a:rPr lang="en-US" sz="900" b="1">
                <a:solidFill>
                  <a:srgbClr val="92D050"/>
                </a:solidFill>
                <a:sym typeface="+mn-ea"/>
              </a:rPr>
              <a:t>        // change number of Argument</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 </a:t>
            </a:r>
            <a:r>
              <a:rPr lang="en-US" sz="900" b="1">
                <a:solidFill>
                  <a:schemeClr val="accent4"/>
                </a:solidFill>
                <a:sym typeface="+mn-ea"/>
              </a:rPr>
              <a:t>, double </a:t>
            </a:r>
            <a:r>
              <a:rPr lang="en-US" sz="900" b="1">
                <a:solidFill>
                  <a:srgbClr val="FF0000"/>
                </a:solidFill>
                <a:sym typeface="+mn-ea"/>
              </a:rPr>
              <a:t>b </a:t>
            </a:r>
            <a:r>
              <a:rPr lang="en-US" sz="900" b="1">
                <a:solidFill>
                  <a:schemeClr val="accent4"/>
                </a:solidFill>
                <a:sym typeface="+mn-ea"/>
              </a:rPr>
              <a:t>, double </a:t>
            </a:r>
            <a:r>
              <a:rPr lang="en-US" sz="900" b="1">
                <a:solidFill>
                  <a:srgbClr val="FF0000"/>
                </a:solidFill>
                <a:sym typeface="+mn-ea"/>
              </a:rPr>
              <a:t>c</a:t>
            </a:r>
            <a:r>
              <a:rPr lang="en-US" sz="900" b="1">
                <a:solidFill>
                  <a:srgbClr val="00B0F0"/>
                </a:solidFill>
                <a:sym typeface="+mn-ea"/>
              </a:rPr>
              <a:t>){</a:t>
            </a:r>
            <a:r>
              <a:rPr lang="en-US" sz="900" b="1">
                <a:solidFill>
                  <a:srgbClr val="92D050"/>
                </a:solidFill>
                <a:sym typeface="+mn-ea"/>
              </a:rPr>
              <a:t>        // change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a:t>
            </a:r>
            <a:endParaRPr lang="en-US" sz="900" b="1">
              <a:solidFill>
                <a:srgbClr val="00B0F0"/>
              </a:solidFill>
              <a:sym typeface="+mn-ea"/>
            </a:endParaRPr>
          </a:p>
        </p:txBody>
      </p:sp>
      <p:sp>
        <p:nvSpPr>
          <p:cNvPr id="11" name="Rectangles 10"/>
          <p:cNvSpPr/>
          <p:nvPr/>
        </p:nvSpPr>
        <p:spPr>
          <a:xfrm>
            <a:off x="7919720" y="119380"/>
            <a:ext cx="3752215" cy="17487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l">
              <a:buNone/>
            </a:pPr>
            <a:r>
              <a:rPr lang="en-US" sz="900" b="1">
                <a:solidFill>
                  <a:srgbClr val="00B0F0"/>
                </a:solidFill>
                <a:sym typeface="+mn-ea"/>
              </a:rPr>
              <a:t>class </a:t>
            </a:r>
            <a:r>
              <a:rPr lang="en-US" sz="900" b="1">
                <a:solidFill>
                  <a:srgbClr val="E907E7"/>
                </a:solidFill>
                <a:sym typeface="+mn-ea"/>
              </a:rPr>
              <a:t>TestMo</a:t>
            </a:r>
            <a:r>
              <a:rPr lang="en-US" sz="900" b="1">
                <a:solidFill>
                  <a:srgbClr val="00B0F0"/>
                </a:solidFill>
                <a:sym typeface="+mn-ea"/>
              </a:rPr>
              <a:t>{</a:t>
            </a:r>
            <a:endParaRPr lang="en-US" sz="900" b="1">
              <a:solidFill>
                <a:srgbClr val="00B0F0"/>
              </a:solidFill>
              <a:sym typeface="+mn-ea"/>
            </a:endParaRPr>
          </a:p>
          <a:p>
            <a:pPr indent="0" algn="l">
              <a:buNone/>
            </a:pPr>
            <a:r>
              <a:rPr lang="en-US" sz="900" b="1">
                <a:solidFill>
                  <a:srgbClr val="00B0F0"/>
                </a:solidFill>
                <a:sym typeface="+mn-ea"/>
              </a:rPr>
              <a:t>         public static void main (</a:t>
            </a:r>
            <a:r>
              <a:rPr lang="en-US" sz="900" b="1">
                <a:solidFill>
                  <a:srgbClr val="FFC000"/>
                </a:solidFill>
                <a:sym typeface="+mn-ea"/>
              </a:rPr>
              <a:t>String[]</a:t>
            </a:r>
            <a:r>
              <a:rPr lang="en-US" sz="900" b="1">
                <a:solidFill>
                  <a:srgbClr val="00B0F0"/>
                </a:solidFill>
                <a:sym typeface="+mn-ea"/>
              </a:rPr>
              <a:t> </a:t>
            </a:r>
            <a:r>
              <a:rPr lang="en-US" sz="900" b="1">
                <a:solidFill>
                  <a:srgbClr val="FF0000"/>
                </a:solidFill>
                <a:sym typeface="+mn-ea"/>
              </a:rPr>
              <a:t>args</a:t>
            </a:r>
            <a:r>
              <a:rPr lang="en-US" sz="900" b="1">
                <a:solidFill>
                  <a:srgbClr val="00B0F0"/>
                </a:solidFill>
                <a:sym typeface="+mn-ea"/>
              </a:rPr>
              <a:t>){</a:t>
            </a:r>
            <a:r>
              <a:rPr lang="en-US" sz="900" b="1">
                <a:solidFill>
                  <a:srgbClr val="92D050"/>
                </a:solidFill>
                <a:sym typeface="+mn-ea"/>
              </a:rPr>
              <a:t>    </a:t>
            </a:r>
            <a:endParaRPr lang="en-US" sz="900" b="1">
              <a:solidFill>
                <a:srgbClr val="92D050"/>
              </a:solidFill>
              <a:sym typeface="+mn-ea"/>
            </a:endParaRPr>
          </a:p>
          <a:p>
            <a:pPr indent="0" algn="l">
              <a:buNone/>
            </a:pPr>
            <a:r>
              <a:rPr lang="en-US" sz="900" b="1">
                <a:solidFill>
                  <a:srgbClr val="00B0F0"/>
                </a:solidFill>
                <a:sym typeface="+mn-ea"/>
              </a:rPr>
              <a:t>                          </a:t>
            </a:r>
            <a:r>
              <a:rPr lang="en-US" sz="900" b="1">
                <a:solidFill>
                  <a:srgbClr val="E907E7"/>
                </a:solidFill>
                <a:sym typeface="+mn-ea"/>
              </a:rPr>
              <a:t>Mo </a:t>
            </a:r>
            <a:r>
              <a:rPr lang="en-US" sz="900" b="1">
                <a:solidFill>
                  <a:srgbClr val="00B0F0"/>
                </a:solidFill>
                <a:sym typeface="+mn-ea"/>
              </a:rPr>
              <a:t>m = new </a:t>
            </a:r>
            <a:r>
              <a:rPr lang="en-US" sz="900" b="1">
                <a:solidFill>
                  <a:srgbClr val="E907E7"/>
                </a:solidFill>
                <a:sym typeface="+mn-ea"/>
              </a:rPr>
              <a:t>Mo</a:t>
            </a:r>
            <a:r>
              <a:rPr lang="en-US" sz="900" b="1">
                <a:solidFill>
                  <a:srgbClr val="00B0F0"/>
                </a:solidFill>
                <a:sym typeface="+mn-ea"/>
              </a:rPr>
              <a:t>();</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a:t>
            </a:r>
            <a:r>
              <a:rPr lang="en-US" sz="900" b="1">
                <a:solidFill>
                  <a:srgbClr val="00B0F0"/>
                </a:solidFill>
                <a:sym typeface="+mn-ea"/>
              </a:rPr>
              <a:t>) ;     </a:t>
            </a: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10.23</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”Hello”</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10.23 , 20.45</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10 , 20</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”Hello” , “world”</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10 , 20.43</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10.25 , 20</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“Hello” , 20</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 , “Hello”</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“Hello” , 20.43</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10.23 , “Hello”</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10 , 20, 30</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10.546 , 20.45 , 30.643</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p:txBody>
      </p:sp>
      <p:sp>
        <p:nvSpPr>
          <p:cNvPr id="15" name="Rectangles 14"/>
          <p:cNvSpPr/>
          <p:nvPr/>
        </p:nvSpPr>
        <p:spPr>
          <a:xfrm>
            <a:off x="80645" y="4605655"/>
            <a:ext cx="3563620" cy="2199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l">
              <a:buNone/>
            </a:pPr>
            <a:r>
              <a:rPr lang="en-US" sz="1200" b="1">
                <a:solidFill>
                  <a:schemeClr val="bg1"/>
                </a:solidFill>
                <a:sym typeface="+mn-ea"/>
              </a:rPr>
              <a:t>During MethodOverloading return Type can be same or different.</a:t>
            </a:r>
            <a:endParaRPr lang="en-US" sz="1200" b="1">
              <a:solidFill>
                <a:schemeClr val="bg1"/>
              </a:solidFill>
              <a:sym typeface="+mn-ea"/>
            </a:endParaRPr>
          </a:p>
          <a:p>
            <a:pPr indent="0" algn="l">
              <a:buNone/>
            </a:pPr>
            <a:r>
              <a:rPr lang="en-US" sz="1200" b="1">
                <a:solidFill>
                  <a:schemeClr val="bg1"/>
                </a:solidFill>
                <a:sym typeface="+mn-ea"/>
              </a:rPr>
              <a:t>we can overload static methods and non-static methods as well.</a:t>
            </a:r>
            <a:endParaRPr lang="en-US" sz="1200" b="1">
              <a:solidFill>
                <a:schemeClr val="bg1"/>
              </a:solidFill>
              <a:sym typeface="+mn-ea"/>
            </a:endParaRPr>
          </a:p>
          <a:p>
            <a:pPr indent="0" algn="l">
              <a:buNone/>
            </a:pPr>
            <a:r>
              <a:rPr lang="en-US" sz="1200" b="1">
                <a:solidFill>
                  <a:schemeClr val="bg1"/>
                </a:solidFill>
                <a:sym typeface="+mn-ea"/>
              </a:rPr>
              <a:t>Even main methods can be overloaded but the execution will always begin from the method which accepts a String[] (string array) as th dataTypes.</a:t>
            </a:r>
            <a:endParaRPr lang="en-US" sz="1200" b="1">
              <a:solidFill>
                <a:schemeClr val="bg1"/>
              </a:solidFill>
              <a:sym typeface="+mn-ea"/>
            </a:endParaRPr>
          </a:p>
          <a:p>
            <a:pPr indent="0" algn="l">
              <a:buNone/>
            </a:pPr>
            <a:r>
              <a:rPr lang="en-US" sz="1200" b="1">
                <a:solidFill>
                  <a:schemeClr val="bg1"/>
                </a:solidFill>
                <a:sym typeface="+mn-ea"/>
              </a:rPr>
              <a:t>In Java we can not have nested methods but a method can call or invoke another method.</a:t>
            </a:r>
            <a:endParaRPr lang="en-US" sz="1200" b="1">
              <a:solidFill>
                <a:schemeClr val="bg1"/>
              </a:solidFill>
              <a:sym typeface="+mn-ea"/>
            </a:endParaRPr>
          </a:p>
          <a:p>
            <a:pPr indent="0" algn="l">
              <a:buNone/>
            </a:pPr>
            <a:r>
              <a:rPr lang="en-US" sz="1200" b="1">
                <a:solidFill>
                  <a:schemeClr val="bg1"/>
                </a:solidFill>
                <a:sym typeface="+mn-ea"/>
              </a:rPr>
              <a:t>In Js we can have nested methods and also a method can call or invoke another method.</a:t>
            </a:r>
            <a:endParaRPr lang="en-US" sz="1200" b="1">
              <a:solidFill>
                <a:schemeClr val="bg1"/>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3098800" cy="4051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Constructor</a:t>
            </a:r>
            <a:endParaRPr lang="en-US" sz="2400" b="1">
              <a:solidFill>
                <a:schemeClr val="accent1"/>
              </a:solidFill>
            </a:endParaRPr>
          </a:p>
        </p:txBody>
      </p:sp>
      <p:sp>
        <p:nvSpPr>
          <p:cNvPr id="4" name="Rectangles 3"/>
          <p:cNvSpPr/>
          <p:nvPr/>
        </p:nvSpPr>
        <p:spPr>
          <a:xfrm>
            <a:off x="80645" y="429895"/>
            <a:ext cx="3563620" cy="28511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marL="171450" indent="-171450" algn="l">
              <a:buFont typeface="Arial" panose="020B0604020202020204" pitchFamily="34" charset="0"/>
              <a:buChar char="•"/>
            </a:pPr>
            <a:r>
              <a:rPr lang="en-US" sz="1200" b="1">
                <a:solidFill>
                  <a:srgbClr val="00B0F0"/>
                </a:solidFill>
                <a:sym typeface="+mn-ea"/>
              </a:rPr>
              <a:t>Constructor </a:t>
            </a:r>
            <a:r>
              <a:rPr lang="en-US" sz="1200" b="1">
                <a:solidFill>
                  <a:schemeClr val="bg1"/>
                </a:solidFill>
                <a:sym typeface="+mn-ea"/>
              </a:rPr>
              <a:t>are </a:t>
            </a:r>
            <a:r>
              <a:rPr lang="en-US" sz="1200" b="1">
                <a:solidFill>
                  <a:srgbClr val="92D050"/>
                </a:solidFill>
                <a:sym typeface="+mn-ea"/>
              </a:rPr>
              <a:t>special set of instructions used</a:t>
            </a:r>
            <a:r>
              <a:rPr lang="en-US" sz="1200" b="1">
                <a:solidFill>
                  <a:schemeClr val="bg1"/>
                </a:solidFill>
                <a:sym typeface="+mn-ea"/>
              </a:rPr>
              <a:t> for </a:t>
            </a:r>
            <a:r>
              <a:rPr lang="en-US" sz="1200" b="1">
                <a:solidFill>
                  <a:schemeClr val="accent2"/>
                </a:solidFill>
                <a:sym typeface="+mn-ea"/>
              </a:rPr>
              <a:t>initialisation </a:t>
            </a:r>
            <a:r>
              <a:rPr lang="en-US" sz="1200" b="1">
                <a:solidFill>
                  <a:schemeClr val="bg1"/>
                </a:solidFill>
                <a:sym typeface="+mn-ea"/>
              </a:rPr>
              <a:t>&amp; </a:t>
            </a:r>
            <a:r>
              <a:rPr lang="en-US" sz="1200" b="1">
                <a:solidFill>
                  <a:schemeClr val="accent2"/>
                </a:solidFill>
                <a:sym typeface="+mn-ea"/>
              </a:rPr>
              <a:t>instantiation</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Initialisation </a:t>
            </a:r>
            <a:r>
              <a:rPr lang="en-US" sz="1200" b="1">
                <a:solidFill>
                  <a:schemeClr val="bg1"/>
                </a:solidFill>
                <a:sym typeface="+mn-ea"/>
              </a:rPr>
              <a:t>means </a:t>
            </a:r>
            <a:r>
              <a:rPr lang="en-US" sz="1200" b="1">
                <a:solidFill>
                  <a:srgbClr val="92D050"/>
                </a:solidFill>
                <a:sym typeface="+mn-ea"/>
              </a:rPr>
              <a:t>assigning the values</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Instantiation </a:t>
            </a:r>
            <a:r>
              <a:rPr lang="en-US" sz="1200" b="1">
                <a:solidFill>
                  <a:schemeClr val="bg1"/>
                </a:solidFill>
                <a:sym typeface="+mn-ea"/>
              </a:rPr>
              <a:t>means </a:t>
            </a:r>
            <a:r>
              <a:rPr lang="en-US" sz="1200" b="1">
                <a:solidFill>
                  <a:srgbClr val="92D050"/>
                </a:solidFill>
                <a:sym typeface="+mn-ea"/>
              </a:rPr>
              <a:t>object creation</a:t>
            </a:r>
            <a:r>
              <a:rPr lang="en-US" sz="1200" b="1">
                <a:solidFill>
                  <a:schemeClr val="bg1"/>
                </a:solidFill>
                <a:sym typeface="+mn-ea"/>
              </a:rPr>
              <a:t> .</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accent4">
                    <a:lumMod val="60000"/>
                    <a:lumOff val="40000"/>
                  </a:schemeClr>
                </a:solidFill>
                <a:sym typeface="+mn-ea"/>
              </a:rPr>
              <a:t>Constructor name</a:t>
            </a:r>
            <a:r>
              <a:rPr lang="en-US" sz="1200" b="1">
                <a:solidFill>
                  <a:schemeClr val="bg1"/>
                </a:solidFill>
                <a:sym typeface="+mn-ea"/>
              </a:rPr>
              <a:t> &amp; </a:t>
            </a:r>
            <a:r>
              <a:rPr lang="en-US" sz="1200" b="1">
                <a:solidFill>
                  <a:schemeClr val="accent4">
                    <a:lumMod val="60000"/>
                    <a:lumOff val="40000"/>
                  </a:schemeClr>
                </a:solidFill>
                <a:sym typeface="+mn-ea"/>
              </a:rPr>
              <a:t>class name</a:t>
            </a:r>
            <a:r>
              <a:rPr lang="en-US" sz="1200" b="1">
                <a:solidFill>
                  <a:schemeClr val="bg1"/>
                </a:solidFill>
                <a:sym typeface="+mn-ea"/>
              </a:rPr>
              <a:t> should always be </a:t>
            </a:r>
            <a:r>
              <a:rPr lang="en-US" sz="1200" b="1">
                <a:solidFill>
                  <a:srgbClr val="E907E7"/>
                </a:solidFill>
                <a:sym typeface="+mn-ea"/>
              </a:rPr>
              <a:t>same in Java</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accent4">
                    <a:lumMod val="60000"/>
                    <a:lumOff val="40000"/>
                  </a:schemeClr>
                </a:solidFill>
                <a:sym typeface="+mn-ea"/>
              </a:rPr>
              <a:t>Constructor name</a:t>
            </a:r>
            <a:r>
              <a:rPr lang="en-US" sz="1200" b="1">
                <a:solidFill>
                  <a:schemeClr val="bg1"/>
                </a:solidFill>
                <a:sym typeface="+mn-ea"/>
              </a:rPr>
              <a:t>  should always be </a:t>
            </a:r>
            <a:r>
              <a:rPr lang="en-US" sz="1200" b="1">
                <a:solidFill>
                  <a:srgbClr val="E907E7"/>
                </a:solidFill>
                <a:sym typeface="+mn-ea"/>
              </a:rPr>
              <a:t>constructor </a:t>
            </a:r>
            <a:r>
              <a:rPr lang="en-US" sz="1200" b="1">
                <a:solidFill>
                  <a:srgbClr val="E907E7"/>
                </a:solidFill>
                <a:sym typeface="+mn-ea"/>
              </a:rPr>
              <a:t>in JS</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Constructors </a:t>
            </a:r>
            <a:r>
              <a:rPr lang="en-US" sz="1200" b="1">
                <a:solidFill>
                  <a:schemeClr val="bg1"/>
                </a:solidFill>
                <a:sym typeface="+mn-ea"/>
              </a:rPr>
              <a:t>will never have return type.</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Constructor </a:t>
            </a:r>
            <a:r>
              <a:rPr lang="en-US" sz="1200" b="1">
                <a:solidFill>
                  <a:schemeClr val="bg1"/>
                </a:solidFill>
                <a:sym typeface="+mn-ea"/>
              </a:rPr>
              <a:t>get </a:t>
            </a:r>
            <a:r>
              <a:rPr lang="en-US" sz="1200" b="1">
                <a:solidFill>
                  <a:schemeClr val="accent2"/>
                </a:solidFill>
                <a:sym typeface="+mn-ea"/>
              </a:rPr>
              <a:t>executed </a:t>
            </a:r>
            <a:r>
              <a:rPr lang="en-US" sz="1200" b="1">
                <a:solidFill>
                  <a:srgbClr val="92D050"/>
                </a:solidFill>
                <a:sym typeface="+mn-ea"/>
              </a:rPr>
              <a:t>at the time of object creation</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Constructor </a:t>
            </a:r>
            <a:r>
              <a:rPr lang="en-US" sz="1200" b="1">
                <a:solidFill>
                  <a:schemeClr val="bg1"/>
                </a:solidFill>
                <a:sym typeface="+mn-ea"/>
              </a:rPr>
              <a:t>are generally classified into 2 types.</a:t>
            </a:r>
            <a:endParaRPr lang="en-US" sz="1200" b="1">
              <a:solidFill>
                <a:schemeClr val="bg1"/>
              </a:solidFill>
              <a:sym typeface="+mn-ea"/>
            </a:endParaRPr>
          </a:p>
          <a:p>
            <a:pPr marL="628650" lvl="1" indent="-171450" algn="l">
              <a:buFont typeface="Arial" panose="020B0604020202020204" pitchFamily="34" charset="0"/>
              <a:buChar char="•"/>
            </a:pPr>
            <a:r>
              <a:rPr lang="en-US" sz="1200" b="1">
                <a:solidFill>
                  <a:schemeClr val="bg1"/>
                </a:solidFill>
                <a:sym typeface="+mn-ea"/>
              </a:rPr>
              <a:t>Default Constructor</a:t>
            </a:r>
            <a:endParaRPr lang="en-US" sz="1200" b="1">
              <a:solidFill>
                <a:schemeClr val="bg1"/>
              </a:solidFill>
              <a:sym typeface="+mn-ea"/>
            </a:endParaRPr>
          </a:p>
          <a:p>
            <a:pPr marL="628650" lvl="1" indent="-171450" algn="l">
              <a:buFont typeface="Arial" panose="020B0604020202020204" pitchFamily="34" charset="0"/>
              <a:buChar char="•"/>
            </a:pPr>
            <a:r>
              <a:rPr lang="en-US" sz="1200" b="1">
                <a:solidFill>
                  <a:schemeClr val="bg1"/>
                </a:solidFill>
                <a:sym typeface="+mn-ea"/>
              </a:rPr>
              <a:t>Custom/User defined constructor</a:t>
            </a:r>
            <a:endParaRPr lang="en-US" sz="1200" b="1">
              <a:solidFill>
                <a:schemeClr val="bg1"/>
              </a:solidFill>
              <a:sym typeface="+mn-ea"/>
            </a:endParaRPr>
          </a:p>
        </p:txBody>
      </p:sp>
      <p:sp>
        <p:nvSpPr>
          <p:cNvPr id="2" name="Rectangles 1"/>
          <p:cNvSpPr/>
          <p:nvPr/>
        </p:nvSpPr>
        <p:spPr>
          <a:xfrm>
            <a:off x="80645" y="3280410"/>
            <a:ext cx="3563620" cy="34626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Default constructor </a:t>
            </a:r>
            <a:endParaRPr lang="en-US" sz="1200" b="1">
              <a:solidFill>
                <a:srgbClr val="FFFF00"/>
              </a:solidFill>
              <a:sym typeface="+mn-ea"/>
            </a:endParaRPr>
          </a:p>
          <a:p>
            <a:pPr marL="171450" indent="-171450" algn="l">
              <a:buFont typeface="Arial" panose="020B0604020202020204" pitchFamily="34" charset="0"/>
              <a:buChar char="•"/>
            </a:pPr>
            <a:r>
              <a:rPr lang="en-US" sz="1200" b="1">
                <a:solidFill>
                  <a:schemeClr val="bg1"/>
                </a:solidFill>
                <a:sym typeface="+mn-ea"/>
              </a:rPr>
              <a:t>if a class does not have any explicit constructor then the compiler would automatically generate a constructor &amp; therefore this constructor referred as default constructor.</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Default constructor neither accepts any argument nor have any implementation.</a:t>
            </a:r>
            <a:endParaRPr lang="en-US" sz="1200" b="1">
              <a:solidFill>
                <a:schemeClr val="bg1"/>
              </a:solidFill>
              <a:sym typeface="+mn-ea"/>
            </a:endParaRPr>
          </a:p>
          <a:p>
            <a:pPr indent="0" algn="ctr">
              <a:buFont typeface="Arial" panose="020B0604020202020204" pitchFamily="34" charset="0"/>
              <a:buNone/>
            </a:pPr>
            <a:r>
              <a:rPr lang="en-US" sz="1200" b="1">
                <a:solidFill>
                  <a:srgbClr val="FFFF00"/>
                </a:solidFill>
                <a:sym typeface="+mn-ea"/>
              </a:rPr>
              <a:t>Custom constructor</a:t>
            </a:r>
            <a:endParaRPr lang="en-US" sz="1200" b="1">
              <a:solidFill>
                <a:srgbClr val="FFFF00"/>
              </a:solidFill>
              <a:sym typeface="+mn-ea"/>
            </a:endParaRPr>
          </a:p>
          <a:p>
            <a:pPr marL="171450" indent="-171450" algn="l">
              <a:buFont typeface="Arial" panose="020B0604020202020204" pitchFamily="34" charset="0"/>
              <a:buChar char="•"/>
            </a:pPr>
            <a:r>
              <a:rPr lang="en-US" sz="1200" b="1">
                <a:solidFill>
                  <a:schemeClr val="bg1"/>
                </a:solidFill>
                <a:sym typeface="+mn-ea"/>
              </a:rPr>
              <a:t>if a constructor explicitly defined by a user or programmer , then it is referred as custom constructor.</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Custom constructor can further categorized into 2 types </a:t>
            </a:r>
            <a:endParaRPr lang="en-US" sz="1200" b="1">
              <a:solidFill>
                <a:schemeClr val="bg1"/>
              </a:solidFill>
              <a:sym typeface="+mn-ea"/>
            </a:endParaRPr>
          </a:p>
          <a:p>
            <a:pPr marL="628650" lvl="1" indent="-171450" algn="l">
              <a:buFont typeface="Arial" panose="020B0604020202020204" pitchFamily="34" charset="0"/>
              <a:buChar char="•"/>
            </a:pPr>
            <a:r>
              <a:rPr lang="en-US" sz="1200" b="1">
                <a:solidFill>
                  <a:schemeClr val="bg1"/>
                </a:solidFill>
                <a:sym typeface="+mn-ea"/>
              </a:rPr>
              <a:t>Parameterized constructor</a:t>
            </a:r>
            <a:endParaRPr lang="en-US" sz="1200" b="1">
              <a:solidFill>
                <a:schemeClr val="bg1"/>
              </a:solidFill>
              <a:sym typeface="+mn-ea"/>
            </a:endParaRPr>
          </a:p>
          <a:p>
            <a:pPr marL="628650" lvl="1" indent="-171450" algn="l">
              <a:buFont typeface="Arial" panose="020B0604020202020204" pitchFamily="34" charset="0"/>
              <a:buChar char="•"/>
            </a:pPr>
            <a:r>
              <a:rPr lang="en-US" sz="1200" b="1">
                <a:solidFill>
                  <a:schemeClr val="bg1"/>
                </a:solidFill>
                <a:sym typeface="+mn-ea"/>
              </a:rPr>
              <a:t>Non-parameterized constructor</a:t>
            </a:r>
            <a:endParaRPr lang="en-US" sz="1200" b="1">
              <a:solidFill>
                <a:schemeClr val="bg1"/>
              </a:solidFill>
              <a:sym typeface="+mn-ea"/>
            </a:endParaRPr>
          </a:p>
          <a:p>
            <a:pPr lvl="0" indent="0" algn="l">
              <a:buFont typeface="Arial" panose="020B0604020202020204" pitchFamily="34" charset="0"/>
              <a:buNone/>
            </a:pPr>
            <a:r>
              <a:rPr lang="en-US" sz="1200" b="1">
                <a:solidFill>
                  <a:schemeClr val="bg1"/>
                </a:solidFill>
                <a:sym typeface="+mn-ea"/>
              </a:rPr>
              <a:t>if there is default constructor , custom constructor cannot be persent &amp; vice-versa i.e;  if there is custom constructor , dafault constructor cannot be persent.</a:t>
            </a:r>
            <a:endParaRPr lang="en-US" sz="1200" b="1">
              <a:solidFill>
                <a:schemeClr val="bg1"/>
              </a:solidFill>
              <a:sym typeface="+mn-ea"/>
            </a:endParaRPr>
          </a:p>
        </p:txBody>
      </p:sp>
      <p:sp>
        <p:nvSpPr>
          <p:cNvPr id="5" name="Rectangles 4"/>
          <p:cNvSpPr/>
          <p:nvPr/>
        </p:nvSpPr>
        <p:spPr>
          <a:xfrm>
            <a:off x="3644265" y="11430"/>
            <a:ext cx="3563620" cy="48304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Non-Parameterized constructor </a:t>
            </a:r>
            <a:endParaRPr lang="en-US" sz="1200" b="1">
              <a:solidFill>
                <a:srgbClr val="FFFF00"/>
              </a:solidFill>
              <a:sym typeface="+mn-ea"/>
            </a:endParaRPr>
          </a:p>
          <a:p>
            <a:pPr marL="171450" indent="-171450" algn="l">
              <a:buFont typeface="Arial" panose="020B0604020202020204" pitchFamily="34" charset="0"/>
              <a:buChar char="•"/>
            </a:pPr>
            <a:r>
              <a:rPr lang="en-US" sz="1200" b="1">
                <a:solidFill>
                  <a:schemeClr val="bg1"/>
                </a:solidFill>
                <a:sym typeface="+mn-ea"/>
              </a:rPr>
              <a:t>Non-Parameterized constructor not accepts any argument but they have implementation.</a:t>
            </a:r>
            <a:endParaRPr lang="en-US" sz="1200" b="1">
              <a:solidFill>
                <a:schemeClr val="bg1"/>
              </a:solidFill>
              <a:sym typeface="+mn-ea"/>
            </a:endParaRPr>
          </a:p>
          <a:p>
            <a:pPr indent="0" algn="l">
              <a:buFont typeface="Arial" panose="020B0604020202020204" pitchFamily="34" charset="0"/>
              <a:buNone/>
            </a:pPr>
            <a:endParaRPr lang="en-US" sz="1200" b="1">
              <a:solidFill>
                <a:schemeClr val="bg1"/>
              </a:solidFill>
              <a:sym typeface="+mn-ea"/>
            </a:endParaRPr>
          </a:p>
          <a:p>
            <a:pPr algn="l"/>
            <a:r>
              <a:rPr lang="en-US" sz="1200" b="1">
                <a:solidFill>
                  <a:srgbClr val="00B0F0"/>
                </a:solidFill>
                <a:sym typeface="+mn-ea"/>
              </a:rPr>
              <a:t>constructor()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indent="0" algn="ctr">
              <a:buFont typeface="Arial" panose="020B0604020202020204" pitchFamily="34" charset="0"/>
              <a:buNone/>
            </a:pPr>
            <a:r>
              <a:rPr lang="en-US" sz="1200" b="1">
                <a:solidFill>
                  <a:srgbClr val="FFFF00"/>
                </a:solidFill>
                <a:sym typeface="+mn-ea"/>
              </a:rPr>
              <a:t>Parameterized constructor </a:t>
            </a:r>
            <a:endParaRPr lang="en-US" sz="1200" b="1">
              <a:solidFill>
                <a:srgbClr val="FFFF00"/>
              </a:solidFill>
              <a:sym typeface="+mn-ea"/>
            </a:endParaRPr>
          </a:p>
          <a:p>
            <a:pPr marL="171450" indent="-171450" algn="l">
              <a:buFont typeface="Arial" panose="020B0604020202020204" pitchFamily="34" charset="0"/>
              <a:buChar char="•"/>
            </a:pPr>
            <a:r>
              <a:rPr lang="en-US" sz="1200" b="1">
                <a:solidFill>
                  <a:schemeClr val="bg1"/>
                </a:solidFill>
                <a:sym typeface="+mn-ea"/>
              </a:rPr>
              <a:t>Parameterized constructor accepts any argument and also they have implementation.</a:t>
            </a:r>
            <a:endParaRPr lang="en-US" sz="1200" b="1">
              <a:solidFill>
                <a:schemeClr val="bg1"/>
              </a:solidFill>
              <a:sym typeface="+mn-ea"/>
            </a:endParaRPr>
          </a:p>
          <a:p>
            <a:pPr indent="0" algn="l">
              <a:buFont typeface="Arial" panose="020B0604020202020204" pitchFamily="34" charset="0"/>
              <a:buNone/>
            </a:pPr>
            <a:endParaRPr lang="en-US" sz="1200" b="1">
              <a:solidFill>
                <a:schemeClr val="bg1"/>
              </a:solidFill>
              <a:sym typeface="+mn-ea"/>
            </a:endParaRPr>
          </a:p>
          <a:p>
            <a:pPr algn="l"/>
            <a:r>
              <a:rPr lang="en-US" sz="1200" b="1">
                <a:solidFill>
                  <a:srgbClr val="00B0F0"/>
                </a:solidFill>
                <a:sym typeface="+mn-ea"/>
              </a:rPr>
              <a:t>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chemeClr val="bg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4443730" y="24765"/>
            <a:ext cx="3098800" cy="4051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This</a:t>
            </a:r>
            <a:endParaRPr lang="en-US" sz="2400" b="1">
              <a:solidFill>
                <a:schemeClr val="accent1"/>
              </a:solidFill>
            </a:endParaRPr>
          </a:p>
        </p:txBody>
      </p:sp>
      <p:sp>
        <p:nvSpPr>
          <p:cNvPr id="4" name="Rectangles 3"/>
          <p:cNvSpPr/>
          <p:nvPr/>
        </p:nvSpPr>
        <p:spPr>
          <a:xfrm>
            <a:off x="80645" y="24765"/>
            <a:ext cx="3563620" cy="27451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marL="171450" indent="-171450" algn="l">
              <a:buFont typeface="Arial" panose="020B0604020202020204" pitchFamily="34" charset="0"/>
              <a:buChar char="•"/>
            </a:pPr>
            <a:r>
              <a:rPr lang="en-US" sz="1200" b="1">
                <a:solidFill>
                  <a:srgbClr val="00B0F0"/>
                </a:solidFill>
                <a:sym typeface="+mn-ea"/>
              </a:rPr>
              <a:t>Inside the object </a:t>
            </a:r>
            <a:r>
              <a:rPr lang="en-US" sz="1200" b="1">
                <a:solidFill>
                  <a:schemeClr val="bg1"/>
                </a:solidFill>
                <a:sym typeface="+mn-ea"/>
              </a:rPr>
              <a:t>, to access the object, a method can use the </a:t>
            </a:r>
            <a:r>
              <a:rPr lang="en-US" sz="1200" b="1">
                <a:solidFill>
                  <a:schemeClr val="accent2"/>
                </a:solidFill>
                <a:sym typeface="+mn-ea"/>
              </a:rPr>
              <a:t>this </a:t>
            </a:r>
            <a:r>
              <a:rPr lang="en-US" sz="1200" b="1">
                <a:solidFill>
                  <a:schemeClr val="bg1"/>
                </a:solidFill>
                <a:sym typeface="+mn-ea"/>
              </a:rPr>
              <a:t>keyword.</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Inside the class</a:t>
            </a:r>
            <a:r>
              <a:rPr lang="en-US" sz="1200" b="1">
                <a:solidFill>
                  <a:schemeClr val="bg1"/>
                </a:solidFill>
                <a:sym typeface="+mn-ea"/>
              </a:rPr>
              <a:t> , To access the global vairable, a method can use the </a:t>
            </a:r>
            <a:r>
              <a:rPr lang="en-US" sz="1200" b="1">
                <a:solidFill>
                  <a:schemeClr val="accent2"/>
                </a:solidFill>
                <a:sym typeface="+mn-ea"/>
              </a:rPr>
              <a:t>this </a:t>
            </a:r>
            <a:r>
              <a:rPr lang="en-US" sz="1200" b="1">
                <a:solidFill>
                  <a:schemeClr val="bg1"/>
                </a:solidFill>
                <a:sym typeface="+mn-ea"/>
              </a:rPr>
              <a:t>keyword.</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 an object method</a:t>
            </a:r>
            <a:r>
              <a:rPr lang="en-US" sz="1200" b="1">
                <a:solidFill>
                  <a:schemeClr val="bg1"/>
                </a:solidFill>
                <a:sym typeface="+mn-ea"/>
              </a:rPr>
              <a:t>, </a:t>
            </a:r>
            <a:r>
              <a:rPr lang="en-US" sz="1200" b="1">
                <a:solidFill>
                  <a:schemeClr val="accent2"/>
                </a:solidFill>
                <a:sym typeface="+mn-ea"/>
              </a:rPr>
              <a:t>this </a:t>
            </a:r>
            <a:r>
              <a:rPr lang="en-US" sz="1200" b="1">
                <a:solidFill>
                  <a:srgbClr val="92D050"/>
                </a:solidFill>
                <a:sym typeface="+mn-ea"/>
              </a:rPr>
              <a:t>refers to the object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Alone</a:t>
            </a:r>
            <a:r>
              <a:rPr lang="en-US" sz="1200" b="1">
                <a:solidFill>
                  <a:schemeClr val="bg1"/>
                </a:solidFill>
                <a:sym typeface="+mn-ea"/>
              </a:rPr>
              <a:t>, </a:t>
            </a:r>
            <a:r>
              <a:rPr lang="en-US" sz="1200" b="1">
                <a:solidFill>
                  <a:schemeClr val="accent2"/>
                </a:solidFill>
                <a:sym typeface="+mn-ea"/>
              </a:rPr>
              <a:t>this</a:t>
            </a:r>
            <a:r>
              <a:rPr lang="en-US" sz="1200" b="1">
                <a:solidFill>
                  <a:srgbClr val="92D050"/>
                </a:solidFill>
                <a:sym typeface="+mn-ea"/>
              </a:rPr>
              <a:t> refers to the global object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 a function</a:t>
            </a:r>
            <a:r>
              <a:rPr lang="en-US" sz="1200" b="1">
                <a:solidFill>
                  <a:schemeClr val="bg1"/>
                </a:solidFill>
                <a:sym typeface="+mn-ea"/>
              </a:rPr>
              <a:t>, </a:t>
            </a:r>
            <a:r>
              <a:rPr lang="en-US" sz="1200" b="1">
                <a:solidFill>
                  <a:schemeClr val="accent2"/>
                </a:solidFill>
                <a:sym typeface="+mn-ea"/>
              </a:rPr>
              <a:t>this </a:t>
            </a:r>
            <a:r>
              <a:rPr lang="en-US" sz="1200" b="1">
                <a:solidFill>
                  <a:srgbClr val="92D050"/>
                </a:solidFill>
                <a:sym typeface="+mn-ea"/>
              </a:rPr>
              <a:t>refers to the global object.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 a function</a:t>
            </a:r>
            <a:r>
              <a:rPr lang="en-US" sz="1200" b="1">
                <a:solidFill>
                  <a:schemeClr val="bg1"/>
                </a:solidFill>
                <a:sym typeface="+mn-ea"/>
              </a:rPr>
              <a:t>,</a:t>
            </a:r>
            <a:r>
              <a:rPr lang="en-US" sz="1200" b="1">
                <a:solidFill>
                  <a:srgbClr val="7030A0"/>
                </a:solidFill>
                <a:sym typeface="+mn-ea"/>
              </a:rPr>
              <a:t> in strict mode</a:t>
            </a:r>
            <a:r>
              <a:rPr lang="en-US" sz="1200" b="1">
                <a:solidFill>
                  <a:schemeClr val="bg1"/>
                </a:solidFill>
                <a:sym typeface="+mn-ea"/>
              </a:rPr>
              <a:t>, </a:t>
            </a:r>
            <a:r>
              <a:rPr lang="en-US" sz="1200" b="1">
                <a:solidFill>
                  <a:schemeClr val="accent2"/>
                </a:solidFill>
                <a:sym typeface="+mn-ea"/>
              </a:rPr>
              <a:t>this </a:t>
            </a:r>
            <a:r>
              <a:rPr lang="en-US" sz="1200" b="1">
                <a:solidFill>
                  <a:schemeClr val="bg1"/>
                </a:solidFill>
                <a:sym typeface="+mn-ea"/>
              </a:rPr>
              <a:t>is </a:t>
            </a:r>
            <a:r>
              <a:rPr lang="en-US" sz="1200" b="1">
                <a:solidFill>
                  <a:srgbClr val="92D050"/>
                </a:solidFill>
                <a:sym typeface="+mn-ea"/>
              </a:rPr>
              <a:t>undefined</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 an event</a:t>
            </a:r>
            <a:r>
              <a:rPr lang="en-US" sz="1200" b="1">
                <a:solidFill>
                  <a:schemeClr val="bg1"/>
                </a:solidFill>
                <a:sym typeface="+mn-ea"/>
              </a:rPr>
              <a:t>, </a:t>
            </a:r>
            <a:r>
              <a:rPr lang="en-US" sz="1200" b="1">
                <a:solidFill>
                  <a:schemeClr val="accent2"/>
                </a:solidFill>
                <a:sym typeface="+mn-ea"/>
              </a:rPr>
              <a:t>this </a:t>
            </a:r>
            <a:r>
              <a:rPr lang="en-US" sz="1200" b="1">
                <a:solidFill>
                  <a:srgbClr val="92D050"/>
                </a:solidFill>
                <a:sym typeface="+mn-ea"/>
              </a:rPr>
              <a:t>refers to the element that received the event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Methods like </a:t>
            </a:r>
            <a:r>
              <a:rPr lang="en-US" sz="1200" b="1">
                <a:solidFill>
                  <a:srgbClr val="00B0F0"/>
                </a:solidFill>
                <a:sym typeface="+mn-ea"/>
              </a:rPr>
              <a:t>call(), apply(), and bind()</a:t>
            </a:r>
            <a:r>
              <a:rPr lang="en-US" sz="1200" b="1">
                <a:solidFill>
                  <a:schemeClr val="bg1"/>
                </a:solidFill>
                <a:sym typeface="+mn-ea"/>
              </a:rPr>
              <a:t> can refer </a:t>
            </a:r>
            <a:r>
              <a:rPr lang="en-US" sz="1200" b="1">
                <a:solidFill>
                  <a:schemeClr val="accent2"/>
                </a:solidFill>
                <a:sym typeface="+mn-ea"/>
              </a:rPr>
              <a:t>this </a:t>
            </a:r>
            <a:r>
              <a:rPr lang="en-US" sz="1200" b="1">
                <a:solidFill>
                  <a:schemeClr val="bg1"/>
                </a:solidFill>
                <a:sym typeface="+mn-ea"/>
              </a:rPr>
              <a:t>to </a:t>
            </a:r>
            <a:r>
              <a:rPr lang="en-US" sz="1200" b="1">
                <a:solidFill>
                  <a:srgbClr val="92D050"/>
                </a:solidFill>
                <a:sym typeface="+mn-ea"/>
              </a:rPr>
              <a:t>any object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accent2"/>
                </a:solidFill>
                <a:sym typeface="+mn-ea"/>
              </a:rPr>
              <a:t>this </a:t>
            </a:r>
            <a:r>
              <a:rPr lang="en-US" sz="1200" b="1">
                <a:solidFill>
                  <a:schemeClr val="bg1"/>
                </a:solidFill>
                <a:sym typeface="+mn-ea"/>
              </a:rPr>
              <a:t>is </a:t>
            </a:r>
            <a:r>
              <a:rPr lang="en-US" sz="1200" b="1">
                <a:solidFill>
                  <a:srgbClr val="00B0F0"/>
                </a:solidFill>
                <a:sym typeface="+mn-ea"/>
              </a:rPr>
              <a:t>not </a:t>
            </a:r>
            <a:r>
              <a:rPr lang="en-US" sz="1200" b="1">
                <a:solidFill>
                  <a:schemeClr val="bg1"/>
                </a:solidFill>
                <a:sym typeface="+mn-ea"/>
              </a:rPr>
              <a:t>a </a:t>
            </a:r>
            <a:r>
              <a:rPr lang="en-US" sz="1200" b="1">
                <a:solidFill>
                  <a:srgbClr val="00B0F0"/>
                </a:solidFill>
                <a:sym typeface="+mn-ea"/>
              </a:rPr>
              <a:t>variable</a:t>
            </a:r>
            <a:r>
              <a:rPr lang="en-US" sz="1200" b="1">
                <a:solidFill>
                  <a:schemeClr val="bg1"/>
                </a:solidFill>
                <a:sym typeface="+mn-ea"/>
              </a:rPr>
              <a:t>. It </a:t>
            </a:r>
            <a:r>
              <a:rPr lang="en-US" sz="1200" b="1">
                <a:solidFill>
                  <a:srgbClr val="FFC000"/>
                </a:solidFill>
                <a:sym typeface="+mn-ea"/>
              </a:rPr>
              <a:t>is </a:t>
            </a:r>
            <a:r>
              <a:rPr lang="en-US" sz="1200" b="1">
                <a:solidFill>
                  <a:schemeClr val="bg1"/>
                </a:solidFill>
                <a:sym typeface="+mn-ea"/>
              </a:rPr>
              <a:t>a </a:t>
            </a:r>
            <a:r>
              <a:rPr lang="en-US" sz="1200" b="1">
                <a:solidFill>
                  <a:srgbClr val="FFC000"/>
                </a:solidFill>
                <a:sym typeface="+mn-ea"/>
              </a:rPr>
              <a:t>keyword</a:t>
            </a:r>
            <a:r>
              <a:rPr lang="en-US" sz="1200" b="1">
                <a:solidFill>
                  <a:schemeClr val="bg1"/>
                </a:solidFill>
                <a:sym typeface="+mn-ea"/>
              </a:rPr>
              <a:t>. You cannot change the value of this.</a:t>
            </a:r>
            <a:endParaRPr lang="en-US" sz="1200" b="1">
              <a:solidFill>
                <a:schemeClr val="bg1"/>
              </a:solidFill>
              <a:sym typeface="+mn-ea"/>
            </a:endParaRPr>
          </a:p>
        </p:txBody>
      </p:sp>
      <p:sp>
        <p:nvSpPr>
          <p:cNvPr id="2" name="Rectangles 1"/>
          <p:cNvSpPr/>
          <p:nvPr/>
        </p:nvSpPr>
        <p:spPr>
          <a:xfrm>
            <a:off x="80645" y="2770505"/>
            <a:ext cx="3563620" cy="40532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in a object method</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2"/>
                </a:solidFill>
                <a:sym typeface="+mn-ea"/>
              </a:rPr>
              <a:t>user </a:t>
            </a:r>
            <a:r>
              <a:rPr lang="en-US" sz="1200" b="1">
                <a:solidFill>
                  <a:srgbClr val="00B0F0"/>
                </a:solidFill>
                <a:sym typeface="+mn-ea"/>
              </a:rPr>
              <a:t>= {   </a:t>
            </a:r>
            <a:r>
              <a:rPr lang="en-US" sz="1200" b="1">
                <a:solidFill>
                  <a:schemeClr val="bg1"/>
                </a:solidFill>
                <a:sym typeface="+mn-ea"/>
              </a:rPr>
              <a:t>name: "John",     age: 30,</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 sayHi() </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rgbClr val="00B0F0"/>
                </a:solidFill>
                <a:sym typeface="+mn-ea"/>
              </a:rPr>
              <a:t>alert(this.</a:t>
            </a:r>
            <a:r>
              <a:rPr lang="en-US" sz="1200" b="1">
                <a:solidFill>
                  <a:schemeClr val="bg1"/>
                </a:solidFill>
                <a:sym typeface="+mn-ea"/>
              </a:rPr>
              <a:t>name</a:t>
            </a:r>
            <a:r>
              <a:rPr lang="en-US" sz="1200" b="1">
                <a:solidFill>
                  <a:srgbClr val="00B0F0"/>
                </a:solidFill>
                <a:sym typeface="+mn-ea"/>
              </a:rPr>
              <a:t>);     </a:t>
            </a:r>
            <a:r>
              <a:rPr lang="en-US" sz="1200" b="1">
                <a:solidFill>
                  <a:srgbClr val="92D050"/>
                </a:solidFill>
                <a:sym typeface="+mn-ea"/>
              </a:rPr>
              <a:t>// "this" is the "current object" i.e; this == user    </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chemeClr val="accent2"/>
                </a:solidFill>
                <a:sym typeface="+mn-ea"/>
              </a:rPr>
              <a:t>user</a:t>
            </a:r>
            <a:r>
              <a:rPr lang="en-US" sz="1200" b="1">
                <a:solidFill>
                  <a:srgbClr val="00B0F0"/>
                </a:solidFill>
                <a:sym typeface="+mn-ea"/>
              </a:rPr>
              <a:t>.</a:t>
            </a:r>
            <a:r>
              <a:rPr lang="en-US" sz="1200" b="1">
                <a:solidFill>
                  <a:schemeClr val="accent4"/>
                </a:solidFill>
                <a:sym typeface="+mn-ea"/>
              </a:rPr>
              <a:t>sayHi()</a:t>
            </a:r>
            <a:r>
              <a:rPr lang="en-US" sz="1200" b="1">
                <a:solidFill>
                  <a:srgbClr val="00B0F0"/>
                </a:solidFill>
                <a:sym typeface="+mn-ea"/>
              </a:rPr>
              <a:t>;</a:t>
            </a:r>
            <a:r>
              <a:rPr lang="en-US" sz="1200" b="1">
                <a:solidFill>
                  <a:srgbClr val="92D050"/>
                </a:solidFill>
                <a:sym typeface="+mn-ea"/>
              </a:rPr>
              <a:t> // John</a:t>
            </a:r>
            <a:endParaRPr lang="en-US" sz="1200" b="1">
              <a:solidFill>
                <a:srgbClr val="92D050"/>
              </a:solidFill>
              <a:sym typeface="+mn-ea"/>
            </a:endParaRPr>
          </a:p>
          <a:p>
            <a:pPr indent="0" algn="l">
              <a:buFont typeface="Arial" panose="020B0604020202020204" pitchFamily="34" charset="0"/>
              <a:buNone/>
            </a:pPr>
            <a:r>
              <a:rPr lang="en-US" sz="1200" b="1">
                <a:solidFill>
                  <a:srgbClr val="E907E7"/>
                </a:solidFill>
                <a:sym typeface="+mn-ea"/>
              </a:rPr>
              <a:t>Example :- 2</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2"/>
                </a:solidFill>
                <a:sym typeface="+mn-ea"/>
              </a:rPr>
              <a:t>user </a:t>
            </a:r>
            <a:r>
              <a:rPr lang="en-US" sz="1200" b="1">
                <a:solidFill>
                  <a:srgbClr val="00B0F0"/>
                </a:solidFill>
                <a:sym typeface="+mn-ea"/>
              </a:rPr>
              <a:t>= { </a:t>
            </a:r>
            <a:r>
              <a:rPr lang="en-US" sz="1200" b="1">
                <a:solidFill>
                  <a:schemeClr val="bg1"/>
                </a:solidFill>
                <a:sym typeface="+mn-ea"/>
              </a:rPr>
              <a:t>name: "John"</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2"/>
                </a:solidFill>
                <a:sym typeface="+mn-ea"/>
              </a:rPr>
              <a:t>admin </a:t>
            </a:r>
            <a:r>
              <a:rPr lang="en-US" sz="1200" b="1">
                <a:solidFill>
                  <a:srgbClr val="00B0F0"/>
                </a:solidFill>
                <a:sym typeface="+mn-ea"/>
              </a:rPr>
              <a:t>= { </a:t>
            </a:r>
            <a:r>
              <a:rPr lang="en-US" sz="1200" b="1">
                <a:solidFill>
                  <a:schemeClr val="bg1"/>
                </a:solidFill>
                <a:sym typeface="+mn-ea"/>
              </a:rPr>
              <a:t>name: "Admin"</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function </a:t>
            </a:r>
            <a:r>
              <a:rPr lang="en-US" sz="1200" b="1">
                <a:solidFill>
                  <a:schemeClr val="accent4"/>
                </a:solidFill>
                <a:sym typeface="+mn-ea"/>
              </a:rPr>
              <a:t>sayHi</a:t>
            </a:r>
            <a:r>
              <a:rPr lang="en-US" sz="1200" b="1">
                <a:solidFill>
                  <a:srgbClr val="00B0F0"/>
                </a:solidFill>
                <a:sym typeface="+mn-ea"/>
              </a:rPr>
              <a:t>() {     alert( this.</a:t>
            </a:r>
            <a:r>
              <a:rPr lang="en-US" sz="1200" b="1">
                <a:solidFill>
                  <a:schemeClr val="bg1"/>
                </a:solidFill>
                <a:sym typeface="+mn-ea"/>
              </a:rPr>
              <a:t>name </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use the same function in two objects</a:t>
            </a:r>
            <a:endParaRPr lang="en-US" sz="1200" b="1">
              <a:solidFill>
                <a:srgbClr val="92D050"/>
              </a:solidFill>
              <a:sym typeface="+mn-ea"/>
            </a:endParaRPr>
          </a:p>
          <a:p>
            <a:pPr indent="0" algn="l">
              <a:buFont typeface="Arial" panose="020B0604020202020204" pitchFamily="34" charset="0"/>
              <a:buNone/>
            </a:pPr>
            <a:r>
              <a:rPr lang="en-US" sz="1200" b="1">
                <a:solidFill>
                  <a:schemeClr val="accent2"/>
                </a:solidFill>
                <a:sym typeface="+mn-ea"/>
              </a:rPr>
              <a:t>user</a:t>
            </a:r>
            <a:r>
              <a:rPr lang="en-US" sz="1200" b="1">
                <a:solidFill>
                  <a:srgbClr val="00B0F0"/>
                </a:solidFill>
                <a:sym typeface="+mn-ea"/>
              </a:rPr>
              <a:t>.</a:t>
            </a:r>
            <a:r>
              <a:rPr lang="en-US" sz="1200" b="1">
                <a:solidFill>
                  <a:schemeClr val="bg1"/>
                </a:solidFill>
                <a:sym typeface="+mn-ea"/>
              </a:rPr>
              <a:t>f</a:t>
            </a:r>
            <a:r>
              <a:rPr lang="en-US" sz="1200" b="1">
                <a:solidFill>
                  <a:srgbClr val="00B0F0"/>
                </a:solidFill>
                <a:sym typeface="+mn-ea"/>
              </a:rPr>
              <a:t> = </a:t>
            </a:r>
            <a:r>
              <a:rPr lang="en-US" sz="1200" b="1">
                <a:solidFill>
                  <a:schemeClr val="accent4"/>
                </a:solidFill>
                <a:sym typeface="+mn-ea"/>
              </a:rPr>
              <a:t>sayHi</a:t>
            </a:r>
            <a:r>
              <a:rPr lang="en-US" sz="1200" b="1">
                <a:solidFill>
                  <a:srgbClr val="00B0F0"/>
                </a:solidFill>
                <a:sym typeface="+mn-ea"/>
              </a:rPr>
              <a:t>;         </a:t>
            </a:r>
            <a:r>
              <a:rPr lang="en-US" sz="1200" b="1">
                <a:solidFill>
                  <a:schemeClr val="accent2"/>
                </a:solidFill>
                <a:sym typeface="+mn-ea"/>
              </a:rPr>
              <a:t>admin</a:t>
            </a:r>
            <a:r>
              <a:rPr lang="en-US" sz="1200" b="1">
                <a:solidFill>
                  <a:srgbClr val="00B0F0"/>
                </a:solidFill>
                <a:sym typeface="+mn-ea"/>
              </a:rPr>
              <a:t>.</a:t>
            </a:r>
            <a:r>
              <a:rPr lang="en-US" sz="1200" b="1">
                <a:solidFill>
                  <a:schemeClr val="bg1"/>
                </a:solidFill>
                <a:sym typeface="+mn-ea"/>
              </a:rPr>
              <a:t>f </a:t>
            </a:r>
            <a:r>
              <a:rPr lang="en-US" sz="1200" b="1">
                <a:solidFill>
                  <a:srgbClr val="00B0F0"/>
                </a:solidFill>
                <a:sym typeface="+mn-ea"/>
              </a:rPr>
              <a:t>= </a:t>
            </a:r>
            <a:r>
              <a:rPr lang="en-US" sz="1200" b="1">
                <a:solidFill>
                  <a:schemeClr val="accent4"/>
                </a:solidFill>
                <a:sym typeface="+mn-ea"/>
              </a:rPr>
              <a:t>sayHi</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these calls have different this</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"this" inside the function is the object "before the dot"</a:t>
            </a:r>
            <a:endParaRPr lang="en-US" sz="1200" b="1">
              <a:solidFill>
                <a:srgbClr val="92D050"/>
              </a:solidFill>
              <a:sym typeface="+mn-ea"/>
            </a:endParaRPr>
          </a:p>
          <a:p>
            <a:pPr indent="0" algn="l">
              <a:buFont typeface="Arial" panose="020B0604020202020204" pitchFamily="34" charset="0"/>
              <a:buNone/>
            </a:pPr>
            <a:r>
              <a:rPr lang="en-US" sz="1200" b="1">
                <a:solidFill>
                  <a:schemeClr val="accent2"/>
                </a:solidFill>
                <a:sym typeface="+mn-ea"/>
              </a:rPr>
              <a:t>user</a:t>
            </a:r>
            <a:r>
              <a:rPr lang="en-US" sz="1200" b="1">
                <a:solidFill>
                  <a:srgbClr val="00B0F0"/>
                </a:solidFill>
                <a:sym typeface="+mn-ea"/>
              </a:rPr>
              <a:t>.</a:t>
            </a:r>
            <a:r>
              <a:rPr lang="en-US" sz="1200" b="1">
                <a:solidFill>
                  <a:schemeClr val="bg1"/>
                </a:solidFill>
                <a:sym typeface="+mn-ea"/>
              </a:rPr>
              <a:t>f</a:t>
            </a:r>
            <a:r>
              <a:rPr lang="en-US" sz="1200" b="1">
                <a:solidFill>
                  <a:srgbClr val="00B0F0"/>
                </a:solidFill>
                <a:sym typeface="+mn-ea"/>
              </a:rPr>
              <a:t>(); </a:t>
            </a:r>
            <a:r>
              <a:rPr lang="en-US" sz="1200" b="1">
                <a:solidFill>
                  <a:srgbClr val="92D050"/>
                </a:solidFill>
                <a:sym typeface="+mn-ea"/>
              </a:rPr>
              <a:t>// John  (this == user)      </a:t>
            </a:r>
            <a:r>
              <a:rPr lang="en-US" sz="1200" b="1">
                <a:solidFill>
                  <a:schemeClr val="accent2"/>
                </a:solidFill>
                <a:sym typeface="+mn-ea"/>
              </a:rPr>
              <a:t>admin</a:t>
            </a:r>
            <a:r>
              <a:rPr lang="en-US" sz="1200" b="1">
                <a:solidFill>
                  <a:srgbClr val="00B0F0"/>
                </a:solidFill>
                <a:sym typeface="+mn-ea"/>
              </a:rPr>
              <a:t>.</a:t>
            </a:r>
            <a:r>
              <a:rPr lang="en-US" sz="1200" b="1">
                <a:solidFill>
                  <a:schemeClr val="bg1"/>
                </a:solidFill>
                <a:sym typeface="+mn-ea"/>
              </a:rPr>
              <a:t>f</a:t>
            </a:r>
            <a:r>
              <a:rPr lang="en-US" sz="1200" b="1">
                <a:solidFill>
                  <a:srgbClr val="00B0F0"/>
                </a:solidFill>
                <a:sym typeface="+mn-ea"/>
              </a:rPr>
              <a:t>();</a:t>
            </a:r>
            <a:r>
              <a:rPr lang="en-US" sz="1200" b="1">
                <a:solidFill>
                  <a:srgbClr val="92D050"/>
                </a:solidFill>
                <a:sym typeface="+mn-ea"/>
              </a:rPr>
              <a:t> // Admin  (this == admin)     </a:t>
            </a:r>
            <a:r>
              <a:rPr lang="en-US" sz="1200" b="1">
                <a:solidFill>
                  <a:schemeClr val="accent2"/>
                </a:solidFill>
                <a:sym typeface="+mn-ea"/>
              </a:rPr>
              <a:t>admin</a:t>
            </a:r>
            <a:r>
              <a:rPr lang="en-US" sz="1200" b="1">
                <a:solidFill>
                  <a:srgbClr val="00B0F0"/>
                </a:solidFill>
                <a:sym typeface="+mn-ea"/>
              </a:rPr>
              <a:t>['</a:t>
            </a:r>
            <a:r>
              <a:rPr lang="en-US" sz="1200" b="1">
                <a:solidFill>
                  <a:schemeClr val="bg1"/>
                </a:solidFill>
                <a:sym typeface="+mn-ea"/>
              </a:rPr>
              <a:t>f</a:t>
            </a:r>
            <a:r>
              <a:rPr lang="en-US" sz="1200" b="1">
                <a:solidFill>
                  <a:srgbClr val="00B0F0"/>
                </a:solidFill>
                <a:sym typeface="+mn-ea"/>
              </a:rPr>
              <a:t>']();</a:t>
            </a:r>
            <a:r>
              <a:rPr lang="en-US" sz="1200" b="1">
                <a:solidFill>
                  <a:srgbClr val="92D050"/>
                </a:solidFill>
                <a:sym typeface="+mn-ea"/>
              </a:rPr>
              <a:t> // Admin (dot or square brackets access the method – doesn't matter)</a:t>
            </a:r>
            <a:endParaRPr lang="en-US" sz="1200" b="1">
              <a:solidFill>
                <a:srgbClr val="92D050"/>
              </a:solidFill>
              <a:sym typeface="+mn-ea"/>
            </a:endParaRPr>
          </a:p>
        </p:txBody>
      </p:sp>
      <p:sp>
        <p:nvSpPr>
          <p:cNvPr id="3" name="Rectangles 2"/>
          <p:cNvSpPr/>
          <p:nvPr/>
        </p:nvSpPr>
        <p:spPr>
          <a:xfrm>
            <a:off x="3644265" y="429895"/>
            <a:ext cx="3563620" cy="9461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in a Event Handlers</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chemeClr val="accent2"/>
                </a:solidFill>
                <a:sym typeface="+mn-ea"/>
              </a:rPr>
              <a:t>&lt;button </a:t>
            </a:r>
            <a:r>
              <a:rPr lang="en-US" sz="1200" b="1">
                <a:solidFill>
                  <a:srgbClr val="00B0F0"/>
                </a:solidFill>
                <a:sym typeface="+mn-ea"/>
              </a:rPr>
              <a:t>onclick="this.</a:t>
            </a:r>
            <a:r>
              <a:rPr lang="en-US" sz="1200" b="1">
                <a:solidFill>
                  <a:srgbClr val="FF0000"/>
                </a:solidFill>
                <a:sym typeface="+mn-ea"/>
              </a:rPr>
              <a:t>style</a:t>
            </a:r>
            <a:r>
              <a:rPr lang="en-US" sz="1200" b="1">
                <a:solidFill>
                  <a:srgbClr val="00B0F0"/>
                </a:solidFill>
                <a:sym typeface="+mn-ea"/>
              </a:rPr>
              <a:t>.</a:t>
            </a:r>
            <a:r>
              <a:rPr lang="en-US" sz="1200" b="1">
                <a:solidFill>
                  <a:srgbClr val="FF0000"/>
                </a:solidFill>
                <a:sym typeface="+mn-ea"/>
              </a:rPr>
              <a:t>display</a:t>
            </a:r>
            <a:r>
              <a:rPr lang="en-US" sz="1200" b="1">
                <a:solidFill>
                  <a:srgbClr val="00B0F0"/>
                </a:solidFill>
                <a:sym typeface="+mn-ea"/>
              </a:rPr>
              <a:t>=</a:t>
            </a:r>
            <a:r>
              <a:rPr lang="en-US" sz="1200" b="1">
                <a:solidFill>
                  <a:schemeClr val="accent4"/>
                </a:solidFill>
                <a:sym typeface="+mn-ea"/>
              </a:rPr>
              <a:t>'none'</a:t>
            </a:r>
            <a:r>
              <a:rPr lang="en-US" sz="1200" b="1">
                <a:solidFill>
                  <a:srgbClr val="00B0F0"/>
                </a:solidFill>
                <a:sym typeface="+mn-ea"/>
              </a:rPr>
              <a:t>"</a:t>
            </a:r>
            <a:r>
              <a:rPr lang="en-US" sz="1200" b="1">
                <a:solidFill>
                  <a:schemeClr val="accent2"/>
                </a:solidFill>
                <a:sym typeface="+mn-ea"/>
              </a:rPr>
              <a:t>&gt;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bg1"/>
                </a:solidFill>
                <a:sym typeface="+mn-ea"/>
              </a:rPr>
              <a:t>Click to Remove Me!</a:t>
            </a:r>
            <a:endParaRPr lang="en-US" sz="1200" b="1">
              <a:solidFill>
                <a:srgbClr val="00B0F0"/>
              </a:solidFill>
              <a:sym typeface="+mn-ea"/>
            </a:endParaRPr>
          </a:p>
          <a:p>
            <a:pPr indent="0" algn="l">
              <a:buFont typeface="Arial" panose="020B0604020202020204" pitchFamily="34" charset="0"/>
              <a:buNone/>
            </a:pPr>
            <a:r>
              <a:rPr lang="en-US" sz="1200" b="1">
                <a:solidFill>
                  <a:schemeClr val="accent2"/>
                </a:solidFill>
                <a:sym typeface="+mn-ea"/>
              </a:rPr>
              <a:t>&lt;/button&gt;</a:t>
            </a:r>
            <a:endParaRPr lang="en-US" sz="1200" b="1">
              <a:solidFill>
                <a:schemeClr val="accent2"/>
              </a:solidFill>
              <a:sym typeface="+mn-ea"/>
            </a:endParaRPr>
          </a:p>
        </p:txBody>
      </p:sp>
      <p:sp>
        <p:nvSpPr>
          <p:cNvPr id="9" name="Rectangles 8"/>
          <p:cNvSpPr/>
          <p:nvPr/>
        </p:nvSpPr>
        <p:spPr>
          <a:xfrm>
            <a:off x="3644265" y="5516880"/>
            <a:ext cx="2319020" cy="13068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in a function   :  in a strict</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"use strict";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function </a:t>
            </a:r>
            <a:r>
              <a:rPr lang="en-US" sz="1200" b="1">
                <a:solidFill>
                  <a:schemeClr val="accent2"/>
                </a:solidFill>
                <a:sym typeface="+mn-ea"/>
              </a:rPr>
              <a:t>myFunction</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return </a:t>
            </a:r>
            <a:r>
              <a:rPr lang="en-US" sz="1200" b="1">
                <a:solidFill>
                  <a:srgbClr val="FFC000"/>
                </a:solidFill>
                <a:sym typeface="+mn-ea"/>
              </a:rPr>
              <a:t>this</a:t>
            </a:r>
            <a:r>
              <a:rPr lang="en-US" sz="1200" b="1">
                <a:solidFill>
                  <a:srgbClr val="00B0F0"/>
                </a:solidFill>
                <a:sym typeface="+mn-ea"/>
              </a:rPr>
              <a:t>; </a:t>
            </a:r>
            <a:r>
              <a:rPr lang="en-US" sz="1200" b="1">
                <a:solidFill>
                  <a:srgbClr val="92D050"/>
                </a:solidFill>
                <a:sym typeface="+mn-ea"/>
              </a:rPr>
              <a:t>// undefined</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a:t>
            </a:r>
            <a:endParaRPr lang="en-US" sz="1200" b="1">
              <a:solidFill>
                <a:srgbClr val="00B0F0"/>
              </a:solidFill>
              <a:sym typeface="+mn-ea"/>
            </a:endParaRPr>
          </a:p>
        </p:txBody>
      </p:sp>
      <p:sp>
        <p:nvSpPr>
          <p:cNvPr id="10" name="Rectangles 9"/>
          <p:cNvSpPr/>
          <p:nvPr/>
        </p:nvSpPr>
        <p:spPr>
          <a:xfrm>
            <a:off x="3644265" y="1845310"/>
            <a:ext cx="2988310" cy="36715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in a function </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"Raj"</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2"/>
                </a:solidFill>
                <a:sym typeface="+mn-ea"/>
              </a:rPr>
              <a:t>introduce</a:t>
            </a:r>
            <a:r>
              <a:rPr lang="en-US" sz="1200" b="1">
                <a:solidFill>
                  <a:srgbClr val="00B0F0"/>
                </a:solidFill>
                <a:sym typeface="+mn-ea"/>
              </a:rPr>
              <a:t>(</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console.log(</a:t>
            </a:r>
            <a:r>
              <a:rPr lang="en-US" sz="1200" b="1">
                <a:solidFill>
                  <a:schemeClr val="bg1"/>
                </a:solidFill>
                <a:sym typeface="+mn-ea"/>
              </a:rPr>
              <a:t>`${this.name}` +  name</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/*this.</a:t>
            </a:r>
            <a:r>
              <a:rPr lang="en-US" sz="1200" b="1">
                <a:solidFill>
                  <a:srgbClr val="92D050"/>
                </a:solidFill>
                <a:sym typeface="+mn-ea"/>
              </a:rPr>
              <a:t>name:- global variable*/</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chemeClr val="accent2"/>
                </a:solidFill>
                <a:sym typeface="+mn-ea"/>
              </a:rPr>
              <a:t>otto</a:t>
            </a:r>
            <a:r>
              <a:rPr lang="en-US" sz="1200" b="1">
                <a:solidFill>
                  <a:srgbClr val="00B0F0"/>
                </a:solidFill>
                <a:sym typeface="+mn-ea"/>
              </a:rPr>
              <a:t>.</a:t>
            </a:r>
            <a:r>
              <a:rPr lang="en-US" sz="1200" b="1">
                <a:solidFill>
                  <a:schemeClr val="accent2"/>
                </a:solidFill>
                <a:sym typeface="+mn-ea"/>
              </a:rPr>
              <a:t>introduce</a:t>
            </a:r>
            <a:r>
              <a:rPr lang="en-US" sz="1200" b="1">
                <a:solidFill>
                  <a:srgbClr val="00B0F0"/>
                </a:solidFill>
                <a:sym typeface="+mn-ea"/>
              </a:rPr>
              <a:t>();</a:t>
            </a:r>
            <a:r>
              <a:rPr lang="en-US" sz="1200" b="1">
                <a:solidFill>
                  <a:srgbClr val="92D050"/>
                </a:solidFill>
                <a:sym typeface="+mn-ea"/>
              </a:rPr>
              <a:t> // "Raj"</a:t>
            </a:r>
            <a:endParaRPr lang="en-US" sz="1200" b="1">
              <a:solidFill>
                <a:srgbClr val="92D050"/>
              </a:solidFill>
              <a:sym typeface="+mn-ea"/>
            </a:endParaRPr>
          </a:p>
        </p:txBody>
      </p:sp>
      <p:sp>
        <p:nvSpPr>
          <p:cNvPr id="11" name="Rectangles 10"/>
          <p:cNvSpPr/>
          <p:nvPr/>
        </p:nvSpPr>
        <p:spPr>
          <a:xfrm>
            <a:off x="7207885" y="429895"/>
            <a:ext cx="2458085" cy="52654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Class -work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22225"/>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2654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4088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2574290" y="4100195"/>
            <a:ext cx="2219325" cy="1938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ON </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116840" y="556768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9" name="Rectangles 8"/>
          <p:cNvSpPr/>
          <p:nvPr/>
        </p:nvSpPr>
        <p:spPr>
          <a:xfrm>
            <a:off x="7693660" y="3768090"/>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9853930" y="5946775"/>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9427210" y="4701540"/>
            <a:ext cx="2009775"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2574290" y="603821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25714</Words>
  <Application>WPS Presentation</Application>
  <PresentationFormat>Widescreen</PresentationFormat>
  <Paragraphs>844</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Abhay Kumar</cp:lastModifiedBy>
  <cp:revision>455</cp:revision>
  <dcterms:created xsi:type="dcterms:W3CDTF">2022-12-28T05:03:00Z</dcterms:created>
  <dcterms:modified xsi:type="dcterms:W3CDTF">2023-06-12T05:04:05Z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53EF7B8CF00D4DA68EDBCCD99C1AEC52</vt:lpwstr>
  </property>
  <property fmtid="{D5CDD505-2E9C-101B-9397-08002B2CF9AE}" pid="3" name="KSOProductBuildVer">
    <vt:lpwstr>1033-11.2.0.11537</vt:lpwstr>
  </property>
</Properties>
</file>