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72" r:id="rId3"/>
    <p:sldId id="600" r:id="rId4"/>
    <p:sldId id="601" r:id="rId5"/>
    <p:sldId id="604" r:id="rId7"/>
    <p:sldId id="621" r:id="rId8"/>
    <p:sldId id="622" r:id="rId9"/>
    <p:sldId id="623" r:id="rId10"/>
    <p:sldId id="624" r:id="rId11"/>
    <p:sldId id="625" r:id="rId12"/>
    <p:sldId id="605" r:id="rId13"/>
    <p:sldId id="620" r:id="rId14"/>
    <p:sldId id="606" r:id="rId15"/>
    <p:sldId id="613" r:id="rId16"/>
    <p:sldId id="607" r:id="rId17"/>
    <p:sldId id="599" r:id="rId18"/>
    <p:sldId id="373" r:id="rId19"/>
    <p:sldId id="563" r:id="rId20"/>
    <p:sldId id="602" r:id="rId21"/>
    <p:sldId id="6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4.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Oops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Method Overloading </a:t>
            </a:r>
            <a:endParaRPr lang="en-US" sz="2400" b="1">
              <a:solidFill>
                <a:schemeClr val="accent1"/>
              </a:solidFill>
            </a:endParaRPr>
          </a:p>
        </p:txBody>
      </p:sp>
      <p:sp>
        <p:nvSpPr>
          <p:cNvPr id="4" name="Rectangles 3"/>
          <p:cNvSpPr/>
          <p:nvPr/>
        </p:nvSpPr>
        <p:spPr>
          <a:xfrm>
            <a:off x="80645" y="416560"/>
            <a:ext cx="3563620" cy="41897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1200" b="1">
                <a:solidFill>
                  <a:schemeClr val="bg1"/>
                </a:solidFill>
                <a:sym typeface="+mn-ea"/>
              </a:rPr>
              <a:t>Method Overloading is a process of having multiple methods with the same name but with difference in argumennts.</a:t>
            </a:r>
            <a:endParaRPr lang="en-US" sz="1200" b="1">
              <a:solidFill>
                <a:schemeClr val="bg1"/>
              </a:solidFill>
              <a:sym typeface="+mn-ea"/>
            </a:endParaRPr>
          </a:p>
          <a:p>
            <a:pPr indent="0" algn="l">
              <a:buNone/>
            </a:pPr>
            <a:endParaRPr lang="en-US" sz="1200" b="1">
              <a:solidFill>
                <a:schemeClr val="bg1"/>
              </a:solidFill>
              <a:sym typeface="+mn-ea"/>
            </a:endParaRPr>
          </a:p>
          <a:p>
            <a:pPr indent="0" algn="l">
              <a:buNone/>
            </a:pPr>
            <a:r>
              <a:rPr lang="en-US" sz="1200" b="1">
                <a:solidFill>
                  <a:schemeClr val="bg1"/>
                </a:solidFill>
                <a:sym typeface="+mn-ea"/>
              </a:rPr>
              <a:t>In other words , in a class having multiple methods or functions with same name but change in the argument.</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In order to achieve method oberloading we have to satisfy at least one of the three rules.</a:t>
            </a:r>
            <a:endParaRPr lang="en-US" sz="1200" b="1">
              <a:solidFill>
                <a:srgbClr val="E907E7"/>
              </a:solidFill>
              <a:sym typeface="+mn-ea"/>
            </a:endParaRPr>
          </a:p>
          <a:p>
            <a:pPr indent="0" algn="l">
              <a:buNone/>
            </a:pPr>
            <a:r>
              <a:rPr lang="en-US" sz="1200" b="1">
                <a:solidFill>
                  <a:schemeClr val="accent2"/>
                </a:solidFill>
                <a:sym typeface="+mn-ea"/>
              </a:rPr>
              <a:t>Rule 1 :-</a:t>
            </a:r>
            <a:r>
              <a:rPr lang="en-US" sz="1200" b="1">
                <a:solidFill>
                  <a:srgbClr val="92D050"/>
                </a:solidFill>
                <a:sym typeface="+mn-ea"/>
              </a:rPr>
              <a:t>  There should be a change in the number of arguments ie; length of arguments</a:t>
            </a:r>
            <a:endParaRPr lang="en-US" sz="1200" b="1">
              <a:solidFill>
                <a:srgbClr val="92D050"/>
              </a:solidFill>
              <a:sym typeface="+mn-ea"/>
            </a:endParaRPr>
          </a:p>
          <a:p>
            <a:pPr indent="0" algn="l">
              <a:buNone/>
            </a:pPr>
            <a:r>
              <a:rPr lang="en-US" sz="1200" b="1">
                <a:solidFill>
                  <a:schemeClr val="accent2"/>
                </a:solidFill>
                <a:sym typeface="+mn-ea"/>
              </a:rPr>
              <a:t>Rule 2 :-</a:t>
            </a:r>
            <a:r>
              <a:rPr lang="en-US" sz="1200" b="1">
                <a:solidFill>
                  <a:srgbClr val="92D050"/>
                </a:solidFill>
                <a:sym typeface="+mn-ea"/>
              </a:rPr>
              <a:t> There should be a change in the data-Type of arguments </a:t>
            </a:r>
            <a:endParaRPr lang="en-US" sz="1200" b="1">
              <a:solidFill>
                <a:srgbClr val="92D050"/>
              </a:solidFill>
              <a:sym typeface="+mn-ea"/>
            </a:endParaRPr>
          </a:p>
          <a:p>
            <a:pPr indent="0" algn="l">
              <a:buNone/>
            </a:pPr>
            <a:r>
              <a:rPr lang="en-US" sz="1200" b="1">
                <a:solidFill>
                  <a:schemeClr val="accent2"/>
                </a:solidFill>
                <a:sym typeface="+mn-ea"/>
              </a:rPr>
              <a:t>Rule 3 :-</a:t>
            </a:r>
            <a:r>
              <a:rPr lang="en-US" sz="1200" b="1">
                <a:solidFill>
                  <a:srgbClr val="92D050"/>
                </a:solidFill>
                <a:sym typeface="+mn-ea"/>
              </a:rPr>
              <a:t>  There should be a change in the order or the sequence of data-Types .</a:t>
            </a:r>
            <a:endParaRPr lang="en-US" sz="1200" b="1">
              <a:solidFill>
                <a:srgbClr val="92D050"/>
              </a:solidFill>
              <a:sym typeface="+mn-ea"/>
            </a:endParaRPr>
          </a:p>
          <a:p>
            <a:pPr indent="0" algn="l">
              <a:buNone/>
            </a:pPr>
            <a:r>
              <a:rPr lang="en-US" sz="1200" b="1">
                <a:solidFill>
                  <a:schemeClr val="accent2"/>
                </a:solidFill>
                <a:sym typeface="+mn-ea"/>
              </a:rPr>
              <a:t>Note 1:-</a:t>
            </a:r>
            <a:r>
              <a:rPr lang="en-US" sz="1200" b="1">
                <a:solidFill>
                  <a:srgbClr val="92D050"/>
                </a:solidFill>
                <a:sym typeface="+mn-ea"/>
              </a:rPr>
              <a:t>  Variable Names might be same or different</a:t>
            </a:r>
            <a:endParaRPr lang="en-US" sz="1200" b="1">
              <a:solidFill>
                <a:srgbClr val="92D050"/>
              </a:solidFill>
              <a:sym typeface="+mn-ea"/>
            </a:endParaRPr>
          </a:p>
          <a:p>
            <a:pPr indent="0" algn="l">
              <a:buNone/>
            </a:pPr>
            <a:r>
              <a:rPr lang="en-US" sz="1200" b="1">
                <a:solidFill>
                  <a:schemeClr val="accent2"/>
                </a:solidFill>
                <a:sym typeface="+mn-ea"/>
              </a:rPr>
              <a:t>Note 2:-</a:t>
            </a:r>
            <a:r>
              <a:rPr lang="en-US" sz="1200" b="1">
                <a:solidFill>
                  <a:srgbClr val="92D050"/>
                </a:solidFill>
                <a:sym typeface="+mn-ea"/>
              </a:rPr>
              <a:t> Compile Time Polymorphism can be achieved with the help of method overloading.</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Method Overloading is not supported by JS.</a:t>
            </a:r>
            <a:endParaRPr lang="en-US" sz="1200" b="1">
              <a:solidFill>
                <a:srgbClr val="E907E7"/>
              </a:solidFill>
              <a:sym typeface="+mn-ea"/>
            </a:endParaRPr>
          </a:p>
          <a:p>
            <a:pPr indent="0" algn="l">
              <a:buNone/>
            </a:pPr>
            <a:r>
              <a:rPr lang="en-US" sz="1200" b="1">
                <a:solidFill>
                  <a:schemeClr val="bg1"/>
                </a:solidFill>
                <a:sym typeface="+mn-ea"/>
              </a:rPr>
              <a:t>Method Overloading is supported by Java.</a:t>
            </a:r>
            <a:endParaRPr lang="en-US" sz="1200" b="1">
              <a:solidFill>
                <a:schemeClr val="bg1"/>
              </a:solidFill>
              <a:sym typeface="+mn-ea"/>
            </a:endParaRPr>
          </a:p>
        </p:txBody>
      </p:sp>
      <p:sp>
        <p:nvSpPr>
          <p:cNvPr id="6" name="Rectangles 5"/>
          <p:cNvSpPr/>
          <p:nvPr/>
        </p:nvSpPr>
        <p:spPr>
          <a:xfrm>
            <a:off x="3644265" y="119380"/>
            <a:ext cx="3800475" cy="65119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900" b="1">
                <a:solidFill>
                  <a:srgbClr val="FFFF00"/>
                </a:solidFill>
                <a:sym typeface="+mn-ea"/>
              </a:rPr>
              <a:t>Method Overloading Example in Java</a:t>
            </a:r>
            <a:endParaRPr lang="en-US" sz="900" b="1">
              <a:solidFill>
                <a:srgbClr val="FFFF00"/>
              </a:solidFill>
              <a:sym typeface="+mn-ea"/>
            </a:endParaRPr>
          </a:p>
          <a:p>
            <a:pPr indent="0" algn="l">
              <a:buNone/>
            </a:pPr>
            <a:r>
              <a:rPr lang="en-US" sz="900" b="1">
                <a:solidFill>
                  <a:srgbClr val="00B0F0"/>
                </a:solidFill>
                <a:sym typeface="+mn-ea"/>
              </a:rPr>
              <a:t>class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one argument</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rgbClr val="FFC000"/>
                </a:solidFill>
                <a:sym typeface="+mn-ea"/>
              </a:rPr>
              <a:t>int </a:t>
            </a:r>
            <a:r>
              <a:rPr lang="en-US" sz="900" b="1">
                <a:solidFill>
                  <a:srgbClr val="FF0000"/>
                </a:solidFill>
                <a:sym typeface="+mn-ea"/>
              </a:rPr>
              <a:t>a </a:t>
            </a:r>
            <a:r>
              <a:rPr lang="en-US" sz="900" b="1">
                <a:solidFill>
                  <a:srgbClr val="FFC000"/>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 </a:t>
            </a:r>
            <a:r>
              <a:rPr lang="en-US" sz="900" b="1">
                <a:solidFill>
                  <a:schemeClr val="accent4"/>
                </a:solidFill>
                <a:sym typeface="+mn-ea"/>
              </a:rPr>
              <a:t>, int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 </a:t>
            </a:r>
            <a:r>
              <a:rPr lang="en-US" sz="900" b="1">
                <a:solidFill>
                  <a:schemeClr val="accent4"/>
                </a:solidFill>
                <a:sym typeface="+mn-ea"/>
              </a:rPr>
              <a:t>, double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a:t>
            </a:r>
            <a:endParaRPr lang="en-US" sz="900" b="1">
              <a:solidFill>
                <a:srgbClr val="00B0F0"/>
              </a:solidFill>
              <a:sym typeface="+mn-ea"/>
            </a:endParaRPr>
          </a:p>
        </p:txBody>
      </p:sp>
      <p:sp>
        <p:nvSpPr>
          <p:cNvPr id="11" name="Rectangles 10"/>
          <p:cNvSpPr/>
          <p:nvPr/>
        </p:nvSpPr>
        <p:spPr>
          <a:xfrm>
            <a:off x="7919720" y="119380"/>
            <a:ext cx="3752215" cy="17487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900" b="1">
                <a:solidFill>
                  <a:srgbClr val="00B0F0"/>
                </a:solidFill>
                <a:sym typeface="+mn-ea"/>
              </a:rPr>
              <a:t>class </a:t>
            </a:r>
            <a:r>
              <a:rPr lang="en-US" sz="900" b="1">
                <a:solidFill>
                  <a:srgbClr val="E907E7"/>
                </a:solidFill>
                <a:sym typeface="+mn-ea"/>
              </a:rPr>
              <a:t>TestMo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public static void main (</a:t>
            </a:r>
            <a:r>
              <a:rPr lang="en-US" sz="900" b="1">
                <a:solidFill>
                  <a:srgbClr val="FFC000"/>
                </a:solidFill>
                <a:sym typeface="+mn-ea"/>
              </a:rPr>
              <a:t>String[]</a:t>
            </a:r>
            <a:r>
              <a:rPr lang="en-US" sz="900" b="1">
                <a:solidFill>
                  <a:srgbClr val="00B0F0"/>
                </a:solidFill>
                <a:sym typeface="+mn-ea"/>
              </a:rPr>
              <a:t> </a:t>
            </a:r>
            <a:r>
              <a:rPr lang="en-US" sz="900" b="1">
                <a:solidFill>
                  <a:srgbClr val="FF0000"/>
                </a:solidFill>
                <a:sym typeface="+mn-ea"/>
              </a:rPr>
              <a:t>args</a:t>
            </a:r>
            <a:r>
              <a:rPr lang="en-US" sz="900" b="1">
                <a:solidFill>
                  <a:srgbClr val="00B0F0"/>
                </a:solidFill>
                <a:sym typeface="+mn-ea"/>
              </a:rPr>
              <a:t>){</a:t>
            </a:r>
            <a:r>
              <a:rPr lang="en-US" sz="900" b="1">
                <a:solidFill>
                  <a:srgbClr val="92D050"/>
                </a:solidFill>
                <a:sym typeface="+mn-ea"/>
              </a:rPr>
              <a:t>    </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rgbClr val="E907E7"/>
                </a:solidFill>
                <a:sym typeface="+mn-ea"/>
              </a:rPr>
              <a:t>Mo </a:t>
            </a:r>
            <a:r>
              <a:rPr lang="en-US" sz="900" b="1">
                <a:solidFill>
                  <a:srgbClr val="00B0F0"/>
                </a:solidFill>
                <a:sym typeface="+mn-ea"/>
              </a:rPr>
              <a:t>m = new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a:t>
            </a:r>
            <a:r>
              <a:rPr lang="en-US" sz="900" b="1">
                <a:solidFill>
                  <a:srgbClr val="00B0F0"/>
                </a:solidFill>
                <a:sym typeface="+mn-ea"/>
              </a:rPr>
              <a:t>) ;     </a:t>
            </a: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10.23 , 20.45</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“world”</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10.25 , 20</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10 , 20, 30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10.546 , 20.45 , 30.643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p:txBody>
      </p:sp>
      <p:sp>
        <p:nvSpPr>
          <p:cNvPr id="15" name="Rectangles 14"/>
          <p:cNvSpPr/>
          <p:nvPr/>
        </p:nvSpPr>
        <p:spPr>
          <a:xfrm>
            <a:off x="80645" y="4606290"/>
            <a:ext cx="3564255" cy="22155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chemeClr val="bg1"/>
                </a:solidFill>
                <a:sym typeface="+mn-ea"/>
              </a:rPr>
              <a:t>During MethodOverloading </a:t>
            </a:r>
            <a:r>
              <a:rPr lang="en-US" sz="1200" b="1">
                <a:solidFill>
                  <a:srgbClr val="92D050"/>
                </a:solidFill>
                <a:sym typeface="+mn-ea"/>
              </a:rPr>
              <a:t>return Type can be same or different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we </a:t>
            </a:r>
            <a:r>
              <a:rPr lang="en-US" sz="1200" b="1">
                <a:solidFill>
                  <a:srgbClr val="92D050"/>
                </a:solidFill>
                <a:sym typeface="+mn-ea"/>
              </a:rPr>
              <a:t>can overload static methods and non-static methods as wel</a:t>
            </a:r>
            <a:r>
              <a:rPr lang="en-US" sz="1200" b="1">
                <a:solidFill>
                  <a:schemeClr val="bg1"/>
                </a:solidFill>
                <a:sym typeface="+mn-ea"/>
              </a:rPr>
              <a:t>l.</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Even </a:t>
            </a:r>
            <a:r>
              <a:rPr lang="en-US" sz="1200" b="1">
                <a:solidFill>
                  <a:srgbClr val="00B0F0"/>
                </a:solidFill>
                <a:sym typeface="+mn-ea"/>
              </a:rPr>
              <a:t>main methods can be overloaded</a:t>
            </a:r>
            <a:r>
              <a:rPr lang="en-US" sz="1200" b="1">
                <a:solidFill>
                  <a:schemeClr val="bg1"/>
                </a:solidFill>
                <a:sym typeface="+mn-ea"/>
              </a:rPr>
              <a:t> but the execution wil</a:t>
            </a:r>
            <a:r>
              <a:rPr lang="en-US" sz="1200" b="1">
                <a:solidFill>
                  <a:schemeClr val="accent4"/>
                </a:solidFill>
                <a:sym typeface="+mn-ea"/>
              </a:rPr>
              <a:t>l always begin from the method which accepts a String[] (string array) as th dataTypes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92D050"/>
                </a:solidFill>
                <a:sym typeface="+mn-ea"/>
              </a:rPr>
              <a:t>In Java we can not have nested methods </a:t>
            </a:r>
            <a:r>
              <a:rPr lang="en-US" sz="1200" b="1">
                <a:solidFill>
                  <a:schemeClr val="bg1"/>
                </a:solidFill>
                <a:sym typeface="+mn-ea"/>
              </a:rPr>
              <a:t>but </a:t>
            </a:r>
            <a:r>
              <a:rPr lang="en-US" sz="1200" b="1">
                <a:solidFill>
                  <a:schemeClr val="accent2"/>
                </a:solidFill>
                <a:sym typeface="+mn-ea"/>
              </a:rPr>
              <a:t>a method can call or invoke another method</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E907E7"/>
                </a:solidFill>
                <a:sym typeface="+mn-ea"/>
              </a:rPr>
              <a:t>In Js we can have nested methods and also a method can call or invoke another method</a:t>
            </a:r>
            <a:r>
              <a:rPr lang="en-US" sz="1200" b="1">
                <a:solidFill>
                  <a:schemeClr val="bg1"/>
                </a:solidFill>
                <a:sym typeface="+mn-ea"/>
              </a:rPr>
              <a:t>.</a:t>
            </a:r>
            <a:endParaRPr lang="en-US" sz="1200" b="1">
              <a:solidFill>
                <a:schemeClr val="bg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Constructor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553335"/>
          </a:xfrm>
          <a:prstGeom prst="rect">
            <a:avLst/>
          </a:prstGeom>
        </p:spPr>
        <p:txBody>
          <a:bodyPr wrap="square">
            <a:spAutoFit/>
          </a:bodyPr>
          <a:p>
            <a:pPr marL="171450" indent="-171450" algn="l">
              <a:buFont typeface="Arial" panose="020B0604020202020204" pitchFamily="34" charset="0"/>
              <a:buChar char="•"/>
            </a:pPr>
            <a:r>
              <a:rPr lang="en-US" sz="1600" b="1">
                <a:solidFill>
                  <a:schemeClr val="bg1">
                    <a:lumMod val="65000"/>
                  </a:schemeClr>
                </a:solidFill>
                <a:sym typeface="+mn-ea"/>
              </a:rPr>
              <a:t>Constructor are special set of instructions used for initialisation &amp; instantiation.</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Initialisation means assigning the values.</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Instantiation means object creation .</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name &amp; class name should always be same in Java.</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name  should always be constructor in JS.</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Constructors will never have return type.</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get executed at the time of object creation.</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are generally classified into 2 types.</a:t>
            </a:r>
            <a:endParaRPr lang="en-US" sz="1600" b="1">
              <a:solidFill>
                <a:schemeClr val="bg1">
                  <a:lumMod val="65000"/>
                </a:schemeClr>
              </a:solidFill>
              <a:sym typeface="+mn-ea"/>
            </a:endParaRPr>
          </a:p>
          <a:p>
            <a:pPr marL="628650" lvl="1" indent="-171450" algn="l">
              <a:buFont typeface="Arial" panose="020B0604020202020204" pitchFamily="34" charset="0"/>
              <a:buChar char="•"/>
            </a:pPr>
            <a:r>
              <a:rPr lang="en-US" sz="1600" b="1">
                <a:solidFill>
                  <a:schemeClr val="bg1">
                    <a:lumMod val="65000"/>
                  </a:schemeClr>
                </a:solidFill>
                <a:sym typeface="+mn-ea"/>
              </a:rPr>
              <a:t>Default Constructor</a:t>
            </a:r>
            <a:endParaRPr lang="en-US" sz="1600" b="1">
              <a:solidFill>
                <a:schemeClr val="bg1">
                  <a:lumMod val="65000"/>
                </a:schemeClr>
              </a:solidFill>
              <a:sym typeface="+mn-ea"/>
            </a:endParaRPr>
          </a:p>
          <a:p>
            <a:pPr marL="628650" lvl="1" indent="-171450" algn="l">
              <a:buFont typeface="Arial" panose="020B0604020202020204" pitchFamily="34" charset="0"/>
              <a:buChar char="•"/>
            </a:pPr>
            <a:r>
              <a:rPr lang="en-US" sz="1600" b="1">
                <a:solidFill>
                  <a:schemeClr val="bg1">
                    <a:lumMod val="65000"/>
                  </a:schemeClr>
                </a:solidFill>
                <a:sym typeface="+mn-ea"/>
              </a:rPr>
              <a:t>Custom/User defined constructor</a:t>
            </a:r>
            <a:endParaRPr lang="en-US" altLang="zh-CN" sz="1600" b="1" dirty="0">
              <a:solidFill>
                <a:schemeClr val="bg1">
                  <a:lumMod val="65000"/>
                </a:schemeClr>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a:t>
            </a:r>
            <a:endParaRPr lang="en-US" sz="2400" b="1">
              <a:solidFill>
                <a:schemeClr val="accent1"/>
              </a:solidFill>
            </a:endParaRPr>
          </a:p>
        </p:txBody>
      </p:sp>
      <p:sp>
        <p:nvSpPr>
          <p:cNvPr id="4" name="Rectangles 3"/>
          <p:cNvSpPr/>
          <p:nvPr/>
        </p:nvSpPr>
        <p:spPr>
          <a:xfrm>
            <a:off x="80645" y="429895"/>
            <a:ext cx="3563620" cy="2851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a:t>
            </a:r>
            <a:r>
              <a:rPr lang="en-US" sz="1200" b="1">
                <a:solidFill>
                  <a:srgbClr val="92D050"/>
                </a:solidFill>
                <a:sym typeface="+mn-ea"/>
              </a:rPr>
              <a:t>special set of instructions used</a:t>
            </a:r>
            <a:r>
              <a:rPr lang="en-US" sz="1200" b="1">
                <a:solidFill>
                  <a:schemeClr val="bg1"/>
                </a:solidFill>
                <a:sym typeface="+mn-ea"/>
              </a:rPr>
              <a:t> for </a:t>
            </a:r>
            <a:r>
              <a:rPr lang="en-US" sz="1200" b="1">
                <a:solidFill>
                  <a:schemeClr val="accent2"/>
                </a:solidFill>
                <a:sym typeface="+mn-ea"/>
              </a:rPr>
              <a:t>initialisation </a:t>
            </a:r>
            <a:r>
              <a:rPr lang="en-US" sz="1200" b="1">
                <a:solidFill>
                  <a:schemeClr val="bg1"/>
                </a:solidFill>
                <a:sym typeface="+mn-ea"/>
              </a:rPr>
              <a:t>&amp; </a:t>
            </a:r>
            <a:r>
              <a:rPr lang="en-US" sz="1200" b="1">
                <a:solidFill>
                  <a:schemeClr val="accent2"/>
                </a:solidFill>
                <a:sym typeface="+mn-ea"/>
              </a:rPr>
              <a:t>instantiation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Initialisation </a:t>
            </a:r>
            <a:r>
              <a:rPr lang="en-US" sz="1200" b="1">
                <a:solidFill>
                  <a:schemeClr val="bg1"/>
                </a:solidFill>
                <a:sym typeface="+mn-ea"/>
              </a:rPr>
              <a:t>means </a:t>
            </a:r>
            <a:r>
              <a:rPr lang="en-US" sz="1200" b="1">
                <a:solidFill>
                  <a:srgbClr val="92D050"/>
                </a:solidFill>
                <a:sym typeface="+mn-ea"/>
              </a:rPr>
              <a:t>assigning the values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Instantiation </a:t>
            </a:r>
            <a:r>
              <a:rPr lang="en-US" sz="1200" b="1">
                <a:solidFill>
                  <a:schemeClr val="bg1"/>
                </a:solidFill>
                <a:sym typeface="+mn-ea"/>
              </a:rPr>
              <a:t>means </a:t>
            </a:r>
            <a:r>
              <a:rPr lang="en-US" sz="1200" b="1">
                <a:solidFill>
                  <a:srgbClr val="92D050"/>
                </a:solidFill>
                <a:sym typeface="+mn-ea"/>
              </a:rPr>
              <a:t>object creation</a:t>
            </a:r>
            <a:r>
              <a:rPr lang="en-US" sz="1200" b="1">
                <a:solidFill>
                  <a:schemeClr val="bg1"/>
                </a:solidFill>
                <a:sym typeface="+mn-ea"/>
              </a:rPr>
              <a:t> .</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&amp; </a:t>
            </a:r>
            <a:r>
              <a:rPr lang="en-US" sz="1200" b="1">
                <a:solidFill>
                  <a:schemeClr val="accent4">
                    <a:lumMod val="60000"/>
                    <a:lumOff val="40000"/>
                  </a:schemeClr>
                </a:solidFill>
                <a:sym typeface="+mn-ea"/>
              </a:rPr>
              <a:t>class name</a:t>
            </a:r>
            <a:r>
              <a:rPr lang="en-US" sz="1200" b="1">
                <a:solidFill>
                  <a:schemeClr val="bg1"/>
                </a:solidFill>
                <a:sym typeface="+mn-ea"/>
              </a:rPr>
              <a:t> should always be </a:t>
            </a:r>
            <a:r>
              <a:rPr lang="en-US" sz="1200" b="1">
                <a:solidFill>
                  <a:srgbClr val="E907E7"/>
                </a:solidFill>
                <a:sym typeface="+mn-ea"/>
              </a:rPr>
              <a:t>same in Java</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should always be </a:t>
            </a:r>
            <a:r>
              <a:rPr lang="en-US" sz="1200" b="1">
                <a:solidFill>
                  <a:srgbClr val="E907E7"/>
                </a:solidFill>
                <a:sym typeface="+mn-ea"/>
              </a:rPr>
              <a:t>constructor </a:t>
            </a:r>
            <a:r>
              <a:rPr lang="en-US" sz="1200" b="1">
                <a:solidFill>
                  <a:srgbClr val="E907E7"/>
                </a:solidFill>
                <a:sym typeface="+mn-ea"/>
              </a:rPr>
              <a:t>in JS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Constructors </a:t>
            </a:r>
            <a:r>
              <a:rPr lang="en-US" sz="1200" b="1">
                <a:solidFill>
                  <a:schemeClr val="bg1"/>
                </a:solidFill>
                <a:sym typeface="+mn-ea"/>
              </a:rPr>
              <a:t>will never have return type.</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get </a:t>
            </a:r>
            <a:r>
              <a:rPr lang="en-US" sz="1200" b="1">
                <a:solidFill>
                  <a:schemeClr val="accent2"/>
                </a:solidFill>
                <a:sym typeface="+mn-ea"/>
              </a:rPr>
              <a:t>executed </a:t>
            </a:r>
            <a:r>
              <a:rPr lang="en-US" sz="1200" b="1">
                <a:solidFill>
                  <a:srgbClr val="92D050"/>
                </a:solidFill>
                <a:sym typeface="+mn-ea"/>
              </a:rPr>
              <a:t>at the time of object creation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generally classified into 2 types.</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Default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Custom/User defined constructor</a:t>
            </a:r>
            <a:endParaRPr lang="en-US" sz="1200" b="1">
              <a:solidFill>
                <a:schemeClr val="bg1"/>
              </a:solidFill>
              <a:sym typeface="+mn-ea"/>
            </a:endParaRPr>
          </a:p>
        </p:txBody>
      </p:sp>
      <p:sp>
        <p:nvSpPr>
          <p:cNvPr id="2" name="Rectangles 1"/>
          <p:cNvSpPr/>
          <p:nvPr/>
        </p:nvSpPr>
        <p:spPr>
          <a:xfrm>
            <a:off x="80645" y="3280410"/>
            <a:ext cx="3563620" cy="3462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Default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a:t>
            </a:r>
            <a:r>
              <a:rPr lang="en-US" sz="1200" b="1">
                <a:solidFill>
                  <a:srgbClr val="00B0F0"/>
                </a:solidFill>
                <a:sym typeface="+mn-ea"/>
              </a:rPr>
              <a:t> a class does not have any explicit constructor</a:t>
            </a:r>
            <a:r>
              <a:rPr lang="en-US" sz="1200" b="1">
                <a:solidFill>
                  <a:schemeClr val="bg1"/>
                </a:solidFill>
                <a:sym typeface="+mn-ea"/>
              </a:rPr>
              <a:t> then </a:t>
            </a:r>
            <a:r>
              <a:rPr lang="en-US" sz="1200" b="1">
                <a:solidFill>
                  <a:srgbClr val="92D050"/>
                </a:solidFill>
                <a:sym typeface="+mn-ea"/>
              </a:rPr>
              <a:t>the compiler would automatically generate a constructor</a:t>
            </a:r>
            <a:r>
              <a:rPr lang="en-US" sz="1200" b="1">
                <a:solidFill>
                  <a:schemeClr val="bg1"/>
                </a:solidFill>
                <a:sym typeface="+mn-ea"/>
              </a:rPr>
              <a:t> &amp; therefore this constructor referred as default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Default constructor </a:t>
            </a:r>
            <a:r>
              <a:rPr lang="en-US" sz="1200" b="1">
                <a:solidFill>
                  <a:srgbClr val="92D050"/>
                </a:solidFill>
                <a:sym typeface="+mn-ea"/>
              </a:rPr>
              <a:t>neither accepts any argument nor have any implementation</a:t>
            </a:r>
            <a:r>
              <a:rPr lang="en-US" sz="1200" b="1">
                <a:solidFill>
                  <a:schemeClr val="bg1"/>
                </a:solidFill>
                <a:sym typeface="+mn-ea"/>
              </a:rPr>
              <a:t>.</a:t>
            </a:r>
            <a:endParaRPr lang="en-US" sz="1200" b="1">
              <a:solidFill>
                <a:schemeClr val="bg1"/>
              </a:solidFill>
              <a:sym typeface="+mn-ea"/>
            </a:endParaRPr>
          </a:p>
          <a:p>
            <a:pPr indent="0" algn="ctr">
              <a:buFont typeface="Arial" panose="020B0604020202020204" pitchFamily="34" charset="0"/>
              <a:buNone/>
            </a:pPr>
            <a:r>
              <a:rPr lang="en-US" sz="1200" b="1">
                <a:solidFill>
                  <a:srgbClr val="FFFF00"/>
                </a:solidFill>
                <a:sym typeface="+mn-ea"/>
              </a:rPr>
              <a:t>Custom constructor</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 a constructor explicitly defined by a user or programmer , then it is referred as custom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Custom constructor can further categorized into 2 types </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Parameterized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Non-parameterized constructor</a:t>
            </a:r>
            <a:endParaRPr lang="en-US" sz="1200" b="1">
              <a:solidFill>
                <a:schemeClr val="bg1"/>
              </a:solidFill>
              <a:sym typeface="+mn-ea"/>
            </a:endParaRPr>
          </a:p>
          <a:p>
            <a:pPr lvl="0" indent="0" algn="l">
              <a:buFont typeface="Arial" panose="020B0604020202020204" pitchFamily="34" charset="0"/>
              <a:buNone/>
            </a:pPr>
            <a:r>
              <a:rPr lang="en-US" sz="1200" b="1">
                <a:solidFill>
                  <a:schemeClr val="bg1"/>
                </a:solidFill>
                <a:sym typeface="+mn-ea"/>
              </a:rPr>
              <a:t>if there is default constructor , custom constructor cannot be persent &amp; vice-versa i.e;  if there is custom constructor , dafault constructor cannot be persent.</a:t>
            </a:r>
            <a:endParaRPr lang="en-US" sz="1200" b="1">
              <a:solidFill>
                <a:schemeClr val="bg1"/>
              </a:solidFill>
              <a:sym typeface="+mn-ea"/>
            </a:endParaRPr>
          </a:p>
        </p:txBody>
      </p:sp>
      <p:sp>
        <p:nvSpPr>
          <p:cNvPr id="5" name="Rectangles 4"/>
          <p:cNvSpPr/>
          <p:nvPr/>
        </p:nvSpPr>
        <p:spPr>
          <a:xfrm>
            <a:off x="3644265" y="11430"/>
            <a:ext cx="3563620" cy="48304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Non-Parameterized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Non-Parameterized constructor not accepts any argument but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indent="0" algn="ctr">
              <a:buFont typeface="Arial" panose="020B0604020202020204" pitchFamily="34" charset="0"/>
              <a:buNone/>
            </a:pPr>
            <a:r>
              <a:rPr lang="en-US" sz="1200" b="1">
                <a:solidFill>
                  <a:srgbClr val="FFFF00"/>
                </a:solidFill>
                <a:sym typeface="+mn-ea"/>
              </a:rPr>
              <a:t>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Parameterized constructor accepts any argument and also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chemeClr val="bg1"/>
              </a:solidFill>
              <a:sym typeface="+mn-ea"/>
            </a:endParaRPr>
          </a:p>
        </p:txBody>
      </p:sp>
      <p:sp>
        <p:nvSpPr>
          <p:cNvPr id="3" name="Rectangles 2"/>
          <p:cNvSpPr/>
          <p:nvPr/>
        </p:nvSpPr>
        <p:spPr>
          <a:xfrm>
            <a:off x="3644265" y="4841875"/>
            <a:ext cx="3563620" cy="19011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Default constructor </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a:t>
            </a:r>
            <a:r>
              <a:rPr lang="en-US" sz="1200" b="1">
                <a:solidFill>
                  <a:srgbClr val="92D050"/>
                </a:solidFill>
                <a:sym typeface="+mn-ea"/>
              </a:rPr>
              <a:t>() :-  here it is a default constructor"</a:t>
            </a:r>
            <a:endParaRPr lang="en-US" sz="1200" b="1">
              <a:solidFill>
                <a:srgbClr val="92D050"/>
              </a:solidFill>
              <a:sym typeface="+mn-ea"/>
            </a:endParaRPr>
          </a:p>
          <a:p>
            <a:pPr indent="0" algn="l">
              <a:buNone/>
            </a:pPr>
            <a:r>
              <a:rPr lang="en-US" sz="1200" b="1">
                <a:solidFill>
                  <a:srgbClr val="92D050"/>
                </a:solidFill>
                <a:sym typeface="+mn-ea"/>
              </a:rPr>
              <a:t>// because constructor is not defined in class</a:t>
            </a:r>
            <a:endParaRPr lang="en-US" sz="1200" b="1">
              <a:solidFill>
                <a:srgbClr val="92D050"/>
              </a:solidFill>
              <a:sym typeface="+mn-ea"/>
            </a:endParaRPr>
          </a:p>
        </p:txBody>
      </p:sp>
      <p:sp>
        <p:nvSpPr>
          <p:cNvPr id="6" name="Rectangles 5"/>
          <p:cNvSpPr/>
          <p:nvPr/>
        </p:nvSpPr>
        <p:spPr>
          <a:xfrm>
            <a:off x="7207885" y="132715"/>
            <a:ext cx="2458085" cy="585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Non-Parameterized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value0</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value1</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value2</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valueN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 :-  here it is a Non-parameterized constructor"</a:t>
            </a:r>
            <a:endParaRPr lang="en-US" sz="1200" b="1">
              <a:solidFill>
                <a:srgbClr val="92D050"/>
              </a:solidFill>
              <a:sym typeface="+mn-ea"/>
            </a:endParaRPr>
          </a:p>
          <a:p>
            <a:pPr indent="0" algn="l">
              <a:buNone/>
            </a:pPr>
            <a:r>
              <a:rPr lang="en-US" sz="1200" b="1">
                <a:solidFill>
                  <a:srgbClr val="92D050"/>
                </a:solidFill>
                <a:sym typeface="+mn-ea"/>
              </a:rPr>
              <a:t>// because constructor is not taking any parameter in class</a:t>
            </a:r>
            <a:endParaRPr lang="en-US" sz="1200" b="1">
              <a:solidFill>
                <a:srgbClr val="00B0F0"/>
              </a:solidFill>
              <a:sym typeface="+mn-ea"/>
            </a:endParaRPr>
          </a:p>
        </p:txBody>
      </p:sp>
      <p:sp>
        <p:nvSpPr>
          <p:cNvPr id="7" name="Rectangles 6"/>
          <p:cNvSpPr/>
          <p:nvPr/>
        </p:nvSpPr>
        <p:spPr>
          <a:xfrm>
            <a:off x="9666605" y="132715"/>
            <a:ext cx="2425065" cy="47091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Non-Parameterized Constructor</a:t>
            </a:r>
            <a:endParaRPr lang="en-US" sz="1200" b="1">
              <a:solidFill>
                <a:srgbClr val="FFFF0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value0</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value1</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value2</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valueN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 :-  here it is a Non-parameterized constructor"</a:t>
            </a:r>
            <a:endParaRPr lang="en-US" sz="1200" b="1">
              <a:solidFill>
                <a:srgbClr val="92D050"/>
              </a:solidFill>
              <a:sym typeface="+mn-ea"/>
            </a:endParaRPr>
          </a:p>
          <a:p>
            <a:pPr indent="0" algn="l">
              <a:buNone/>
            </a:pPr>
            <a:r>
              <a:rPr lang="en-US" sz="1200" b="1">
                <a:solidFill>
                  <a:srgbClr val="92D050"/>
                </a:solidFill>
                <a:sym typeface="+mn-ea"/>
              </a:rPr>
              <a:t>// because constructor is not taking any parameter in class</a:t>
            </a:r>
            <a:endParaRPr lang="en-US" sz="1200" b="1">
              <a:solidFill>
                <a:srgbClr val="00B0F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3416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a:t>
            </a:r>
            <a:endParaRPr lang="en-US" sz="2400" b="1">
              <a:solidFill>
                <a:schemeClr val="accent1"/>
              </a:solidFill>
            </a:endParaRPr>
          </a:p>
        </p:txBody>
      </p:sp>
      <p:sp>
        <p:nvSpPr>
          <p:cNvPr id="6" name="Rectangles 5"/>
          <p:cNvSpPr/>
          <p:nvPr/>
        </p:nvSpPr>
        <p:spPr>
          <a:xfrm>
            <a:off x="48260" y="353060"/>
            <a:ext cx="4241165" cy="3187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parameterized Constructor 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   </a:t>
            </a:r>
            <a:r>
              <a:rPr lang="en-US" sz="1200" b="1">
                <a:solidFill>
                  <a:schemeClr val="accent2"/>
                </a:solidFill>
                <a:sym typeface="+mn-ea"/>
              </a:rPr>
              <a:t>varN</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r>
              <a:rPr lang="en-US" sz="1200" b="1">
                <a:solidFill>
                  <a:schemeClr val="bg1"/>
                </a:solidFill>
                <a:sym typeface="+mn-ea"/>
              </a:rPr>
              <a:t>arg0</a:t>
            </a:r>
            <a:r>
              <a:rPr lang="en-US" sz="1200" b="1">
                <a:solidFill>
                  <a:srgbClr val="00B0F0"/>
                </a:solidFill>
                <a:sym typeface="+mn-ea"/>
              </a:rPr>
              <a:t>, </a:t>
            </a:r>
            <a:r>
              <a:rPr lang="en-US" sz="1200" b="1">
                <a:solidFill>
                  <a:schemeClr val="bg1"/>
                </a:solidFill>
                <a:sym typeface="+mn-ea"/>
              </a:rPr>
              <a:t>arg1</a:t>
            </a:r>
            <a:r>
              <a:rPr lang="en-US" sz="1200" b="1">
                <a:solidFill>
                  <a:srgbClr val="00B0F0"/>
                </a:solidFill>
                <a:sym typeface="+mn-ea"/>
              </a:rPr>
              <a:t>, ... , </a:t>
            </a:r>
            <a:r>
              <a:rPr lang="en-US" sz="1200" b="1">
                <a:solidFill>
                  <a:schemeClr val="bg1"/>
                </a:solidFill>
                <a:sym typeface="+mn-ea"/>
              </a:rPr>
              <a:t>argN</a:t>
            </a:r>
            <a:r>
              <a:rPr lang="en-US" sz="1200" b="1">
                <a:solidFill>
                  <a:srgbClr val="00B0F0"/>
                </a:solidFill>
                <a:sym typeface="+mn-ea"/>
              </a:rPr>
              <a:t>)</a:t>
            </a:r>
            <a:endParaRPr lang="en-US" sz="1200" b="1">
              <a:solidFill>
                <a:srgbClr val="00B0F0"/>
              </a:solidFill>
              <a:sym typeface="+mn-ea"/>
            </a:endParaRPr>
          </a:p>
        </p:txBody>
      </p:sp>
      <p:sp>
        <p:nvSpPr>
          <p:cNvPr id="7" name="Rectangles 6"/>
          <p:cNvSpPr/>
          <p:nvPr/>
        </p:nvSpPr>
        <p:spPr>
          <a:xfrm>
            <a:off x="60960" y="3540760"/>
            <a:ext cx="4228465" cy="296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parameterized Constructor 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r>
              <a:rPr lang="en-US" sz="1200" b="1">
                <a:solidFill>
                  <a:schemeClr val="bg1"/>
                </a:solidFill>
                <a:sym typeface="+mn-ea"/>
              </a:rPr>
              <a:t>arg0</a:t>
            </a:r>
            <a:r>
              <a:rPr lang="en-US" sz="1200" b="1">
                <a:solidFill>
                  <a:srgbClr val="00B0F0"/>
                </a:solidFill>
                <a:sym typeface="+mn-ea"/>
              </a:rPr>
              <a:t>, </a:t>
            </a:r>
            <a:r>
              <a:rPr lang="en-US" sz="1200" b="1">
                <a:solidFill>
                  <a:schemeClr val="bg1"/>
                </a:solidFill>
                <a:sym typeface="+mn-ea"/>
              </a:rPr>
              <a:t>arg1</a:t>
            </a:r>
            <a:r>
              <a:rPr lang="en-US" sz="1200" b="1">
                <a:solidFill>
                  <a:srgbClr val="00B0F0"/>
                </a:solidFill>
                <a:sym typeface="+mn-ea"/>
              </a:rPr>
              <a:t>, ... , </a:t>
            </a:r>
            <a:r>
              <a:rPr lang="en-US" sz="1200" b="1">
                <a:solidFill>
                  <a:schemeClr val="bg1"/>
                </a:solidFill>
                <a:sym typeface="+mn-ea"/>
              </a:rPr>
              <a:t>argN</a:t>
            </a:r>
            <a:r>
              <a:rPr lang="en-US" sz="1200" b="1">
                <a:solidFill>
                  <a:srgbClr val="00B0F0"/>
                </a:solidFill>
                <a:sym typeface="+mn-ea"/>
              </a:rPr>
              <a:t>)</a:t>
            </a:r>
            <a:endParaRPr lang="en-US" sz="1200" b="1">
              <a:solidFill>
                <a:srgbClr val="00B0F0"/>
              </a:solidFill>
              <a:sym typeface="+mn-ea"/>
            </a:endParaRPr>
          </a:p>
        </p:txBody>
      </p:sp>
      <p:sp>
        <p:nvSpPr>
          <p:cNvPr id="9" name="Rectangles 8"/>
          <p:cNvSpPr/>
          <p:nvPr/>
        </p:nvSpPr>
        <p:spPr>
          <a:xfrm>
            <a:off x="4289425" y="353060"/>
            <a:ext cx="2280285" cy="61633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constructor Overloading</a:t>
            </a:r>
            <a:endParaRPr lang="en-US" sz="1200" b="1">
              <a:solidFill>
                <a:srgbClr val="FFFF00"/>
              </a:solidFill>
              <a:sym typeface="+mn-ea"/>
            </a:endParaRPr>
          </a:p>
          <a:p>
            <a:pPr indent="0" algn="l">
              <a:buNone/>
            </a:pPr>
            <a:r>
              <a:rPr lang="en-US" sz="1200" b="1">
                <a:solidFill>
                  <a:schemeClr val="bg1"/>
                </a:solidFill>
                <a:sym typeface="+mn-ea"/>
              </a:rPr>
              <a:t>Constructor Overloading is a process of having multiple constructor in a class  but with difference in argumennts.</a:t>
            </a:r>
            <a:endParaRPr lang="en-US" sz="1200" b="1">
              <a:solidFill>
                <a:schemeClr val="bg1"/>
              </a:solidFill>
              <a:sym typeface="+mn-ea"/>
            </a:endParaRPr>
          </a:p>
          <a:p>
            <a:pPr indent="0" algn="l">
              <a:buNone/>
            </a:pPr>
            <a:endParaRPr lang="en-US" sz="1200" b="1">
              <a:solidFill>
                <a:schemeClr val="bg1"/>
              </a:solidFill>
              <a:sym typeface="+mn-ea"/>
            </a:endParaRPr>
          </a:p>
          <a:p>
            <a:pPr indent="0" algn="l">
              <a:buNone/>
            </a:pPr>
            <a:r>
              <a:rPr lang="en-US" sz="1200" b="1">
                <a:solidFill>
                  <a:schemeClr val="bg1"/>
                </a:solidFill>
                <a:sym typeface="+mn-ea"/>
              </a:rPr>
              <a:t>In other words , in a class having multiple constructors with  change in the argument.</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In order to achieve constructor oberloading we have to satisfy at least one of the three rules.</a:t>
            </a:r>
            <a:endParaRPr lang="en-US" sz="1200" b="1">
              <a:solidFill>
                <a:srgbClr val="E907E7"/>
              </a:solidFill>
              <a:sym typeface="+mn-ea"/>
            </a:endParaRPr>
          </a:p>
          <a:p>
            <a:pPr indent="0" algn="l">
              <a:buNone/>
            </a:pPr>
            <a:r>
              <a:rPr lang="en-US" sz="1200" b="1">
                <a:solidFill>
                  <a:schemeClr val="accent2"/>
                </a:solidFill>
                <a:sym typeface="+mn-ea"/>
              </a:rPr>
              <a:t>Rule 1 :-</a:t>
            </a:r>
            <a:r>
              <a:rPr lang="en-US" sz="1200" b="1">
                <a:solidFill>
                  <a:srgbClr val="92D050"/>
                </a:solidFill>
                <a:sym typeface="+mn-ea"/>
              </a:rPr>
              <a:t>  There should be a change in the number of arguments ie; length of arguments</a:t>
            </a:r>
            <a:endParaRPr lang="en-US" sz="1200" b="1">
              <a:solidFill>
                <a:srgbClr val="92D050"/>
              </a:solidFill>
              <a:sym typeface="+mn-ea"/>
            </a:endParaRPr>
          </a:p>
          <a:p>
            <a:pPr indent="0" algn="l">
              <a:buNone/>
            </a:pPr>
            <a:r>
              <a:rPr lang="en-US" sz="1200" b="1">
                <a:solidFill>
                  <a:schemeClr val="accent2"/>
                </a:solidFill>
                <a:sym typeface="+mn-ea"/>
              </a:rPr>
              <a:t>Rule 2 :-</a:t>
            </a:r>
            <a:r>
              <a:rPr lang="en-US" sz="1200" b="1">
                <a:solidFill>
                  <a:srgbClr val="92D050"/>
                </a:solidFill>
                <a:sym typeface="+mn-ea"/>
              </a:rPr>
              <a:t> There should be a change in the data-Type of arguments </a:t>
            </a:r>
            <a:endParaRPr lang="en-US" sz="1200" b="1">
              <a:solidFill>
                <a:srgbClr val="92D050"/>
              </a:solidFill>
              <a:sym typeface="+mn-ea"/>
            </a:endParaRPr>
          </a:p>
          <a:p>
            <a:pPr indent="0" algn="l">
              <a:buNone/>
            </a:pPr>
            <a:r>
              <a:rPr lang="en-US" sz="1200" b="1">
                <a:solidFill>
                  <a:schemeClr val="accent2"/>
                </a:solidFill>
                <a:sym typeface="+mn-ea"/>
              </a:rPr>
              <a:t>Rule 3 :-</a:t>
            </a:r>
            <a:r>
              <a:rPr lang="en-US" sz="1200" b="1">
                <a:solidFill>
                  <a:srgbClr val="92D050"/>
                </a:solidFill>
                <a:sym typeface="+mn-ea"/>
              </a:rPr>
              <a:t>  There should be a change in the order or the sequence of data-Types .</a:t>
            </a:r>
            <a:endParaRPr lang="en-US" sz="1200" b="1">
              <a:solidFill>
                <a:srgbClr val="92D050"/>
              </a:solidFill>
              <a:sym typeface="+mn-ea"/>
            </a:endParaRPr>
          </a:p>
          <a:p>
            <a:pPr indent="0" algn="l">
              <a:buNone/>
            </a:pPr>
            <a:r>
              <a:rPr lang="en-US" sz="1200" b="1">
                <a:solidFill>
                  <a:schemeClr val="accent2"/>
                </a:solidFill>
                <a:sym typeface="+mn-ea"/>
              </a:rPr>
              <a:t>Note 1:-</a:t>
            </a:r>
            <a:r>
              <a:rPr lang="en-US" sz="1200" b="1">
                <a:solidFill>
                  <a:srgbClr val="92D050"/>
                </a:solidFill>
                <a:sym typeface="+mn-ea"/>
              </a:rPr>
              <a:t>  Variable Names might be same or different.</a:t>
            </a:r>
            <a:endParaRPr lang="en-US" sz="1200" b="1">
              <a:solidFill>
                <a:srgbClr val="92D050"/>
              </a:solidFill>
              <a:sym typeface="+mn-ea"/>
            </a:endParaRPr>
          </a:p>
          <a:p>
            <a:pPr indent="0" algn="l">
              <a:buNone/>
            </a:pPr>
            <a:r>
              <a:rPr lang="en-US" sz="1200" b="1">
                <a:solidFill>
                  <a:schemeClr val="accent2"/>
                </a:solidFill>
                <a:sym typeface="+mn-ea"/>
              </a:rPr>
              <a:t>Note 2:-</a:t>
            </a:r>
            <a:r>
              <a:rPr lang="en-US" sz="1200" b="1">
                <a:solidFill>
                  <a:srgbClr val="92D050"/>
                </a:solidFill>
                <a:sym typeface="+mn-ea"/>
              </a:rPr>
              <a:t> Object Creation Time we access constructor from constructor - overloading.</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constructor Overloading is not supported by JS.</a:t>
            </a:r>
            <a:endParaRPr lang="en-US" sz="1200" b="1">
              <a:solidFill>
                <a:srgbClr val="E907E7"/>
              </a:solidFill>
              <a:sym typeface="+mn-ea"/>
            </a:endParaRPr>
          </a:p>
          <a:p>
            <a:pPr indent="0" algn="l">
              <a:buNone/>
            </a:pPr>
            <a:r>
              <a:rPr lang="en-US" sz="1200" b="1">
                <a:solidFill>
                  <a:schemeClr val="bg1"/>
                </a:solidFill>
                <a:sym typeface="+mn-ea"/>
              </a:rPr>
              <a:t>constructor Overloading is supported by Java.</a:t>
            </a:r>
            <a:endParaRPr lang="en-US" sz="1200" b="1">
              <a:solidFill>
                <a:srgbClr val="00B0F0"/>
              </a:solidFill>
              <a:sym typeface="+mn-ea"/>
            </a:endParaRPr>
          </a:p>
        </p:txBody>
      </p:sp>
      <p:sp>
        <p:nvSpPr>
          <p:cNvPr id="10" name="Rounded Rectangle 9"/>
          <p:cNvSpPr/>
          <p:nvPr/>
        </p:nvSpPr>
        <p:spPr>
          <a:xfrm>
            <a:off x="4337685" y="10795"/>
            <a:ext cx="3446145" cy="3181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Constructor-OverLoading</a:t>
            </a:r>
            <a:endParaRPr lang="en-US" sz="2400" b="1">
              <a:solidFill>
                <a:schemeClr val="accent1"/>
              </a:solidFill>
            </a:endParaRPr>
          </a:p>
        </p:txBody>
      </p:sp>
      <p:sp>
        <p:nvSpPr>
          <p:cNvPr id="11" name="Rectangles 10"/>
          <p:cNvSpPr/>
          <p:nvPr/>
        </p:nvSpPr>
        <p:spPr>
          <a:xfrm>
            <a:off x="6569075" y="328295"/>
            <a:ext cx="5516245" cy="6179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Constructor Overloading Example in Java</a:t>
            </a:r>
            <a:endParaRPr lang="en-US" sz="1200" b="1">
              <a:solidFill>
                <a:srgbClr val="FFFF00"/>
              </a:solidFill>
              <a:sym typeface="+mn-ea"/>
            </a:endParaRPr>
          </a:p>
          <a:p>
            <a:pPr indent="0" algn="l">
              <a:buNone/>
            </a:pPr>
            <a:r>
              <a:rPr lang="en-US" sz="1200" b="1">
                <a:solidFill>
                  <a:srgbClr val="00B0F0"/>
                </a:solidFill>
                <a:sym typeface="+mn-ea"/>
              </a:rPr>
              <a:t>class </a:t>
            </a:r>
            <a:r>
              <a:rPr lang="en-US" sz="1200" b="1">
                <a:solidFill>
                  <a:srgbClr val="E907E7"/>
                </a:solidFill>
                <a:sym typeface="+mn-ea"/>
              </a:rPr>
              <a: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chemeClr val="accent2"/>
                </a:solidFill>
                <a:sym typeface="+mn-ea"/>
              </a:rPr>
              <a:t>         Mo</a:t>
            </a:r>
            <a:r>
              <a:rPr lang="en-US" sz="1200" b="1">
                <a:solidFill>
                  <a:srgbClr val="00B0F0"/>
                </a:solidFill>
                <a:sym typeface="+mn-ea"/>
              </a:rPr>
              <a:t>(){</a:t>
            </a:r>
            <a:r>
              <a:rPr lang="en-US" sz="1200" b="1">
                <a:solidFill>
                  <a:srgbClr val="92D050"/>
                </a:solidFill>
                <a:sym typeface="+mn-ea"/>
              </a:rPr>
              <a:t>        // No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one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number of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rgbClr val="FFC000"/>
                </a:solidFill>
                <a:sym typeface="+mn-ea"/>
              </a:rPr>
              <a:t>int </a:t>
            </a:r>
            <a:r>
              <a:rPr lang="en-US" sz="1200" b="1">
                <a:solidFill>
                  <a:srgbClr val="FF0000"/>
                </a:solidFill>
                <a:sym typeface="+mn-ea"/>
              </a:rPr>
              <a:t>a </a:t>
            </a:r>
            <a:r>
              <a:rPr lang="en-US" sz="1200" b="1">
                <a:solidFill>
                  <a:srgbClr val="FFC000"/>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 </a:t>
            </a:r>
            <a:r>
              <a:rPr lang="en-US" sz="1200" b="1">
                <a:solidFill>
                  <a:schemeClr val="accent4"/>
                </a:solidFill>
                <a:sym typeface="+mn-ea"/>
              </a:rPr>
              <a:t>, int </a:t>
            </a:r>
            <a:r>
              <a:rPr lang="en-US" sz="1200" b="1">
                <a:solidFill>
                  <a:srgbClr val="FF0000"/>
                </a:solidFill>
                <a:sym typeface="+mn-ea"/>
              </a:rPr>
              <a:t>c</a:t>
            </a:r>
            <a:r>
              <a:rPr lang="en-US" sz="1200" b="1">
                <a:solidFill>
                  <a:srgbClr val="00B0F0"/>
                </a:solidFill>
                <a:sym typeface="+mn-ea"/>
              </a:rPr>
              <a:t>){</a:t>
            </a:r>
            <a:r>
              <a:rPr lang="en-US" sz="1200" b="1">
                <a:solidFill>
                  <a:srgbClr val="92D050"/>
                </a:solidFill>
                <a:sym typeface="+mn-ea"/>
              </a:rPr>
              <a:t>        // change number of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 </a:t>
            </a:r>
            <a:r>
              <a:rPr lang="en-US" sz="1200" b="1">
                <a:solidFill>
                  <a:schemeClr val="accent4"/>
                </a:solidFill>
                <a:sym typeface="+mn-ea"/>
              </a:rPr>
              <a:t>, double </a:t>
            </a:r>
            <a:r>
              <a:rPr lang="en-US" sz="1200" b="1">
                <a:solidFill>
                  <a:srgbClr val="FF0000"/>
                </a:solidFill>
                <a:sym typeface="+mn-ea"/>
              </a:rPr>
              <a:t>c</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class </a:t>
            </a:r>
            <a:r>
              <a:rPr lang="en-US" sz="1200" b="1">
                <a:solidFill>
                  <a:srgbClr val="E907E7"/>
                </a:solidFill>
                <a:sym typeface="+mn-ea"/>
              </a:rPr>
              <a:t>TestMo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public static void main (</a:t>
            </a:r>
            <a:r>
              <a:rPr lang="en-US" sz="1200" b="1">
                <a:solidFill>
                  <a:srgbClr val="FFC000"/>
                </a:solidFill>
                <a:sym typeface="+mn-ea"/>
              </a:rPr>
              <a:t>String[]</a:t>
            </a:r>
            <a:r>
              <a:rPr lang="en-US" sz="1200" b="1">
                <a:solidFill>
                  <a:srgbClr val="00B0F0"/>
                </a:solidFill>
                <a:sym typeface="+mn-ea"/>
              </a:rPr>
              <a:t> </a:t>
            </a:r>
            <a:r>
              <a:rPr lang="en-US" sz="1200" b="1">
                <a:solidFill>
                  <a:srgbClr val="FF0000"/>
                </a:solidFill>
                <a:sym typeface="+mn-ea"/>
              </a:rPr>
              <a:t>args</a:t>
            </a:r>
            <a:r>
              <a:rPr lang="en-US" sz="1200" b="1">
                <a:solidFill>
                  <a:srgbClr val="00B0F0"/>
                </a:solidFill>
                <a:sym typeface="+mn-ea"/>
              </a:rPr>
              <a:t>){</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m0 = new </a:t>
            </a:r>
            <a:r>
              <a:rPr lang="en-US" sz="1200" b="1">
                <a:solidFill>
                  <a:srgbClr val="E907E7"/>
                </a:solidFill>
                <a:sym typeface="+mn-ea"/>
              </a:rPr>
              <a: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m2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m3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m4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10.23 , 20.45</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m5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m6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“world”</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m7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m8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10.25 , 20</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m9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20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m10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“Hello”</a:t>
            </a:r>
            <a:r>
              <a:rPr lang="en-US" sz="1200" b="1">
                <a:solidFill>
                  <a:srgbClr val="00B0F0"/>
                </a:solidFill>
                <a:sym typeface="+mn-ea"/>
              </a:rPr>
              <a:t>) ;      </a:t>
            </a:r>
            <a:endParaRPr lang="en-US" sz="1200" b="1">
              <a:solidFill>
                <a:srgbClr val="00B0F0"/>
              </a:solidFill>
              <a:sym typeface="+mn-ea"/>
            </a:endParaRPr>
          </a:p>
          <a:p>
            <a:pPr indent="0" algn="l">
              <a:buNone/>
            </a:pPr>
            <a:r>
              <a:rPr lang="en-US" sz="1200" b="1">
                <a:solidFill>
                  <a:srgbClr val="E907E7"/>
                </a:solidFill>
                <a:sym typeface="+mn-ea"/>
              </a:rPr>
              <a:t>	Mo </a:t>
            </a:r>
            <a:r>
              <a:rPr lang="en-US" sz="1200" b="1">
                <a:solidFill>
                  <a:srgbClr val="00B0F0"/>
                </a:solidFill>
                <a:sym typeface="+mn-ea"/>
              </a:rPr>
              <a:t>m11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20.43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m12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 , “Hello”</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m13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10 , 20, 30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m14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10.546 , 20.45 , 30.643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4443730" y="24765"/>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This</a:t>
            </a:r>
            <a:endParaRPr lang="en-US" sz="2400" b="1">
              <a:solidFill>
                <a:schemeClr val="accent1"/>
              </a:solidFill>
            </a:endParaRPr>
          </a:p>
        </p:txBody>
      </p:sp>
      <p:sp>
        <p:nvSpPr>
          <p:cNvPr id="4" name="Rectangles 3"/>
          <p:cNvSpPr/>
          <p:nvPr/>
        </p:nvSpPr>
        <p:spPr>
          <a:xfrm>
            <a:off x="80645" y="24765"/>
            <a:ext cx="3563620" cy="27451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Inside the object </a:t>
            </a:r>
            <a:r>
              <a:rPr lang="en-US" sz="1200" b="1">
                <a:solidFill>
                  <a:schemeClr val="bg1"/>
                </a:solidFill>
                <a:sym typeface="+mn-ea"/>
              </a:rPr>
              <a:t>, to access the object,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Inside the class</a:t>
            </a:r>
            <a:r>
              <a:rPr lang="en-US" sz="1200" b="1">
                <a:solidFill>
                  <a:schemeClr val="bg1"/>
                </a:solidFill>
                <a:sym typeface="+mn-ea"/>
              </a:rPr>
              <a:t> , To access the global vairable,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object method</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Alone</a:t>
            </a:r>
            <a:r>
              <a:rPr lang="en-US" sz="1200" b="1">
                <a:solidFill>
                  <a:schemeClr val="bg1"/>
                </a:solidFill>
                <a:sym typeface="+mn-ea"/>
              </a:rPr>
              <a:t>, </a:t>
            </a:r>
            <a:r>
              <a:rPr lang="en-US" sz="1200" b="1">
                <a:solidFill>
                  <a:schemeClr val="accent2"/>
                </a:solidFill>
                <a:sym typeface="+mn-ea"/>
              </a:rPr>
              <a:t>this</a:t>
            </a:r>
            <a:r>
              <a:rPr lang="en-US" sz="1200" b="1">
                <a:solidFill>
                  <a:srgbClr val="92D050"/>
                </a:solidFill>
                <a:sym typeface="+mn-ea"/>
              </a:rPr>
              <a:t> refers to the global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global object.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a:t>
            </a:r>
            <a:r>
              <a:rPr lang="en-US" sz="1200" b="1">
                <a:solidFill>
                  <a:srgbClr val="7030A0"/>
                </a:solidFill>
                <a:sym typeface="+mn-ea"/>
              </a:rPr>
              <a:t> in strict mode</a:t>
            </a:r>
            <a:r>
              <a:rPr lang="en-US" sz="1200" b="1">
                <a:solidFill>
                  <a:schemeClr val="bg1"/>
                </a:solidFill>
                <a:sym typeface="+mn-ea"/>
              </a:rPr>
              <a:t>, </a:t>
            </a:r>
            <a:r>
              <a:rPr lang="en-US" sz="1200" b="1">
                <a:solidFill>
                  <a:schemeClr val="accent2"/>
                </a:solidFill>
                <a:sym typeface="+mn-ea"/>
              </a:rPr>
              <a:t>this </a:t>
            </a:r>
            <a:r>
              <a:rPr lang="en-US" sz="1200" b="1">
                <a:solidFill>
                  <a:schemeClr val="bg1"/>
                </a:solidFill>
                <a:sym typeface="+mn-ea"/>
              </a:rPr>
              <a:t>is </a:t>
            </a:r>
            <a:r>
              <a:rPr lang="en-US" sz="1200" b="1">
                <a:solidFill>
                  <a:srgbClr val="92D050"/>
                </a:solidFill>
                <a:sym typeface="+mn-ea"/>
              </a:rPr>
              <a:t>undefined</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event</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element that received the event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Methods like </a:t>
            </a:r>
            <a:r>
              <a:rPr lang="en-US" sz="1200" b="1">
                <a:solidFill>
                  <a:srgbClr val="00B0F0"/>
                </a:solidFill>
                <a:sym typeface="+mn-ea"/>
              </a:rPr>
              <a:t>call(), apply(), and bind()</a:t>
            </a:r>
            <a:r>
              <a:rPr lang="en-US" sz="1200" b="1">
                <a:solidFill>
                  <a:schemeClr val="bg1"/>
                </a:solidFill>
                <a:sym typeface="+mn-ea"/>
              </a:rPr>
              <a:t> can refer </a:t>
            </a:r>
            <a:r>
              <a:rPr lang="en-US" sz="1200" b="1">
                <a:solidFill>
                  <a:schemeClr val="accent2"/>
                </a:solidFill>
                <a:sym typeface="+mn-ea"/>
              </a:rPr>
              <a:t>this </a:t>
            </a:r>
            <a:r>
              <a:rPr lang="en-US" sz="1200" b="1">
                <a:solidFill>
                  <a:schemeClr val="bg1"/>
                </a:solidFill>
                <a:sym typeface="+mn-ea"/>
              </a:rPr>
              <a:t>to </a:t>
            </a:r>
            <a:r>
              <a:rPr lang="en-US" sz="1200" b="1">
                <a:solidFill>
                  <a:srgbClr val="92D050"/>
                </a:solidFill>
                <a:sym typeface="+mn-ea"/>
              </a:rPr>
              <a:t>any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2"/>
                </a:solidFill>
                <a:sym typeface="+mn-ea"/>
              </a:rPr>
              <a:t>this </a:t>
            </a:r>
            <a:r>
              <a:rPr lang="en-US" sz="1200" b="1">
                <a:solidFill>
                  <a:schemeClr val="bg1"/>
                </a:solidFill>
                <a:sym typeface="+mn-ea"/>
              </a:rPr>
              <a:t>is </a:t>
            </a:r>
            <a:r>
              <a:rPr lang="en-US" sz="1200" b="1">
                <a:solidFill>
                  <a:srgbClr val="00B0F0"/>
                </a:solidFill>
                <a:sym typeface="+mn-ea"/>
              </a:rPr>
              <a:t>not </a:t>
            </a:r>
            <a:r>
              <a:rPr lang="en-US" sz="1200" b="1">
                <a:solidFill>
                  <a:schemeClr val="bg1"/>
                </a:solidFill>
                <a:sym typeface="+mn-ea"/>
              </a:rPr>
              <a:t>a </a:t>
            </a:r>
            <a:r>
              <a:rPr lang="en-US" sz="1200" b="1">
                <a:solidFill>
                  <a:srgbClr val="00B0F0"/>
                </a:solidFill>
                <a:sym typeface="+mn-ea"/>
              </a:rPr>
              <a:t>variable</a:t>
            </a:r>
            <a:r>
              <a:rPr lang="en-US" sz="1200" b="1">
                <a:solidFill>
                  <a:schemeClr val="bg1"/>
                </a:solidFill>
                <a:sym typeface="+mn-ea"/>
              </a:rPr>
              <a:t>. It </a:t>
            </a:r>
            <a:r>
              <a:rPr lang="en-US" sz="1200" b="1">
                <a:solidFill>
                  <a:srgbClr val="FFC000"/>
                </a:solidFill>
                <a:sym typeface="+mn-ea"/>
              </a:rPr>
              <a:t>is </a:t>
            </a:r>
            <a:r>
              <a:rPr lang="en-US" sz="1200" b="1">
                <a:solidFill>
                  <a:schemeClr val="bg1"/>
                </a:solidFill>
                <a:sym typeface="+mn-ea"/>
              </a:rPr>
              <a:t>a </a:t>
            </a:r>
            <a:r>
              <a:rPr lang="en-US" sz="1200" b="1">
                <a:solidFill>
                  <a:srgbClr val="FFC000"/>
                </a:solidFill>
                <a:sym typeface="+mn-ea"/>
              </a:rPr>
              <a:t>keyword</a:t>
            </a:r>
            <a:r>
              <a:rPr lang="en-US" sz="1200" b="1">
                <a:solidFill>
                  <a:schemeClr val="bg1"/>
                </a:solidFill>
                <a:sym typeface="+mn-ea"/>
              </a:rPr>
              <a:t>. You cannot change the value of this.</a:t>
            </a:r>
            <a:endParaRPr lang="en-US" sz="1200" b="1">
              <a:solidFill>
                <a:schemeClr val="bg1"/>
              </a:solidFill>
              <a:sym typeface="+mn-ea"/>
            </a:endParaRPr>
          </a:p>
        </p:txBody>
      </p:sp>
      <p:sp>
        <p:nvSpPr>
          <p:cNvPr id="2" name="Rectangles 1"/>
          <p:cNvSpPr/>
          <p:nvPr/>
        </p:nvSpPr>
        <p:spPr>
          <a:xfrm>
            <a:off x="80645" y="2770505"/>
            <a:ext cx="3563620" cy="40532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object method</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     age: 30,</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 sayHi()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00B0F0"/>
                </a:solidFill>
                <a:sym typeface="+mn-ea"/>
              </a:rPr>
              <a:t>alert(this.</a:t>
            </a:r>
            <a:r>
              <a:rPr lang="en-US" sz="1200" b="1">
                <a:solidFill>
                  <a:schemeClr val="bg1"/>
                </a:solidFill>
                <a:sym typeface="+mn-ea"/>
              </a:rPr>
              <a:t>name</a:t>
            </a:r>
            <a:r>
              <a:rPr lang="en-US" sz="1200" b="1">
                <a:solidFill>
                  <a:srgbClr val="00B0F0"/>
                </a:solidFill>
                <a:sym typeface="+mn-ea"/>
              </a:rPr>
              <a:t>);     </a:t>
            </a:r>
            <a:r>
              <a:rPr lang="en-US" sz="1200" b="1">
                <a:solidFill>
                  <a:srgbClr val="92D050"/>
                </a:solidFill>
                <a:sym typeface="+mn-ea"/>
              </a:rPr>
              <a:t>// "this" is the "current object" i.e; this == user    </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accent4"/>
                </a:solidFill>
                <a:sym typeface="+mn-ea"/>
              </a:rPr>
              <a:t>sayHi()</a:t>
            </a:r>
            <a:r>
              <a:rPr lang="en-US" sz="1200" b="1">
                <a:solidFill>
                  <a:srgbClr val="00B0F0"/>
                </a:solidFill>
                <a:sym typeface="+mn-ea"/>
              </a:rPr>
              <a:t>;</a:t>
            </a:r>
            <a:r>
              <a:rPr lang="en-US" sz="1200" b="1">
                <a:solidFill>
                  <a:srgbClr val="92D050"/>
                </a:solidFill>
                <a:sym typeface="+mn-ea"/>
              </a:rPr>
              <a:t> // John</a:t>
            </a:r>
            <a:endParaRPr lang="en-US" sz="1200" b="1">
              <a:solidFill>
                <a:srgbClr val="92D050"/>
              </a:solidFill>
              <a:sym typeface="+mn-ea"/>
            </a:endParaRPr>
          </a:p>
          <a:p>
            <a:pPr indent="0" algn="l">
              <a:buFont typeface="Arial" panose="020B0604020202020204" pitchFamily="34" charset="0"/>
              <a:buNone/>
            </a:pPr>
            <a:r>
              <a:rPr lang="en-US" sz="1200" b="1">
                <a:solidFill>
                  <a:srgbClr val="E907E7"/>
                </a:solidFill>
                <a:sym typeface="+mn-ea"/>
              </a:rPr>
              <a:t>Example :- 2</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admin </a:t>
            </a:r>
            <a:r>
              <a:rPr lang="en-US" sz="1200" b="1">
                <a:solidFill>
                  <a:srgbClr val="00B0F0"/>
                </a:solidFill>
                <a:sym typeface="+mn-ea"/>
              </a:rPr>
              <a:t>= { </a:t>
            </a:r>
            <a:r>
              <a:rPr lang="en-US" sz="1200" b="1">
                <a:solidFill>
                  <a:schemeClr val="bg1"/>
                </a:solidFill>
                <a:sym typeface="+mn-ea"/>
              </a:rPr>
              <a:t>name: "Admin"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4"/>
                </a:solidFill>
                <a:sym typeface="+mn-ea"/>
              </a:rPr>
              <a:t>sayHi</a:t>
            </a:r>
            <a:r>
              <a:rPr lang="en-US" sz="1200" b="1">
                <a:solidFill>
                  <a:srgbClr val="00B0F0"/>
                </a:solidFill>
                <a:sym typeface="+mn-ea"/>
              </a:rPr>
              <a:t>() {     alert( this.</a:t>
            </a:r>
            <a:r>
              <a:rPr lang="en-US" sz="1200" b="1">
                <a:solidFill>
                  <a:schemeClr val="bg1"/>
                </a:solidFill>
                <a:sym typeface="+mn-ea"/>
              </a:rPr>
              <a:t>name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use the same function in two objects</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 </a:t>
            </a:r>
            <a:r>
              <a:rPr lang="en-US" sz="1200" b="1">
                <a:solidFill>
                  <a:schemeClr val="accent4"/>
                </a:solidFill>
                <a:sym typeface="+mn-ea"/>
              </a:rPr>
              <a:t>sayHi</a:t>
            </a:r>
            <a:r>
              <a:rPr lang="en-US" sz="1200" b="1">
                <a:solidFill>
                  <a:srgbClr val="00B0F0"/>
                </a:solidFill>
                <a:sym typeface="+mn-ea"/>
              </a:rPr>
              <a:t>;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 </a:t>
            </a:r>
            <a:r>
              <a:rPr lang="en-US" sz="1200" b="1">
                <a:solidFill>
                  <a:srgbClr val="00B0F0"/>
                </a:solidFill>
                <a:sym typeface="+mn-ea"/>
              </a:rPr>
              <a:t>= </a:t>
            </a:r>
            <a:r>
              <a:rPr lang="en-US" sz="1200" b="1">
                <a:solidFill>
                  <a:schemeClr val="accent4"/>
                </a:solidFill>
                <a:sym typeface="+mn-ea"/>
              </a:rPr>
              <a:t>sayHi</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these calls have different this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"this" inside the function is the object "before the dot"</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a:t>
            </a:r>
            <a:r>
              <a:rPr lang="en-US" sz="1200" b="1">
                <a:solidFill>
                  <a:srgbClr val="92D050"/>
                </a:solidFill>
                <a:sym typeface="+mn-ea"/>
              </a:rPr>
              <a:t>// John  (this == user)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(this == admin)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(dot or square brackets access the method – doesn't matter)</a:t>
            </a:r>
            <a:endParaRPr lang="en-US" sz="1200" b="1">
              <a:solidFill>
                <a:srgbClr val="92D050"/>
              </a:solidFill>
              <a:sym typeface="+mn-ea"/>
            </a:endParaRPr>
          </a:p>
        </p:txBody>
      </p:sp>
      <p:sp>
        <p:nvSpPr>
          <p:cNvPr id="3" name="Rectangles 2"/>
          <p:cNvSpPr/>
          <p:nvPr/>
        </p:nvSpPr>
        <p:spPr>
          <a:xfrm>
            <a:off x="3644265" y="429895"/>
            <a:ext cx="3563620" cy="946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Event Handlers</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chemeClr val="accent2"/>
                </a:solidFill>
                <a:sym typeface="+mn-ea"/>
              </a:rPr>
              <a:t>&lt;button </a:t>
            </a:r>
            <a:r>
              <a:rPr lang="en-US" sz="1200" b="1">
                <a:solidFill>
                  <a:srgbClr val="00B0F0"/>
                </a:solidFill>
                <a:sym typeface="+mn-ea"/>
              </a:rPr>
              <a:t>onclick="this.</a:t>
            </a:r>
            <a:r>
              <a:rPr lang="en-US" sz="1200" b="1">
                <a:solidFill>
                  <a:srgbClr val="FF0000"/>
                </a:solidFill>
                <a:sym typeface="+mn-ea"/>
              </a:rPr>
              <a:t>style</a:t>
            </a:r>
            <a:r>
              <a:rPr lang="en-US" sz="1200" b="1">
                <a:solidFill>
                  <a:srgbClr val="00B0F0"/>
                </a:solidFill>
                <a:sym typeface="+mn-ea"/>
              </a:rPr>
              <a:t>.</a:t>
            </a:r>
            <a:r>
              <a:rPr lang="en-US" sz="1200" b="1">
                <a:solidFill>
                  <a:srgbClr val="FF0000"/>
                </a:solidFill>
                <a:sym typeface="+mn-ea"/>
              </a:rPr>
              <a:t>display</a:t>
            </a:r>
            <a:r>
              <a:rPr lang="en-US" sz="1200" b="1">
                <a:solidFill>
                  <a:srgbClr val="00B0F0"/>
                </a:solidFill>
                <a:sym typeface="+mn-ea"/>
              </a:rPr>
              <a:t>=</a:t>
            </a:r>
            <a:r>
              <a:rPr lang="en-US" sz="1200" b="1">
                <a:solidFill>
                  <a:schemeClr val="accent4"/>
                </a:solidFill>
                <a:sym typeface="+mn-ea"/>
              </a:rPr>
              <a:t>'none'</a:t>
            </a:r>
            <a:r>
              <a:rPr lang="en-US" sz="1200" b="1">
                <a:solidFill>
                  <a:srgbClr val="00B0F0"/>
                </a:solidFill>
                <a:sym typeface="+mn-ea"/>
              </a:rPr>
              <a:t>"</a:t>
            </a:r>
            <a:r>
              <a:rPr lang="en-US" sz="1200" b="1">
                <a:solidFill>
                  <a:schemeClr val="accent2"/>
                </a:solidFill>
                <a:sym typeface="+mn-ea"/>
              </a:rPr>
              <a:t>&gt;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bg1"/>
                </a:solidFill>
                <a:sym typeface="+mn-ea"/>
              </a:rPr>
              <a:t>Click to Remove Me!</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&lt;/button&gt;</a:t>
            </a:r>
            <a:endParaRPr lang="en-US" sz="1200" b="1">
              <a:solidFill>
                <a:schemeClr val="accent2"/>
              </a:solidFill>
              <a:sym typeface="+mn-ea"/>
            </a:endParaRPr>
          </a:p>
        </p:txBody>
      </p:sp>
      <p:sp>
        <p:nvSpPr>
          <p:cNvPr id="9" name="Rectangles 8"/>
          <p:cNvSpPr/>
          <p:nvPr/>
        </p:nvSpPr>
        <p:spPr>
          <a:xfrm>
            <a:off x="3644265" y="3480435"/>
            <a:ext cx="3549650" cy="1415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  in a strict</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"use strict";</a:t>
            </a:r>
            <a:endParaRPr lang="en-US" sz="1200" b="1">
              <a:solidFill>
                <a:srgbClr val="00B0F0"/>
              </a:solidFill>
              <a:sym typeface="+mn-ea"/>
            </a:endParaRPr>
          </a:p>
          <a:p>
            <a:pPr indent="0" algn="l">
              <a:buFont typeface="Arial" panose="020B0604020202020204" pitchFamily="34" charset="0"/>
              <a:buNone/>
            </a:pP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2"/>
                </a:solidFill>
                <a:sym typeface="+mn-ea"/>
              </a:rPr>
              <a:t>myFunction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return </a:t>
            </a:r>
            <a:r>
              <a:rPr lang="en-US" sz="1200" b="1">
                <a:solidFill>
                  <a:srgbClr val="FFC000"/>
                </a:solidFill>
                <a:sym typeface="+mn-ea"/>
              </a:rPr>
              <a:t>this</a:t>
            </a:r>
            <a:r>
              <a:rPr lang="en-US" sz="1200" b="1">
                <a:solidFill>
                  <a:srgbClr val="00B0F0"/>
                </a:solidFill>
                <a:sym typeface="+mn-ea"/>
              </a:rPr>
              <a:t>; </a:t>
            </a:r>
            <a:r>
              <a:rPr lang="en-US" sz="1200" b="1">
                <a:solidFill>
                  <a:srgbClr val="92D050"/>
                </a:solidFill>
                <a:sym typeface="+mn-ea"/>
              </a:rPr>
              <a:t>// undefined</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p:txBody>
      </p:sp>
      <p:sp>
        <p:nvSpPr>
          <p:cNvPr id="10" name="Rectangles 9"/>
          <p:cNvSpPr/>
          <p:nvPr/>
        </p:nvSpPr>
        <p:spPr>
          <a:xfrm>
            <a:off x="3644265" y="1376045"/>
            <a:ext cx="3561080" cy="2104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"Raj"</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introduce</a:t>
            </a:r>
            <a:r>
              <a:rPr lang="en-US" sz="1200" b="1">
                <a:solidFill>
                  <a:srgbClr val="00B0F0"/>
                </a:solidFill>
                <a:sym typeface="+mn-ea"/>
              </a:rPr>
              <a:t>(</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console.log(</a:t>
            </a:r>
            <a:r>
              <a:rPr lang="en-US" sz="1200" b="1">
                <a:solidFill>
                  <a:schemeClr val="bg1"/>
                </a:solidFill>
                <a:sym typeface="+mn-ea"/>
              </a:rPr>
              <a:t>`${this.name}` +  name</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/*this.</a:t>
            </a:r>
            <a:r>
              <a:rPr lang="en-US" sz="1200" b="1">
                <a:solidFill>
                  <a:srgbClr val="92D050"/>
                </a:solidFill>
                <a:sym typeface="+mn-ea"/>
              </a:rPr>
              <a:t>name:- global variable*/</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otto</a:t>
            </a:r>
            <a:r>
              <a:rPr lang="en-US" sz="1200" b="1">
                <a:solidFill>
                  <a:srgbClr val="00B0F0"/>
                </a:solidFill>
                <a:sym typeface="+mn-ea"/>
              </a:rPr>
              <a:t>.</a:t>
            </a:r>
            <a:r>
              <a:rPr lang="en-US" sz="1200" b="1">
                <a:solidFill>
                  <a:schemeClr val="accent2"/>
                </a:solidFill>
                <a:sym typeface="+mn-ea"/>
              </a:rPr>
              <a:t>introduce</a:t>
            </a:r>
            <a:r>
              <a:rPr lang="en-US" sz="1200" b="1">
                <a:solidFill>
                  <a:srgbClr val="00B0F0"/>
                </a:solidFill>
                <a:sym typeface="+mn-ea"/>
              </a:rPr>
              <a:t>();</a:t>
            </a:r>
            <a:r>
              <a:rPr lang="en-US" sz="1200" b="1">
                <a:solidFill>
                  <a:srgbClr val="92D050"/>
                </a:solidFill>
                <a:sym typeface="+mn-ea"/>
              </a:rPr>
              <a:t> // "Raj"</a:t>
            </a:r>
            <a:endParaRPr lang="en-US" sz="1200" b="1">
              <a:solidFill>
                <a:srgbClr val="92D050"/>
              </a:solidFill>
              <a:sym typeface="+mn-ea"/>
            </a:endParaRPr>
          </a:p>
        </p:txBody>
      </p:sp>
      <p:sp>
        <p:nvSpPr>
          <p:cNvPr id="11" name="Rectangles 10"/>
          <p:cNvSpPr/>
          <p:nvPr/>
        </p:nvSpPr>
        <p:spPr>
          <a:xfrm>
            <a:off x="7207885" y="429895"/>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inside the Class  </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5" name="Rectangles 4"/>
          <p:cNvSpPr/>
          <p:nvPr/>
        </p:nvSpPr>
        <p:spPr>
          <a:xfrm>
            <a:off x="9668510" y="24765"/>
            <a:ext cx="2526030" cy="15868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Alone  </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x = this; </a:t>
            </a:r>
            <a:r>
              <a:rPr lang="en-US" sz="1200" b="1">
                <a:solidFill>
                  <a:srgbClr val="92D050"/>
                </a:solidFill>
                <a:sym typeface="+mn-ea"/>
              </a:rPr>
              <a:t>//When used alone, this refers to the global object.</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Because this is running in the global scope.</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In a browser window the global object is [object Window]</a:t>
            </a:r>
            <a:endParaRPr lang="en-US" sz="1200" b="1">
              <a:solidFill>
                <a:srgbClr val="92D050"/>
              </a:solidFill>
              <a:sym typeface="+mn-ea"/>
            </a:endParaRPr>
          </a:p>
        </p:txBody>
      </p:sp>
      <p:sp>
        <p:nvSpPr>
          <p:cNvPr id="6" name="Rectangles 5"/>
          <p:cNvSpPr/>
          <p:nvPr/>
        </p:nvSpPr>
        <p:spPr>
          <a:xfrm>
            <a:off x="9668510" y="1611630"/>
            <a:ext cx="2526030" cy="2089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Alone  : in a strict</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"use strict";</a:t>
            </a:r>
            <a:endParaRPr lang="en-US" sz="1200" b="1">
              <a:solidFill>
                <a:srgbClr val="00B0F0"/>
              </a:solidFill>
              <a:sym typeface="+mn-ea"/>
            </a:endParaRPr>
          </a:p>
          <a:p>
            <a:pPr indent="0" algn="l">
              <a:buFont typeface="Arial" panose="020B0604020202020204" pitchFamily="34" charset="0"/>
              <a:buNone/>
            </a:pP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x = this; </a:t>
            </a:r>
            <a:r>
              <a:rPr lang="en-US" sz="1200" b="1">
                <a:solidFill>
                  <a:srgbClr val="92D050"/>
                </a:solidFill>
                <a:sym typeface="+mn-ea"/>
              </a:rPr>
              <a:t>//When used alone, this refers to the global object.</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Because this is running in the global scope.</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In a browser window the global object is [object Window]</a:t>
            </a:r>
            <a:endParaRPr lang="en-US" sz="1200" b="1">
              <a:solidFill>
                <a:srgbClr val="92D05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7693660" y="3768090"/>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9853930" y="5946775"/>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9427210" y="4701540"/>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16" name="Rectangles 15"/>
          <p:cNvSpPr/>
          <p:nvPr/>
        </p:nvSpPr>
        <p:spPr>
          <a:xfrm>
            <a:off x="0" y="291465"/>
            <a:ext cx="470471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21" name="Rectangles 20"/>
          <p:cNvSpPr/>
          <p:nvPr/>
        </p:nvSpPr>
        <p:spPr>
          <a:xfrm>
            <a:off x="0" y="1696720"/>
            <a:ext cx="4704715" cy="3492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className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9540" y="291465"/>
            <a:ext cx="2603500" cy="52736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a:t>
            </a:r>
            <a:endParaRPr lang="en-US" sz="1200" b="1">
              <a:solidFill>
                <a:srgbClr val="FFFF00"/>
              </a:solidFill>
              <a:sym typeface="+mn-ea"/>
            </a:endParaRPr>
          </a:p>
          <a:p>
            <a:pPr algn="l"/>
            <a:r>
              <a:rPr lang="en-US" sz="1200" b="1">
                <a:solidFill>
                  <a:srgbClr val="00B0F0"/>
                </a:solidFill>
                <a:sym typeface="+mn-ea"/>
              </a:rPr>
              <a:t>Object :-  </a:t>
            </a:r>
            <a:r>
              <a:rPr lang="en-US" sz="1200" b="1">
                <a:solidFill>
                  <a:schemeClr val="bg1"/>
                </a:solidFill>
                <a:sym typeface="+mn-ea"/>
              </a:rPr>
              <a:t>Object is a Real World Entity .</a:t>
            </a:r>
            <a:endParaRPr lang="en-US" sz="1200" b="1">
              <a:solidFill>
                <a:schemeClr val="bg1"/>
              </a:solidFill>
              <a:sym typeface="+mn-ea"/>
            </a:endParaRPr>
          </a:p>
          <a:p>
            <a:pPr algn="l"/>
            <a:r>
              <a:rPr lang="en-US" sz="1200" b="1">
                <a:solidFill>
                  <a:schemeClr val="bg1"/>
                </a:solidFill>
                <a:sym typeface="+mn-ea"/>
              </a:rPr>
              <a:t>Anything which is persent in  the real world has some physical existence can be termed as an object.</a:t>
            </a:r>
            <a:endParaRPr lang="en-US" sz="1200" b="1">
              <a:solidFill>
                <a:schemeClr val="bg1"/>
              </a:solidFill>
              <a:sym typeface="+mn-ea"/>
            </a:endParaRPr>
          </a:p>
          <a:p>
            <a:pPr algn="l"/>
            <a:r>
              <a:rPr lang="en-US" sz="1200" b="1">
                <a:solidFill>
                  <a:schemeClr val="bg1"/>
                </a:solidFill>
                <a:sym typeface="+mn-ea"/>
              </a:rPr>
              <a:t>ex:- pen, paper, human, car.</a:t>
            </a:r>
            <a:endParaRPr lang="en-US" sz="1200" b="1">
              <a:solidFill>
                <a:schemeClr val="bg1"/>
              </a:solidFill>
              <a:sym typeface="+mn-ea"/>
            </a:endParaRPr>
          </a:p>
          <a:p>
            <a:pPr algn="l"/>
            <a:r>
              <a:rPr lang="en-US" sz="1200" b="1">
                <a:solidFill>
                  <a:srgbClr val="E907E7"/>
                </a:solidFill>
                <a:sym typeface="+mn-ea"/>
              </a:rPr>
              <a:t>The properties of an object generally categorized into two types.</a:t>
            </a:r>
            <a:endParaRPr lang="en-US" sz="1200" b="1">
              <a:solidFill>
                <a:srgbClr val="E907E7"/>
              </a:solidFill>
              <a:sym typeface="+mn-ea"/>
            </a:endParaRPr>
          </a:p>
          <a:p>
            <a:pPr algn="l"/>
            <a:r>
              <a:rPr lang="en-US" sz="1200" b="1">
                <a:solidFill>
                  <a:srgbClr val="E907E7"/>
                </a:solidFill>
                <a:sym typeface="+mn-ea"/>
              </a:rPr>
              <a:t>1.</a:t>
            </a:r>
            <a:r>
              <a:rPr lang="en-US" sz="1200" b="1">
                <a:solidFill>
                  <a:srgbClr val="00B0F0"/>
                </a:solidFill>
                <a:sym typeface="+mn-ea"/>
              </a:rPr>
              <a:t> </a:t>
            </a:r>
            <a:r>
              <a:rPr lang="en-US" sz="1200" b="1">
                <a:solidFill>
                  <a:schemeClr val="bg1"/>
                </a:solidFill>
                <a:sym typeface="+mn-ea"/>
              </a:rPr>
              <a:t>states      </a:t>
            </a:r>
            <a:r>
              <a:rPr lang="en-US" sz="1200" b="1">
                <a:solidFill>
                  <a:srgbClr val="E907E7"/>
                </a:solidFill>
                <a:sym typeface="+mn-ea"/>
              </a:rPr>
              <a:t> 2.</a:t>
            </a:r>
            <a:r>
              <a:rPr lang="en-US" sz="1200" b="1">
                <a:solidFill>
                  <a:srgbClr val="00B0F0"/>
                </a:solidFill>
                <a:sym typeface="+mn-ea"/>
              </a:rPr>
              <a:t> </a:t>
            </a:r>
            <a:r>
              <a:rPr lang="en-US" sz="1200" b="1">
                <a:solidFill>
                  <a:schemeClr val="bg1"/>
                </a:solidFill>
                <a:sym typeface="+mn-ea"/>
              </a:rPr>
              <a:t>Behaviours</a:t>
            </a:r>
            <a:endParaRPr lang="en-US" sz="1200" b="1">
              <a:solidFill>
                <a:schemeClr val="bg1"/>
              </a:solidFill>
              <a:sym typeface="+mn-ea"/>
            </a:endParaRPr>
          </a:p>
          <a:p>
            <a:pPr algn="l"/>
            <a:r>
              <a:rPr lang="en-US" sz="1200" b="1">
                <a:solidFill>
                  <a:srgbClr val="00B0F0"/>
                </a:solidFill>
                <a:sym typeface="+mn-ea"/>
              </a:rPr>
              <a:t>states :- </a:t>
            </a:r>
            <a:r>
              <a:rPr lang="en-US" sz="1200" b="1">
                <a:solidFill>
                  <a:schemeClr val="bg1"/>
                </a:solidFill>
                <a:sym typeface="+mn-ea"/>
              </a:rPr>
              <a:t> States are the properties which is used to store some value.</a:t>
            </a:r>
            <a:endParaRPr lang="en-US" sz="1200" b="1">
              <a:solidFill>
                <a:schemeClr val="bg1"/>
              </a:solidFill>
              <a:sym typeface="+mn-ea"/>
            </a:endParaRPr>
          </a:p>
          <a:p>
            <a:pPr algn="l"/>
            <a:r>
              <a:rPr lang="en-US" sz="1200" b="1">
                <a:solidFill>
                  <a:srgbClr val="00B0F0"/>
                </a:solidFill>
                <a:sym typeface="+mn-ea"/>
              </a:rPr>
              <a:t>Behaviour:- </a:t>
            </a:r>
            <a:r>
              <a:rPr lang="en-US" sz="1200" b="1">
                <a:solidFill>
                  <a:schemeClr val="bg1"/>
                </a:solidFill>
                <a:sym typeface="+mn-ea"/>
              </a:rPr>
              <a:t> Behaviours are the properties which is used to perform some task/action.</a:t>
            </a:r>
            <a:endParaRPr lang="en-US" sz="1200" b="1">
              <a:solidFill>
                <a:schemeClr val="bg1"/>
              </a:solidFill>
              <a:sym typeface="+mn-ea"/>
            </a:endParaRPr>
          </a:p>
          <a:p>
            <a:pPr algn="l"/>
            <a:r>
              <a:rPr lang="en-US" sz="1200" b="1">
                <a:solidFill>
                  <a:srgbClr val="E907E7"/>
                </a:solidFill>
                <a:sym typeface="+mn-ea"/>
              </a:rPr>
              <a:t>In programming prospective :- </a:t>
            </a:r>
            <a:endParaRPr lang="en-US" sz="1200" b="1">
              <a:solidFill>
                <a:srgbClr val="E907E7"/>
              </a:solidFill>
              <a:sym typeface="+mn-ea"/>
            </a:endParaRPr>
          </a:p>
          <a:p>
            <a:pPr marL="228600" indent="-228600" algn="l">
              <a:buAutoNum type="arabicPeriod"/>
            </a:pPr>
            <a:r>
              <a:rPr lang="en-US" sz="1200" b="1">
                <a:solidFill>
                  <a:schemeClr val="accent2">
                    <a:lumMod val="40000"/>
                    <a:lumOff val="60000"/>
                  </a:schemeClr>
                </a:solidFill>
                <a:sym typeface="+mn-ea"/>
              </a:rPr>
              <a:t>ObjectName </a:t>
            </a:r>
            <a:r>
              <a:rPr lang="en-US" sz="1200" b="1">
                <a:solidFill>
                  <a:schemeClr val="bg1"/>
                </a:solidFill>
                <a:sym typeface="+mn-ea"/>
              </a:rPr>
              <a:t>is considered as </a:t>
            </a:r>
            <a:r>
              <a:rPr lang="en-US" sz="1200" b="1">
                <a:solidFill>
                  <a:schemeClr val="bg1">
                    <a:lumMod val="75000"/>
                  </a:schemeClr>
                </a:solidFill>
                <a:sym typeface="+mn-ea"/>
              </a:rPr>
              <a:t>className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states </a:t>
            </a:r>
            <a:r>
              <a:rPr lang="en-US" sz="1200" b="1">
                <a:solidFill>
                  <a:schemeClr val="bg1"/>
                </a:solidFill>
                <a:sym typeface="+mn-ea"/>
              </a:rPr>
              <a:t>are referred as </a:t>
            </a:r>
            <a:r>
              <a:rPr lang="en-US" sz="1200" b="1">
                <a:solidFill>
                  <a:schemeClr val="bg1">
                    <a:lumMod val="75000"/>
                  </a:schemeClr>
                </a:solidFill>
                <a:sym typeface="+mn-ea"/>
              </a:rPr>
              <a:t>variables</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behaviours </a:t>
            </a:r>
            <a:r>
              <a:rPr lang="en-US" sz="1200" b="1">
                <a:solidFill>
                  <a:schemeClr val="bg1"/>
                </a:solidFill>
                <a:sym typeface="+mn-ea"/>
              </a:rPr>
              <a:t>are referred as </a:t>
            </a:r>
            <a:r>
              <a:rPr lang="en-US" sz="1200" b="1">
                <a:solidFill>
                  <a:schemeClr val="bg1">
                    <a:lumMod val="75000"/>
                  </a:schemeClr>
                </a:solidFill>
                <a:sym typeface="+mn-ea"/>
              </a:rPr>
              <a:t>methods/functions.</a:t>
            </a:r>
            <a:endParaRPr lang="en-US" sz="1200" b="1">
              <a:solidFill>
                <a:schemeClr val="bg1"/>
              </a:solidFill>
              <a:sym typeface="+mn-ea"/>
            </a:endParaRPr>
          </a:p>
          <a:p>
            <a:pPr algn="l"/>
            <a:r>
              <a:rPr lang="en-US" sz="1200" b="1">
                <a:solidFill>
                  <a:schemeClr val="accent2">
                    <a:lumMod val="40000"/>
                    <a:lumOff val="60000"/>
                  </a:schemeClr>
                </a:solidFill>
                <a:sym typeface="+mn-ea"/>
              </a:rPr>
              <a:t>ObjectName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className</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states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variables</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behaviours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methods/functions</a:t>
            </a:r>
            <a:endParaRPr lang="en-US" sz="1200" b="1">
              <a:solidFill>
                <a:schemeClr val="bg1">
                  <a:lumMod val="75000"/>
                </a:schemeClr>
              </a:solidFill>
              <a:sym typeface="+mn-ea"/>
            </a:endParaRPr>
          </a:p>
          <a:p>
            <a:pPr algn="l"/>
            <a:endParaRPr lang="en-US" sz="1200" b="1">
              <a:solidFill>
                <a:srgbClr val="FF0000"/>
              </a:solidFill>
              <a:sym typeface="+mn-ea"/>
            </a:endParaRPr>
          </a:p>
          <a:p>
            <a:pPr algn="l"/>
            <a:r>
              <a:rPr lang="en-US" sz="1200" b="1">
                <a:solidFill>
                  <a:srgbClr val="FF0000"/>
                </a:solidFill>
                <a:sym typeface="+mn-ea"/>
              </a:rPr>
              <a:t>Example:-  </a:t>
            </a:r>
            <a:r>
              <a:rPr lang="en-US" sz="1200" b="1">
                <a:solidFill>
                  <a:schemeClr val="bg1"/>
                </a:solidFill>
                <a:sym typeface="+mn-ea"/>
              </a:rPr>
              <a:t>when we consider car as an object following are the states and behaviours.</a:t>
            </a:r>
            <a:endParaRPr lang="en-US" sz="1200" b="1">
              <a:solidFill>
                <a:srgbClr val="FF0000"/>
              </a:solidFill>
              <a:sym typeface="+mn-ea"/>
            </a:endParaRPr>
          </a:p>
        </p:txBody>
      </p:sp>
      <p:graphicFrame>
        <p:nvGraphicFramePr>
          <p:cNvPr id="6" name="Table 5"/>
          <p:cNvGraphicFramePr/>
          <p:nvPr/>
        </p:nvGraphicFramePr>
        <p:xfrm>
          <a:off x="130175" y="5565775"/>
          <a:ext cx="2602865" cy="1202690"/>
        </p:xfrm>
        <a:graphic>
          <a:graphicData uri="http://schemas.openxmlformats.org/drawingml/2006/table">
            <a:tbl>
              <a:tblPr firstRow="1" bandRow="1">
                <a:tableStyleId>{5C22544A-7EE6-4342-B048-85BDC9FD1C3A}</a:tableStyleId>
              </a:tblPr>
              <a:tblGrid>
                <a:gridCol w="1231900"/>
                <a:gridCol w="1370965"/>
              </a:tblGrid>
              <a:tr h="518160">
                <a:tc>
                  <a:txBody>
                    <a:bodyPr/>
                    <a:p>
                      <a:pPr>
                        <a:buNone/>
                      </a:pPr>
                      <a:r>
                        <a:rPr lang="en-US" sz="1400"/>
                        <a:t>staes (storing data)</a:t>
                      </a:r>
                      <a:endParaRPr lang="en-US" sz="1400"/>
                    </a:p>
                  </a:txBody>
                  <a:tcPr/>
                </a:tc>
                <a:tc>
                  <a:txBody>
                    <a:bodyPr/>
                    <a:p>
                      <a:pPr>
                        <a:buNone/>
                      </a:pPr>
                      <a:r>
                        <a:rPr lang="en-US" sz="1400"/>
                        <a:t>Behaviour(performing task)</a:t>
                      </a:r>
                      <a:endParaRPr lang="en-US" sz="1400"/>
                    </a:p>
                  </a:txBody>
                  <a:tcPr/>
                </a:tc>
              </a:tr>
              <a:tr h="247015">
                <a:tc>
                  <a:txBody>
                    <a:bodyPr/>
                    <a:p>
                      <a:pPr>
                        <a:buNone/>
                      </a:pPr>
                      <a:r>
                        <a:rPr lang="en-US" sz="1400"/>
                        <a:t>Brand</a:t>
                      </a:r>
                      <a:endParaRPr lang="en-US" sz="1400"/>
                    </a:p>
                  </a:txBody>
                  <a:tcPr/>
                </a:tc>
                <a:tc>
                  <a:txBody>
                    <a:bodyPr/>
                    <a:p>
                      <a:pPr>
                        <a:buNone/>
                      </a:pPr>
                      <a:r>
                        <a:rPr lang="en-US" sz="1400"/>
                        <a:t>start the car</a:t>
                      </a:r>
                      <a:endParaRPr lang="en-US" sz="1400"/>
                    </a:p>
                  </a:txBody>
                  <a:tcPr/>
                </a:tc>
              </a:tr>
              <a:tr h="379730">
                <a:tc>
                  <a:txBody>
                    <a:bodyPr/>
                    <a:p>
                      <a:pPr>
                        <a:buNone/>
                      </a:pPr>
                      <a:r>
                        <a:rPr lang="en-US" sz="1400"/>
                        <a:t>color</a:t>
                      </a:r>
                      <a:endParaRPr lang="en-US" sz="1400"/>
                    </a:p>
                  </a:txBody>
                  <a:tcPr/>
                </a:tc>
                <a:tc>
                  <a:txBody>
                    <a:bodyPr/>
                    <a:p>
                      <a:pPr>
                        <a:buNone/>
                      </a:pPr>
                      <a:r>
                        <a:rPr lang="en-US" sz="1400"/>
                        <a:t>stop the car</a:t>
                      </a:r>
                      <a:endParaRPr lang="en-US" sz="1400"/>
                    </a:p>
                  </a:txBody>
                  <a:tcPr/>
                </a:tc>
              </a:tr>
            </a:tbl>
          </a:graphicData>
        </a:graphic>
      </p:graphicFrame>
      <p:sp>
        <p:nvSpPr>
          <p:cNvPr id="15" name="Rectangles 14"/>
          <p:cNvSpPr/>
          <p:nvPr/>
        </p:nvSpPr>
        <p:spPr>
          <a:xfrm>
            <a:off x="2733040" y="291465"/>
            <a:ext cx="2603500" cy="1880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 </a:t>
            </a:r>
            <a:endParaRPr lang="en-US" sz="1200" b="1">
              <a:solidFill>
                <a:srgbClr val="FFFF00"/>
              </a:solidFill>
              <a:sym typeface="+mn-ea"/>
            </a:endParaRPr>
          </a:p>
          <a:p>
            <a:pPr algn="l"/>
            <a:r>
              <a:rPr lang="en-US" sz="1200" b="1">
                <a:solidFill>
                  <a:srgbClr val="00B0F0"/>
                </a:solidFill>
                <a:sym typeface="+mn-ea"/>
              </a:rPr>
              <a:t>class :-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an blueprint of an object.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also provides a platform to store the states and behaviour of a particular onject.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 logical entity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has to rediculate using a keyord called class.</a:t>
            </a:r>
            <a:endParaRPr lang="en-US" sz="1200" b="1">
              <a:solidFill>
                <a:schemeClr val="bg1"/>
              </a:solidFill>
              <a:sym typeface="+mn-ea"/>
            </a:endParaRPr>
          </a:p>
          <a:p>
            <a:pPr marL="228600" indent="-228600" algn="l">
              <a:buAutoNum type="arabicPeriod"/>
            </a:pPr>
            <a:r>
              <a:rPr lang="en-US" sz="1200" b="1">
                <a:solidFill>
                  <a:schemeClr val="bg1"/>
                </a:solidFill>
                <a:sym typeface="+mn-ea"/>
              </a:rPr>
              <a:t>class can also act as a datatype.</a:t>
            </a:r>
            <a:endParaRPr lang="en-US" sz="1200" b="1">
              <a:solidFill>
                <a:schemeClr val="bg1"/>
              </a:solidFill>
              <a:sym typeface="+mn-ea"/>
            </a:endParaRPr>
          </a:p>
        </p:txBody>
      </p:sp>
      <p:sp>
        <p:nvSpPr>
          <p:cNvPr id="16" name="Rectangles 15"/>
          <p:cNvSpPr/>
          <p:nvPr/>
        </p:nvSpPr>
        <p:spPr>
          <a:xfrm>
            <a:off x="5336540" y="291465"/>
            <a:ext cx="479742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19" name="Rectangles 18"/>
          <p:cNvSpPr/>
          <p:nvPr/>
        </p:nvSpPr>
        <p:spPr>
          <a:xfrm>
            <a:off x="2733040" y="2171700"/>
            <a:ext cx="2603500" cy="24885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psuedo code of 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a:t>
            </a:r>
            <a:endParaRPr lang="en-US" sz="1200" b="1">
              <a:solidFill>
                <a:schemeClr val="bg1"/>
              </a:solidFill>
              <a:sym typeface="+mn-ea"/>
            </a:endParaRPr>
          </a:p>
          <a:p>
            <a:pPr algn="l"/>
            <a:r>
              <a:rPr lang="en-US" sz="1200" b="1">
                <a:solidFill>
                  <a:schemeClr val="accent2"/>
                </a:solidFill>
                <a:sym typeface="+mn-ea"/>
              </a:rPr>
              <a:t>          properties</a:t>
            </a:r>
            <a:endParaRPr lang="en-US" sz="1200" b="1">
              <a:solidFill>
                <a:schemeClr val="accent2"/>
              </a:solidFill>
              <a:sym typeface="+mn-ea"/>
            </a:endParaRPr>
          </a:p>
          <a:p>
            <a:pPr algn="l"/>
            <a:r>
              <a:rPr lang="en-US" sz="1200" b="1">
                <a:solidFill>
                  <a:schemeClr val="accent2"/>
                </a:solidFill>
                <a:sym typeface="+mn-ea"/>
              </a:rPr>
              <a:t>               </a:t>
            </a:r>
            <a:r>
              <a:rPr lang="en-US" sz="1200" b="1">
                <a:solidFill>
                  <a:schemeClr val="bg1"/>
                </a:solidFill>
                <a:sym typeface="+mn-ea"/>
              </a:rPr>
              <a:t>properties1</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properties2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methods/functions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functions1(</a:t>
            </a:r>
            <a:r>
              <a:rPr lang="en-US" sz="1200" b="1">
                <a:solidFill>
                  <a:schemeClr val="bg1"/>
                </a:solidFill>
                <a:sym typeface="+mn-ea"/>
              </a:rPr>
              <a:t>par1,par2...</a:t>
            </a:r>
            <a:r>
              <a:rPr lang="en-US" sz="1200" b="1">
                <a:solidFill>
                  <a:schemeClr val="bg1"/>
                </a:solidFill>
                <a:sym typeface="+mn-ea"/>
              </a:rPr>
              <a: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functions2(par1,par2...){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constructors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className(par1,par2...){....}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blocks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/*...block1..statement..*/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/*...block2..statement..*/ }</a:t>
            </a:r>
            <a:endParaRPr lang="en-US" sz="1200" b="1">
              <a:solidFill>
                <a:schemeClr val="bg1"/>
              </a:solidFill>
              <a:sym typeface="+mn-ea"/>
            </a:endParaRPr>
          </a:p>
        </p:txBody>
      </p:sp>
      <p:sp>
        <p:nvSpPr>
          <p:cNvPr id="20" name="Rectangles 19"/>
          <p:cNvSpPr/>
          <p:nvPr/>
        </p:nvSpPr>
        <p:spPr>
          <a:xfrm>
            <a:off x="2733040" y="4660265"/>
            <a:ext cx="2603500" cy="21056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psuedo code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Professor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properties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endParaRPr lang="en-US" sz="1200" b="1">
              <a:solidFill>
                <a:schemeClr val="bg1"/>
              </a:solidFill>
              <a:sym typeface="+mn-ea"/>
            </a:endParaRPr>
          </a:p>
          <a:p>
            <a:pPr algn="l"/>
            <a:r>
              <a:rPr lang="en-US" sz="1200" b="1">
                <a:solidFill>
                  <a:schemeClr val="bg1"/>
                </a:solidFill>
                <a:sym typeface="+mn-ea"/>
              </a:rPr>
              <a:t>        teaches</a:t>
            </a:r>
            <a:endParaRPr lang="en-US" sz="1200" b="1">
              <a:solidFill>
                <a:schemeClr val="bg1"/>
              </a:solidFill>
              <a:sym typeface="+mn-ea"/>
            </a:endParaRPr>
          </a:p>
          <a:p>
            <a:pPr algn="l"/>
            <a:r>
              <a:rPr lang="en-US" sz="1200" b="1">
                <a:solidFill>
                  <a:srgbClr val="00B0F0"/>
                </a:solidFill>
                <a:sym typeface="+mn-ea"/>
              </a:rPr>
              <a:t>    </a:t>
            </a:r>
            <a:r>
              <a:rPr lang="en-US" sz="1200" b="1">
                <a:solidFill>
                  <a:schemeClr val="accent2"/>
                </a:solidFill>
                <a:sym typeface="+mn-ea"/>
              </a:rPr>
              <a:t>constructor</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Professor(name, teaches)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 grade(paper)</a:t>
            </a:r>
            <a:endParaRPr lang="en-US" sz="1200" b="1">
              <a:solidFill>
                <a:schemeClr val="bg1"/>
              </a:solidFill>
              <a:sym typeface="+mn-ea"/>
            </a:endParaRPr>
          </a:p>
          <a:p>
            <a:pPr algn="l"/>
            <a:r>
              <a:rPr lang="en-US" sz="1200" b="1">
                <a:solidFill>
                  <a:schemeClr val="bg1"/>
                </a:solidFill>
                <a:sym typeface="+mn-ea"/>
              </a:rPr>
              <a:t>        introduceSelf()</a:t>
            </a:r>
            <a:endParaRPr lang="en-US" sz="1200" b="1">
              <a:solidFill>
                <a:schemeClr val="bg1"/>
              </a:solidFill>
              <a:sym typeface="+mn-ea"/>
            </a:endParaRPr>
          </a:p>
          <a:p>
            <a:pPr algn="l"/>
            <a:endParaRPr lang="en-US" sz="1200" b="1">
              <a:solidFill>
                <a:schemeClr val="bg1"/>
              </a:solidFill>
              <a:sym typeface="+mn-ea"/>
            </a:endParaRPr>
          </a:p>
        </p:txBody>
      </p:sp>
      <p:sp>
        <p:nvSpPr>
          <p:cNvPr id="21" name="Rectangles 20"/>
          <p:cNvSpPr/>
          <p:nvPr/>
        </p:nvSpPr>
        <p:spPr>
          <a:xfrm>
            <a:off x="5336540" y="1696720"/>
            <a:ext cx="4799330" cy="1381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marL="228600" indent="-228600" algn="l">
              <a:buAutoNum type="arabicPeriod"/>
            </a:pPr>
            <a:r>
              <a:rPr lang="en-US" sz="1200" b="1">
                <a:solidFill>
                  <a:schemeClr val="bg1"/>
                </a:solidFill>
                <a:sym typeface="+mn-ea"/>
              </a:rPr>
              <a:t>object creation is a process of storing or loading all the non-static properties within the memory. </a:t>
            </a:r>
            <a:endParaRPr lang="en-US" sz="1200" b="1">
              <a:solidFill>
                <a:schemeClr val="bg1"/>
              </a:solidFill>
              <a:sym typeface="+mn-ea"/>
            </a:endParaRPr>
          </a:p>
          <a:p>
            <a:pPr marL="228600" indent="-228600" algn="l">
              <a:buAutoNum type="arabicPeriod"/>
            </a:pPr>
            <a:r>
              <a:rPr lang="en-US" sz="1200" b="1">
                <a:solidFill>
                  <a:schemeClr val="bg1"/>
                </a:solidFill>
                <a:sym typeface="+mn-ea"/>
              </a:rPr>
              <a:t>Objects are created inside the memory location called as </a:t>
            </a:r>
            <a:r>
              <a:rPr lang="en-US" sz="1200" b="1">
                <a:solidFill>
                  <a:schemeClr val="accent2"/>
                </a:solidFill>
                <a:sym typeface="+mn-ea"/>
              </a:rPr>
              <a:t>Heap Area</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create any number of objects for a specific class.</a:t>
            </a:r>
            <a:endParaRPr lang="en-US" sz="1200" b="1">
              <a:solidFill>
                <a:schemeClr val="bg1"/>
              </a:solidFill>
              <a:sym typeface="+mn-ea"/>
            </a:endParaRPr>
          </a:p>
          <a:p>
            <a:pPr marL="228600" indent="-228600" algn="l">
              <a:buAutoNum type="arabicPeriod"/>
            </a:pPr>
            <a:r>
              <a:rPr lang="en-US" sz="1200" b="1">
                <a:solidFill>
                  <a:schemeClr val="bg1"/>
                </a:solidFill>
                <a:sym typeface="+mn-ea"/>
              </a:rPr>
              <a:t>In Seample words object is a copy or instance of a class.</a:t>
            </a:r>
            <a:endParaRPr lang="en-US" sz="1200" b="1">
              <a:solidFill>
                <a:schemeClr val="bg1"/>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const/let/var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
        <p:nvSpPr>
          <p:cNvPr id="2" name="Rectangles 1"/>
          <p:cNvSpPr/>
          <p:nvPr/>
        </p:nvSpPr>
        <p:spPr>
          <a:xfrm>
            <a:off x="5336540"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10133965" y="291465"/>
            <a:ext cx="2022475" cy="27870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Access properties of object</a:t>
            </a:r>
            <a:endParaRPr lang="en-US" sz="1200" b="1">
              <a:solidFill>
                <a:srgbClr val="FFFF00"/>
              </a:solidFill>
              <a:sym typeface="+mn-ea"/>
            </a:endParaRPr>
          </a:p>
          <a:p>
            <a:pPr algn="ctr"/>
            <a:r>
              <a:rPr lang="en-US" sz="1200" b="1">
                <a:solidFill>
                  <a:srgbClr val="FFFF00"/>
                </a:solidFill>
                <a:sym typeface="+mn-ea"/>
              </a:rPr>
              <a:t>or </a:t>
            </a:r>
            <a:endParaRPr lang="en-US" sz="1200" b="1">
              <a:solidFill>
                <a:srgbClr val="FFFF00"/>
              </a:solidFill>
              <a:sym typeface="+mn-ea"/>
            </a:endParaRPr>
          </a:p>
          <a:p>
            <a:pPr algn="ctr"/>
            <a:r>
              <a:rPr lang="en-US" sz="1200" b="1">
                <a:solidFill>
                  <a:srgbClr val="FFFF00"/>
                </a:solidFill>
                <a:sym typeface="+mn-ea"/>
              </a:rPr>
              <a:t>Access non-static properties of class</a:t>
            </a:r>
            <a:endParaRPr lang="en-US" sz="1200" b="1">
              <a:solidFill>
                <a:srgbClr val="FFFF00"/>
              </a:solidFill>
              <a:sym typeface="+mn-ea"/>
            </a:endParaRPr>
          </a:p>
          <a:p>
            <a:pPr algn="l"/>
            <a:r>
              <a:rPr lang="en-US" sz="1200" b="1">
                <a:solidFill>
                  <a:schemeClr val="bg1"/>
                </a:solidFill>
                <a:sym typeface="+mn-ea"/>
              </a:rPr>
              <a:t>in order to access non-static properties persent within the object we make use of dot operator</a:t>
            </a:r>
            <a:r>
              <a:rPr lang="en-US" sz="1200" b="1">
                <a:solidFill>
                  <a:srgbClr val="00B0F0"/>
                </a:solidFill>
                <a:sym typeface="+mn-ea"/>
              </a:rPr>
              <a:t> ( .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syntax:-  to access variable</a:t>
            </a:r>
            <a:endParaRPr lang="en-US" sz="1200" b="1">
              <a:solidFill>
                <a:srgbClr val="00B0F0"/>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variableName</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00B0F0"/>
                </a:solidFill>
                <a:sym typeface="+mn-ea"/>
              </a:rPr>
              <a:t>syntax:-  to access method</a:t>
            </a:r>
            <a:endParaRPr lang="en-US" sz="1200" b="1">
              <a:solidFill>
                <a:schemeClr val="bg1"/>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methodName( arg1 , arg2 , .... , argN)</a:t>
            </a:r>
            <a:endParaRPr lang="en-US" sz="1200" b="1">
              <a:solidFill>
                <a:schemeClr val="bg1"/>
              </a:solidFill>
              <a:sym typeface="+mn-ea"/>
            </a:endParaRPr>
          </a:p>
        </p:txBody>
      </p:sp>
      <p:sp>
        <p:nvSpPr>
          <p:cNvPr id="4" name="Rectangles 3"/>
          <p:cNvSpPr/>
          <p:nvPr/>
        </p:nvSpPr>
        <p:spPr>
          <a:xfrm>
            <a:off x="8006715"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static</a:t>
            </a:r>
            <a:endParaRPr lang="en-US" sz="2400" b="1">
              <a:solidFill>
                <a:schemeClr val="accent1"/>
              </a:solidFill>
            </a:endParaRPr>
          </a:p>
        </p:txBody>
      </p:sp>
      <p:sp>
        <p:nvSpPr>
          <p:cNvPr id="5" name="Rectangles 4"/>
          <p:cNvSpPr/>
          <p:nvPr/>
        </p:nvSpPr>
        <p:spPr>
          <a:xfrm>
            <a:off x="40640" y="291465"/>
            <a:ext cx="3538855" cy="29171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vs </a:t>
            </a:r>
            <a:r>
              <a:rPr lang="en-US" sz="1200" b="1">
                <a:solidFill>
                  <a:srgbClr val="FFFF00"/>
                </a:solidFill>
                <a:sym typeface="+mn-ea"/>
              </a:rPr>
              <a:t>non-static properties</a:t>
            </a:r>
            <a:endParaRPr lang="en-US" sz="1200" b="1">
              <a:solidFill>
                <a:srgbClr val="FFFF00"/>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variable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variable</a:t>
            </a:r>
            <a:r>
              <a:rPr lang="en-US" sz="1200" b="1">
                <a:solidFill>
                  <a:schemeClr val="bg1"/>
                </a:solidFill>
                <a:sym typeface="+mn-ea"/>
              </a:rPr>
              <a:t> otherwise we refer it as</a:t>
            </a:r>
            <a:r>
              <a:rPr lang="en-US" sz="1200" b="1">
                <a:solidFill>
                  <a:schemeClr val="accent2"/>
                </a:solidFill>
                <a:sym typeface="+mn-ea"/>
              </a:rPr>
              <a:t> non-static variable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function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function</a:t>
            </a:r>
            <a:r>
              <a:rPr lang="en-US" sz="1200" b="1">
                <a:solidFill>
                  <a:schemeClr val="bg1"/>
                </a:solidFill>
                <a:sym typeface="+mn-ea"/>
              </a:rPr>
              <a:t> otherwise we refer it as </a:t>
            </a:r>
            <a:r>
              <a:rPr lang="en-US" sz="1200" b="1">
                <a:solidFill>
                  <a:schemeClr val="accent2"/>
                </a:solidFill>
                <a:sym typeface="+mn-ea"/>
              </a:rPr>
              <a:t>non-static function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block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block </a:t>
            </a:r>
            <a:r>
              <a:rPr lang="en-US" sz="1200" b="1">
                <a:solidFill>
                  <a:schemeClr val="bg1"/>
                </a:solidFill>
                <a:sym typeface="+mn-ea"/>
              </a:rPr>
              <a:t>otherwise we refer it as </a:t>
            </a:r>
            <a:r>
              <a:rPr lang="en-US" sz="1200" b="1">
                <a:solidFill>
                  <a:schemeClr val="accent2"/>
                </a:solidFill>
                <a:sym typeface="+mn-ea"/>
              </a:rPr>
              <a:t>non-static block</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and non-static properties</a:t>
            </a:r>
            <a:r>
              <a:rPr lang="en-US" sz="1200" b="1">
                <a:solidFill>
                  <a:schemeClr val="bg1"/>
                </a:solidFill>
                <a:sym typeface="+mn-ea"/>
              </a:rPr>
              <a:t> can be </a:t>
            </a:r>
            <a:r>
              <a:rPr lang="en-US" sz="1200" b="1">
                <a:solidFill>
                  <a:srgbClr val="00B0F0"/>
                </a:solidFill>
                <a:sym typeface="+mn-ea"/>
              </a:rPr>
              <a:t>accessed directly</a:t>
            </a:r>
            <a:r>
              <a:rPr lang="en-US" sz="1200" b="1">
                <a:solidFill>
                  <a:srgbClr val="92D050"/>
                </a:solidFill>
                <a:sym typeface="+mn-ea"/>
              </a:rPr>
              <a:t> within the same class.</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properties</a:t>
            </a:r>
            <a:r>
              <a:rPr lang="en-US" sz="1200" b="1">
                <a:solidFill>
                  <a:schemeClr val="bg1"/>
                </a:solidFill>
                <a:sym typeface="+mn-ea"/>
              </a:rPr>
              <a:t> can be</a:t>
            </a:r>
            <a:r>
              <a:rPr lang="en-US" sz="1200" b="1">
                <a:solidFill>
                  <a:srgbClr val="00B0F0"/>
                </a:solidFill>
                <a:sym typeface="+mn-ea"/>
              </a:rPr>
              <a:t> accessed  with the help of className </a:t>
            </a:r>
            <a:r>
              <a:rPr lang="en-US" sz="1200" b="1">
                <a:solidFill>
                  <a:srgbClr val="92D050"/>
                </a:solidFill>
                <a:sym typeface="+mn-ea"/>
              </a:rPr>
              <a:t>within the different class.   </a:t>
            </a:r>
            <a:endParaRPr lang="en-US" sz="1200" b="1">
              <a:solidFill>
                <a:srgbClr val="92D050"/>
              </a:solidFill>
              <a:sym typeface="+mn-ea"/>
            </a:endParaRPr>
          </a:p>
          <a:p>
            <a:pPr marL="228600" indent="-228600" algn="l">
              <a:buAutoNum type="arabicPeriod"/>
            </a:pPr>
            <a:r>
              <a:rPr lang="en-US" sz="1200" b="1">
                <a:solidFill>
                  <a:srgbClr val="E907E7"/>
                </a:solidFill>
                <a:sym typeface="+mn-ea"/>
              </a:rPr>
              <a:t>Non static properties</a:t>
            </a:r>
            <a:r>
              <a:rPr lang="en-US" sz="1200" b="1">
                <a:solidFill>
                  <a:schemeClr val="bg1"/>
                </a:solidFill>
                <a:sym typeface="+mn-ea"/>
              </a:rPr>
              <a:t> can be </a:t>
            </a:r>
            <a:r>
              <a:rPr lang="en-US" sz="1200" b="1">
                <a:solidFill>
                  <a:srgbClr val="00B0F0"/>
                </a:solidFill>
                <a:sym typeface="+mn-ea"/>
              </a:rPr>
              <a:t>accessed with the help of objectName</a:t>
            </a:r>
            <a:r>
              <a:rPr lang="en-US" sz="1200" b="1">
                <a:solidFill>
                  <a:schemeClr val="bg1"/>
                </a:solidFill>
                <a:sym typeface="+mn-ea"/>
              </a:rPr>
              <a:t> </a:t>
            </a:r>
            <a:r>
              <a:rPr lang="en-US" sz="1200" b="1">
                <a:solidFill>
                  <a:srgbClr val="92D050"/>
                </a:solidFill>
                <a:sym typeface="+mn-ea"/>
              </a:rPr>
              <a:t>within the different class.</a:t>
            </a:r>
            <a:endParaRPr lang="en-US" sz="1200" b="1">
              <a:solidFill>
                <a:srgbClr val="92D050"/>
              </a:solidFill>
              <a:sym typeface="+mn-ea"/>
            </a:endParaRPr>
          </a:p>
        </p:txBody>
      </p:sp>
      <p:sp>
        <p:nvSpPr>
          <p:cNvPr id="7" name="Rectangles 6"/>
          <p:cNvSpPr/>
          <p:nvPr/>
        </p:nvSpPr>
        <p:spPr>
          <a:xfrm>
            <a:off x="3580130" y="36830"/>
            <a:ext cx="4015105" cy="42837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syntax for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static block:-</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block:-</a:t>
            </a:r>
            <a:r>
              <a:rPr lang="en-US" sz="1200" b="1">
                <a:solidFill>
                  <a:srgbClr val="00B0F0"/>
                </a:solidFill>
                <a:sym typeface="+mn-ea"/>
              </a:rPr>
              <a:t>  (it is not supported in js)</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p:txBody>
      </p:sp>
      <p:sp>
        <p:nvSpPr>
          <p:cNvPr id="9" name="Rectangles 8"/>
          <p:cNvSpPr/>
          <p:nvPr/>
        </p:nvSpPr>
        <p:spPr>
          <a:xfrm>
            <a:off x="40640" y="4954270"/>
            <a:ext cx="3539490" cy="1877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what is  static and non-static</a:t>
            </a:r>
            <a:endParaRPr lang="en-US" sz="1200" b="1">
              <a:solidFill>
                <a:srgbClr val="FFFF00"/>
              </a:solidFill>
              <a:sym typeface="+mn-ea"/>
            </a:endParaRPr>
          </a:p>
          <a:p>
            <a:pPr marL="228600" indent="-228600" algn="l">
              <a:buAutoNum type="arabicPeriod"/>
            </a:pPr>
            <a:r>
              <a:rPr lang="en-US" sz="1200" b="1">
                <a:solidFill>
                  <a:schemeClr val="accent2"/>
                </a:solidFill>
                <a:sym typeface="+mn-ea"/>
              </a:rPr>
              <a:t>static </a:t>
            </a:r>
            <a:r>
              <a:rPr lang="en-US" sz="1200" b="1">
                <a:solidFill>
                  <a:schemeClr val="bg1"/>
                </a:solidFill>
                <a:sym typeface="+mn-ea"/>
              </a:rPr>
              <a:t>is a </a:t>
            </a:r>
            <a:r>
              <a:rPr lang="en-US" sz="1200" b="1">
                <a:solidFill>
                  <a:srgbClr val="00B0F0"/>
                </a:solidFill>
                <a:sym typeface="+mn-ea"/>
              </a:rPr>
              <a:t>keyword </a:t>
            </a:r>
            <a:r>
              <a:rPr lang="en-US" sz="1200" b="1">
                <a:solidFill>
                  <a:schemeClr val="bg1"/>
                </a:solidFill>
                <a:sym typeface="+mn-ea"/>
              </a:rPr>
              <a:t>which can be </a:t>
            </a:r>
            <a:r>
              <a:rPr lang="en-US" sz="1200" b="1">
                <a:solidFill>
                  <a:srgbClr val="92D050"/>
                </a:solidFill>
                <a:sym typeface="+mn-ea"/>
              </a:rPr>
              <a:t>used for variables &amp; methods.</a:t>
            </a:r>
            <a:endParaRPr lang="en-US" sz="1200" b="1">
              <a:solidFill>
                <a:srgbClr val="92D050"/>
              </a:solidFill>
              <a:sym typeface="+mn-ea"/>
            </a:endParaRPr>
          </a:p>
          <a:p>
            <a:pPr marL="228600" indent="-228600" algn="l">
              <a:buAutoNum type="arabicPeriod"/>
            </a:pPr>
            <a:r>
              <a:rPr lang="en-US" sz="1200" b="1">
                <a:solidFill>
                  <a:schemeClr val="bg1"/>
                </a:solidFill>
                <a:sym typeface="+mn-ea"/>
              </a:rPr>
              <a:t>Static properties will have </a:t>
            </a:r>
            <a:r>
              <a:rPr lang="en-US" sz="1200" b="1">
                <a:solidFill>
                  <a:schemeClr val="accent2"/>
                </a:solidFill>
                <a:sym typeface="+mn-ea"/>
              </a:rPr>
              <a:t>1 copy per class.</a:t>
            </a:r>
            <a:endParaRPr lang="en-US" sz="1200" b="1">
              <a:solidFill>
                <a:schemeClr val="bg1"/>
              </a:solidFill>
              <a:sym typeface="+mn-ea"/>
            </a:endParaRPr>
          </a:p>
          <a:p>
            <a:pPr marL="228600" indent="-228600" algn="l">
              <a:buAutoNum type="arabicPeriod"/>
            </a:pPr>
            <a:r>
              <a:rPr lang="en-US" sz="1200" b="1">
                <a:solidFill>
                  <a:schemeClr val="bg1"/>
                </a:solidFill>
                <a:sym typeface="+mn-ea"/>
              </a:rPr>
              <a:t>All the static properties are loaded into memory location called as </a:t>
            </a:r>
            <a:r>
              <a:rPr lang="en-US" sz="1200" b="1">
                <a:solidFill>
                  <a:schemeClr val="accent2"/>
                </a:solidFill>
                <a:sym typeface="+mn-ea"/>
              </a:rPr>
              <a:t>class Area / static pool</a:t>
            </a:r>
            <a:endParaRPr lang="en-US" sz="1200" b="1">
              <a:solidFill>
                <a:schemeClr val="bg1"/>
              </a:solidFill>
              <a:sym typeface="+mn-ea"/>
            </a:endParaRPr>
          </a:p>
          <a:p>
            <a:pPr marL="228600" indent="-228600" algn="l">
              <a:buAutoNum type="arabicPeriod"/>
            </a:pPr>
            <a:r>
              <a:rPr lang="en-US" sz="1200" b="1">
                <a:solidFill>
                  <a:schemeClr val="bg1"/>
                </a:solidFill>
                <a:sym typeface="+mn-ea"/>
              </a:rPr>
              <a:t>In order</a:t>
            </a:r>
            <a:r>
              <a:rPr lang="en-US" sz="1200" b="1">
                <a:solidFill>
                  <a:srgbClr val="00B0F0"/>
                </a:solidFill>
                <a:sym typeface="+mn-ea"/>
              </a:rPr>
              <a:t> to define a static variable / static method</a:t>
            </a:r>
            <a:r>
              <a:rPr lang="en-US" sz="1200" b="1">
                <a:solidFill>
                  <a:schemeClr val="bg1"/>
                </a:solidFill>
                <a:sym typeface="+mn-ea"/>
              </a:rPr>
              <a:t> we have to make</a:t>
            </a:r>
            <a:r>
              <a:rPr lang="en-US" sz="1200" b="1">
                <a:solidFill>
                  <a:srgbClr val="92D050"/>
                </a:solidFill>
                <a:sym typeface="+mn-ea"/>
              </a:rPr>
              <a:t> use of static keyword</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we have </a:t>
            </a:r>
            <a:r>
              <a:rPr lang="en-US" sz="1200" b="1">
                <a:solidFill>
                  <a:schemeClr val="accent2"/>
                </a:solidFill>
                <a:sym typeface="+mn-ea"/>
              </a:rPr>
              <a:t>any static properties</a:t>
            </a:r>
            <a:r>
              <a:rPr lang="en-US" sz="1200" b="1">
                <a:solidFill>
                  <a:schemeClr val="bg1"/>
                </a:solidFill>
                <a:sym typeface="+mn-ea"/>
              </a:rPr>
              <a:t> then we should always </a:t>
            </a:r>
            <a:r>
              <a:rPr lang="en-US" sz="1200" b="1">
                <a:solidFill>
                  <a:srgbClr val="92D050"/>
                </a:solidFill>
                <a:sym typeface="+mn-ea"/>
              </a:rPr>
              <a:t>access</a:t>
            </a:r>
            <a:r>
              <a:rPr lang="en-US" sz="1200" b="1">
                <a:solidFill>
                  <a:schemeClr val="bg1"/>
                </a:solidFill>
                <a:sym typeface="+mn-ea"/>
              </a:rPr>
              <a:t> it</a:t>
            </a:r>
            <a:r>
              <a:rPr lang="en-US" sz="1200" b="1">
                <a:solidFill>
                  <a:srgbClr val="92D050"/>
                </a:solidFill>
                <a:sym typeface="+mn-ea"/>
              </a:rPr>
              <a:t> with the help of className.</a:t>
            </a:r>
            <a:endParaRPr lang="en-US" sz="1200" b="1">
              <a:solidFill>
                <a:srgbClr val="92D050"/>
              </a:solidFill>
              <a:sym typeface="+mn-ea"/>
            </a:endParaRPr>
          </a:p>
        </p:txBody>
      </p:sp>
      <p:sp>
        <p:nvSpPr>
          <p:cNvPr id="10" name="Rectangles 9"/>
          <p:cNvSpPr/>
          <p:nvPr/>
        </p:nvSpPr>
        <p:spPr>
          <a:xfrm>
            <a:off x="40640" y="3208655"/>
            <a:ext cx="3539490" cy="17456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access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access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staticMethod</a:t>
            </a:r>
            <a:r>
              <a:rPr lang="en-US" sz="1200" b="1">
                <a:solidFill>
                  <a:srgbClr val="00B0F0"/>
                </a:solidFill>
                <a:sym typeface="+mn-ea"/>
              </a:rPr>
              <a:t>(arg1, arg2, ... , argN)</a:t>
            </a:r>
            <a:endParaRPr lang="en-US" sz="1200" b="1">
              <a:solidFill>
                <a:srgbClr val="00B0F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nonStaticMethod</a:t>
            </a:r>
            <a:r>
              <a:rPr lang="en-US" sz="1200" b="1">
                <a:solidFill>
                  <a:srgbClr val="00B0F0"/>
                </a:solidFill>
                <a:sym typeface="+mn-ea"/>
              </a:rPr>
              <a:t>(</a:t>
            </a:r>
            <a:r>
              <a:rPr lang="en-US" sz="1200" b="1">
                <a:solidFill>
                  <a:srgbClr val="00B0F0"/>
                </a:solidFill>
                <a:sym typeface="+mn-ea"/>
              </a:rPr>
              <a:t>arg1, arg2, ... , argN</a:t>
            </a:r>
            <a:r>
              <a:rPr lang="en-US" sz="1200" b="1">
                <a:solidFill>
                  <a:srgbClr val="00B0F0"/>
                </a:solidFill>
                <a:sym typeface="+mn-ea"/>
              </a:rPr>
              <a:t>)</a:t>
            </a:r>
            <a:endParaRPr lang="en-US" sz="1200" b="1">
              <a:solidFill>
                <a:srgbClr val="92D050"/>
              </a:solidFill>
              <a:sym typeface="+mn-ea"/>
            </a:endParaRPr>
          </a:p>
        </p:txBody>
      </p:sp>
      <p:graphicFrame>
        <p:nvGraphicFramePr>
          <p:cNvPr id="13" name="Table 12"/>
          <p:cNvGraphicFramePr/>
          <p:nvPr/>
        </p:nvGraphicFramePr>
        <p:xfrm>
          <a:off x="3580130" y="4379595"/>
          <a:ext cx="4015105" cy="2398395"/>
        </p:xfrm>
        <a:graphic>
          <a:graphicData uri="http://schemas.openxmlformats.org/drawingml/2006/table">
            <a:tbl>
              <a:tblPr firstRow="1" bandRow="1">
                <a:tableStyleId>{5C22544A-7EE6-4342-B048-85BDC9FD1C3A}</a:tableStyleId>
              </a:tblPr>
              <a:tblGrid>
                <a:gridCol w="803275"/>
                <a:gridCol w="707390"/>
                <a:gridCol w="723900"/>
                <a:gridCol w="818515"/>
                <a:gridCol w="962025"/>
              </a:tblGrid>
              <a:tr h="702310">
                <a:tc>
                  <a:txBody>
                    <a:bodyPr/>
                    <a:p>
                      <a:pPr>
                        <a:buNone/>
                      </a:pPr>
                      <a:r>
                        <a:rPr lang="en-US" sz="1000"/>
                        <a:t>Print or  RC</a:t>
                      </a:r>
                      <a:endParaRPr lang="en-US" sz="1000"/>
                    </a:p>
                  </a:txBody>
                  <a:tcPr/>
                </a:tc>
                <a:tc>
                  <a:txBody>
                    <a:bodyPr/>
                    <a:p>
                      <a:pPr>
                        <a:buNone/>
                      </a:pPr>
                      <a:r>
                        <a:rPr lang="en-US" sz="1000"/>
                        <a:t>Accessing in same class</a:t>
                      </a:r>
                      <a:endParaRPr lang="en-US" sz="1000"/>
                    </a:p>
                  </a:txBody>
                  <a:tcPr/>
                </a:tc>
                <a:tc>
                  <a:txBody>
                    <a:bodyPr/>
                    <a:p>
                      <a:pPr>
                        <a:buNone/>
                      </a:pPr>
                      <a:r>
                        <a:rPr lang="en-US" sz="1000"/>
                        <a:t>Accessing outside the class</a:t>
                      </a:r>
                      <a:endParaRPr lang="en-US" sz="1000"/>
                    </a:p>
                  </a:txBody>
                  <a:tcPr/>
                </a:tc>
                <a:tc>
                  <a:txBody>
                    <a:bodyPr/>
                    <a:p>
                      <a:pPr>
                        <a:buNone/>
                      </a:pPr>
                      <a:r>
                        <a:rPr lang="en-US" sz="1000"/>
                        <a:t>Memory Location</a:t>
                      </a:r>
                      <a:endParaRPr lang="en-US" sz="1000"/>
                    </a:p>
                  </a:txBody>
                  <a:tcPr/>
                </a:tc>
                <a:tc>
                  <a:txBody>
                    <a:bodyPr/>
                    <a:p>
                      <a:pPr>
                        <a:buNone/>
                      </a:pPr>
                      <a:r>
                        <a:rPr lang="en-US" sz="1000"/>
                        <a:t>Number of copies</a:t>
                      </a:r>
                      <a:endParaRPr lang="en-US" sz="1000"/>
                    </a:p>
                  </a:txBody>
                  <a:tcPr/>
                </a:tc>
              </a:tr>
              <a:tr h="822960">
                <a:tc>
                  <a:txBody>
                    <a:bodyPr/>
                    <a:p>
                      <a:pPr>
                        <a:buNone/>
                      </a:pPr>
                      <a:r>
                        <a:rPr lang="en-US" sz="1200" b="1">
                          <a:solidFill>
                            <a:srgbClr val="E907E7"/>
                          </a:solidFill>
                        </a:rPr>
                        <a:t>Static variable and method</a:t>
                      </a:r>
                      <a:endParaRPr lang="en-US" sz="1200" b="1">
                        <a:solidFill>
                          <a:srgbClr val="E907E7"/>
                        </a:solidFill>
                      </a:endParaRPr>
                    </a:p>
                  </a:txBody>
                  <a:tcPr/>
                </a:tc>
                <a:tc>
                  <a:txBody>
                    <a:bodyPr/>
                    <a:p>
                      <a:pPr>
                        <a:buNone/>
                      </a:pPr>
                      <a:r>
                        <a:rPr lang="en-US" sz="1200"/>
                        <a:t>Directly</a:t>
                      </a:r>
                      <a:endParaRPr lang="en-US" sz="1200"/>
                    </a:p>
                  </a:txBody>
                  <a:tcPr/>
                </a:tc>
                <a:tc>
                  <a:txBody>
                    <a:bodyPr/>
                    <a:p>
                      <a:pPr>
                        <a:buNone/>
                      </a:pPr>
                      <a:r>
                        <a:rPr lang="en-US" sz="1200"/>
                        <a:t>with the </a:t>
                      </a:r>
                      <a:r>
                        <a:rPr lang="en-US" sz="1200" b="1">
                          <a:solidFill>
                            <a:schemeClr val="tx1"/>
                          </a:solidFill>
                        </a:rPr>
                        <a:t>class Name</a:t>
                      </a:r>
                      <a:r>
                        <a:rPr lang="en-US" sz="1200"/>
                        <a:t> </a:t>
                      </a:r>
                      <a:endParaRPr lang="en-US" sz="1200" b="1">
                        <a:solidFill>
                          <a:schemeClr val="tx1"/>
                        </a:solidFill>
                      </a:endParaRPr>
                    </a:p>
                  </a:txBody>
                  <a:tcPr/>
                </a:tc>
                <a:tc>
                  <a:txBody>
                    <a:bodyPr/>
                    <a:p>
                      <a:pPr>
                        <a:buNone/>
                      </a:pPr>
                      <a:r>
                        <a:rPr lang="en-US" sz="1200"/>
                        <a:t>class area/</a:t>
                      </a:r>
                      <a:endParaRPr lang="en-US" sz="1200"/>
                    </a:p>
                    <a:p>
                      <a:pPr>
                        <a:buNone/>
                      </a:pPr>
                      <a:r>
                        <a:rPr lang="en-US" sz="1200"/>
                        <a:t>static pool</a:t>
                      </a:r>
                      <a:endParaRPr lang="en-US" sz="1200"/>
                    </a:p>
                  </a:txBody>
                  <a:tcPr/>
                </a:tc>
                <a:tc>
                  <a:txBody>
                    <a:bodyPr/>
                    <a:p>
                      <a:pPr>
                        <a:buNone/>
                      </a:pPr>
                      <a:r>
                        <a:rPr lang="en-US" sz="1200"/>
                        <a:t>only one copy</a:t>
                      </a:r>
                      <a:endParaRPr lang="en-US" sz="1200"/>
                    </a:p>
                  </a:txBody>
                  <a:tcPr/>
                </a:tc>
              </a:tr>
              <a:tr h="873125">
                <a:tc>
                  <a:txBody>
                    <a:bodyPr/>
                    <a:p>
                      <a:pPr>
                        <a:buNone/>
                      </a:pPr>
                      <a:r>
                        <a:rPr lang="en-US" sz="1200" b="1">
                          <a:solidFill>
                            <a:srgbClr val="E907E7"/>
                          </a:solidFill>
                          <a:sym typeface="+mn-ea"/>
                        </a:rPr>
                        <a:t>NonStatic variable and method</a:t>
                      </a:r>
                      <a:endParaRPr lang="en-US" sz="1200" b="1">
                        <a:solidFill>
                          <a:srgbClr val="E907E7"/>
                        </a:solidFill>
                        <a:sym typeface="+mn-ea"/>
                      </a:endParaRPr>
                    </a:p>
                  </a:txBody>
                  <a:tcPr/>
                </a:tc>
                <a:tc>
                  <a:txBody>
                    <a:bodyPr/>
                    <a:p>
                      <a:pPr>
                        <a:buNone/>
                      </a:pPr>
                      <a:r>
                        <a:rPr lang="en-US" sz="1200"/>
                        <a:t>Directly</a:t>
                      </a:r>
                      <a:endParaRPr lang="en-US" sz="1200"/>
                    </a:p>
                  </a:txBody>
                  <a:tcPr/>
                </a:tc>
                <a:tc>
                  <a:txBody>
                    <a:bodyPr/>
                    <a:p>
                      <a:pPr>
                        <a:buNone/>
                      </a:pPr>
                      <a:r>
                        <a:rPr lang="en-US" sz="1200"/>
                        <a:t>with the </a:t>
                      </a:r>
                      <a:r>
                        <a:rPr lang="en-US" sz="1200" b="1"/>
                        <a:t>object name</a:t>
                      </a:r>
                      <a:endParaRPr lang="en-US" sz="1200" b="1"/>
                    </a:p>
                  </a:txBody>
                  <a:tcPr/>
                </a:tc>
                <a:tc>
                  <a:txBody>
                    <a:bodyPr/>
                    <a:p>
                      <a:pPr>
                        <a:buNone/>
                      </a:pPr>
                      <a:r>
                        <a:rPr lang="en-US" sz="1200"/>
                        <a:t>Heap Area</a:t>
                      </a:r>
                      <a:endParaRPr lang="en-US" sz="1200"/>
                    </a:p>
                  </a:txBody>
                  <a:tcPr/>
                </a:tc>
                <a:tc>
                  <a:txBody>
                    <a:bodyPr/>
                    <a:p>
                      <a:pPr>
                        <a:buNone/>
                      </a:pPr>
                      <a:r>
                        <a:rPr lang="en-US" sz="1200"/>
                        <a:t>Depends on Number of object created</a:t>
                      </a:r>
                      <a:endParaRPr lang="en-US" sz="1200"/>
                    </a:p>
                  </a:txBody>
                  <a:tcPr/>
                </a:tc>
              </a:tr>
            </a:tbl>
          </a:graphicData>
        </a:graphic>
      </p:graphicFrame>
      <p:sp>
        <p:nvSpPr>
          <p:cNvPr id="18" name="Rectangles 17"/>
          <p:cNvSpPr/>
          <p:nvPr/>
        </p:nvSpPr>
        <p:spPr>
          <a:xfrm>
            <a:off x="7595235" y="36830"/>
            <a:ext cx="4506595" cy="5374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&amp;</a:t>
            </a:r>
            <a:r>
              <a:rPr lang="en-US" sz="1200" b="1">
                <a:solidFill>
                  <a:srgbClr val="FFFF00"/>
                </a:solidFill>
                <a:sym typeface="+mn-ea"/>
              </a:rPr>
              <a:t> non-static example</a:t>
            </a:r>
            <a:endParaRPr lang="en-US" sz="1200" b="1">
              <a:solidFill>
                <a:srgbClr val="FFFF00"/>
              </a:solidFill>
              <a:sym typeface="+mn-ea"/>
            </a:endParaRPr>
          </a:p>
          <a:p>
            <a:pPr indent="0" algn="l">
              <a:buNone/>
            </a:pPr>
            <a:r>
              <a:rPr lang="en-US" sz="1200" b="1">
                <a:solidFill>
                  <a:srgbClr val="00B0F0"/>
                </a:solidFill>
                <a:sym typeface="+mn-ea"/>
              </a:rPr>
              <a:t>class </a:t>
            </a:r>
            <a:r>
              <a:rPr lang="en-US" sz="1200" b="1">
                <a:solidFill>
                  <a:schemeClr val="accent2"/>
                </a:solidFill>
                <a:sym typeface="+mn-ea"/>
              </a:rPr>
              <a:t>Property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staticProperty </a:t>
            </a:r>
            <a:r>
              <a:rPr lang="en-US" sz="1200" b="1">
                <a:solidFill>
                  <a:srgbClr val="00B0F0"/>
                </a:solidFill>
                <a:sym typeface="+mn-ea"/>
              </a:rPr>
              <a:t>=</a:t>
            </a:r>
            <a:r>
              <a:rPr lang="en-US" sz="1200" b="1">
                <a:solidFill>
                  <a:schemeClr val="bg1"/>
                </a:solidFill>
                <a:sym typeface="+mn-ea"/>
              </a:rPr>
              <a:t> 'someValueOfStaticProperty';</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'someValueOfNonStaticProperty';</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constructor(</a:t>
            </a:r>
            <a:r>
              <a:rPr lang="en-US" sz="1200" b="1">
                <a:solidFill>
                  <a:schemeClr val="bg1"/>
                </a:solidFill>
                <a:sym typeface="+mn-ea"/>
              </a:rPr>
              <a:t>nonStaticProperty</a:t>
            </a: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this.</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 non static method</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'Non static method has been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//static method</a:t>
            </a:r>
            <a:endParaRPr lang="en-US" sz="1200" b="1">
              <a:solidFill>
                <a:srgbClr val="00B0F0"/>
              </a:solidFill>
              <a:sym typeface="+mn-ea"/>
            </a:endParaRPr>
          </a:p>
          <a:p>
            <a:pPr indent="0" algn="l">
              <a:buNone/>
            </a:pPr>
            <a:r>
              <a:rPr lang="en-US" sz="1200" b="1">
                <a:solidFill>
                  <a:srgbClr val="00B0F0"/>
                </a:solidFill>
                <a:sym typeface="+mn-ea"/>
              </a:rPr>
              <a:t>    console.log('static method has been called.');</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rgbClr val="E907E7"/>
                </a:solidFill>
                <a:sym typeface="+mn-ea"/>
              </a:rPr>
              <a:t>{             </a:t>
            </a:r>
            <a:r>
              <a:rPr lang="en-US" sz="1200" b="1">
                <a:solidFill>
                  <a:srgbClr val="92D050"/>
                </a:solidFill>
                <a:sym typeface="+mn-ea"/>
              </a:rPr>
              <a:t>//static block</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'Class static initialization block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property </a:t>
            </a:r>
            <a:r>
              <a:rPr lang="en-US" sz="1200" b="1">
                <a:solidFill>
                  <a:srgbClr val="00B0F0"/>
                </a:solidFill>
                <a:sym typeface="+mn-ea"/>
              </a:rPr>
              <a:t>= new Property(</a:t>
            </a:r>
            <a:r>
              <a:rPr lang="en-US" sz="1200" b="1">
                <a:solidFill>
                  <a:schemeClr val="bg1"/>
                </a:solidFill>
                <a:sym typeface="+mn-ea"/>
              </a:rPr>
              <a:t>'someValueOfNonStaticProperty'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"Class static initialization block called"</a:t>
            </a:r>
            <a:endParaRPr lang="en-US" sz="1200" b="1">
              <a:solidFill>
                <a:srgbClr val="00B0F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staticProperty</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"someValueOfStaticProperty"</a:t>
            </a:r>
            <a:endParaRPr lang="en-US" sz="1200" b="1">
              <a:solidFill>
                <a:srgbClr val="92D05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"someValueOfNonStaticProperty"</a:t>
            </a:r>
            <a:endParaRPr lang="en-US" sz="1200" b="1">
              <a:solidFill>
                <a:srgbClr val="00B0F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"Non static method has been called.</a:t>
            </a:r>
            <a:endParaRPr lang="en-US" sz="1200" b="1">
              <a:solidFill>
                <a:srgbClr val="92D05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"static method has been called."</a:t>
            </a:r>
            <a:endParaRPr lang="en-US" sz="1200" b="1">
              <a:solidFill>
                <a:schemeClr val="bg1"/>
              </a:solidFill>
              <a:sym typeface="+mn-ea"/>
            </a:endParaRPr>
          </a:p>
        </p:txBody>
      </p:sp>
      <p:sp>
        <p:nvSpPr>
          <p:cNvPr id="26" name="Rectangles 25"/>
          <p:cNvSpPr/>
          <p:nvPr/>
        </p:nvSpPr>
        <p:spPr>
          <a:xfrm>
            <a:off x="7595235" y="5411470"/>
            <a:ext cx="4511040" cy="1353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Blocks</a:t>
            </a:r>
            <a:endParaRPr lang="en-US" sz="1200" b="1">
              <a:solidFill>
                <a:srgbClr val="FFFF00"/>
              </a:solidFill>
              <a:sym typeface="+mn-ea"/>
            </a:endParaRPr>
          </a:p>
          <a:p>
            <a:pPr marL="228600" indent="-228600" algn="l">
              <a:buAutoNum type="arabicPeriod"/>
            </a:pPr>
            <a:r>
              <a:rPr lang="en-US" sz="1200" b="1">
                <a:solidFill>
                  <a:srgbClr val="92D050"/>
                </a:solidFill>
                <a:sym typeface="+mn-ea"/>
              </a:rPr>
              <a:t>Blocks </a:t>
            </a:r>
            <a:r>
              <a:rPr lang="en-US" sz="1200" b="1">
                <a:solidFill>
                  <a:schemeClr val="bg1"/>
                </a:solidFill>
                <a:sym typeface="+mn-ea"/>
              </a:rPr>
              <a:t>are a</a:t>
            </a:r>
            <a:r>
              <a:rPr lang="en-US" sz="1200" b="1">
                <a:solidFill>
                  <a:srgbClr val="00B0F0"/>
                </a:solidFill>
                <a:sym typeface="+mn-ea"/>
              </a:rPr>
              <a:t> set of instruction</a:t>
            </a:r>
            <a:r>
              <a:rPr lang="en-US" sz="1200" b="1">
                <a:solidFill>
                  <a:schemeClr val="bg1"/>
                </a:solidFill>
                <a:sym typeface="+mn-ea"/>
              </a:rPr>
              <a:t> used for initialization .</a:t>
            </a:r>
            <a:r>
              <a:rPr lang="en-US" sz="1200" b="1">
                <a:solidFill>
                  <a:srgbClr val="00B0F0"/>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class loadig</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Non 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object creation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have multiple static blocks &amp; execution will happen in sequential manner.</a:t>
            </a:r>
            <a:endParaRPr lang="en-US" sz="1200" b="1">
              <a:solidFill>
                <a:schemeClr val="bg1"/>
              </a:solidFill>
              <a:sym typeface="+mn-ea"/>
            </a:endParaRPr>
          </a:p>
          <a:p>
            <a:pPr marL="228600" indent="-228600" algn="l">
              <a:buAutoNum type="arabicPeriod"/>
            </a:pPr>
            <a:r>
              <a:rPr lang="en-US" sz="1200" b="1">
                <a:solidFill>
                  <a:srgbClr val="00B0F0"/>
                </a:solidFill>
                <a:sym typeface="+mn-ea"/>
              </a:rPr>
              <a:t>Non Static block</a:t>
            </a:r>
            <a:r>
              <a:rPr lang="en-US" sz="1200" b="1">
                <a:solidFill>
                  <a:schemeClr val="bg1"/>
                </a:solidFill>
                <a:sym typeface="+mn-ea"/>
              </a:rPr>
              <a:t> is</a:t>
            </a:r>
            <a:r>
              <a:rPr lang="en-US" sz="1200" b="1">
                <a:solidFill>
                  <a:srgbClr val="92D050"/>
                </a:solidFill>
                <a:sym typeface="+mn-ea"/>
              </a:rPr>
              <a:t> not supported in JS.</a:t>
            </a:r>
            <a:endParaRPr lang="en-US" sz="1200" b="1">
              <a:solidFill>
                <a:srgbClr val="92D05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492252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IIFE , setInterval , setTimeout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b'</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 , apply , bind </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44590</Words>
  <Application>WPS Presentation</Application>
  <PresentationFormat>Widescreen</PresentationFormat>
  <Paragraphs>1272</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497</cp:revision>
  <dcterms:created xsi:type="dcterms:W3CDTF">2022-12-28T05:03:00Z</dcterms:created>
  <dcterms:modified xsi:type="dcterms:W3CDTF">2023-06-24T08:38:42Z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