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599" r:id="rId4"/>
    <p:sldId id="600" r:id="rId5"/>
    <p:sldId id="375" r:id="rId6"/>
    <p:sldId id="601" r:id="rId7"/>
    <p:sldId id="602" r:id="rId8"/>
    <p:sldId id="6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1225" y="1267778"/>
            <a:ext cx="10369550" cy="432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86624" y="5225143"/>
            <a:ext cx="1818751" cy="364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Abhay Kumar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40146" y="2155765"/>
            <a:ext cx="73104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 dirty="0">
                <a:solidFill>
                  <a:schemeClr val="accent1"/>
                </a:solidFill>
              </a:rPr>
              <a:t>Linked List 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2530" y="3387725"/>
            <a:ext cx="980694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IN" altLang="en-US" sz="1200" b="1">
                <a:solidFill>
                  <a:schemeClr val="bg1">
                    <a:lumMod val="65000"/>
                  </a:schemeClr>
                </a:solidFill>
                <a:sym typeface="+mn-ea"/>
              </a:rPr>
              <a:t>Linked List is a linear data structure, in which elements are not stored at a contiguous location, rather they are linked using pointers. </a:t>
            </a:r>
            <a:endParaRPr lang="en-IN" altLang="en-US" sz="1200" b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>
                    <a:lumMod val="65000"/>
                  </a:schemeClr>
                </a:solidFill>
                <a:sym typeface="+mn-ea"/>
              </a:rPr>
              <a:t>Linked List forms a series of connected nodes, where each node stores the data and the address of the next node.</a:t>
            </a:r>
            <a:endParaRPr lang="en-IN" altLang="en-US" sz="12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Rectangles 28"/>
          <p:cNvSpPr/>
          <p:nvPr/>
        </p:nvSpPr>
        <p:spPr>
          <a:xfrm>
            <a:off x="96520" y="2400300"/>
            <a:ext cx="2238375" cy="4281170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what is Node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Node Structure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: A node in a linked list typically consists of two components: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Data , Next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Data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: It holds the actual value or data associated with the node.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Next Pointer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: It stores the memory address (reference) of the next node in the sequence.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accent4"/>
                </a:solidFill>
                <a:sym typeface="+mn-ea"/>
              </a:rPr>
              <a:t>Head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: The linked list is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 accessed through the head node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, which points to the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first node in the list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accent4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accent4"/>
                </a:solidFill>
                <a:sym typeface="+mn-ea"/>
              </a:rPr>
              <a:t>Tail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: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The last node in the list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points to NULL or nullptr,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indicating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the last node of the list.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This node is known as the tail node.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648825" cy="24003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648825" y="0"/>
            <a:ext cx="2397760" cy="2400300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what is Linked List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Linked List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is a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 linear data structure,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in which </a:t>
            </a:r>
            <a:r>
              <a:rPr lang="en-IN" altLang="en-US" sz="1200" b="1">
                <a:solidFill>
                  <a:srgbClr val="E907E7"/>
                </a:solidFill>
                <a:sym typeface="+mn-ea"/>
              </a:rPr>
              <a:t>elements are not stored at a contiguous location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, rather they are linked using pointers.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Linked List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forms a series of connected nodes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,</a:t>
            </a:r>
            <a:r>
              <a:rPr lang="en-IN" altLang="en-US" sz="1200" b="1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>
                    <a:lumMod val="75000"/>
                  </a:schemeClr>
                </a:solidFill>
                <a:sym typeface="+mn-ea"/>
              </a:rPr>
              <a:t>where each node stores the data and the address of the next node.</a:t>
            </a:r>
            <a:endParaRPr lang="en-IN" altLang="en-US" sz="1200" b="1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334895" y="2399665"/>
            <a:ext cx="5640705" cy="4281805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FFFF00"/>
                </a:solidFill>
                <a:sym typeface="+mn-ea"/>
              </a:rPr>
              <a:t>Why linked list data structure needed?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FFC000"/>
                </a:solidFill>
                <a:sym typeface="+mn-ea"/>
              </a:rPr>
              <a:t>Dynamic Data structure: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The size of memory can be allocated or de-allocated at run time based on the operation insertion or deletion.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FFC000"/>
                </a:solidFill>
                <a:sym typeface="+mn-ea"/>
              </a:rPr>
              <a:t>Ease of Insertion/Deletion: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The insertion and deletion of elements are simpler than arrays since no elements need to be shifted after insertion and deletion, Just the address needed to be updated.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FFC000"/>
                </a:solidFill>
                <a:sym typeface="+mn-ea"/>
              </a:rPr>
              <a:t>Efficient Memory Utilization: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As we know Linked List is a dynamic data structure the size increases or decreases as per the requirement so this avoids the wastage of memory.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FFC000"/>
                </a:solidFill>
                <a:sym typeface="+mn-ea"/>
              </a:rPr>
              <a:t>Implementation: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Various advanced data structures can be implemented using a linked list like a stack, queue, graph, hash maps, etc.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E907E7"/>
                </a:solidFill>
                <a:sym typeface="+mn-ea"/>
              </a:rPr>
              <a:t>Example: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In a system, if we maintain a sorted list of IDs in an array id[] = [1000, 1010, 1050, 2000, 2040].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If we want to insert a new ID 1005,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then to maintain the sorted order,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we have to move all the elements after 1000 (excluding 1000).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Deletion is also expensive with arrays until unless some special techniques are used.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For example, to delete 1010 in id[], 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chemeClr val="bg1"/>
                </a:solidFill>
                <a:sym typeface="+mn-ea"/>
              </a:rPr>
              <a:t>everything after 1010 has to be moved due to this so much work is being done which affects the efficiency of the code.</a:t>
            </a:r>
            <a:endParaRPr lang="en-I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1225" y="1267778"/>
            <a:ext cx="10369550" cy="432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86624" y="5225143"/>
            <a:ext cx="1818751" cy="364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Abhay Kumar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9521" y="1327725"/>
            <a:ext cx="73104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 dirty="0">
                <a:solidFill>
                  <a:schemeClr val="accent1"/>
                </a:solidFill>
              </a:rPr>
              <a:t>Singly Linked List 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03630" y="2073910"/>
            <a:ext cx="9806940" cy="3492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In a singly linked list, each node contains a reference to the next node in the sequence. Traversing a singly linked list is done in a forward direction.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45" y="2423160"/>
            <a:ext cx="964882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23"/>
          <p:cNvSpPr/>
          <p:nvPr/>
        </p:nvSpPr>
        <p:spPr>
          <a:xfrm>
            <a:off x="5617210" y="0"/>
            <a:ext cx="3295650" cy="408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Variable Declaration And Initialization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0" y="0"/>
            <a:ext cx="3559810" cy="1927860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step :- 1 :- create a node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this node contains two things , one is element and second is address of next node</a:t>
            </a:r>
            <a:endParaRPr 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class </a:t>
            </a:r>
            <a:r>
              <a:rPr lang="en-US" sz="1200" b="1">
                <a:solidFill>
                  <a:schemeClr val="accent4"/>
                </a:solidFill>
                <a:sym typeface="+mn-ea"/>
              </a:rPr>
              <a:t>Node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{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// constructor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constructor(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) {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this.</a:t>
            </a:r>
            <a:r>
              <a:rPr lang="en-US" sz="1200" b="1">
                <a:solidFill>
                  <a:schemeClr val="accent2"/>
                </a:solidFill>
                <a:sym typeface="+mn-ea"/>
              </a:rPr>
              <a:t>element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this.</a:t>
            </a:r>
            <a:r>
              <a:rPr lang="en-US" sz="1200" b="1">
                <a:solidFill>
                  <a:schemeClr val="accent2"/>
                </a:solidFill>
                <a:sym typeface="+mn-ea"/>
              </a:rPr>
              <a:t>next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= null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}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US" sz="12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315085" y="1560195"/>
            <a:ext cx="2244725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element      nextNode</a:t>
            </a:r>
            <a:endParaRPr lang="en-IN" altLang="en-US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2437765" y="1560195"/>
            <a:ext cx="0" cy="3676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9050" y="1927860"/>
            <a:ext cx="3540760" cy="4929505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step :- 2 :- create a LinkedKist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linkedlist class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class </a:t>
            </a:r>
            <a:r>
              <a:rPr lang="en-IN" altLang="en-US" sz="1200" b="1">
                <a:solidFill>
                  <a:schemeClr val="accent4"/>
                </a:solidFill>
                <a:sym typeface="+mn-ea"/>
              </a:rPr>
              <a:t>LinkedList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{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constructor() {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this.</a:t>
            </a:r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head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null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this.</a:t>
            </a:r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size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0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adds an element at the end of list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add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 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insert element at the position index of the list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insertAt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,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an element from the specified location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removeFrom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 given element from the list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finds the index of element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indexOf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checks the list for empty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isEmpty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gives the size of the list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size_of_list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prints the list items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printList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2495" y="1267778"/>
            <a:ext cx="10369550" cy="432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86624" y="5225143"/>
            <a:ext cx="1818751" cy="364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Abhay Kumar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9521" y="1327725"/>
            <a:ext cx="73104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 dirty="0">
                <a:solidFill>
                  <a:schemeClr val="accent1"/>
                </a:solidFill>
              </a:rPr>
              <a:t>DOUBLE Linked List 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9975" y="2559685"/>
            <a:ext cx="9806940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In a doubly linked list, each node contains references to both the next and previous nodes. 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This allows for traversal in both forward and backward directions, but it requires additional memory for the backward reference.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3493770"/>
            <a:ext cx="10368280" cy="1731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Rectangles 28"/>
          <p:cNvSpPr/>
          <p:nvPr/>
        </p:nvSpPr>
        <p:spPr>
          <a:xfrm>
            <a:off x="0" y="0"/>
            <a:ext cx="3559810" cy="2006600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step :- 1 :- create a node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this node contains two things , one is element and second is address of next node</a:t>
            </a:r>
            <a:endParaRPr 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class </a:t>
            </a:r>
            <a:r>
              <a:rPr lang="en-US" sz="1200" b="1">
                <a:solidFill>
                  <a:schemeClr val="accent4"/>
                </a:solidFill>
                <a:sym typeface="+mn-ea"/>
              </a:rPr>
              <a:t>Node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{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// constructor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constructor(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) {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    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this.</a:t>
            </a:r>
            <a:r>
              <a:rPr lang="en-US" sz="1200" b="1">
                <a:solidFill>
                  <a:schemeClr val="accent2"/>
                </a:solidFill>
                <a:sym typeface="+mn-ea"/>
              </a:rPr>
              <a:t>next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= null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this.</a:t>
            </a:r>
            <a:r>
              <a:rPr lang="en-US" sz="1200" b="1">
                <a:solidFill>
                  <a:schemeClr val="accent2"/>
                </a:solidFill>
                <a:sym typeface="+mn-ea"/>
              </a:rPr>
              <a:t>element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this.</a:t>
            </a:r>
            <a:r>
              <a:rPr lang="en-US" sz="1200" b="1">
                <a:solidFill>
                  <a:schemeClr val="accent2"/>
                </a:solidFill>
                <a:sym typeface="+mn-ea"/>
              </a:rPr>
              <a:t>next </a:t>
            </a:r>
            <a:r>
              <a:rPr lang="en-US" sz="1200" b="1">
                <a:solidFill>
                  <a:srgbClr val="00B0F0"/>
                </a:solidFill>
                <a:sym typeface="+mn-ea"/>
              </a:rPr>
              <a:t>= null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}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US" sz="1200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315085" y="1638935"/>
            <a:ext cx="2244725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element      nextNode</a:t>
            </a:r>
            <a:endParaRPr lang="en-IN" altLang="en-US"/>
          </a:p>
        </p:txBody>
      </p:sp>
      <p:cxnSp>
        <p:nvCxnSpPr>
          <p:cNvPr id="3" name="Straight Connector 2"/>
          <p:cNvCxnSpPr>
            <a:stCxn id="2" idx="0"/>
            <a:endCxn id="2" idx="2"/>
          </p:cNvCxnSpPr>
          <p:nvPr/>
        </p:nvCxnSpPr>
        <p:spPr>
          <a:xfrm>
            <a:off x="2437765" y="1638935"/>
            <a:ext cx="0" cy="3676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4117340" y="0"/>
            <a:ext cx="3540760" cy="6857365"/>
          </a:xfrm>
          <a:prstGeom prst="rect">
            <a:avLst/>
          </a:prstGeom>
          <a:solidFill>
            <a:schemeClr val="tx1">
              <a:alpha val="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FFFF00"/>
                </a:solidFill>
                <a:sym typeface="+mn-ea"/>
              </a:rPr>
              <a:t>step :- 2 :- create a LinkedKist 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linkedlist class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class </a:t>
            </a:r>
            <a:r>
              <a:rPr lang="en-IN" altLang="en-US" sz="1200" b="1">
                <a:solidFill>
                  <a:schemeClr val="accent4"/>
                </a:solidFill>
                <a:sym typeface="+mn-ea"/>
              </a:rPr>
              <a:t>LinkedList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{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constructor() {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this.</a:t>
            </a:r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head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null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this.</a:t>
            </a:r>
            <a:r>
              <a:rPr lang="en-IN" altLang="en-US" sz="1200" b="1">
                <a:solidFill>
                  <a:schemeClr val="accent2"/>
                </a:solidFill>
                <a:sym typeface="+mn-ea"/>
              </a:rPr>
              <a:t>size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=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0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;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insert element at the last position of the list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insertAtStart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}</a:t>
            </a:r>
            <a:endParaRPr 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92D050"/>
                </a:solidFill>
                <a:sym typeface="+mn-ea"/>
              </a:rPr>
              <a:t>    // insert element at the last position of the list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insertAtEnd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insert element at the position index of the list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insertAtIndex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,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an element from the specified location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removeFromStart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an element from the specified location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removeFromLast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an element from the specified location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removeFromIndex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index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removes a given element from the list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Sort a given element from the list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removeElement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finds/Search the index of element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indexOf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element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checks the list for empty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isEmpty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US" sz="1200" b="1">
                <a:solidFill>
                  <a:srgbClr val="92D05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gives the size of the list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size_of_list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92D050"/>
                </a:solidFill>
                <a:sym typeface="+mn-ea"/>
              </a:rPr>
              <a:t>// prints the list items</a:t>
            </a:r>
            <a:endParaRPr lang="en-IN" altLang="en-US" sz="1200" b="1">
              <a:solidFill>
                <a:srgbClr val="92D050"/>
              </a:solidFill>
              <a:sym typeface="+mn-ea"/>
            </a:endParaRPr>
          </a:p>
          <a:p>
            <a:pPr algn="l"/>
            <a:r>
              <a:rPr lang="en-US" sz="1200" b="1">
                <a:solidFill>
                  <a:srgbClr val="00B0F0"/>
                </a:solidFill>
                <a:sym typeface="+mn-ea"/>
              </a:rPr>
              <a:t>    </a:t>
            </a:r>
            <a:r>
              <a:rPr lang="en-IN" altLang="en-US" sz="1200" b="1">
                <a:solidFill>
                  <a:srgbClr val="FF0000"/>
                </a:solidFill>
                <a:sym typeface="+mn-ea"/>
              </a:rPr>
              <a:t>printList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() {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</a:t>
            </a:r>
            <a:r>
              <a:rPr lang="en-IN" altLang="en-US" sz="1200" b="1">
                <a:solidFill>
                  <a:schemeClr val="bg1"/>
                </a:solidFill>
                <a:sym typeface="+mn-ea"/>
              </a:rPr>
              <a:t> .......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   </a:t>
            </a:r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endParaRPr lang="en-IN" altLang="en-US" sz="1200" b="1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IN" altLang="en-US" sz="1200" b="1">
                <a:solidFill>
                  <a:srgbClr val="00B0F0"/>
                </a:solidFill>
                <a:sym typeface="+mn-ea"/>
              </a:rPr>
              <a:t>}</a:t>
            </a:r>
            <a:endParaRPr lang="en-IN" altLang="en-US" sz="1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1225" y="1279208"/>
            <a:ext cx="10369550" cy="432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86624" y="5225143"/>
            <a:ext cx="1818751" cy="364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Abhay Kumar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9521" y="1327725"/>
            <a:ext cx="73104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 dirty="0">
                <a:solidFill>
                  <a:schemeClr val="accent1"/>
                </a:solidFill>
              </a:rPr>
              <a:t>CIRCULAR Linked List 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2530" y="2063115"/>
            <a:ext cx="9806940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In a circular linked list, the last node points back to the head node, 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creating a circular structure. It can be either singly or doubly linked.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3110865"/>
            <a:ext cx="8686800" cy="2114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5262</Words>
  <Application>WPS Presentation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91906</cp:lastModifiedBy>
  <cp:revision>409</cp:revision>
  <dcterms:created xsi:type="dcterms:W3CDTF">2022-12-28T05:03:00Z</dcterms:created>
  <dcterms:modified xsi:type="dcterms:W3CDTF">2023-07-09T09:47:23Z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53EF7B8CF00D4DA68EDBCCD99C1AEC52</vt:lpwstr>
  </property>
  <property fmtid="{D5CDD505-2E9C-101B-9397-08002B2CF9AE}" pid="3" name="KSOProductBuildVer">
    <vt:lpwstr>1033-11.2.0.11537</vt:lpwstr>
  </property>
</Properties>
</file>