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14" r:id="rId3"/>
    <p:sldId id="415" r:id="rId4"/>
    <p:sldId id="447" r:id="rId5"/>
    <p:sldId id="446" r:id="rId6"/>
    <p:sldId id="448" r:id="rId8"/>
    <p:sldId id="449" r:id="rId9"/>
    <p:sldId id="478" r:id="rId10"/>
    <p:sldId id="479" r:id="rId11"/>
    <p:sldId id="518" r:id="rId12"/>
    <p:sldId id="521" r:id="rId13"/>
    <p:sldId id="524" r:id="rId14"/>
    <p:sldId id="523" r:id="rId15"/>
    <p:sldId id="525" r:id="rId16"/>
    <p:sldId id="526" r:id="rId17"/>
    <p:sldId id="527" r:id="rId18"/>
    <p:sldId id="599" r:id="rId19"/>
    <p:sldId id="601" r:id="rId20"/>
    <p:sldId id="602" r:id="rId21"/>
    <p:sldId id="603" r:id="rId22"/>
    <p:sldId id="6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2" name="Picture 1"/>
          <p:cNvPicPr>
            <a:picLocks noChangeAspect="1"/>
          </p:cNvPicPr>
          <p:nvPr/>
        </p:nvPicPr>
        <p:blipFill>
          <a:blip r:embed="rId1"/>
          <a:stretch>
            <a:fillRect/>
          </a:stretch>
        </p:blipFill>
        <p:spPr>
          <a:xfrm>
            <a:off x="6462395" y="1519555"/>
            <a:ext cx="4819650" cy="3819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Dom manipulation</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631690" y="22225"/>
            <a:ext cx="7481570" cy="6732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Accessing Elements:</a:t>
            </a:r>
            <a:endParaRPr lang="en-US" sz="1200" b="1">
              <a:solidFill>
                <a:srgbClr val="FFFF0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body</a:t>
            </a:r>
            <a:r>
              <a:rPr lang="en-US" sz="1200" b="1">
                <a:solidFill>
                  <a:srgbClr val="00B0F0"/>
                </a:solidFill>
                <a:sym typeface="+mn-ea"/>
              </a:rPr>
              <a:t>  </a:t>
            </a:r>
            <a:r>
              <a:rPr lang="en-US" sz="1200" b="1">
                <a:solidFill>
                  <a:srgbClr val="92D050"/>
                </a:solidFill>
                <a:sym typeface="+mn-ea"/>
              </a:rPr>
              <a:t>: = &lt;body&gt; = Retrieves a body element .// In particular, if a script is inside &lt;head&gt;, then document.body is unavailable, because the browser did not read it yet</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head</a:t>
            </a:r>
            <a:r>
              <a:rPr lang="en-US" sz="1200" b="1">
                <a:solidFill>
                  <a:srgbClr val="00B0F0"/>
                </a:solidFill>
                <a:sym typeface="+mn-ea"/>
              </a:rPr>
              <a:t>  </a:t>
            </a:r>
            <a:r>
              <a:rPr lang="en-US" sz="1200" b="1">
                <a:solidFill>
                  <a:srgbClr val="92D050"/>
                </a:solidFill>
                <a:sym typeface="+mn-ea"/>
              </a:rPr>
              <a:t>: = &lt;head&gt; = Retrieves a head element .</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FFC000"/>
                </a:solidFill>
                <a:sym typeface="+mn-ea"/>
              </a:rPr>
              <a:t>documentElement  </a:t>
            </a:r>
            <a:r>
              <a:rPr lang="en-US" sz="1200" b="1">
                <a:solidFill>
                  <a:srgbClr val="92D050"/>
                </a:solidFill>
                <a:sym typeface="+mn-ea"/>
              </a:rPr>
              <a:t>: = &lt;html&gt; = Retrieves a html element .</a:t>
            </a:r>
            <a:endParaRPr lang="en-US" sz="1200" b="1">
              <a:solidFill>
                <a:srgbClr val="FF000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getElementById</a:t>
            </a:r>
            <a:r>
              <a:rPr lang="en-US" sz="1200" b="1">
                <a:solidFill>
                  <a:srgbClr val="00B0F0"/>
                </a:solidFill>
                <a:sym typeface="+mn-ea"/>
              </a:rPr>
              <a:t>('</a:t>
            </a:r>
            <a:r>
              <a:rPr lang="en-US" sz="1200" b="1">
                <a:solidFill>
                  <a:schemeClr val="bg1"/>
                </a:solidFill>
                <a:sym typeface="+mn-ea"/>
              </a:rPr>
              <a:t>elementId</a:t>
            </a:r>
            <a:r>
              <a:rPr lang="en-US" sz="1200" b="1">
                <a:solidFill>
                  <a:srgbClr val="00B0F0"/>
                </a:solidFill>
                <a:sym typeface="+mn-ea"/>
              </a:rPr>
              <a:t>')  </a:t>
            </a:r>
            <a:r>
              <a:rPr lang="en-US" sz="1200" b="1">
                <a:solidFill>
                  <a:srgbClr val="92D050"/>
                </a:solidFill>
                <a:sym typeface="+mn-ea"/>
              </a:rPr>
              <a:t>: Retrieves an element using its unique ID.</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getElementsByClassName</a:t>
            </a:r>
            <a:r>
              <a:rPr lang="en-US" sz="1200" b="1">
                <a:solidFill>
                  <a:srgbClr val="00B0F0"/>
                </a:solidFill>
                <a:sym typeface="+mn-ea"/>
              </a:rPr>
              <a:t>('</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Retrieves elements based on their class name.</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getElementsByTagName</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  </a:t>
            </a:r>
            <a:r>
              <a:rPr lang="en-US" sz="1200" b="1">
                <a:solidFill>
                  <a:srgbClr val="92D050"/>
                </a:solidFill>
                <a:sym typeface="+mn-ea"/>
              </a:rPr>
              <a:t>: Retrieves elements based on their tag name.</a:t>
            </a:r>
            <a:endParaRPr lang="en-US" sz="1200" b="1">
              <a:solidFill>
                <a:srgbClr val="00B0F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the first element that matches the specified selector.</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querySelectorAll</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a list of all elements that match the specified selector.</a:t>
            </a:r>
            <a:endParaRPr lang="en-US" sz="1200" b="1">
              <a:solidFill>
                <a:srgbClr val="92D050"/>
              </a:solidFill>
              <a:sym typeface="+mn-ea"/>
            </a:endParaRP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matches</a:t>
            </a:r>
            <a:r>
              <a:rPr lang="en-US" sz="1200" b="1">
                <a:solidFill>
                  <a:srgbClr val="00B0F0"/>
                </a:solidFill>
                <a:sym typeface="+mn-ea"/>
              </a:rPr>
              <a:t>(</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a:t>
            </a:r>
            <a:r>
              <a:rPr lang="en-US" sz="1200" b="1">
                <a:solidFill>
                  <a:srgbClr val="00B0F0"/>
                </a:solidFill>
                <a:sym typeface="+mn-ea"/>
              </a:rPr>
              <a:t>)</a:t>
            </a:r>
            <a:r>
              <a:rPr lang="en-US" sz="1200" b="1">
                <a:solidFill>
                  <a:srgbClr val="92D050"/>
                </a:solidFill>
                <a:sym typeface="+mn-ea"/>
              </a:rPr>
              <a:t> = to check if elem matches the given CSS selector.</a:t>
            </a:r>
            <a:endParaRPr lang="en-US" sz="1200" b="1">
              <a:solidFill>
                <a:srgbClr val="00B0F0"/>
              </a:solidFill>
              <a:sym typeface="+mn-ea"/>
            </a:endParaRP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closest</a:t>
            </a:r>
            <a:r>
              <a:rPr lang="en-US" sz="1200" b="1">
                <a:solidFill>
                  <a:srgbClr val="00B0F0"/>
                </a:solidFill>
                <a:sym typeface="+mn-ea"/>
              </a:rPr>
              <a:t>(</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to look for the nearest ancestor that matches the given CSS-selector. The elem itself is also checked.</a:t>
            </a:r>
            <a:endParaRPr lang="en-US" sz="1200" b="1">
              <a:solidFill>
                <a:srgbClr val="92D050"/>
              </a:solidFill>
              <a:sym typeface="+mn-ea"/>
            </a:endParaRPr>
          </a:p>
          <a:p>
            <a:pPr algn="l"/>
            <a:r>
              <a:rPr lang="en-US" sz="1200" b="1">
                <a:solidFill>
                  <a:schemeClr val="accent2"/>
                </a:solidFill>
                <a:sym typeface="+mn-ea"/>
              </a:rPr>
              <a:t>elementA</a:t>
            </a:r>
            <a:r>
              <a:rPr lang="en-US" sz="1200" b="1">
                <a:solidFill>
                  <a:srgbClr val="00B0F0"/>
                </a:solidFill>
                <a:sym typeface="+mn-ea"/>
              </a:rPr>
              <a:t>.</a:t>
            </a:r>
            <a:r>
              <a:rPr lang="en-US" sz="1200" b="1">
                <a:solidFill>
                  <a:schemeClr val="accent4"/>
                </a:solidFill>
                <a:sym typeface="+mn-ea"/>
              </a:rPr>
              <a:t>contains</a:t>
            </a:r>
            <a:r>
              <a:rPr lang="en-US" sz="1200" b="1">
                <a:solidFill>
                  <a:srgbClr val="00B0F0"/>
                </a:solidFill>
                <a:sym typeface="+mn-ea"/>
              </a:rPr>
              <a:t>(</a:t>
            </a:r>
            <a:r>
              <a:rPr lang="en-US" sz="1200" b="1">
                <a:solidFill>
                  <a:schemeClr val="accent2"/>
                </a:solidFill>
                <a:sym typeface="+mn-ea"/>
              </a:rPr>
              <a:t>elementB</a:t>
            </a:r>
            <a:r>
              <a:rPr lang="en-US" sz="1200" b="1">
                <a:solidFill>
                  <a:srgbClr val="00B0F0"/>
                </a:solidFill>
                <a:sym typeface="+mn-ea"/>
              </a:rPr>
              <a:t>) </a:t>
            </a:r>
            <a:r>
              <a:rPr lang="en-US" sz="1200" b="1">
                <a:solidFill>
                  <a:srgbClr val="92D050"/>
                </a:solidFill>
                <a:sym typeface="+mn-ea"/>
              </a:rPr>
              <a:t>= returns true if elemB is inside elemA (a descendant of elemA) or when elementA==elementB.</a:t>
            </a:r>
            <a:endParaRPr lang="en-US" sz="1200" b="1">
              <a:solidFill>
                <a:srgbClr val="92D050"/>
              </a:solidFill>
              <a:sym typeface="+mn-ea"/>
            </a:endParaRPr>
          </a:p>
          <a:p>
            <a:pPr algn="ctr"/>
            <a:r>
              <a:rPr lang="en-US" sz="1200" b="1">
                <a:solidFill>
                  <a:srgbClr val="FFFF00"/>
                </a:solidFill>
                <a:sym typeface="+mn-ea"/>
              </a:rPr>
              <a:t>Modifying Elements:</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chemeClr val="bg1"/>
                </a:solidFill>
                <a:sym typeface="+mn-ea"/>
              </a:rPr>
              <a:t>new text</a:t>
            </a:r>
            <a:r>
              <a:rPr lang="en-US" sz="1200" b="1">
                <a:solidFill>
                  <a:srgbClr val="00B0F0"/>
                </a:solidFill>
                <a:sym typeface="+mn-ea"/>
              </a:rPr>
              <a:t>'  </a:t>
            </a:r>
            <a:r>
              <a:rPr lang="en-US" sz="1200" b="1">
                <a:solidFill>
                  <a:srgbClr val="92D050"/>
                </a:solidFill>
                <a:sym typeface="+mn-ea"/>
              </a:rPr>
              <a:t>: Sets the text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rgbClr val="92D050"/>
                </a:solidFill>
                <a:sym typeface="+mn-ea"/>
              </a:rPr>
              <a:t>: Retrieve the text content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00B0F0"/>
                </a:solidFill>
                <a:sym typeface="+mn-ea"/>
              </a:rPr>
              <a:t>=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Sets the HTML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92D050"/>
                </a:solidFill>
                <a:sym typeface="+mn-ea"/>
              </a:rPr>
              <a:t>: Retrieve the HTML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Replace  innerHTML plus the element itself by ‘HTML content’.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a:t>
            </a:r>
            <a:r>
              <a:rPr lang="en-US" sz="1200" b="1">
                <a:solidFill>
                  <a:srgbClr val="92D050"/>
                </a:solidFill>
                <a:sym typeface="+mn-ea"/>
              </a:rPr>
              <a:t>:- Retrieve innerHTML plus the element itselft.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a:t>
            </a:r>
            <a:r>
              <a:rPr lang="en-US" sz="1200" b="1">
                <a:solidFill>
                  <a:srgbClr val="00B0F0"/>
                </a:solidFill>
                <a:sym typeface="+mn-ea"/>
              </a:rPr>
              <a:t>add('</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a CSS class to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a:t>
            </a:r>
            <a:r>
              <a:rPr lang="en-US" sz="1200" b="1">
                <a:solidFill>
                  <a:srgbClr val="00B0F0"/>
                </a:solidFill>
                <a:sym typeface="+mn-ea"/>
              </a:rPr>
              <a:t>remove('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Removes a CSS class from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.toggle('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the class if it doesn’t exist, otherwise removes it.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.contains('</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checks for the given class, returns true/false..</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.property =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Modifies the CSS style properties of an element.</a:t>
            </a:r>
            <a:endParaRPr lang="en-US" sz="1200" b="1">
              <a:solidFill>
                <a:srgbClr val="92D050"/>
              </a:solidFill>
              <a:sym typeface="+mn-ea"/>
            </a:endParaRPr>
          </a:p>
          <a:p>
            <a:pPr algn="l"/>
            <a:r>
              <a:rPr lang="en-US" sz="1200" b="1">
                <a:solidFill>
                  <a:srgbClr val="92D050"/>
                </a:solidFill>
                <a:sym typeface="+mn-ea"/>
              </a:rPr>
              <a:t>For multi-word property the camelCase is used:    background-color  =&gt; elem.style.backgroundColor</a:t>
            </a:r>
            <a:endParaRPr lang="en-US" sz="1200" b="1">
              <a:solidFill>
                <a:srgbClr val="92D050"/>
              </a:solidFill>
              <a:sym typeface="+mn-ea"/>
            </a:endParaRPr>
          </a:p>
          <a:p>
            <a:pPr algn="l"/>
            <a:r>
              <a:rPr lang="en-US" sz="1200" b="1">
                <a:solidFill>
                  <a:srgbClr val="92D050"/>
                </a:solidFill>
                <a:sym typeface="+mn-ea"/>
              </a:rPr>
              <a:t>z-index           =&gt; elem.style.zIndex      border-left-width =&gt; elem.style.borderLeftWidth</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.cssText= `</a:t>
            </a:r>
            <a:r>
              <a:rPr lang="en-US" sz="1200" b="1">
                <a:solidFill>
                  <a:schemeClr val="bg1"/>
                </a:solidFill>
                <a:sym typeface="+mn-ea"/>
              </a:rPr>
              <a:t>propertyName1:value1 , propertyName2:value2 , ....</a:t>
            </a:r>
            <a:r>
              <a:rPr lang="en-US" sz="1200" b="1">
                <a:solidFill>
                  <a:srgbClr val="00B0F0"/>
                </a:solidFill>
                <a:sym typeface="+mn-ea"/>
              </a:rPr>
              <a:t>`  </a:t>
            </a:r>
            <a:r>
              <a:rPr lang="en-US" sz="1200" b="1">
                <a:solidFill>
                  <a:srgbClr val="92D050"/>
                </a:solidFill>
                <a:sym typeface="+mn-ea"/>
              </a:rPr>
              <a:t>: Full rewrite CSS of an element</a:t>
            </a:r>
            <a:endParaRPr lang="en-US" sz="1200" b="1">
              <a:solidFill>
                <a:srgbClr val="92D050"/>
              </a:solidFill>
              <a:sym typeface="+mn-ea"/>
            </a:endParaRPr>
          </a:p>
          <a:p>
            <a:pPr algn="l"/>
            <a:r>
              <a:rPr lang="en-US" sz="1200" b="1">
                <a:solidFill>
                  <a:srgbClr val="FFC000"/>
                </a:solidFill>
                <a:sym typeface="+mn-ea"/>
              </a:rPr>
              <a:t>getComputedStyle</a:t>
            </a:r>
            <a:r>
              <a:rPr lang="en-US" sz="1200" b="1">
                <a:solidFill>
                  <a:srgbClr val="00B0F0"/>
                </a:solidFill>
                <a:sym typeface="+mn-ea"/>
              </a:rPr>
              <a:t>(</a:t>
            </a:r>
            <a:r>
              <a:rPr lang="en-US" sz="1200" b="1">
                <a:solidFill>
                  <a:schemeClr val="bg1"/>
                </a:solidFill>
                <a:sym typeface="+mn-ea"/>
              </a:rPr>
              <a:t>element</a:t>
            </a:r>
            <a:r>
              <a:rPr lang="en-US" sz="1200" b="1">
                <a:solidFill>
                  <a:srgbClr val="00B0F0"/>
                </a:solidFill>
                <a:sym typeface="+mn-ea"/>
              </a:rPr>
              <a:t>, [</a:t>
            </a:r>
            <a:r>
              <a:rPr lang="en-US" sz="1200" b="1">
                <a:solidFill>
                  <a:schemeClr val="bg1"/>
                </a:solidFill>
                <a:sym typeface="+mn-ea"/>
              </a:rPr>
              <a:t>pseudo</a:t>
            </a:r>
            <a:r>
              <a:rPr lang="en-US" sz="1200" b="1">
                <a:solidFill>
                  <a:srgbClr val="00B0F0"/>
                </a:solidFill>
                <a:sym typeface="+mn-ea"/>
              </a:rPr>
              <a:t>])</a:t>
            </a:r>
            <a:r>
              <a:rPr lang="en-US" sz="1200" b="1">
                <a:solidFill>
                  <a:srgbClr val="92D050"/>
                </a:solidFill>
                <a:sym typeface="+mn-ea"/>
              </a:rPr>
              <a:t> = returns the style-like object with them. Read-only. </a:t>
            </a:r>
            <a:endParaRPr lang="en-US" sz="1200" b="1">
              <a:solidFill>
                <a:srgbClr val="92D050"/>
              </a:solidFill>
              <a:sym typeface="+mn-ea"/>
            </a:endParaRPr>
          </a:p>
          <a:p>
            <a:pPr algn="ctr"/>
            <a:r>
              <a:rPr lang="en-US" sz="1200" b="1">
                <a:solidFill>
                  <a:srgbClr val="FFFF00"/>
                </a:solidFill>
                <a:sym typeface="+mn-ea"/>
              </a:rPr>
              <a:t>Event Handling:</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addEventListener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Attaches an event handler function to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Removes an event handler function from an element.</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3" name="Picture 2"/>
          <p:cNvPicPr>
            <a:picLocks noChangeAspect="1"/>
          </p:cNvPicPr>
          <p:nvPr/>
        </p:nvPicPr>
        <p:blipFill>
          <a:blip r:embed="rId1"/>
          <a:stretch>
            <a:fillRect/>
          </a:stretch>
        </p:blipFill>
        <p:spPr>
          <a:xfrm>
            <a:off x="52070" y="250825"/>
            <a:ext cx="3864610" cy="2787015"/>
          </a:xfrm>
          <a:prstGeom prst="rect">
            <a:avLst/>
          </a:prstGeom>
        </p:spPr>
      </p:pic>
      <p:sp>
        <p:nvSpPr>
          <p:cNvPr id="4" name="Rectangles 3"/>
          <p:cNvSpPr/>
          <p:nvPr/>
        </p:nvSpPr>
        <p:spPr>
          <a:xfrm>
            <a:off x="43180" y="3037840"/>
            <a:ext cx="4587875" cy="37674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Siblings , parent , childNodes, firstChild, lastChild :</a:t>
            </a:r>
            <a:endParaRPr lang="en-US" sz="1200" b="1">
              <a:solidFill>
                <a:srgbClr val="FFFF00"/>
              </a:solidFill>
              <a:sym typeface="+mn-ea"/>
            </a:endParaRPr>
          </a:p>
          <a:p>
            <a:pPr algn="l"/>
            <a:r>
              <a:rPr lang="en-US" sz="1200" b="1">
                <a:solidFill>
                  <a:srgbClr val="00B0F0"/>
                </a:solidFill>
                <a:sym typeface="+mn-ea"/>
              </a:rPr>
              <a:t>Siblings </a:t>
            </a:r>
            <a:r>
              <a:rPr lang="en-US" sz="1200" b="1">
                <a:solidFill>
                  <a:schemeClr val="bg1"/>
                </a:solidFill>
                <a:sym typeface="+mn-ea"/>
              </a:rPr>
              <a:t>are nodes that are </a:t>
            </a:r>
            <a:r>
              <a:rPr lang="en-US" sz="1200" b="1">
                <a:solidFill>
                  <a:srgbClr val="00B0F0"/>
                </a:solidFill>
                <a:sym typeface="+mn-ea"/>
              </a:rPr>
              <a:t>children of the same parent.</a:t>
            </a:r>
            <a:endParaRPr lang="en-US" sz="1200" b="1">
              <a:solidFill>
                <a:srgbClr val="FFFF00"/>
              </a:solidFill>
              <a:sym typeface="+mn-ea"/>
            </a:endParaRPr>
          </a:p>
          <a:p>
            <a:pPr algn="l"/>
            <a:r>
              <a:rPr lang="en-US" sz="1200" b="1">
                <a:solidFill>
                  <a:srgbClr val="E907E7"/>
                </a:solidFill>
                <a:sym typeface="+mn-ea"/>
              </a:rPr>
              <a:t>For all nodes:</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parentNode </a:t>
            </a:r>
            <a:r>
              <a:rPr lang="en-US" sz="1200" b="1">
                <a:solidFill>
                  <a:srgbClr val="92D050"/>
                </a:solidFill>
                <a:sym typeface="+mn-ea"/>
              </a:rPr>
              <a:t>: get “parent” node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rgbClr val="92D050"/>
                </a:solidFill>
                <a:sym typeface="+mn-ea"/>
              </a:rPr>
              <a:t>: = get array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0</a:t>
            </a:r>
            <a:r>
              <a:rPr lang="en-US" sz="1200" b="1">
                <a:solidFill>
                  <a:srgbClr val="FFC000"/>
                </a:solidFill>
                <a:sym typeface="+mn-ea"/>
              </a:rPr>
              <a:t>]</a:t>
            </a:r>
            <a:r>
              <a:rPr lang="en-US" sz="1200" b="1">
                <a:solidFill>
                  <a:srgbClr val="92D050"/>
                </a:solidFill>
                <a:sym typeface="+mn-ea"/>
              </a:rPr>
              <a:t>:  get firstChild of childNodes of element .</a:t>
            </a:r>
            <a:endParaRPr lang="en-US" sz="1200" b="1">
              <a:solidFill>
                <a:srgbClr val="92D050"/>
              </a:solidFill>
              <a:sym typeface="+mn-ea"/>
            </a:endParaRPr>
          </a:p>
          <a:p>
            <a:pPr algn="l"/>
            <a:r>
              <a:rPr lang="en-US" sz="1200" b="1">
                <a:solidFill>
                  <a:srgbClr val="FF0000"/>
                </a:solidFill>
                <a:sym typeface="+mn-ea"/>
              </a:rPr>
              <a:t>elem</a:t>
            </a:r>
            <a:r>
              <a:rPr lang="en-US" sz="1200" b="1">
                <a:solidFill>
                  <a:srgbClr val="00B0F0"/>
                </a:solidFill>
                <a:sym typeface="+mn-ea"/>
              </a:rPr>
              <a:t>.</a:t>
            </a:r>
            <a:r>
              <a:rPr lang="en-US" sz="1200" b="1">
                <a:solidFill>
                  <a:srgbClr val="FFC000"/>
                </a:solidFill>
                <a:sym typeface="+mn-ea"/>
              </a:rPr>
              <a:t>lastChild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element.childNodes.length-1</a:t>
            </a:r>
            <a:r>
              <a:rPr lang="en-US" sz="1200" b="1">
                <a:solidFill>
                  <a:srgbClr val="FFC000"/>
                </a:solidFill>
                <a:sym typeface="+mn-ea"/>
              </a:rPr>
              <a:t>]</a:t>
            </a:r>
            <a:r>
              <a:rPr lang="en-US" sz="1200" b="1">
                <a:solidFill>
                  <a:srgbClr val="92D050"/>
                </a:solidFill>
                <a:sym typeface="+mn-ea"/>
              </a:rPr>
              <a:t>: get lastChild of childNodes of element .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previousSibling </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nextSibling</a:t>
            </a:r>
            <a:r>
              <a:rPr lang="en-US" sz="1200" b="1">
                <a:solidFill>
                  <a:srgbClr val="00B0F0"/>
                </a:solidFill>
                <a:sym typeface="+mn-ea"/>
              </a:rPr>
              <a:t>   </a:t>
            </a:r>
            <a:r>
              <a:rPr lang="en-US" sz="1200" b="1">
                <a:solidFill>
                  <a:srgbClr val="92D050"/>
                </a:solidFill>
                <a:sym typeface="+mn-ea"/>
              </a:rPr>
              <a:t>: get “next” or “right” sibling of element.</a:t>
            </a:r>
            <a:endParaRPr lang="en-US" sz="1200" b="1">
              <a:solidFill>
                <a:srgbClr val="FF0000"/>
              </a:solidFill>
              <a:sym typeface="+mn-ea"/>
            </a:endParaRPr>
          </a:p>
          <a:p>
            <a:pPr algn="l"/>
            <a:r>
              <a:rPr lang="en-US" sz="1200" b="1">
                <a:solidFill>
                  <a:srgbClr val="E907E7"/>
                </a:solidFill>
                <a:sym typeface="+mn-ea"/>
              </a:rPr>
              <a:t>For element nodes only:</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parentElement </a:t>
            </a:r>
            <a:r>
              <a:rPr lang="en-US" sz="1200" b="1">
                <a:solidFill>
                  <a:srgbClr val="92D050"/>
                </a:solidFill>
                <a:sym typeface="+mn-ea"/>
              </a:rPr>
              <a:t>: get “parent” elements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children </a:t>
            </a:r>
            <a:r>
              <a:rPr lang="en-US" sz="1200" b="1">
                <a:solidFill>
                  <a:srgbClr val="92D050"/>
                </a:solidFill>
                <a:sym typeface="+mn-ea"/>
              </a:rPr>
              <a:t>: = get array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firstElementChild </a:t>
            </a:r>
            <a:r>
              <a:rPr lang="en-US" sz="1200" b="1">
                <a:solidFill>
                  <a:srgbClr val="92D050"/>
                </a:solidFill>
                <a:sym typeface="+mn-ea"/>
              </a:rPr>
              <a:t>  get firstChild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lastElementChild</a:t>
            </a:r>
            <a:r>
              <a:rPr lang="en-US" sz="1200" b="1">
                <a:solidFill>
                  <a:srgbClr val="92D050"/>
                </a:solidFill>
                <a:sym typeface="+mn-ea"/>
              </a:rPr>
              <a:t>: get lastChild of childNodes of element . </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previousElementSibling</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nextElementSibling </a:t>
            </a:r>
            <a:r>
              <a:rPr lang="en-US" sz="1200" b="1">
                <a:solidFill>
                  <a:srgbClr val="92D050"/>
                </a:solidFill>
                <a:sym typeface="+mn-ea"/>
              </a:rPr>
              <a:t>: get “next” or “right” sibling of element.</a:t>
            </a:r>
            <a:endParaRPr lang="en-US" sz="1200" b="1">
              <a:solidFill>
                <a:srgbClr val="00B0F0"/>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8" name="Picture 7"/>
          <p:cNvPicPr>
            <a:picLocks noChangeAspect="1"/>
          </p:cNvPicPr>
          <p:nvPr/>
        </p:nvPicPr>
        <p:blipFill>
          <a:blip r:embed="rId1"/>
          <a:srcRect l="6887" t="3197" r="2061" b="7829"/>
          <a:stretch>
            <a:fillRect/>
          </a:stretch>
        </p:blipFill>
        <p:spPr>
          <a:xfrm>
            <a:off x="43180" y="251460"/>
            <a:ext cx="4598035" cy="2896870"/>
          </a:xfrm>
          <a:prstGeom prst="rect">
            <a:avLst/>
          </a:prstGeom>
        </p:spPr>
      </p:pic>
      <p:sp>
        <p:nvSpPr>
          <p:cNvPr id="10" name="Rectangles 9"/>
          <p:cNvSpPr/>
          <p:nvPr/>
        </p:nvSpPr>
        <p:spPr>
          <a:xfrm>
            <a:off x="4641215" y="22225"/>
            <a:ext cx="7481570" cy="2466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a:t>
            </a:r>
            <a:r>
              <a:rPr lang="en-US" sz="1200" b="1">
                <a:solidFill>
                  <a:srgbClr val="E907E7"/>
                </a:solidFill>
                <a:sym typeface="+mn-ea"/>
              </a:rPr>
              <a:t>Hidden </a:t>
            </a:r>
            <a:r>
              <a:rPr lang="en-US" sz="1200" b="1">
                <a:solidFill>
                  <a:srgbClr val="FFFF00"/>
                </a:solidFill>
                <a:sym typeface="+mn-ea"/>
              </a:rPr>
              <a:t>Property    instead of       style=”</a:t>
            </a:r>
            <a:r>
              <a:rPr lang="en-US" sz="1200" b="1">
                <a:solidFill>
                  <a:srgbClr val="E907E7"/>
                </a:solidFill>
                <a:sym typeface="+mn-ea"/>
              </a:rPr>
              <a:t>display:none</a:t>
            </a:r>
            <a:r>
              <a:rPr lang="en-US" sz="1200" b="1">
                <a:solidFill>
                  <a:srgbClr val="FFFF00"/>
                </a:solidFill>
                <a:sym typeface="+mn-ea"/>
              </a:rPr>
              <a:t>”  and </a:t>
            </a:r>
            <a:r>
              <a:rPr lang="en-US" sz="1200" b="1">
                <a:solidFill>
                  <a:srgbClr val="E907E7"/>
                </a:solidFill>
                <a:sym typeface="+mn-ea"/>
              </a:rPr>
              <a:t>hidden </a:t>
            </a:r>
            <a:r>
              <a:rPr lang="en-US" sz="1200" b="1">
                <a:solidFill>
                  <a:srgbClr val="FFFF00"/>
                </a:solidFill>
                <a:sym typeface="+mn-ea"/>
              </a:rPr>
              <a:t>attribute  :</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true </a:t>
            </a:r>
            <a:r>
              <a:rPr lang="en-US" sz="1200" b="1">
                <a:solidFill>
                  <a:srgbClr val="92D050"/>
                </a:solidFill>
                <a:sym typeface="+mn-ea"/>
              </a:rPr>
              <a:t>: hide the element      // hidden works the same as style="display:none".  </a:t>
            </a:r>
            <a:r>
              <a:rPr lang="en-US" sz="1200" b="1">
                <a:solidFill>
                  <a:srgbClr val="92D050"/>
                </a:solidFill>
                <a:sym typeface="+mn-ea"/>
              </a:rPr>
              <a:t>// document.getElementById('elementId').hidden = true       //  is equal to hidden attribute  &lt;div id=”element” hidden&gt; hello &lt;/div&gt;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false</a:t>
            </a:r>
            <a:r>
              <a:rPr lang="en-US" sz="1200" b="1">
                <a:solidFill>
                  <a:srgbClr val="92D050"/>
                </a:solidFill>
                <a:sym typeface="+mn-ea"/>
              </a:rPr>
              <a:t>: show the element .</a:t>
            </a:r>
            <a:endParaRPr lang="en-US" sz="1200" b="1">
              <a:solidFill>
                <a:srgbClr val="92D050"/>
              </a:solidFill>
              <a:sym typeface="+mn-ea"/>
            </a:endParaRPr>
          </a:p>
          <a:p>
            <a:pPr algn="ctr"/>
            <a:r>
              <a:rPr lang="en-US" sz="1200" b="1">
                <a:solidFill>
                  <a:srgbClr val="FFFF00"/>
                </a:solidFill>
                <a:sym typeface="+mn-ea"/>
              </a:rPr>
              <a:t>More properties</a:t>
            </a:r>
            <a:endParaRPr lang="en-US" sz="1200" b="1">
              <a:solidFill>
                <a:srgbClr val="FFFF00"/>
              </a:solidFill>
              <a:sym typeface="+mn-ea"/>
            </a:endParaRPr>
          </a:p>
          <a:p>
            <a:pPr algn="l"/>
            <a:r>
              <a:rPr lang="en-US" sz="1200" b="1">
                <a:solidFill>
                  <a:srgbClr val="00B0F0"/>
                </a:solidFill>
                <a:sym typeface="+mn-ea"/>
              </a:rPr>
              <a:t>value – </a:t>
            </a:r>
            <a:r>
              <a:rPr lang="en-US" sz="1200" b="1">
                <a:solidFill>
                  <a:srgbClr val="92D050"/>
                </a:solidFill>
                <a:sym typeface="+mn-ea"/>
              </a:rPr>
              <a:t>the </a:t>
            </a:r>
            <a:r>
              <a:rPr lang="en-US" sz="1200" b="1">
                <a:solidFill>
                  <a:srgbClr val="FF0000"/>
                </a:solidFill>
                <a:sym typeface="+mn-ea"/>
              </a:rPr>
              <a:t>value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type – </a:t>
            </a:r>
            <a:r>
              <a:rPr lang="en-US" sz="1200" b="1">
                <a:solidFill>
                  <a:srgbClr val="92D050"/>
                </a:solidFill>
                <a:sym typeface="+mn-ea"/>
              </a:rPr>
              <a:t>the </a:t>
            </a:r>
            <a:r>
              <a:rPr lang="en-US" sz="1200" b="1">
                <a:solidFill>
                  <a:srgbClr val="FF0000"/>
                </a:solidFill>
                <a:sym typeface="+mn-ea"/>
              </a:rPr>
              <a:t>type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checked – </a:t>
            </a:r>
            <a:r>
              <a:rPr lang="en-US" sz="1200" b="1">
                <a:solidFill>
                  <a:srgbClr val="92D050"/>
                </a:solidFill>
                <a:sym typeface="+mn-ea"/>
              </a:rPr>
              <a:t>the </a:t>
            </a:r>
            <a:r>
              <a:rPr lang="en-US" sz="1200" b="1">
                <a:solidFill>
                  <a:srgbClr val="FF0000"/>
                </a:solidFill>
                <a:sym typeface="+mn-ea"/>
              </a:rPr>
              <a:t>checked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href – </a:t>
            </a:r>
            <a:r>
              <a:rPr lang="en-US" sz="1200" b="1">
                <a:solidFill>
                  <a:srgbClr val="92D050"/>
                </a:solidFill>
                <a:sym typeface="+mn-ea"/>
              </a:rPr>
              <a:t>the “</a:t>
            </a:r>
            <a:r>
              <a:rPr lang="en-US" sz="1200" b="1">
                <a:solidFill>
                  <a:srgbClr val="FF0000"/>
                </a:solidFill>
                <a:sym typeface="+mn-ea"/>
              </a:rPr>
              <a:t>href</a:t>
            </a:r>
            <a:r>
              <a:rPr lang="en-US" sz="1200" b="1">
                <a:solidFill>
                  <a:srgbClr val="92D050"/>
                </a:solidFill>
                <a:sym typeface="+mn-ea"/>
              </a:rPr>
              <a:t>” for &lt;a href="..."&gt; (</a:t>
            </a:r>
            <a:r>
              <a:rPr lang="en-US" sz="1200" b="1">
                <a:solidFill>
                  <a:schemeClr val="accent2"/>
                </a:solidFill>
                <a:sym typeface="+mn-ea"/>
              </a:rPr>
              <a:t>HTMLAnchorElement</a:t>
            </a:r>
            <a:r>
              <a:rPr lang="en-US" sz="1200" b="1">
                <a:solidFill>
                  <a:srgbClr val="92D050"/>
                </a:solidFill>
                <a:sym typeface="+mn-ea"/>
              </a:rPr>
              <a:t>)</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id – </a:t>
            </a:r>
            <a:r>
              <a:rPr lang="en-US" sz="1200" b="1">
                <a:solidFill>
                  <a:srgbClr val="92D050"/>
                </a:solidFill>
                <a:sym typeface="+mn-ea"/>
              </a:rPr>
              <a:t>the </a:t>
            </a:r>
            <a:r>
              <a:rPr lang="en-US" sz="1200" b="1">
                <a:solidFill>
                  <a:schemeClr val="bg2">
                    <a:lumMod val="75000"/>
                  </a:schemeClr>
                </a:solidFill>
                <a:sym typeface="+mn-ea"/>
              </a:rPr>
              <a:t>value </a:t>
            </a:r>
            <a:r>
              <a:rPr lang="en-US" sz="1200" b="1">
                <a:solidFill>
                  <a:srgbClr val="92D050"/>
                </a:solidFill>
                <a:sym typeface="+mn-ea"/>
              </a:rPr>
              <a:t>of “</a:t>
            </a:r>
            <a:r>
              <a:rPr lang="en-US" sz="1200" b="1">
                <a:solidFill>
                  <a:srgbClr val="FF0000"/>
                </a:solidFill>
                <a:sym typeface="+mn-ea"/>
              </a:rPr>
              <a:t>id</a:t>
            </a:r>
            <a:r>
              <a:rPr lang="en-US" sz="1200" b="1">
                <a:solidFill>
                  <a:srgbClr val="92D050"/>
                </a:solidFill>
                <a:sym typeface="+mn-ea"/>
              </a:rPr>
              <a:t>” attribute, for all elements (</a:t>
            </a:r>
            <a:r>
              <a:rPr lang="en-US" sz="1200" b="1">
                <a:solidFill>
                  <a:schemeClr val="accent2"/>
                </a:solidFill>
                <a:sym typeface="+mn-ea"/>
              </a:rPr>
              <a:t>HTMLElement</a:t>
            </a:r>
            <a:r>
              <a:rPr lang="en-US" sz="1200" b="1">
                <a:solidFill>
                  <a:srgbClr val="92D050"/>
                </a:solidFill>
                <a:sym typeface="+mn-ea"/>
              </a:rPr>
              <a:t>)</a:t>
            </a:r>
            <a:r>
              <a:rPr lang="en-US" sz="1200" b="1">
                <a:solidFill>
                  <a:srgbClr val="00B0F0"/>
                </a:solidFill>
                <a:sym typeface="+mn-ea"/>
              </a:rPr>
              <a:t>.</a:t>
            </a:r>
            <a:endParaRPr lang="en-US" sz="1200" b="1">
              <a:solidFill>
                <a:srgbClr val="00B0F0"/>
              </a:solidFill>
              <a:sym typeface="+mn-ea"/>
            </a:endParaRPr>
          </a:p>
          <a:p>
            <a:pPr algn="ctr"/>
            <a:r>
              <a:rPr lang="en-US" sz="1200" b="1">
                <a:solidFill>
                  <a:srgbClr val="FFFF00"/>
                </a:solidFill>
                <a:sym typeface="+mn-ea"/>
              </a:rPr>
              <a:t>Example  :-   </a:t>
            </a:r>
            <a:endParaRPr lang="en-US" sz="1200" b="1">
              <a:solidFill>
                <a:srgbClr val="FFFF00"/>
              </a:solidFill>
              <a:sym typeface="+mn-ea"/>
            </a:endParaRPr>
          </a:p>
          <a:p>
            <a:pPr algn="l"/>
            <a:r>
              <a:rPr lang="en-US" sz="1200" b="1">
                <a:solidFill>
                  <a:srgbClr val="00B0F0"/>
                </a:solidFill>
                <a:sym typeface="+mn-ea"/>
              </a:rPr>
              <a:t>&lt;input </a:t>
            </a:r>
            <a:r>
              <a:rPr lang="en-US" sz="1200" b="1">
                <a:solidFill>
                  <a:srgbClr val="FF0000"/>
                </a:solidFill>
                <a:sym typeface="+mn-ea"/>
              </a:rPr>
              <a:t>type</a:t>
            </a:r>
            <a:r>
              <a:rPr lang="en-US" sz="1200" b="1">
                <a:solidFill>
                  <a:srgbClr val="00B0F0"/>
                </a:solidFill>
                <a:sym typeface="+mn-ea"/>
              </a:rPr>
              <a:t>="</a:t>
            </a:r>
            <a:r>
              <a:rPr lang="en-US" sz="1200" b="1">
                <a:solidFill>
                  <a:schemeClr val="bg1"/>
                </a:solidFill>
                <a:sym typeface="+mn-ea"/>
              </a:rPr>
              <a:t>text</a:t>
            </a:r>
            <a:r>
              <a:rPr lang="en-US" sz="1200" b="1">
                <a:solidFill>
                  <a:srgbClr val="00B0F0"/>
                </a:solidFill>
                <a:sym typeface="+mn-ea"/>
              </a:rPr>
              <a:t>" </a:t>
            </a:r>
            <a:r>
              <a:rPr lang="en-US" sz="1200" b="1">
                <a:solidFill>
                  <a:srgbClr val="FF0000"/>
                </a:solidFill>
                <a:sym typeface="+mn-ea"/>
              </a:rPr>
              <a:t>id</a:t>
            </a:r>
            <a:r>
              <a:rPr lang="en-US" sz="1200" b="1">
                <a:solidFill>
                  <a:srgbClr val="00B0F0"/>
                </a:solidFill>
                <a:sym typeface="+mn-ea"/>
              </a:rPr>
              <a:t>="</a:t>
            </a:r>
            <a:r>
              <a:rPr lang="en-US" sz="1200" b="1">
                <a:solidFill>
                  <a:schemeClr val="bg1"/>
                </a:solidFill>
                <a:sym typeface="+mn-ea"/>
              </a:rPr>
              <a:t>elem</a:t>
            </a:r>
            <a:r>
              <a:rPr lang="en-US" sz="1200" b="1">
                <a:solidFill>
                  <a:srgbClr val="00B0F0"/>
                </a:solidFill>
                <a:sym typeface="+mn-ea"/>
              </a:rPr>
              <a:t>" </a:t>
            </a:r>
            <a:r>
              <a:rPr lang="en-US" sz="1200" b="1">
                <a:solidFill>
                  <a:srgbClr val="FF0000"/>
                </a:solidFill>
                <a:sym typeface="+mn-ea"/>
              </a:rPr>
              <a:t>value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"&gt;</a:t>
            </a:r>
            <a:endParaRPr lang="en-US" sz="1200" b="1">
              <a:solidFill>
                <a:srgbClr val="00B0F0"/>
              </a:solidFill>
              <a:sym typeface="+mn-ea"/>
            </a:endParaRPr>
          </a:p>
          <a:p>
            <a:pPr algn="l"/>
            <a:r>
              <a:rPr lang="en-US" sz="1200" b="1">
                <a:solidFill>
                  <a:srgbClr val="00B0F0"/>
                </a:solidFill>
                <a:sym typeface="+mn-ea"/>
              </a:rPr>
              <a:t>&lt;script&gt;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type</a:t>
            </a:r>
            <a:r>
              <a:rPr lang="en-US" sz="1200" b="1">
                <a:solidFill>
                  <a:srgbClr val="00B0F0"/>
                </a:solidFill>
                <a:sym typeface="+mn-ea"/>
              </a:rPr>
              <a:t>); </a:t>
            </a:r>
            <a:r>
              <a:rPr lang="en-US" sz="1200" b="1">
                <a:solidFill>
                  <a:srgbClr val="92D050"/>
                </a:solidFill>
                <a:sym typeface="+mn-ea"/>
              </a:rPr>
              <a:t>// "text"</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id</a:t>
            </a:r>
            <a:r>
              <a:rPr lang="en-US" sz="1200" b="1">
                <a:solidFill>
                  <a:srgbClr val="00B0F0"/>
                </a:solidFill>
                <a:sym typeface="+mn-ea"/>
              </a:rPr>
              <a:t>); </a:t>
            </a:r>
            <a:r>
              <a:rPr lang="en-US" sz="1200" b="1">
                <a:solidFill>
                  <a:srgbClr val="92D050"/>
                </a:solidFill>
                <a:sym typeface="+mn-ea"/>
              </a:rPr>
              <a:t>// "elem"</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value</a:t>
            </a:r>
            <a:r>
              <a:rPr lang="en-US" sz="1200" b="1">
                <a:solidFill>
                  <a:srgbClr val="00B0F0"/>
                </a:solidFill>
                <a:sym typeface="+mn-ea"/>
              </a:rPr>
              <a:t>); </a:t>
            </a:r>
            <a:r>
              <a:rPr lang="en-US" sz="1200" b="1">
                <a:solidFill>
                  <a:srgbClr val="92D050"/>
                </a:solidFill>
                <a:sym typeface="+mn-ea"/>
              </a:rPr>
              <a:t>// value</a:t>
            </a:r>
            <a:r>
              <a:rPr lang="en-US" sz="1200" b="1">
                <a:solidFill>
                  <a:srgbClr val="00B0F0"/>
                </a:solidFill>
                <a:sym typeface="+mn-ea"/>
              </a:rPr>
              <a:t>    &lt;/script&gt;</a:t>
            </a:r>
            <a:endParaRPr lang="en-US" sz="1200" b="1">
              <a:solidFill>
                <a:srgbClr val="00B0F0"/>
              </a:solidFill>
              <a:sym typeface="+mn-ea"/>
            </a:endParaRPr>
          </a:p>
        </p:txBody>
      </p:sp>
      <p:sp>
        <p:nvSpPr>
          <p:cNvPr id="11" name="Rectangles 10"/>
          <p:cNvSpPr/>
          <p:nvPr/>
        </p:nvSpPr>
        <p:spPr>
          <a:xfrm>
            <a:off x="51435" y="3148330"/>
            <a:ext cx="4589780" cy="2244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Attribute and properties of  Elements:</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hasAttribute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checks for existence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getAttribute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gets the value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removes the attribute of an element.</a:t>
            </a:r>
            <a:endParaRPr lang="en-US" sz="1200" b="1">
              <a:solidFill>
                <a:srgbClr val="92D050"/>
              </a:solidFill>
              <a:sym typeface="+mn-ea"/>
            </a:endParaRPr>
          </a:p>
          <a:p>
            <a:pPr algn="l"/>
            <a:r>
              <a:rPr lang="en-US" sz="1200" b="1">
                <a:solidFill>
                  <a:srgbClr val="E907E7"/>
                </a:solidFill>
                <a:sym typeface="+mn-ea"/>
              </a:rPr>
              <a:t>attribute names are case-insensitive</a:t>
            </a:r>
            <a:endParaRPr lang="en-US" sz="1200" b="1">
              <a:solidFill>
                <a:srgbClr val="E907E7"/>
              </a:solidFill>
              <a:sym typeface="+mn-ea"/>
            </a:endParaRPr>
          </a:p>
          <a:p>
            <a:pPr algn="l"/>
            <a:r>
              <a:rPr lang="en-US" sz="1200" b="1">
                <a:solidFill>
                  <a:srgbClr val="00B0F0"/>
                </a:solidFill>
                <a:sym typeface="+mn-ea"/>
              </a:rPr>
              <a:t>Element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r>
              <a:rPr lang="en-US" sz="1200" b="1">
                <a:solidFill>
                  <a:srgbClr val="92D050"/>
                </a:solidFill>
                <a:sym typeface="+mn-ea"/>
              </a:rPr>
              <a:t>// modify built-in prototypes of  Elements</a:t>
            </a:r>
            <a:endParaRPr lang="en-US" sz="1200" b="1">
              <a:solidFill>
                <a:srgbClr val="92D050"/>
              </a:solidFill>
              <a:sym typeface="+mn-ea"/>
            </a:endParaRPr>
          </a:p>
        </p:txBody>
      </p:sp>
      <p:sp>
        <p:nvSpPr>
          <p:cNvPr id="12" name="Rectangles 11"/>
          <p:cNvSpPr/>
          <p:nvPr/>
        </p:nvSpPr>
        <p:spPr>
          <a:xfrm>
            <a:off x="52070" y="5392420"/>
            <a:ext cx="4589145" cy="1017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modify built-in prototypes of  Object:</a:t>
            </a:r>
            <a:endParaRPr lang="en-US" sz="1200" b="1">
              <a:solidFill>
                <a:srgbClr val="FFFF00"/>
              </a:solidFill>
              <a:sym typeface="+mn-ea"/>
            </a:endParaRPr>
          </a:p>
          <a:p>
            <a:pPr algn="l"/>
            <a:r>
              <a:rPr lang="en-US" sz="1200" b="1">
                <a:solidFill>
                  <a:srgbClr val="00B0F0"/>
                </a:solidFill>
                <a:sym typeface="+mn-ea"/>
              </a:rPr>
              <a:t>Object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endParaRPr lang="en-US" sz="1200" b="1">
              <a:solidFill>
                <a:srgbClr val="92D050"/>
              </a:solidFill>
              <a:sym typeface="+mn-ea"/>
            </a:endParaRPr>
          </a:p>
          <a:p>
            <a:pPr algn="l"/>
            <a:r>
              <a:rPr lang="en-US" sz="1200" b="1">
                <a:solidFill>
                  <a:srgbClr val="92D050"/>
                </a:solidFill>
                <a:sym typeface="+mn-ea"/>
              </a:rPr>
              <a:t>// prototypeValue  can be function , array , object , number , sttring , etc</a:t>
            </a:r>
            <a:endParaRPr lang="en-US" sz="1200" b="1">
              <a:solidFill>
                <a:srgbClr val="92D050"/>
              </a:solidFill>
              <a:sym typeface="+mn-ea"/>
            </a:endParaRPr>
          </a:p>
          <a:p>
            <a:pPr algn="l"/>
            <a:r>
              <a:rPr lang="en-US" sz="1200" b="1">
                <a:solidFill>
                  <a:srgbClr val="92D050"/>
                </a:solidFill>
                <a:sym typeface="+mn-ea"/>
              </a:rPr>
              <a:t>// Object can be Object , Array, Element, Number, String, etc</a:t>
            </a:r>
            <a:endParaRPr lang="en-US" sz="1200" b="1">
              <a:solidFill>
                <a:srgbClr val="92D050"/>
              </a:solidFill>
              <a:sym typeface="+mn-ea"/>
            </a:endParaRPr>
          </a:p>
        </p:txBody>
      </p:sp>
      <p:sp>
        <p:nvSpPr>
          <p:cNvPr id="14" name="Rectangles 13"/>
          <p:cNvSpPr/>
          <p:nvPr/>
        </p:nvSpPr>
        <p:spPr>
          <a:xfrm>
            <a:off x="4641215" y="2488565"/>
            <a:ext cx="5172710" cy="42799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Methods to create new nodes:</a:t>
            </a:r>
            <a:endParaRPr lang="en-US" sz="1200" b="1">
              <a:solidFill>
                <a:srgbClr val="00B0F0"/>
              </a:solidFill>
              <a:sym typeface="+mn-ea"/>
            </a:endParaRPr>
          </a:p>
          <a:p>
            <a:pPr algn="l"/>
            <a:r>
              <a:rPr lang="en-US" sz="1200" b="1">
                <a:solidFill>
                  <a:srgbClr val="00B0F0"/>
                </a:solidFill>
                <a:sym typeface="+mn-ea"/>
              </a:rPr>
              <a:t>document.</a:t>
            </a:r>
            <a:r>
              <a:rPr lang="en-US" sz="1200" b="1">
                <a:solidFill>
                  <a:schemeClr val="accent4"/>
                </a:solidFill>
                <a:sym typeface="+mn-ea"/>
              </a:rPr>
              <a:t>createElement</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a:t>
            </a:r>
            <a:r>
              <a:rPr lang="en-US" sz="1200" b="1">
                <a:solidFill>
                  <a:srgbClr val="92D050"/>
                </a:solidFill>
                <a:sym typeface="+mn-ea"/>
              </a:rPr>
              <a:t> – creates an element with the given tag,</a:t>
            </a:r>
            <a:endParaRPr lang="en-US" sz="1200" b="1">
              <a:solidFill>
                <a:srgbClr val="92D050"/>
              </a:solidFill>
              <a:sym typeface="+mn-ea"/>
            </a:endParaRPr>
          </a:p>
          <a:p>
            <a:pPr algn="l"/>
            <a:r>
              <a:rPr lang="en-US" sz="1200" b="1">
                <a:solidFill>
                  <a:srgbClr val="00B0F0"/>
                </a:solidFill>
                <a:sym typeface="+mn-ea"/>
              </a:rPr>
              <a:t>document.</a:t>
            </a:r>
            <a:r>
              <a:rPr lang="en-US" sz="1200" b="1">
                <a:solidFill>
                  <a:schemeClr val="accent4"/>
                </a:solidFill>
                <a:sym typeface="+mn-ea"/>
              </a:rPr>
              <a:t>createTextNode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a:t>
            </a:r>
            <a:r>
              <a:rPr lang="en-US" sz="1200" b="1">
                <a:solidFill>
                  <a:srgbClr val="92D050"/>
                </a:solidFill>
                <a:sym typeface="+mn-ea"/>
              </a:rPr>
              <a:t> – creates a text node (rarely used),</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cloneNode</a:t>
            </a:r>
            <a:r>
              <a:rPr lang="en-US" sz="1200" b="1">
                <a:solidFill>
                  <a:srgbClr val="00B0F0"/>
                </a:solidFill>
                <a:sym typeface="+mn-ea"/>
              </a:rPr>
              <a:t>(</a:t>
            </a:r>
            <a:r>
              <a:rPr lang="en-US" sz="1200" b="1">
                <a:solidFill>
                  <a:schemeClr val="bg1"/>
                </a:solidFill>
                <a:sym typeface="+mn-ea"/>
              </a:rPr>
              <a:t>deep</a:t>
            </a:r>
            <a:r>
              <a:rPr lang="en-US" sz="1200" b="1">
                <a:solidFill>
                  <a:srgbClr val="00B0F0"/>
                </a:solidFill>
                <a:sym typeface="+mn-ea"/>
              </a:rPr>
              <a:t>) </a:t>
            </a:r>
            <a:r>
              <a:rPr lang="en-US" sz="1200" b="1">
                <a:solidFill>
                  <a:srgbClr val="92D050"/>
                </a:solidFill>
                <a:sym typeface="+mn-ea"/>
              </a:rPr>
              <a:t>– clones the element, if deep==true then with all descendants.</a:t>
            </a:r>
            <a:endParaRPr lang="en-US" sz="1200" b="1">
              <a:solidFill>
                <a:srgbClr val="FFFF00"/>
              </a:solidFill>
              <a:sym typeface="+mn-ea"/>
            </a:endParaRPr>
          </a:p>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append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into node, at the end,</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prepend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into node, at the beginning,</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before</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right before node,</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after</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right after node,</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replaceWith</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replace node.</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remove</a:t>
            </a:r>
            <a:r>
              <a:rPr lang="en-US" sz="1200" b="1">
                <a:solidFill>
                  <a:srgbClr val="00B0F0"/>
                </a:solidFill>
                <a:sym typeface="+mn-ea"/>
              </a:rPr>
              <a:t>()</a:t>
            </a:r>
            <a:r>
              <a:rPr lang="en-US" sz="1200" b="1">
                <a:solidFill>
                  <a:srgbClr val="92D050"/>
                </a:solidFill>
                <a:sym typeface="+mn-ea"/>
              </a:rPr>
              <a:t> – remove the node.</a:t>
            </a:r>
            <a:endParaRPr lang="en-US" sz="1200" b="1">
              <a:solidFill>
                <a:srgbClr val="92D050"/>
              </a:solidFill>
              <a:sym typeface="+mn-ea"/>
            </a:endParaRPr>
          </a:p>
          <a:p>
            <a:pPr algn="l"/>
            <a:r>
              <a:rPr lang="en-US" sz="1200" b="1">
                <a:solidFill>
                  <a:srgbClr val="92D050"/>
                </a:solidFill>
                <a:sym typeface="+mn-ea"/>
              </a:rPr>
              <a:t>Text strings are inserted “as text”.</a:t>
            </a:r>
            <a:endParaRPr lang="en-US" sz="1200" b="1">
              <a:solidFill>
                <a:srgbClr val="92D050"/>
              </a:solidFill>
              <a:sym typeface="+mn-ea"/>
            </a:endParaRPr>
          </a:p>
          <a:p>
            <a:pPr algn="l"/>
            <a:r>
              <a:rPr lang="en-US" sz="1200" b="1">
                <a:solidFill>
                  <a:srgbClr val="E907E7"/>
                </a:solidFill>
                <a:sym typeface="+mn-ea"/>
              </a:rPr>
              <a:t>There are also “old school” methods:</a:t>
            </a:r>
            <a:endParaRPr lang="en-US" sz="1200" b="1">
              <a:solidFill>
                <a:srgbClr val="E907E7"/>
              </a:solidFill>
              <a:sym typeface="+mn-ea"/>
            </a:endParaRPr>
          </a:p>
          <a:p>
            <a:pPr algn="l"/>
            <a:r>
              <a:rPr lang="en-US" sz="1200" b="1">
                <a:solidFill>
                  <a:srgbClr val="FF0000"/>
                </a:solidFill>
                <a:sym typeface="+mn-ea"/>
              </a:rPr>
              <a:t>parentELement</a:t>
            </a:r>
            <a:r>
              <a:rPr lang="en-US" sz="1200" b="1">
                <a:solidFill>
                  <a:srgbClr val="00B0F0"/>
                </a:solidFill>
                <a:sym typeface="+mn-ea"/>
              </a:rPr>
              <a:t>.appendChild(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insert into node, at the end,</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.insertBefore(</a:t>
            </a:r>
            <a:r>
              <a:rPr lang="en-US" sz="1200" b="1">
                <a:solidFill>
                  <a:schemeClr val="bg1"/>
                </a:solidFill>
                <a:sym typeface="+mn-ea"/>
              </a:rPr>
              <a:t>node</a:t>
            </a:r>
            <a:r>
              <a:rPr lang="en-US" sz="1200" b="1">
                <a:solidFill>
                  <a:srgbClr val="00B0F0"/>
                </a:solidFill>
                <a:sym typeface="+mn-ea"/>
              </a:rPr>
              <a:t>, </a:t>
            </a:r>
            <a:r>
              <a:rPr lang="en-US" sz="1200" b="1">
                <a:solidFill>
                  <a:schemeClr val="bg1"/>
                </a:solidFill>
                <a:sym typeface="+mn-ea"/>
              </a:rPr>
              <a:t>nextSibling</a:t>
            </a:r>
            <a:r>
              <a:rPr lang="en-US" sz="1200" b="1">
                <a:solidFill>
                  <a:srgbClr val="00B0F0"/>
                </a:solidFill>
                <a:sym typeface="+mn-ea"/>
              </a:rPr>
              <a:t>) </a:t>
            </a:r>
            <a:r>
              <a:rPr lang="en-US" sz="1200" b="1">
                <a:solidFill>
                  <a:srgbClr val="92D050"/>
                </a:solidFill>
                <a:sym typeface="+mn-ea"/>
              </a:rPr>
              <a:t>–insert right before node,</a:t>
            </a:r>
            <a:endParaRPr lang="en-US" sz="1200" b="1">
              <a:solidFill>
                <a:srgbClr val="92D050"/>
              </a:solidFill>
              <a:sym typeface="+mn-ea"/>
            </a:endParaRPr>
          </a:p>
          <a:p>
            <a:pPr algn="l"/>
            <a:r>
              <a:rPr lang="en-US" sz="1200" b="1">
                <a:solidFill>
                  <a:srgbClr val="FF0000"/>
                </a:solidFill>
                <a:sym typeface="+mn-ea"/>
              </a:rPr>
              <a:t>parentELement</a:t>
            </a:r>
            <a:r>
              <a:rPr lang="en-US" sz="1200" b="1">
                <a:solidFill>
                  <a:srgbClr val="00B0F0"/>
                </a:solidFill>
                <a:sym typeface="+mn-ea"/>
              </a:rPr>
              <a:t>.removeChild(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remove the node.,</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.replaceChild(</a:t>
            </a:r>
            <a:r>
              <a:rPr lang="en-US" sz="1200" b="1">
                <a:solidFill>
                  <a:schemeClr val="bg1"/>
                </a:solidFill>
                <a:sym typeface="+mn-ea"/>
              </a:rPr>
              <a:t>newElement</a:t>
            </a:r>
            <a:r>
              <a:rPr lang="en-US" sz="1200" b="1">
                <a:solidFill>
                  <a:srgbClr val="00B0F0"/>
                </a:solidFill>
                <a:sym typeface="+mn-ea"/>
              </a:rPr>
              <a:t>, </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replace node.</a:t>
            </a:r>
            <a:endParaRPr lang="en-US" sz="1200" b="1">
              <a:solidFill>
                <a:srgbClr val="00B0F0"/>
              </a:solidFill>
              <a:sym typeface="+mn-ea"/>
            </a:endParaRPr>
          </a:p>
          <a:p>
            <a:pPr algn="l"/>
            <a:r>
              <a:rPr lang="en-US" sz="1200" b="1">
                <a:solidFill>
                  <a:srgbClr val="92D050"/>
                </a:solidFill>
                <a:sym typeface="+mn-ea"/>
              </a:rPr>
              <a:t>All these methods return node.</a:t>
            </a:r>
            <a:endParaRPr lang="en-US" sz="1200" b="1">
              <a:solidFill>
                <a:srgbClr val="92D050"/>
              </a:solidFill>
              <a:sym typeface="+mn-ea"/>
            </a:endParaRPr>
          </a:p>
          <a:p>
            <a:pPr algn="l"/>
            <a:endParaRPr lang="en-US" sz="1200" b="1">
              <a:solidFill>
                <a:srgbClr val="92D050"/>
              </a:solidFill>
              <a:sym typeface="+mn-ea"/>
            </a:endParaRPr>
          </a:p>
          <a:p>
            <a:pPr algn="ctr"/>
            <a:r>
              <a:rPr lang="en-US" sz="1200" b="1">
                <a:solidFill>
                  <a:srgbClr val="FFFF00"/>
                </a:solidFill>
                <a:sym typeface="+mn-ea"/>
              </a:rPr>
              <a:t>To append HTML to the page before it has finished loading:</a:t>
            </a:r>
            <a:endParaRPr lang="en-US" sz="1200" b="1">
              <a:solidFill>
                <a:srgbClr val="00B0F0"/>
              </a:solidFill>
              <a:sym typeface="+mn-ea"/>
            </a:endParaRPr>
          </a:p>
          <a:p>
            <a:pPr algn="l"/>
            <a:r>
              <a:rPr lang="en-US" sz="1200" b="1">
                <a:solidFill>
                  <a:srgbClr val="FF0000"/>
                </a:solidFill>
                <a:sym typeface="+mn-ea"/>
              </a:rPr>
              <a:t>document</a:t>
            </a:r>
            <a:r>
              <a:rPr lang="en-US" sz="1200" b="1">
                <a:solidFill>
                  <a:srgbClr val="00B0F0"/>
                </a:solidFill>
                <a:sym typeface="+mn-ea"/>
              </a:rPr>
              <a:t>.</a:t>
            </a:r>
            <a:r>
              <a:rPr lang="en-US" sz="1200" b="1">
                <a:solidFill>
                  <a:srgbClr val="FFC000"/>
                </a:solidFill>
                <a:sym typeface="+mn-ea"/>
              </a:rPr>
              <a:t>write</a:t>
            </a:r>
            <a:r>
              <a:rPr lang="en-US" sz="1200" b="1">
                <a:solidFill>
                  <a:srgbClr val="00B0F0"/>
                </a:solidFill>
                <a:sym typeface="+mn-ea"/>
              </a:rPr>
              <a:t>(</a:t>
            </a:r>
            <a:r>
              <a:rPr lang="en-US" sz="1200" b="1">
                <a:solidFill>
                  <a:schemeClr val="bg1"/>
                </a:solidFill>
                <a:sym typeface="+mn-ea"/>
              </a:rPr>
              <a:t>htmlElement</a:t>
            </a:r>
            <a:r>
              <a:rPr lang="en-US" sz="1200" b="1">
                <a:solidFill>
                  <a:srgbClr val="00B0F0"/>
                </a:solidFill>
                <a:sym typeface="+mn-ea"/>
              </a:rPr>
              <a:t>)</a:t>
            </a:r>
            <a:endParaRPr lang="en-US" sz="1200" b="1">
              <a:solidFill>
                <a:srgbClr val="92D050"/>
              </a:solidFill>
              <a:sym typeface="+mn-ea"/>
            </a:endParaRPr>
          </a:p>
        </p:txBody>
      </p:sp>
      <p:sp>
        <p:nvSpPr>
          <p:cNvPr id="15" name="Rectangles 14"/>
          <p:cNvSpPr/>
          <p:nvPr/>
        </p:nvSpPr>
        <p:spPr>
          <a:xfrm>
            <a:off x="9813925" y="2489200"/>
            <a:ext cx="2309495" cy="4279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Given some HTML in </a:t>
            </a:r>
            <a:r>
              <a:rPr lang="en-US" sz="1200" b="1">
                <a:solidFill>
                  <a:schemeClr val="bg1"/>
                </a:solidFill>
                <a:sym typeface="+mn-ea"/>
              </a:rPr>
              <a:t>htmlElement</a:t>
            </a:r>
            <a:r>
              <a:rPr lang="en-US" sz="1200" b="1">
                <a:solidFill>
                  <a:srgbClr val="FFFF00"/>
                </a:solidFill>
                <a:sym typeface="+mn-ea"/>
              </a:rPr>
              <a:t>, </a:t>
            </a:r>
            <a:r>
              <a:rPr lang="en-US" sz="1200" b="1">
                <a:solidFill>
                  <a:srgbClr val="FF0000"/>
                </a:solidFill>
                <a:sym typeface="+mn-ea"/>
              </a:rPr>
              <a:t>element</a:t>
            </a:r>
            <a:r>
              <a:rPr lang="en-US" sz="1200" b="1">
                <a:solidFill>
                  <a:srgbClr val="FFFF00"/>
                </a:solidFill>
                <a:sym typeface="+mn-ea"/>
              </a:rPr>
              <a:t>.</a:t>
            </a:r>
            <a:r>
              <a:rPr lang="en-US" sz="1200" b="1">
                <a:solidFill>
                  <a:schemeClr val="accent4"/>
                </a:solidFill>
                <a:sym typeface="+mn-ea"/>
              </a:rPr>
              <a:t>insertAdjacentHTML</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htmlElement</a:t>
            </a:r>
            <a:r>
              <a:rPr lang="en-US" sz="1200" b="1">
                <a:solidFill>
                  <a:srgbClr val="FFFF00"/>
                </a:solidFill>
                <a:sym typeface="+mn-ea"/>
              </a:rPr>
              <a:t>) inserts it depending on the value of </a:t>
            </a:r>
            <a:r>
              <a:rPr lang="en-US" sz="1200" b="1">
                <a:solidFill>
                  <a:schemeClr val="bg1"/>
                </a:solidFill>
                <a:sym typeface="+mn-ea"/>
              </a:rPr>
              <a:t>where</a:t>
            </a:r>
            <a:r>
              <a:rPr lang="en-US" sz="1200" b="1">
                <a:solidFill>
                  <a:srgbClr val="FFFF00"/>
                </a:solidFill>
                <a:sym typeface="+mn-ea"/>
              </a:rPr>
              <a:t>:</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beforebegin</a:t>
            </a:r>
            <a:r>
              <a:rPr lang="en-US" sz="1200" b="1">
                <a:solidFill>
                  <a:srgbClr val="00B0F0"/>
                </a:solidFill>
                <a:sym typeface="+mn-ea"/>
              </a:rPr>
              <a:t>" – insert html right before elem,</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afterbegin</a:t>
            </a:r>
            <a:r>
              <a:rPr lang="en-US" sz="1200" b="1">
                <a:solidFill>
                  <a:srgbClr val="00B0F0"/>
                </a:solidFill>
                <a:sym typeface="+mn-ea"/>
              </a:rPr>
              <a:t>" – insert html into elem, at the beginning,</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beforeend</a:t>
            </a:r>
            <a:r>
              <a:rPr lang="en-US" sz="1200" b="1">
                <a:solidFill>
                  <a:srgbClr val="00B0F0"/>
                </a:solidFill>
                <a:sym typeface="+mn-ea"/>
              </a:rPr>
              <a:t>" – insert html into elem, at the end,</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afterend</a:t>
            </a:r>
            <a:r>
              <a:rPr lang="en-US" sz="1200" b="1">
                <a:solidFill>
                  <a:srgbClr val="00B0F0"/>
                </a:solidFill>
                <a:sym typeface="+mn-ea"/>
              </a:rPr>
              <a:t>" – insert html right after elem.</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E907E7"/>
                </a:solidFill>
                <a:sym typeface="+mn-ea"/>
              </a:rPr>
              <a:t>Also there are similar methods,</a:t>
            </a:r>
            <a:r>
              <a:rPr lang="en-US" sz="1200" b="1">
                <a:solidFill>
                  <a:srgbClr val="00B0F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insertAdjacentText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text</a:t>
            </a:r>
            <a:r>
              <a:rPr lang="en-US" sz="1200" b="1">
                <a:solidFill>
                  <a:srgbClr val="FFFF00"/>
                </a:solidFill>
                <a:sym typeface="+mn-ea"/>
              </a:rPr>
              <a:t>)</a:t>
            </a:r>
            <a:r>
              <a:rPr lang="en-US" sz="1200" b="1">
                <a:solidFill>
                  <a:schemeClr val="accent4"/>
                </a:solidFill>
                <a:sym typeface="+mn-ea"/>
              </a:rPr>
              <a:t> </a:t>
            </a:r>
            <a:r>
              <a:rPr lang="en-US" sz="1200" b="1">
                <a:solidFill>
                  <a:srgbClr val="00B0F0"/>
                </a:solidFill>
                <a:sym typeface="+mn-ea"/>
              </a:rPr>
              <a:t>and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insertAdjacentElement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element</a:t>
            </a:r>
            <a:r>
              <a:rPr lang="en-US" sz="1200" b="1">
                <a:solidFill>
                  <a:srgbClr val="FFFF00"/>
                </a:solidFill>
                <a:sym typeface="+mn-ea"/>
              </a:rPr>
              <a:t>)</a:t>
            </a:r>
            <a:r>
              <a:rPr lang="en-US" sz="1200" b="1">
                <a:solidFill>
                  <a:srgbClr val="E907E7"/>
                </a:solidFill>
                <a:sym typeface="+mn-ea"/>
              </a:rPr>
              <a:t>, that insert text strings and elements, but they are rarely used</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0" y="0"/>
            <a:ext cx="5233670" cy="4622165"/>
          </a:xfrm>
          <a:prstGeom prst="rect">
            <a:avLst/>
          </a:prstGeom>
        </p:spPr>
      </p:pic>
      <p:pic>
        <p:nvPicPr>
          <p:cNvPr id="3" name="Picture 2"/>
          <p:cNvPicPr>
            <a:picLocks noChangeAspect="1"/>
          </p:cNvPicPr>
          <p:nvPr/>
        </p:nvPicPr>
        <p:blipFill>
          <a:blip r:embed="rId2"/>
          <a:srcRect l="5784" r="5541" b="5761"/>
          <a:stretch>
            <a:fillRect/>
          </a:stretch>
        </p:blipFill>
        <p:spPr>
          <a:xfrm>
            <a:off x="5233670" y="0"/>
            <a:ext cx="4867910" cy="3666490"/>
          </a:xfrm>
          <a:prstGeom prst="rect">
            <a:avLst/>
          </a:prstGeom>
        </p:spPr>
      </p:pic>
      <p:sp>
        <p:nvSpPr>
          <p:cNvPr id="14" name="Rectangles 13"/>
          <p:cNvSpPr/>
          <p:nvPr/>
        </p:nvSpPr>
        <p:spPr>
          <a:xfrm>
            <a:off x="5233670" y="3666490"/>
            <a:ext cx="6443345" cy="3101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00B0F0"/>
                </a:solidFill>
                <a:sym typeface="+mn-ea"/>
              </a:rPr>
              <a:t>offsetHeight	Returns the height of an element, including padding, border and scrollbar</a:t>
            </a:r>
            <a:endParaRPr lang="en-US" sz="1200" b="1">
              <a:solidFill>
                <a:srgbClr val="00B0F0"/>
              </a:solidFill>
              <a:sym typeface="+mn-ea"/>
            </a:endParaRPr>
          </a:p>
          <a:p>
            <a:pPr algn="l"/>
            <a:r>
              <a:rPr lang="en-US" sz="1200" b="1">
                <a:solidFill>
                  <a:srgbClr val="00B0F0"/>
                </a:solidFill>
                <a:sym typeface="+mn-ea"/>
              </a:rPr>
              <a:t>offsetWidth	Returns the width of an element, including padding, border and scrollbar</a:t>
            </a:r>
            <a:endParaRPr lang="en-US" sz="1200" b="1">
              <a:solidFill>
                <a:srgbClr val="00B0F0"/>
              </a:solidFill>
              <a:sym typeface="+mn-ea"/>
            </a:endParaRPr>
          </a:p>
          <a:p>
            <a:pPr algn="l"/>
            <a:r>
              <a:rPr lang="en-US" sz="1200" b="1">
                <a:solidFill>
                  <a:srgbClr val="00B0F0"/>
                </a:solidFill>
                <a:sym typeface="+mn-ea"/>
              </a:rPr>
              <a:t>offsetLeft	Returns the horizontal offset position of an element</a:t>
            </a:r>
            <a:endParaRPr lang="en-US" sz="1200" b="1">
              <a:solidFill>
                <a:srgbClr val="00B0F0"/>
              </a:solidFill>
              <a:sym typeface="+mn-ea"/>
            </a:endParaRPr>
          </a:p>
          <a:p>
            <a:pPr algn="l"/>
            <a:r>
              <a:rPr lang="en-US" sz="1200" b="1">
                <a:solidFill>
                  <a:srgbClr val="00B0F0"/>
                </a:solidFill>
                <a:sym typeface="+mn-ea"/>
              </a:rPr>
              <a:t>offsetParent	Returns the offset container of an element</a:t>
            </a:r>
            <a:endParaRPr lang="en-US" sz="1200" b="1">
              <a:solidFill>
                <a:srgbClr val="00B0F0"/>
              </a:solidFill>
              <a:sym typeface="+mn-ea"/>
            </a:endParaRPr>
          </a:p>
          <a:p>
            <a:pPr algn="l"/>
            <a:r>
              <a:rPr lang="en-US" sz="1200" b="1">
                <a:solidFill>
                  <a:srgbClr val="00B0F0"/>
                </a:solidFill>
                <a:sym typeface="+mn-ea"/>
              </a:rPr>
              <a:t>offsetTop	Returns the vertical offset position of an element</a:t>
            </a:r>
            <a:endParaRPr lang="en-US" sz="1200" b="1">
              <a:solidFill>
                <a:srgbClr val="00B0F0"/>
              </a:solidFill>
              <a:sym typeface="+mn-ea"/>
            </a:endParaRPr>
          </a:p>
          <a:p>
            <a:pPr algn="l"/>
            <a:r>
              <a:rPr lang="en-US" sz="1200" b="1">
                <a:solidFill>
                  <a:srgbClr val="00B0F0"/>
                </a:solidFill>
                <a:sym typeface="+mn-ea"/>
              </a:rPr>
              <a:t>clientHeight	Returns the height of an element, including padding</a:t>
            </a:r>
            <a:endParaRPr lang="en-US" sz="1200" b="1">
              <a:solidFill>
                <a:srgbClr val="00B0F0"/>
              </a:solidFill>
              <a:sym typeface="+mn-ea"/>
            </a:endParaRPr>
          </a:p>
          <a:p>
            <a:pPr algn="l"/>
            <a:r>
              <a:rPr lang="en-US" sz="1200" b="1">
                <a:solidFill>
                  <a:srgbClr val="00B0F0"/>
                </a:solidFill>
                <a:sym typeface="+mn-ea"/>
              </a:rPr>
              <a:t>clientLeft	Returns the width of the left border of an element</a:t>
            </a:r>
            <a:endParaRPr lang="en-US" sz="1200" b="1">
              <a:solidFill>
                <a:srgbClr val="00B0F0"/>
              </a:solidFill>
              <a:sym typeface="+mn-ea"/>
            </a:endParaRPr>
          </a:p>
          <a:p>
            <a:pPr algn="l"/>
            <a:r>
              <a:rPr lang="en-US" sz="1200" b="1">
                <a:solidFill>
                  <a:srgbClr val="00B0F0"/>
                </a:solidFill>
                <a:sym typeface="+mn-ea"/>
              </a:rPr>
              <a:t>clientTop	Returns the width of the top border of an element</a:t>
            </a:r>
            <a:endParaRPr lang="en-US" sz="1200" b="1">
              <a:solidFill>
                <a:srgbClr val="00B0F0"/>
              </a:solidFill>
              <a:sym typeface="+mn-ea"/>
            </a:endParaRPr>
          </a:p>
          <a:p>
            <a:pPr algn="l"/>
            <a:r>
              <a:rPr lang="en-US" sz="1200" b="1">
                <a:solidFill>
                  <a:srgbClr val="00B0F0"/>
                </a:solidFill>
                <a:sym typeface="+mn-ea"/>
              </a:rPr>
              <a:t>clientWidth	Returns the width of an element, including padding</a:t>
            </a:r>
            <a:endParaRPr lang="en-US" sz="1200" b="1">
              <a:solidFill>
                <a:srgbClr val="00B0F0"/>
              </a:solidFill>
              <a:sym typeface="+mn-ea"/>
            </a:endParaRPr>
          </a:p>
          <a:p>
            <a:pPr algn="l"/>
            <a:r>
              <a:rPr lang="en-US" sz="1200" b="1">
                <a:solidFill>
                  <a:srgbClr val="00B0F0"/>
                </a:solidFill>
                <a:sym typeface="+mn-ea"/>
              </a:rPr>
              <a:t>scrollLeft	Sets or returns the number of pixels an element's content is scrolled horizontally</a:t>
            </a:r>
            <a:endParaRPr lang="en-US" sz="1200" b="1">
              <a:solidFill>
                <a:srgbClr val="00B0F0"/>
              </a:solidFill>
              <a:sym typeface="+mn-ea"/>
            </a:endParaRPr>
          </a:p>
          <a:p>
            <a:pPr algn="l"/>
            <a:r>
              <a:rPr lang="en-US" sz="1200" b="1">
                <a:solidFill>
                  <a:srgbClr val="00B0F0"/>
                </a:solidFill>
                <a:sym typeface="+mn-ea"/>
              </a:rPr>
              <a:t>scrollTop	Sets or returns the number of pixels an element's content is scrolled vertically</a:t>
            </a:r>
            <a:endParaRPr lang="en-US" sz="1200" b="1">
              <a:solidFill>
                <a:srgbClr val="00B0F0"/>
              </a:solidFill>
              <a:sym typeface="+mn-ea"/>
            </a:endParaRPr>
          </a:p>
          <a:p>
            <a:pPr algn="l"/>
            <a:r>
              <a:rPr lang="en-US" sz="1200" b="1">
                <a:solidFill>
                  <a:srgbClr val="00B0F0"/>
                </a:solidFill>
                <a:sym typeface="+mn-ea"/>
              </a:rPr>
              <a:t>scrollWidth	Returns the entire width of an element, including padding</a:t>
            </a:r>
            <a:endParaRPr lang="en-US" sz="1200" b="1">
              <a:solidFill>
                <a:srgbClr val="00B0F0"/>
              </a:solidFill>
              <a:sym typeface="+mn-ea"/>
            </a:endParaRPr>
          </a:p>
          <a:p>
            <a:pPr algn="l"/>
            <a:r>
              <a:rPr lang="en-US" sz="1200" b="1">
                <a:solidFill>
                  <a:srgbClr val="00B0F0"/>
                </a:solidFill>
                <a:sym typeface="+mn-ea"/>
              </a:rPr>
              <a:t>scrollHeight	Returns the entire height of an element, including padding</a:t>
            </a:r>
            <a:endParaRPr lang="en-US" sz="1200" b="1">
              <a:solidFill>
                <a:srgbClr val="00B0F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Rectangles 13"/>
          <p:cNvSpPr/>
          <p:nvPr/>
        </p:nvSpPr>
        <p:spPr>
          <a:xfrm>
            <a:off x="0" y="0"/>
            <a:ext cx="8240395" cy="4499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offsetHeight</a:t>
            </a:r>
            <a:r>
              <a:rPr lang="en-US" sz="1200" b="1">
                <a:solidFill>
                  <a:srgbClr val="00B0F0"/>
                </a:solidFill>
                <a:sym typeface="+mn-ea"/>
              </a:rPr>
              <a:t>	</a:t>
            </a:r>
            <a:r>
              <a:rPr lang="en-US" sz="1200" b="1">
                <a:solidFill>
                  <a:srgbClr val="92D050"/>
                </a:solidFill>
                <a:sym typeface="+mn-ea"/>
              </a:rPr>
              <a:t>Returns the height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offsetWidth</a:t>
            </a:r>
            <a:r>
              <a:rPr lang="en-US" sz="1200" b="1">
                <a:solidFill>
                  <a:srgbClr val="00B0F0"/>
                </a:solidFill>
                <a:sym typeface="+mn-ea"/>
              </a:rPr>
              <a:t>	</a:t>
            </a:r>
            <a:r>
              <a:rPr lang="en-US" sz="1200" b="1">
                <a:solidFill>
                  <a:srgbClr val="92D050"/>
                </a:solidFill>
                <a:sym typeface="+mn-ea"/>
              </a:rPr>
              <a:t>Returns the width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offsetLeft</a:t>
            </a:r>
            <a:r>
              <a:rPr lang="en-US" sz="1200" b="1">
                <a:solidFill>
                  <a:srgbClr val="00B0F0"/>
                </a:solidFill>
                <a:sym typeface="+mn-ea"/>
              </a:rPr>
              <a:t>	</a:t>
            </a:r>
            <a:r>
              <a:rPr lang="en-US" sz="1200" b="1">
                <a:solidFill>
                  <a:srgbClr val="92D050"/>
                </a:solidFill>
                <a:sym typeface="+mn-ea"/>
              </a:rPr>
              <a:t>Returns the horizontal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offsetTop</a:t>
            </a:r>
            <a:r>
              <a:rPr lang="en-US" sz="1200" b="1">
                <a:solidFill>
                  <a:srgbClr val="00B0F0"/>
                </a:solidFill>
                <a:sym typeface="+mn-ea"/>
              </a:rPr>
              <a:t>	</a:t>
            </a:r>
            <a:r>
              <a:rPr lang="en-US" sz="1200" b="1">
                <a:solidFill>
                  <a:srgbClr val="92D050"/>
                </a:solidFill>
                <a:sym typeface="+mn-ea"/>
              </a:rPr>
              <a:t>Returns the vertical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offsetParent</a:t>
            </a:r>
            <a:r>
              <a:rPr lang="en-US" sz="1200" b="1">
                <a:solidFill>
                  <a:srgbClr val="00B0F0"/>
                </a:solidFill>
                <a:sym typeface="+mn-ea"/>
              </a:rPr>
              <a:t>	</a:t>
            </a:r>
            <a:r>
              <a:rPr lang="en-US" sz="1200" b="1">
                <a:solidFill>
                  <a:srgbClr val="92D050"/>
                </a:solidFill>
                <a:sym typeface="+mn-ea"/>
              </a:rPr>
              <a:t>Returns the offset container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clientHeight</a:t>
            </a:r>
            <a:r>
              <a:rPr lang="en-US" sz="1200" b="1">
                <a:solidFill>
                  <a:srgbClr val="00B0F0"/>
                </a:solidFill>
                <a:sym typeface="+mn-ea"/>
              </a:rPr>
              <a:t>	</a:t>
            </a:r>
            <a:r>
              <a:rPr lang="en-US" sz="1200" b="1">
                <a:solidFill>
                  <a:srgbClr val="92D050"/>
                </a:solidFill>
                <a:sym typeface="+mn-ea"/>
              </a:rPr>
              <a:t>Returns the height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clientWidth</a:t>
            </a:r>
            <a:r>
              <a:rPr lang="en-US" sz="1200" b="1">
                <a:solidFill>
                  <a:srgbClr val="00B0F0"/>
                </a:solidFill>
                <a:sym typeface="+mn-ea"/>
              </a:rPr>
              <a:t>	</a:t>
            </a:r>
            <a:r>
              <a:rPr lang="en-US" sz="1200" b="1">
                <a:solidFill>
                  <a:srgbClr val="92D050"/>
                </a:solidFill>
                <a:sym typeface="+mn-ea"/>
              </a:rPr>
              <a:t>Returns the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clientLeft</a:t>
            </a:r>
            <a:r>
              <a:rPr lang="en-US" sz="1200" b="1">
                <a:solidFill>
                  <a:srgbClr val="00B0F0"/>
                </a:solidFill>
                <a:sym typeface="+mn-ea"/>
              </a:rPr>
              <a:t>	</a:t>
            </a:r>
            <a:r>
              <a:rPr lang="en-US" sz="1200" b="1">
                <a:solidFill>
                  <a:srgbClr val="92D050"/>
                </a:solidFill>
                <a:sym typeface="+mn-ea"/>
              </a:rPr>
              <a:t>Returns the width of the left border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clientTop</a:t>
            </a:r>
            <a:r>
              <a:rPr lang="en-US" sz="1200" b="1">
                <a:solidFill>
                  <a:srgbClr val="00B0F0"/>
                </a:solidFill>
                <a:sym typeface="+mn-ea"/>
              </a:rPr>
              <a:t>	</a:t>
            </a:r>
            <a:r>
              <a:rPr lang="en-US" sz="1200" b="1">
                <a:solidFill>
                  <a:srgbClr val="92D050"/>
                </a:solidFill>
                <a:sym typeface="+mn-ea"/>
              </a:rPr>
              <a:t>Returns the width of the top border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scrollLeft</a:t>
            </a:r>
            <a:r>
              <a:rPr lang="en-US" sz="1200" b="1">
                <a:solidFill>
                  <a:srgbClr val="00B0F0"/>
                </a:solidFill>
                <a:sym typeface="+mn-ea"/>
              </a:rPr>
              <a:t>	</a:t>
            </a:r>
            <a:r>
              <a:rPr lang="en-US" sz="1200" b="1">
                <a:solidFill>
                  <a:srgbClr val="92D050"/>
                </a:solidFill>
                <a:sym typeface="+mn-ea"/>
              </a:rPr>
              <a:t>Sets or returns the number of pixels an element's content is scrolled horizontally</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scrollTop</a:t>
            </a:r>
            <a:r>
              <a:rPr lang="en-US" sz="1200" b="1">
                <a:solidFill>
                  <a:srgbClr val="00B0F0"/>
                </a:solidFill>
                <a:sym typeface="+mn-ea"/>
              </a:rPr>
              <a:t>	</a:t>
            </a:r>
            <a:r>
              <a:rPr lang="en-US" sz="1200" b="1">
                <a:solidFill>
                  <a:srgbClr val="92D050"/>
                </a:solidFill>
                <a:sym typeface="+mn-ea"/>
              </a:rPr>
              <a:t>Sets or returns the number of pixels an element's content is scrolled vertically</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scrollWidth</a:t>
            </a:r>
            <a:r>
              <a:rPr lang="en-US" sz="1200" b="1">
                <a:solidFill>
                  <a:srgbClr val="00B0F0"/>
                </a:solidFill>
                <a:sym typeface="+mn-ea"/>
              </a:rPr>
              <a:t>	</a:t>
            </a:r>
            <a:r>
              <a:rPr lang="en-US" sz="1200" b="1">
                <a:solidFill>
                  <a:srgbClr val="92D050"/>
                </a:solidFill>
                <a:sym typeface="+mn-ea"/>
              </a:rPr>
              <a:t>Returns the entire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scrollHeight</a:t>
            </a:r>
            <a:r>
              <a:rPr lang="en-US" sz="1200" b="1">
                <a:solidFill>
                  <a:srgbClr val="00B0F0"/>
                </a:solidFill>
                <a:sym typeface="+mn-ea"/>
              </a:rPr>
              <a:t>	</a:t>
            </a:r>
            <a:r>
              <a:rPr lang="en-US" sz="1200" b="1">
                <a:solidFill>
                  <a:srgbClr val="92D050"/>
                </a:solidFill>
                <a:sym typeface="+mn-ea"/>
              </a:rPr>
              <a:t>Returns the entire height of an element, including padding</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pageXOffset</a:t>
            </a:r>
            <a:r>
              <a:rPr lang="en-US" sz="1200" b="1">
                <a:solidFill>
                  <a:srgbClr val="92D050"/>
                </a:solidFill>
                <a:sym typeface="+mn-ea"/>
              </a:rPr>
              <a:t>	Returns the pixels the current document has been scrolled (horizontally) from the upper left corner of the window</a:t>
            </a:r>
            <a:endParaRPr lang="en-US" sz="1200" b="1">
              <a:solidFill>
                <a:srgbClr val="92D050"/>
              </a:solidFill>
              <a:sym typeface="+mn-ea"/>
            </a:endParaRP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pageYOffset</a:t>
            </a:r>
            <a:r>
              <a:rPr lang="en-US" sz="1200" b="1">
                <a:solidFill>
                  <a:srgbClr val="92D050"/>
                </a:solidFill>
                <a:sym typeface="+mn-ea"/>
              </a:rPr>
              <a:t>	Returns the pixels the current document has been scrolled (vertically) from the upper left corner of the window</a:t>
            </a:r>
            <a:endParaRPr lang="en-US" sz="1200" b="1">
              <a:solidFill>
                <a:srgbClr val="92D050"/>
              </a:solidFill>
              <a:sym typeface="+mn-ea"/>
            </a:endParaRPr>
          </a:p>
          <a:p>
            <a:pPr algn="ctr"/>
            <a:r>
              <a:rPr lang="en-US" sz="1200" b="1">
                <a:solidFill>
                  <a:srgbClr val="FFFF00"/>
                </a:solidFill>
                <a:sym typeface="+mn-ea"/>
              </a:rPr>
              <a:t>Scrolls the an element into the visible area</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scrollIntoView</a:t>
            </a:r>
            <a:r>
              <a:rPr lang="en-US" sz="1200" b="1">
                <a:solidFill>
                  <a:srgbClr val="00B0F0"/>
                </a:solidFill>
                <a:sym typeface="+mn-ea"/>
              </a:rPr>
              <a:t>()</a:t>
            </a:r>
            <a:r>
              <a:rPr lang="en-US" sz="1200" b="1">
                <a:solidFill>
                  <a:srgbClr val="92D050"/>
                </a:solidFill>
                <a:sym typeface="+mn-ea"/>
              </a:rPr>
              <a:t>	Scrolls the an element into the visible area of the browser window</a:t>
            </a:r>
            <a:endParaRPr lang="en-US" sz="1200" b="1">
              <a:solidFill>
                <a:srgbClr val="92D050"/>
              </a:solidFill>
              <a:sym typeface="+mn-ea"/>
            </a:endParaRPr>
          </a:p>
          <a:p>
            <a:pPr algn="l"/>
            <a:r>
              <a:rPr lang="en-US" sz="1200" b="1">
                <a:solidFill>
                  <a:srgbClr val="E907E7"/>
                </a:solidFill>
                <a:sym typeface="+mn-ea"/>
              </a:rPr>
              <a:t>anoher method </a:t>
            </a:r>
            <a:r>
              <a:rPr lang="en-US" sz="1200" b="1">
                <a:solidFill>
                  <a:srgbClr val="00B0F0"/>
                </a:solidFill>
                <a:sym typeface="+mn-ea"/>
              </a:rPr>
              <a:t> &lt;a </a:t>
            </a:r>
            <a:r>
              <a:rPr lang="en-US" sz="1200" b="1">
                <a:solidFill>
                  <a:schemeClr val="accent4"/>
                </a:solidFill>
                <a:sym typeface="+mn-ea"/>
              </a:rPr>
              <a:t>href</a:t>
            </a:r>
            <a:r>
              <a:rPr lang="en-US" sz="1200" b="1">
                <a:solidFill>
                  <a:srgbClr val="00B0F0"/>
                </a:solidFill>
                <a:sym typeface="+mn-ea"/>
              </a:rPr>
              <a:t>="#</a:t>
            </a:r>
            <a:r>
              <a:rPr lang="en-US" sz="1200" b="1">
                <a:solidFill>
                  <a:schemeClr val="bg1"/>
                </a:solidFill>
                <a:sym typeface="+mn-ea"/>
              </a:rPr>
              <a:t>id_Name_Of_Divison_Where_you_want_to_scroll</a:t>
            </a:r>
            <a:r>
              <a:rPr lang="en-US" sz="1200" b="1">
                <a:solidFill>
                  <a:srgbClr val="00B0F0"/>
                </a:solidFill>
                <a:sym typeface="+mn-ea"/>
              </a:rPr>
              <a:t>" &gt;</a:t>
            </a:r>
            <a:r>
              <a:rPr lang="en-US" sz="1200" b="1">
                <a:solidFill>
                  <a:schemeClr val="bg1"/>
                </a:solidFill>
                <a:sym typeface="+mn-ea"/>
              </a:rPr>
              <a:t>put any Name Of Link</a:t>
            </a:r>
            <a:r>
              <a:rPr lang="en-US" sz="1200" b="1">
                <a:solidFill>
                  <a:srgbClr val="00B0F0"/>
                </a:solidFill>
                <a:sym typeface="+mn-ea"/>
              </a:rPr>
              <a:t>&lt;/a&gt;</a:t>
            </a:r>
            <a:endParaRPr lang="en-US" sz="1200" b="1">
              <a:solidFill>
                <a:srgbClr val="00B0F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49420</Words>
  <Application>WPS Presentation</Application>
  <PresentationFormat>Widescreen</PresentationFormat>
  <Paragraphs>878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91906</cp:lastModifiedBy>
  <cp:revision>480</cp:revision>
  <dcterms:created xsi:type="dcterms:W3CDTF">2022-12-28T05:03:00Z</dcterms:created>
  <dcterms:modified xsi:type="dcterms:W3CDTF">2023-07-09T09:47:21Z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