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5" r:id="rId4"/>
    <p:sldId id="374" r:id="rId5"/>
    <p:sldId id="257" r:id="rId6"/>
    <p:sldId id="273" r:id="rId7"/>
    <p:sldId id="274" r:id="rId8"/>
    <p:sldId id="339" r:id="rId9"/>
    <p:sldId id="340" r:id="rId10"/>
    <p:sldId id="341" r:id="rId11"/>
    <p:sldId id="342" r:id="rId12"/>
    <p:sldId id="371" r:id="rId14"/>
    <p:sldId id="480" r:id="rId15"/>
    <p:sldId id="517" r:id="rId16"/>
    <p:sldId id="265" r:id="rId17"/>
    <p:sldId id="295" r:id="rId18"/>
    <p:sldId id="283" r:id="rId19"/>
    <p:sldId id="286" r:id="rId20"/>
    <p:sldId id="288" r:id="rId21"/>
    <p:sldId id="281" r:id="rId22"/>
    <p:sldId id="519" r:id="rId23"/>
    <p:sldId id="604" r:id="rId24"/>
    <p:sldId id="611" r:id="rId25"/>
    <p:sldId id="605" r:id="rId26"/>
    <p:sldId id="610" r:id="rId27"/>
    <p:sldId id="606" r:id="rId28"/>
    <p:sldId id="284" r:id="rId29"/>
    <p:sldId id="324" r:id="rId30"/>
    <p:sldId id="325" r:id="rId31"/>
    <p:sldId id="337" r:id="rId32"/>
    <p:sldId id="285" r:id="rId33"/>
    <p:sldId id="609" r:id="rId34"/>
    <p:sldId id="280" r:id="rId35"/>
    <p:sldId id="266" r:id="rId36"/>
    <p:sldId id="607" r:id="rId37"/>
    <p:sldId id="599" r:id="rId38"/>
    <p:sldId id="603" r:id="rId39"/>
    <p:sldId id="317" r:id="rId40"/>
    <p:sldId id="262" r:id="rId41"/>
    <p:sldId id="60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2.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829945"/>
          </a:xfrm>
          <a:prstGeom prst="rect">
            <a:avLst/>
          </a:prstGeom>
          <a:noFill/>
        </p:spPr>
        <p:txBody>
          <a:bodyPr wrap="square" rtlCol="0">
            <a:spAutoFit/>
          </a:bodyPr>
          <a:p>
            <a:pPr algn="ctr"/>
            <a:r>
              <a:rPr lang="en-US" altLang="zh-CN" sz="4800" b="1" dirty="0">
                <a:solidFill>
                  <a:schemeClr val="accent1"/>
                </a:solidFill>
              </a:rPr>
              <a:t>Reserved Keyword - work</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866140"/>
          </a:xfrm>
          <a:prstGeom prst="rect">
            <a:avLst/>
          </a:prstGeom>
        </p:spPr>
        <p:txBody>
          <a:bodyPr wrap="square">
            <a:spAutoFit/>
          </a:bodyPr>
          <a:p>
            <a:pPr algn="ctr">
              <a:lnSpc>
                <a:spcPct val="140000"/>
              </a:lnSpc>
            </a:pPr>
            <a:r>
              <a:rPr lang="en-US" altLang="zh-CN" sz="1200" b="1" dirty="0">
                <a:solidFill>
                  <a:schemeClr val="bg1">
                    <a:lumMod val="65000"/>
                  </a:schemeClr>
                </a:solidFill>
              </a:rPr>
              <a:t>Keywords are predefined word that gets reserved for working program that have special meaning and cannot get used anywhere else. </a:t>
            </a:r>
            <a:endParaRPr lang="en-US" altLang="zh-CN" sz="1200" b="1" dirty="0">
              <a:solidFill>
                <a:schemeClr val="bg1">
                  <a:lumMod val="65000"/>
                </a:schemeClr>
              </a:solidFill>
            </a:endParaRPr>
          </a:p>
          <a:p>
            <a:pPr algn="ctr">
              <a:lnSpc>
                <a:spcPct val="140000"/>
              </a:lnSpc>
            </a:pPr>
            <a:r>
              <a:rPr lang="en-US" altLang="zh-CN" sz="1200" b="1" dirty="0">
                <a:solidFill>
                  <a:schemeClr val="bg1">
                    <a:lumMod val="65000"/>
                  </a:schemeClr>
                </a:solidFill>
              </a:rPr>
              <a:t>Identifiers are the values used to define different programming items such as variables, integers, structures, unions and others and mostly have an alphabetic character.</a:t>
            </a:r>
            <a:endParaRPr lang="en-US" altLang="zh-CN" sz="12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4766" y="2067500"/>
            <a:ext cx="7310438" cy="829945"/>
          </a:xfrm>
          <a:prstGeom prst="rect">
            <a:avLst/>
          </a:prstGeom>
          <a:noFill/>
        </p:spPr>
        <p:txBody>
          <a:bodyPr wrap="square" rtlCol="0">
            <a:spAutoFit/>
          </a:bodyPr>
          <a:p>
            <a:pPr algn="ctr"/>
            <a:r>
              <a:rPr lang="en-US" altLang="zh-CN" sz="4800" b="1" dirty="0">
                <a:solidFill>
                  <a:schemeClr val="accent1"/>
                </a:solidFill>
              </a:rPr>
              <a:t>String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779780"/>
          </a:xfrm>
          <a:prstGeom prst="rect">
            <a:avLst/>
          </a:prstGeom>
        </p:spPr>
        <p:txBody>
          <a:bodyPr wrap="square">
            <a:spAutoFit/>
          </a:bodyPr>
          <a:p>
            <a:pPr algn="ctr">
              <a:lnSpc>
                <a:spcPct val="140000"/>
              </a:lnSpc>
            </a:pPr>
            <a:r>
              <a:rPr lang="en-US" altLang="zh-CN" sz="1600" b="1" dirty="0">
                <a:solidFill>
                  <a:schemeClr val="bg1">
                    <a:lumMod val="65000"/>
                  </a:schemeClr>
                </a:solidFill>
              </a:rPr>
              <a:t> A</a:t>
            </a:r>
            <a:r>
              <a:rPr lang="en-US" altLang="zh-CN" sz="1600" b="1" dirty="0">
                <a:solidFill>
                  <a:schemeClr val="bg1">
                    <a:lumMod val="65000"/>
                  </a:schemeClr>
                </a:solidFill>
              </a:rPr>
              <a:t> string is traditionally a sequence of characters, either as a literal constant or as some kind of variable. The latter may allow its elements to be mutated and the length changed, or it may be fixed (after creation).</a:t>
            </a:r>
            <a:endParaRPr lang="en-US" altLang="zh-CN" sz="1600" b="1" dirty="0">
              <a:solidFill>
                <a:schemeClr val="bg1">
                  <a:lumMod val="6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290576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3" name="Rectangles 2"/>
          <p:cNvSpPr/>
          <p:nvPr/>
        </p:nvSpPr>
        <p:spPr>
          <a:xfrm>
            <a:off x="104140" y="518795"/>
            <a:ext cx="3233420" cy="2724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rPr>
              <a:t>Single-line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 </a:t>
            </a:r>
            <a:r>
              <a:rPr lang="en-US" sz="1400" b="1">
                <a:solidFill>
                  <a:schemeClr val="accent1"/>
                </a:solidFill>
              </a:rPr>
              <a:t>single</a:t>
            </a:r>
            <a:r>
              <a:rPr lang="en-US" sz="1400" b="1">
                <a:solidFill>
                  <a:schemeClr val="accent6"/>
                </a:solidFill>
              </a:rPr>
              <a:t>/</a:t>
            </a:r>
            <a:r>
              <a:rPr lang="en-US" sz="1400" b="1">
                <a:solidFill>
                  <a:schemeClr val="accent1"/>
                </a:solidFill>
              </a:rPr>
              <a:t>double</a:t>
            </a:r>
            <a:r>
              <a:rPr lang="en-US" sz="1400" b="1">
                <a:solidFill>
                  <a:schemeClr val="accent6"/>
                </a:solidFill>
              </a:rPr>
              <a:t>/</a:t>
            </a:r>
            <a:r>
              <a:rPr lang="en-US" sz="1400" b="1">
                <a:solidFill>
                  <a:schemeClr val="accent1"/>
                </a:solidFill>
              </a:rPr>
              <a:t>back-tick quotes</a:t>
            </a:r>
            <a:r>
              <a:rPr lang="en-US" sz="1400" b="1">
                <a:solidFill>
                  <a:schemeClr val="accent6"/>
                </a:solidFill>
              </a:rPr>
              <a:t> </a:t>
            </a:r>
            <a:endParaRPr lang="en-US" sz="1400" b="1">
              <a:solidFill>
                <a:schemeClr val="accent6"/>
              </a:solidFill>
            </a:endParaRPr>
          </a:p>
          <a:p>
            <a:pPr algn="l"/>
            <a:r>
              <a:rPr lang="en-US" sz="1400" b="1">
                <a:solidFill>
                  <a:srgbClr val="7030A0"/>
                </a:solidFill>
              </a:rPr>
              <a:t>Multi-line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a:t>
            </a:r>
            <a:r>
              <a:rPr lang="en-US" sz="1400" b="1">
                <a:solidFill>
                  <a:schemeClr val="accent1"/>
                </a:solidFill>
              </a:rPr>
              <a:t> back-tick quotes</a:t>
            </a:r>
            <a:r>
              <a:rPr lang="en-US" sz="1400" b="1">
                <a:solidFill>
                  <a:schemeClr val="accent6"/>
                </a:solidFill>
              </a:rPr>
              <a:t> </a:t>
            </a:r>
            <a:endParaRPr lang="en-US" sz="1400" b="1">
              <a:solidFill>
                <a:schemeClr val="accent6"/>
              </a:solidFill>
            </a:endParaRPr>
          </a:p>
          <a:p>
            <a:pPr algn="l"/>
            <a:r>
              <a:rPr lang="en-US" sz="1400" b="1">
                <a:solidFill>
                  <a:srgbClr val="FF0000"/>
                </a:solidFill>
                <a:sym typeface="+mn-ea"/>
              </a:rPr>
              <a:t>about String Object</a:t>
            </a:r>
            <a:endParaRPr lang="en-US" sz="1400" b="1">
              <a:solidFill>
                <a:schemeClr val="accent6"/>
              </a:solidFill>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 String("</a:t>
            </a:r>
            <a:r>
              <a:rPr lang="en-US" sz="1400">
                <a:solidFill>
                  <a:schemeClr val="bg1"/>
                </a:solidFill>
                <a:sym typeface="+mn-ea"/>
              </a:rPr>
              <a:t>thing</a:t>
            </a:r>
            <a:r>
              <a:rPr lang="en-US" sz="1400" b="1">
                <a:solidFill>
                  <a:schemeClr val="accent1"/>
                </a:solidFill>
                <a:sym typeface="+mn-ea"/>
              </a:rPr>
              <a:t>")</a:t>
            </a:r>
            <a:endParaRPr lang="en-US" sz="1400" b="1">
              <a:solidFill>
                <a:schemeClr val="accent6"/>
              </a:solidFill>
            </a:endParaRPr>
          </a:p>
          <a:p>
            <a:pPr algn="l"/>
            <a:r>
              <a:rPr lang="en-US" sz="1400" b="1">
                <a:solidFill>
                  <a:schemeClr val="accent1"/>
                </a:solidFill>
                <a:sym typeface="+mn-ea"/>
              </a:rPr>
              <a:t>toString()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1"/>
              </a:solidFill>
              <a:sym typeface="+mn-ea"/>
            </a:endParaRPr>
          </a:p>
        </p:txBody>
      </p:sp>
      <p:sp>
        <p:nvSpPr>
          <p:cNvPr id="2" name="Rectangles 1"/>
          <p:cNvSpPr/>
          <p:nvPr/>
        </p:nvSpPr>
        <p:spPr>
          <a:xfrm>
            <a:off x="3337560" y="1223010"/>
            <a:ext cx="2446020"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length</a:t>
            </a:r>
            <a:r>
              <a:rPr lang="en-US" sz="1400" b="1">
                <a:solidFill>
                  <a:schemeClr val="accent6"/>
                </a:solidFill>
                <a:sym typeface="+mn-ea"/>
              </a:rPr>
              <a:t> </a:t>
            </a:r>
            <a:endParaRPr lang="en-US" sz="1400" b="1">
              <a:solidFill>
                <a:schemeClr val="accent1"/>
              </a:solidFill>
              <a:sym typeface="+mn-ea"/>
            </a:endParaRPr>
          </a:p>
        </p:txBody>
      </p:sp>
      <p:sp>
        <p:nvSpPr>
          <p:cNvPr id="6" name="Rectangles 5"/>
          <p:cNvSpPr/>
          <p:nvPr/>
        </p:nvSpPr>
        <p:spPr>
          <a:xfrm>
            <a:off x="3337560" y="19685"/>
            <a:ext cx="2446020" cy="1203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highlight>
                  <a:srgbClr val="FFFF00"/>
                </a:highlight>
                <a:sym typeface="+mn-ea"/>
              </a:rPr>
              <a:t>CaseConverter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endParaRPr lang="en-US" sz="1400">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endParaRPr lang="en-US" sz="1400" b="1">
              <a:solidFill>
                <a:schemeClr val="accent1"/>
              </a:solidFill>
              <a:sym typeface="+mn-ea"/>
            </a:endParaRPr>
          </a:p>
        </p:txBody>
      </p:sp>
      <p:sp>
        <p:nvSpPr>
          <p:cNvPr id="8" name="Rectangles 7"/>
          <p:cNvSpPr/>
          <p:nvPr/>
        </p:nvSpPr>
        <p:spPr>
          <a:xfrm>
            <a:off x="104140" y="3243580"/>
            <a:ext cx="3233420" cy="1492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5" name="Rectangles 4"/>
          <p:cNvSpPr/>
          <p:nvPr/>
        </p:nvSpPr>
        <p:spPr>
          <a:xfrm>
            <a:off x="3337560" y="1854835"/>
            <a:ext cx="2446020" cy="1794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trimStart()</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trimLeft()</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trimEnd()</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trimRight</a:t>
            </a:r>
            <a:r>
              <a:rPr lang="en-US" sz="1400" b="1">
                <a:solidFill>
                  <a:schemeClr val="accent1"/>
                </a:solidFill>
                <a:sym typeface="+mn-ea"/>
              </a:rPr>
              <a:t>()</a:t>
            </a:r>
            <a:endParaRPr lang="en-US" sz="1400" b="1">
              <a:solidFill>
                <a:schemeClr val="accent1"/>
              </a:solidFill>
              <a:sym typeface="+mn-ea"/>
            </a:endParaRPr>
          </a:p>
        </p:txBody>
      </p:sp>
      <p:sp>
        <p:nvSpPr>
          <p:cNvPr id="7" name="Rectangles 6"/>
          <p:cNvSpPr/>
          <p:nvPr/>
        </p:nvSpPr>
        <p:spPr>
          <a:xfrm>
            <a:off x="104140" y="4735830"/>
            <a:ext cx="3233420" cy="1101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5783580" y="19685"/>
            <a:ext cx="3019425"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783580" y="1090930"/>
            <a:ext cx="3017520" cy="13658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accent1"/>
              </a:solidFill>
              <a:sym typeface="+mn-ea"/>
            </a:endParaRPr>
          </a:p>
        </p:txBody>
      </p:sp>
      <p:sp>
        <p:nvSpPr>
          <p:cNvPr id="17" name="Rectangles 16"/>
          <p:cNvSpPr/>
          <p:nvPr/>
        </p:nvSpPr>
        <p:spPr>
          <a:xfrm>
            <a:off x="104140" y="5836920"/>
            <a:ext cx="3353435" cy="8077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200">
                <a:highlight>
                  <a:srgbClr val="FFFF00"/>
                </a:highlight>
              </a:rPr>
              <a:t> </a:t>
            </a:r>
            <a:r>
              <a:rPr lang="en-US" sz="1600" b="1">
                <a:highlight>
                  <a:srgbClr val="FFFF00"/>
                </a:highlight>
              </a:rPr>
              <a:t>Match Value From String Into Array</a:t>
            </a:r>
            <a:r>
              <a:rPr lang="en-US" sz="1200">
                <a:highlight>
                  <a:srgbClr val="FFFF00"/>
                </a:highlight>
              </a:rPr>
              <a:t> .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b="1">
              <a:solidFill>
                <a:schemeClr val="accent1"/>
              </a:solidFill>
              <a:sym typeface="+mn-ea"/>
            </a:endParaRPr>
          </a:p>
        </p:txBody>
      </p:sp>
      <p:sp>
        <p:nvSpPr>
          <p:cNvPr id="18" name="Rectangles 17"/>
          <p:cNvSpPr/>
          <p:nvPr/>
        </p:nvSpPr>
        <p:spPr>
          <a:xfrm>
            <a:off x="3337560" y="3649345"/>
            <a:ext cx="2446020" cy="15995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Value At Index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801100" y="19685"/>
            <a:ext cx="3290570" cy="12973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22" name="Rectangles 21"/>
          <p:cNvSpPr/>
          <p:nvPr/>
        </p:nvSpPr>
        <p:spPr>
          <a:xfrm>
            <a:off x="7042785" y="4220845"/>
            <a:ext cx="5023485" cy="620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Compare Two</a:t>
            </a:r>
            <a:r>
              <a:rPr lang="en-US" b="1">
                <a:highlight>
                  <a:srgbClr val="FFFF00"/>
                </a:highlight>
              </a:rPr>
              <a:t>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8801735" y="2934970"/>
            <a:ext cx="3264535" cy="1285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ASCII To String</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ASCII to 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8" name="Rectangles 27"/>
          <p:cNvSpPr/>
          <p:nvPr/>
        </p:nvSpPr>
        <p:spPr>
          <a:xfrm>
            <a:off x="8801100" y="1316990"/>
            <a:ext cx="3272790" cy="7645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chemeClr val="accent1"/>
              </a:solidFill>
              <a:sym typeface="+mn-ea"/>
            </a:endParaRPr>
          </a:p>
        </p:txBody>
      </p:sp>
      <p:sp>
        <p:nvSpPr>
          <p:cNvPr id="29" name="Rectangles 28"/>
          <p:cNvSpPr/>
          <p:nvPr/>
        </p:nvSpPr>
        <p:spPr>
          <a:xfrm>
            <a:off x="8801735" y="2081530"/>
            <a:ext cx="3265805" cy="85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Array To String</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4" name="Rectangles 3"/>
          <p:cNvSpPr/>
          <p:nvPr/>
        </p:nvSpPr>
        <p:spPr>
          <a:xfrm>
            <a:off x="5856605" y="246189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5856605" y="312991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Decoding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window.atob(</a:t>
            </a:r>
            <a:r>
              <a:rPr lang="en-US" sz="1400" b="1">
                <a:solidFill>
                  <a:srgbClr val="FF0000"/>
                </a:solidFill>
                <a:sym typeface="+mn-ea"/>
              </a:rPr>
              <a:t>sencodedString</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3538855" cy="32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3" name="Rectangles 2"/>
          <p:cNvSpPr/>
          <p:nvPr/>
        </p:nvSpPr>
        <p:spPr>
          <a:xfrm>
            <a:off x="104140" y="382905"/>
            <a:ext cx="6823710" cy="2227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 </a:t>
            </a:r>
            <a:r>
              <a:rPr lang="en-US" sz="1400" b="1">
                <a:solidFill>
                  <a:schemeClr val="accent6"/>
                </a:solidFill>
                <a:sym typeface="+mn-ea"/>
              </a:rPr>
              <a:t>:- to create string ‘String’:-</a:t>
            </a:r>
            <a:r>
              <a:rPr lang="en-US" sz="1400" b="1">
                <a:solidFill>
                  <a:schemeClr val="accent6"/>
                </a:solidFill>
                <a:sym typeface="+mn-ea"/>
              </a:rPr>
              <a:t> </a:t>
            </a:r>
            <a:r>
              <a:rPr lang="en-US" sz="1400" b="1">
                <a:solidFill>
                  <a:schemeClr val="accent1"/>
                </a:solidFill>
                <a:sym typeface="+mn-ea"/>
              </a:rPr>
              <a:t> </a:t>
            </a:r>
            <a:r>
              <a:rPr lang="en-US" sz="1400" b="1">
                <a:solidFill>
                  <a:schemeClr val="accent1"/>
                </a:solidFill>
                <a:sym typeface="+mn-ea"/>
              </a:rPr>
              <a:t>String("</a:t>
            </a:r>
            <a:r>
              <a:rPr lang="en-US" sz="1400">
                <a:solidFill>
                  <a:schemeClr val="bg1"/>
                </a:solidFill>
                <a:sym typeface="+mn-ea"/>
              </a:rPr>
              <a:t>thing</a:t>
            </a:r>
            <a:r>
              <a:rPr lang="en-US" sz="1400" b="1">
                <a:solidFill>
                  <a:schemeClr val="accent1"/>
                </a:solidFill>
                <a:sym typeface="+mn-ea"/>
              </a:rPr>
              <a:t>")</a:t>
            </a:r>
            <a:endParaRPr lang="en-US" sz="1400">
              <a:solidFill>
                <a:schemeClr val="bg1"/>
              </a:solidFill>
              <a:sym typeface="+mn-ea"/>
            </a:endParaRPr>
          </a:p>
          <a:p>
            <a:pPr algn="l"/>
            <a:r>
              <a:rPr lang="en-US" sz="1400" b="1">
                <a:solidFill>
                  <a:srgbClr val="7030A0"/>
                </a:solidFill>
              </a:rPr>
              <a:t>Single-line String</a:t>
            </a:r>
            <a:r>
              <a:rPr lang="en-US" sz="1400" b="1">
                <a:solidFill>
                  <a:schemeClr val="accent6"/>
                </a:solidFill>
              </a:rPr>
              <a:t> :- between single/double/back-tick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rPr>
              <a:t> 	</a:t>
            </a:r>
            <a:r>
              <a:rPr lang="en-US" sz="1400" b="1">
                <a:solidFill>
                  <a:schemeClr val="accent6"/>
                </a:solidFill>
                <a:sym typeface="+mn-ea"/>
              </a:rPr>
              <a:t>between double quotes :- </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back-tick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7030A0"/>
                </a:solidFill>
              </a:rPr>
              <a:t>Multi-line String</a:t>
            </a:r>
            <a:r>
              <a:rPr lang="en-US" sz="1400" b="1">
                <a:solidFill>
                  <a:schemeClr val="accent6"/>
                </a:solidFill>
              </a:rPr>
              <a:t> :- between back-tick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StringValue3</a:t>
            </a:r>
            <a:endParaRPr lang="en-US" sz="1400" b="1">
              <a:solidFill>
                <a:schemeClr val="bg1"/>
              </a:solidFill>
              <a:sym typeface="+mn-ea"/>
            </a:endParaRPr>
          </a:p>
          <a:p>
            <a:pPr algn="l"/>
            <a:r>
              <a:rPr lang="en-US" sz="1400" b="1">
                <a:solidFill>
                  <a:schemeClr val="bg1"/>
                </a:solidFill>
                <a:sym typeface="+mn-ea"/>
              </a:rPr>
              <a:t>StringValue4</a:t>
            </a:r>
            <a:r>
              <a:rPr lang="en-US" sz="1400" b="1">
                <a:solidFill>
                  <a:schemeClr val="accent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str1=</a:t>
            </a:r>
            <a:r>
              <a:rPr lang="en-US" sz="1400">
                <a:solidFill>
                  <a:srgbClr val="FF0000"/>
                </a:solidFill>
                <a:sym typeface="+mn-ea"/>
              </a:rPr>
              <a:t> </a:t>
            </a:r>
            <a:r>
              <a:rPr lang="en-US" sz="1400" b="1">
                <a:solidFill>
                  <a:srgbClr val="00B0F0"/>
                </a:solidFill>
                <a:sym typeface="+mn-ea"/>
              </a:rPr>
              <a:t>new Object(</a:t>
            </a:r>
            <a:r>
              <a:rPr lang="en-US" sz="1400" b="1">
                <a:solidFill>
                  <a:schemeClr val="accent1"/>
                </a:solidFill>
                <a:sym typeface="+mn-ea"/>
              </a:rPr>
              <a:t>"</a:t>
            </a:r>
            <a:r>
              <a:rPr lang="en-US" sz="1400">
                <a:solidFill>
                  <a:schemeClr val="bg1"/>
                </a:solidFill>
                <a:sym typeface="+mn-ea"/>
              </a:rPr>
              <a:t>thing</a:t>
            </a:r>
            <a:r>
              <a:rPr lang="en-US" sz="1400" b="1">
                <a:solidFill>
                  <a:schemeClr val="accent1"/>
                </a:solidFill>
                <a:sym typeface="+mn-ea"/>
              </a:rPr>
              <a:t>"</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chemeClr val="accent6"/>
              </a:solidFill>
            </a:endParaRPr>
          </a:p>
        </p:txBody>
      </p:sp>
      <p:sp>
        <p:nvSpPr>
          <p:cNvPr id="12" name="Rectangles 11"/>
          <p:cNvSpPr/>
          <p:nvPr/>
        </p:nvSpPr>
        <p:spPr>
          <a:xfrm>
            <a:off x="1139190" y="5917565"/>
            <a:ext cx="3641090" cy="925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solidFill>
                  <a:schemeClr val="bg1"/>
                </a:solidFill>
                <a:sym typeface="+mn-ea"/>
              </a:rPr>
              <a:t>a = “Abhay Kumar” </a:t>
            </a:r>
            <a:endParaRPr lang="en-US" sz="1400">
              <a:solidFill>
                <a:schemeClr val="bg1"/>
              </a:solidFill>
              <a:sym typeface="+mn-ea"/>
            </a:endParaRPr>
          </a:p>
          <a:p>
            <a:pPr algn="l"/>
            <a:r>
              <a:rPr lang="en-US" sz="1400">
                <a:solidFill>
                  <a:srgbClr val="FF0000"/>
                </a:solidFill>
                <a:sym typeface="+mn-ea"/>
              </a:rPr>
              <a:t>IndexValue      </a:t>
            </a:r>
            <a:r>
              <a:rPr lang="en-US" sz="1400">
                <a:solidFill>
                  <a:schemeClr val="bg1"/>
                </a:solidFill>
                <a:sym typeface="+mn-ea"/>
              </a:rPr>
              <a:t>A   b   h   a   y    _   K   u   m   a    r </a:t>
            </a:r>
            <a:endParaRPr lang="en-US" sz="1400">
              <a:solidFill>
                <a:schemeClr val="bg1"/>
              </a:solidFill>
              <a:sym typeface="+mn-ea"/>
            </a:endParaRPr>
          </a:p>
          <a:p>
            <a:pPr algn="l"/>
            <a:r>
              <a:rPr lang="en-US" sz="1400">
                <a:solidFill>
                  <a:srgbClr val="FF0000"/>
                </a:solidFill>
                <a:sym typeface="+mn-ea"/>
              </a:rPr>
              <a:t>+ve index</a:t>
            </a:r>
            <a:r>
              <a:rPr lang="en-US" sz="1400">
                <a:solidFill>
                  <a:schemeClr val="bg1"/>
                </a:solidFill>
                <a:sym typeface="+mn-ea"/>
              </a:rPr>
              <a:t>         0   1   2   3   4    5   6   7    8   9   10 </a:t>
            </a:r>
            <a:endParaRPr lang="en-US" sz="1400">
              <a:solidFill>
                <a:schemeClr val="bg1"/>
              </a:solidFill>
              <a:sym typeface="+mn-ea"/>
            </a:endParaRPr>
          </a:p>
          <a:p>
            <a:pPr algn="l"/>
            <a:r>
              <a:rPr lang="en-US" sz="1400">
                <a:solidFill>
                  <a:srgbClr val="00B0F0"/>
                </a:solidFill>
                <a:sym typeface="+mn-ea"/>
              </a:rPr>
              <a:t>a[4]</a:t>
            </a:r>
            <a:r>
              <a:rPr lang="en-US" sz="1400">
                <a:solidFill>
                  <a:schemeClr val="bg1"/>
                </a:solidFill>
                <a:sym typeface="+mn-ea"/>
              </a:rPr>
              <a:t>= y     </a:t>
            </a:r>
            <a:r>
              <a:rPr lang="en-US" sz="1400">
                <a:solidFill>
                  <a:srgbClr val="00B0F0"/>
                </a:solidFill>
                <a:sym typeface="+mn-ea"/>
              </a:rPr>
              <a:t>a[0]</a:t>
            </a:r>
            <a:r>
              <a:rPr lang="en-US" sz="1400">
                <a:solidFill>
                  <a:schemeClr val="bg1"/>
                </a:solidFill>
                <a:sym typeface="+mn-ea"/>
              </a:rPr>
              <a:t>= A     </a:t>
            </a:r>
            <a:r>
              <a:rPr lang="en-US" sz="1400">
                <a:solidFill>
                  <a:srgbClr val="00B0F0"/>
                </a:solidFill>
                <a:sym typeface="+mn-ea"/>
              </a:rPr>
              <a:t> a[1]</a:t>
            </a:r>
            <a:r>
              <a:rPr lang="en-US" sz="1400">
                <a:solidFill>
                  <a:schemeClr val="bg1"/>
                </a:solidFill>
                <a:sym typeface="+mn-ea"/>
              </a:rPr>
              <a:t>= b</a:t>
            </a:r>
            <a:endParaRPr lang="en-US" sz="1400">
              <a:solidFill>
                <a:schemeClr val="bg1"/>
              </a:solidFill>
              <a:sym typeface="+mn-ea"/>
            </a:endParaRPr>
          </a:p>
        </p:txBody>
      </p:sp>
      <p:sp>
        <p:nvSpPr>
          <p:cNvPr id="14" name="矩形 23"/>
          <p:cNvSpPr/>
          <p:nvPr/>
        </p:nvSpPr>
        <p:spPr>
          <a:xfrm>
            <a:off x="74930" y="5939790"/>
            <a:ext cx="1064260" cy="84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in String </a:t>
            </a:r>
            <a:endParaRPr lang="en-US" altLang="zh-CN" sz="2000" b="1" dirty="0">
              <a:solidFill>
                <a:schemeClr val="bg1"/>
              </a:solidFill>
              <a:sym typeface="+mn-ea"/>
            </a:endParaRPr>
          </a:p>
        </p:txBody>
      </p:sp>
      <p:sp>
        <p:nvSpPr>
          <p:cNvPr id="20" name="Rectangles 19"/>
          <p:cNvSpPr/>
          <p:nvPr/>
        </p:nvSpPr>
        <p:spPr>
          <a:xfrm>
            <a:off x="115570" y="5381625"/>
            <a:ext cx="4312920" cy="3486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JavaScript  :-  </a:t>
            </a:r>
            <a:r>
              <a:rPr lang="en-US" sz="1400" b="1">
                <a:solidFill>
                  <a:srgbClr val="00B050"/>
                </a:solidFill>
                <a:sym typeface="+mn-ea"/>
              </a:rPr>
              <a:t>String </a:t>
            </a:r>
            <a:r>
              <a:rPr lang="en-US" sz="1400">
                <a:solidFill>
                  <a:schemeClr val="tx1"/>
                </a:solidFill>
                <a:sym typeface="+mn-ea"/>
              </a:rPr>
              <a:t>is a iterable object</a:t>
            </a:r>
            <a:r>
              <a:rPr lang="en-US" b="1">
                <a:solidFill>
                  <a:schemeClr val="accent6"/>
                </a:solidFill>
                <a:sym typeface="+mn-ea"/>
              </a:rPr>
              <a:t> </a:t>
            </a:r>
            <a:endParaRPr lang="en-US" b="1">
              <a:solidFill>
                <a:schemeClr val="accent6"/>
              </a:solidFill>
              <a:sym typeface="+mn-ea"/>
            </a:endParaRPr>
          </a:p>
        </p:txBody>
      </p:sp>
      <p:sp>
        <p:nvSpPr>
          <p:cNvPr id="21" name="矩形 23"/>
          <p:cNvSpPr/>
          <p:nvPr/>
        </p:nvSpPr>
        <p:spPr>
          <a:xfrm>
            <a:off x="104140" y="4362450"/>
            <a:ext cx="1120140" cy="787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String </a:t>
            </a:r>
            <a:endParaRPr lang="en-US" altLang="zh-CN" sz="2000" b="1" dirty="0">
              <a:solidFill>
                <a:schemeClr val="bg1"/>
              </a:solidFill>
              <a:sym typeface="+mn-ea"/>
            </a:endParaRPr>
          </a:p>
        </p:txBody>
      </p:sp>
      <p:sp>
        <p:nvSpPr>
          <p:cNvPr id="23" name="Rectangles 22"/>
          <p:cNvSpPr/>
          <p:nvPr/>
        </p:nvSpPr>
        <p:spPr>
          <a:xfrm>
            <a:off x="1224280" y="4376420"/>
            <a:ext cx="1590675" cy="7956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 Length of string :- </a:t>
            </a:r>
            <a:r>
              <a:rPr lang="en-US" sz="1400">
                <a:solidFill>
                  <a:schemeClr val="bg1"/>
                </a:solidFill>
                <a:sym typeface="+mn-ea"/>
              </a:rPr>
              <a:t> str</a:t>
            </a:r>
            <a:r>
              <a:rPr lang="en-US" sz="1400" b="1">
                <a:solidFill>
                  <a:srgbClr val="0070C0"/>
                </a:solidFill>
                <a:sym typeface="+mn-ea"/>
              </a:rPr>
              <a:t>.</a:t>
            </a:r>
            <a:r>
              <a:rPr lang="en-US" sz="1400" b="1">
                <a:solidFill>
                  <a:schemeClr val="accent1"/>
                </a:solidFill>
                <a:sym typeface="+mn-ea"/>
              </a:rPr>
              <a:t>length</a:t>
            </a:r>
            <a:endParaRPr lang="en-US" sz="1400" b="1">
              <a:solidFill>
                <a:schemeClr val="accent1"/>
              </a:solidFill>
              <a:sym typeface="+mn-ea"/>
            </a:endParaRPr>
          </a:p>
        </p:txBody>
      </p:sp>
      <p:sp>
        <p:nvSpPr>
          <p:cNvPr id="26" name="Rectangles 25"/>
          <p:cNvSpPr/>
          <p:nvPr/>
        </p:nvSpPr>
        <p:spPr>
          <a:xfrm>
            <a:off x="115570" y="2622550"/>
            <a:ext cx="6823710" cy="949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FF0000"/>
                </a:solidFill>
              </a:rPr>
              <a:t>about String Object</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convert a string object or a string  into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toString</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Returns the primitive value of a string or a string object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endParaRPr>
          </a:p>
        </p:txBody>
      </p:sp>
      <p:sp>
        <p:nvSpPr>
          <p:cNvPr id="27" name="Rectangles 26"/>
          <p:cNvSpPr/>
          <p:nvPr/>
        </p:nvSpPr>
        <p:spPr>
          <a:xfrm>
            <a:off x="115570" y="3572510"/>
            <a:ext cx="6823710" cy="7899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A string containing the Unicode Normalization Form of the given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The raw string form of a given template literal.:-  </a:t>
            </a:r>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6"/>
              </a:solidFill>
            </a:endParaRPr>
          </a:p>
        </p:txBody>
      </p:sp>
      <p:sp>
        <p:nvSpPr>
          <p:cNvPr id="7" name="矩形 23"/>
          <p:cNvSpPr/>
          <p:nvPr/>
        </p:nvSpPr>
        <p:spPr>
          <a:xfrm>
            <a:off x="6927850" y="20955"/>
            <a:ext cx="3538855" cy="316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String With Variable</a:t>
            </a:r>
            <a:endParaRPr lang="en-US" altLang="zh-CN" sz="2000" b="1" dirty="0">
              <a:solidFill>
                <a:schemeClr val="bg1"/>
              </a:solidFill>
              <a:sym typeface="+mn-ea"/>
            </a:endParaRPr>
          </a:p>
        </p:txBody>
      </p:sp>
      <p:sp>
        <p:nvSpPr>
          <p:cNvPr id="9" name="Rectangles 8"/>
          <p:cNvSpPr/>
          <p:nvPr/>
        </p:nvSpPr>
        <p:spPr>
          <a:xfrm>
            <a:off x="6927850" y="367030"/>
            <a:ext cx="4070350" cy="222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back-tick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a:t>
            </a:r>
            <a:r>
              <a:rPr lang="en-US" sz="1400" b="1">
                <a:solidFill>
                  <a:schemeClr val="accent1"/>
                </a:solidFill>
              </a:rPr>
              <a:t>` , </a:t>
            </a:r>
            <a:r>
              <a:rPr lang="en-US" sz="1400" b="1">
                <a:solidFill>
                  <a:schemeClr val="bg1"/>
                </a:solidFill>
              </a:rPr>
              <a:t>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bg1"/>
                </a:solidFill>
              </a:rPr>
              <a:t>string1</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 </a:t>
            </a:r>
            <a:r>
              <a:rPr lang="en-US" sz="1400" b="1">
                <a:solidFill>
                  <a:schemeClr val="accent1"/>
                </a:solidFill>
              </a:rPr>
              <a:t>${</a:t>
            </a:r>
            <a:r>
              <a:rPr lang="en-US" sz="1400" b="1">
                <a:solidFill>
                  <a:schemeClr val="bg1"/>
                </a:solidFill>
              </a:rPr>
              <a:t>var1</a:t>
            </a:r>
            <a:r>
              <a:rPr lang="en-US" sz="1400" b="1">
                <a:solidFill>
                  <a:schemeClr val="accent1"/>
                </a:solidFill>
              </a:rPr>
              <a:t>}</a:t>
            </a:r>
            <a:r>
              <a:rPr lang="en-US" sz="1400" b="1">
                <a:solidFill>
                  <a:schemeClr val="bg1"/>
                </a:solidFill>
              </a:rPr>
              <a:t> string2 </a:t>
            </a:r>
            <a:r>
              <a:rPr lang="en-US" sz="1400" b="1">
                <a:solidFill>
                  <a:schemeClr val="accent1"/>
                </a:solidFill>
              </a:rPr>
              <a:t>${</a:t>
            </a:r>
            <a:r>
              <a:rPr lang="en-US" sz="1400" b="1">
                <a:solidFill>
                  <a:schemeClr val="bg1"/>
                </a:solidFill>
              </a:rPr>
              <a:t>var2</a:t>
            </a:r>
            <a:r>
              <a:rPr lang="en-US" sz="1400" b="1">
                <a:solidFill>
                  <a:schemeClr val="accent1"/>
                </a:solidFill>
              </a:rPr>
              <a:t>}</a:t>
            </a:r>
            <a:r>
              <a:rPr lang="en-US" sz="1400" b="1">
                <a:solidFill>
                  <a:schemeClr val="bg1"/>
                </a:solidFill>
              </a:rPr>
              <a:t> .... </a:t>
            </a:r>
            <a:r>
              <a:rPr lang="en-US" sz="1400" b="1">
                <a:solidFill>
                  <a:schemeClr val="accent1"/>
                </a:solidFill>
              </a:rPr>
              <a:t>`) </a:t>
            </a:r>
            <a:endParaRPr lang="en-US" sz="1400" b="1">
              <a:solidFill>
                <a:schemeClr val="accent1"/>
              </a:solidFill>
            </a:endParaRPr>
          </a:p>
        </p:txBody>
      </p:sp>
      <p:sp>
        <p:nvSpPr>
          <p:cNvPr id="5" name="矩形 23"/>
          <p:cNvSpPr/>
          <p:nvPr/>
        </p:nvSpPr>
        <p:spPr>
          <a:xfrm>
            <a:off x="6939280" y="2592705"/>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Case Converter</a:t>
            </a:r>
            <a:endParaRPr lang="en-US" altLang="zh-CN" sz="2000" b="1" dirty="0">
              <a:solidFill>
                <a:schemeClr val="bg1"/>
              </a:solidFill>
              <a:sym typeface="+mn-ea"/>
            </a:endParaRPr>
          </a:p>
        </p:txBody>
      </p:sp>
      <p:sp>
        <p:nvSpPr>
          <p:cNvPr id="6" name="Rectangles 5"/>
          <p:cNvSpPr/>
          <p:nvPr/>
        </p:nvSpPr>
        <p:spPr>
          <a:xfrm>
            <a:off x="6927850" y="2936240"/>
            <a:ext cx="5072380" cy="1128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r>
              <a:rPr lang="en-US" sz="1400" b="1">
                <a:solidFill>
                  <a:srgbClr val="0070C0"/>
                </a:solidFill>
                <a:sym typeface="+mn-ea"/>
              </a:rPr>
              <a:t>()</a:t>
            </a:r>
            <a:endParaRPr lang="en-US" sz="1400" b="1">
              <a:solidFill>
                <a:schemeClr val="bg1"/>
              </a:solidFill>
              <a:sym typeface="+mn-ea"/>
            </a:endParaRPr>
          </a:p>
        </p:txBody>
      </p:sp>
      <p:sp>
        <p:nvSpPr>
          <p:cNvPr id="8" name="Rectangles 7"/>
          <p:cNvSpPr/>
          <p:nvPr/>
        </p:nvSpPr>
        <p:spPr>
          <a:xfrm>
            <a:off x="4780280" y="4682490"/>
            <a:ext cx="7336790" cy="18554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a:t>
            </a:r>
            <a:endParaRPr lang="en-US" sz="1400" b="1">
              <a:solidFill>
                <a:schemeClr val="accent6"/>
              </a:solidFill>
              <a:sym typeface="+mn-ea"/>
            </a:endParaRPr>
          </a:p>
          <a:p>
            <a:pPr algn="l"/>
            <a:r>
              <a:rPr lang="en-US" sz="1400" b="1">
                <a:solidFill>
                  <a:schemeClr val="accent6"/>
                </a:solidFill>
                <a:sym typeface="+mn-ea"/>
              </a:rPr>
              <a:t>with concat Method - concat()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a new string with a number of copies of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a:solidFill>
                  <a:schemeClr val="bg1"/>
                </a:solidFill>
                <a:sym typeface="+mn-ea"/>
              </a:rPr>
              <a:t>		</a:t>
            </a:r>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6"/>
                </a:solidFill>
                <a:sym typeface="+mn-ea"/>
              </a:rPr>
              <a:t>A String of the specified targetLength with the padString applied at the start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String of the specified targetLength with the padString applied at the end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15" name="矩形 23"/>
          <p:cNvSpPr/>
          <p:nvPr/>
        </p:nvSpPr>
        <p:spPr>
          <a:xfrm>
            <a:off x="7534910" y="4330700"/>
            <a:ext cx="34632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Concatenation Of String</a:t>
            </a:r>
            <a:endParaRPr lang="en-US" altLang="zh-CN" sz="2000" b="1" dirty="0">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矩形 23"/>
          <p:cNvSpPr/>
          <p:nvPr/>
        </p:nvSpPr>
        <p:spPr>
          <a:xfrm>
            <a:off x="90805" y="90170"/>
            <a:ext cx="559943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WhiteSpaces from String</a:t>
            </a:r>
            <a:endParaRPr lang="en-US" altLang="zh-CN" sz="2000" b="1" dirty="0">
              <a:solidFill>
                <a:schemeClr val="bg1"/>
              </a:solidFill>
              <a:sym typeface="+mn-ea"/>
            </a:endParaRPr>
          </a:p>
        </p:txBody>
      </p:sp>
      <p:sp>
        <p:nvSpPr>
          <p:cNvPr id="15" name="Rectangles 14"/>
          <p:cNvSpPr/>
          <p:nvPr/>
        </p:nvSpPr>
        <p:spPr>
          <a:xfrm>
            <a:off x="90805" y="433705"/>
            <a:ext cx="4895215" cy="1158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trimStart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trimLeft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trimEnd</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trimRight</a:t>
            </a:r>
            <a:r>
              <a:rPr lang="en-US" sz="1400">
                <a:solidFill>
                  <a:srgbClr val="0070C0"/>
                </a:solidFill>
                <a:sym typeface="+mn-ea"/>
              </a:rPr>
              <a:t>()</a:t>
            </a:r>
            <a:endParaRPr lang="en-US" sz="1400">
              <a:solidFill>
                <a:schemeClr val="bg1"/>
              </a:solidFill>
              <a:sym typeface="+mn-ea"/>
            </a:endParaRPr>
          </a:p>
        </p:txBody>
      </p:sp>
      <p:sp>
        <p:nvSpPr>
          <p:cNvPr id="18" name="矩形 23"/>
          <p:cNvSpPr/>
          <p:nvPr/>
        </p:nvSpPr>
        <p:spPr>
          <a:xfrm>
            <a:off x="6590030" y="90170"/>
            <a:ext cx="51479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Get SubString from String / Slice of String</a:t>
            </a:r>
            <a:endParaRPr lang="en-US" altLang="zh-CN" sz="2000" b="1" dirty="0">
              <a:solidFill>
                <a:schemeClr val="bg1"/>
              </a:solidFill>
              <a:sym typeface="+mn-ea"/>
            </a:endParaRPr>
          </a:p>
        </p:txBody>
      </p:sp>
      <p:sp>
        <p:nvSpPr>
          <p:cNvPr id="19" name="Rectangles 18"/>
          <p:cNvSpPr/>
          <p:nvPr/>
        </p:nvSpPr>
        <p:spPr>
          <a:xfrm>
            <a:off x="5272405" y="433705"/>
            <a:ext cx="6828155" cy="1158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Extracts a number of characters from a string, from a start index (position)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characters from a string, between two specified indices (positions)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a part of a string and returns a new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a:solidFill>
                <a:schemeClr val="bg1"/>
              </a:solidFill>
              <a:sym typeface="+mn-ea"/>
            </a:endParaRPr>
          </a:p>
        </p:txBody>
      </p:sp>
      <p:sp>
        <p:nvSpPr>
          <p:cNvPr id="26" name="Rectangles 25"/>
          <p:cNvSpPr/>
          <p:nvPr/>
        </p:nvSpPr>
        <p:spPr>
          <a:xfrm>
            <a:off x="90805" y="1936115"/>
            <a:ext cx="4531995" cy="13392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ends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 string contains a specified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bg1"/>
              </a:solidFill>
              <a:sym typeface="+mn-ea"/>
            </a:endParaRPr>
          </a:p>
        </p:txBody>
      </p:sp>
      <p:sp>
        <p:nvSpPr>
          <p:cNvPr id="27" name="矩形 23"/>
          <p:cNvSpPr/>
          <p:nvPr/>
        </p:nvSpPr>
        <p:spPr>
          <a:xfrm>
            <a:off x="90805" y="1592580"/>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Value is in String</a:t>
            </a:r>
            <a:endParaRPr lang="en-US" altLang="zh-CN" sz="2000" b="1" dirty="0">
              <a:solidFill>
                <a:schemeClr val="bg1"/>
              </a:solidFill>
              <a:sym typeface="+mn-ea"/>
            </a:endParaRPr>
          </a:p>
        </p:txBody>
      </p:sp>
      <p:sp>
        <p:nvSpPr>
          <p:cNvPr id="29" name="Rectangles 28"/>
          <p:cNvSpPr/>
          <p:nvPr/>
        </p:nvSpPr>
        <p:spPr>
          <a:xfrm>
            <a:off x="4986020" y="1936115"/>
            <a:ext cx="7114540" cy="12484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Searches a string for a value, or a regular expression,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 string where the values are replaced with All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bg1"/>
              </a:solidFill>
              <a:sym typeface="+mn-ea"/>
            </a:endParaRPr>
          </a:p>
        </p:txBody>
      </p:sp>
      <p:sp>
        <p:nvSpPr>
          <p:cNvPr id="30" name="矩形 23"/>
          <p:cNvSpPr/>
          <p:nvPr/>
        </p:nvSpPr>
        <p:spPr>
          <a:xfrm>
            <a:off x="6026785" y="1592580"/>
            <a:ext cx="57111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Replace Old Value to New Value in String</a:t>
            </a:r>
            <a:endParaRPr lang="en-US" altLang="zh-CN" sz="2000" b="1" dirty="0">
              <a:solidFill>
                <a:schemeClr val="bg1"/>
              </a:solidFill>
              <a:sym typeface="+mn-ea"/>
            </a:endParaRPr>
          </a:p>
        </p:txBody>
      </p:sp>
      <p:sp>
        <p:nvSpPr>
          <p:cNvPr id="3" name="矩形 23"/>
          <p:cNvSpPr/>
          <p:nvPr/>
        </p:nvSpPr>
        <p:spPr>
          <a:xfrm>
            <a:off x="212090" y="327533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match Value from string into array</a:t>
            </a:r>
            <a:endParaRPr lang="en-US" altLang="zh-CN" sz="2000" b="1" dirty="0">
              <a:solidFill>
                <a:schemeClr val="bg1"/>
              </a:solidFill>
              <a:sym typeface="+mn-ea"/>
            </a:endParaRPr>
          </a:p>
        </p:txBody>
      </p:sp>
      <p:sp>
        <p:nvSpPr>
          <p:cNvPr id="4" name="Rectangles 3"/>
          <p:cNvSpPr/>
          <p:nvPr/>
        </p:nvSpPr>
        <p:spPr>
          <a:xfrm>
            <a:off x="90805" y="3618865"/>
            <a:ext cx="4532630" cy="1188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Searches a string for a value, or a regular expression, and returns the matches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an iterator of all regexp's matches.:-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chemeClr val="bg1"/>
              </a:solidFill>
              <a:sym typeface="+mn-ea"/>
            </a:endParaRPr>
          </a:p>
        </p:txBody>
      </p:sp>
      <p:sp>
        <p:nvSpPr>
          <p:cNvPr id="10" name="矩形 23"/>
          <p:cNvSpPr/>
          <p:nvPr/>
        </p:nvSpPr>
        <p:spPr>
          <a:xfrm>
            <a:off x="6590030" y="318389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Value At Index in string </a:t>
            </a:r>
            <a:endParaRPr lang="en-US" altLang="zh-CN" sz="2000" b="1" dirty="0">
              <a:solidFill>
                <a:schemeClr val="bg1"/>
              </a:solidFill>
              <a:sym typeface="+mn-ea"/>
            </a:endParaRPr>
          </a:p>
        </p:txBody>
      </p:sp>
      <p:sp>
        <p:nvSpPr>
          <p:cNvPr id="9" name="Rectangles 8"/>
          <p:cNvSpPr/>
          <p:nvPr/>
        </p:nvSpPr>
        <p:spPr>
          <a:xfrm>
            <a:off x="4986020" y="3528060"/>
            <a:ext cx="7113905" cy="1280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the Unicode of the character at a specified index.:-</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decimal number representing the code point value of the character at the given index .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chemeClr val="bg1"/>
              </a:solidFill>
              <a:sym typeface="+mn-ea"/>
            </a:endParaRPr>
          </a:p>
        </p:txBody>
      </p:sp>
      <p:sp>
        <p:nvSpPr>
          <p:cNvPr id="7" name="矩形 23"/>
          <p:cNvSpPr/>
          <p:nvPr/>
        </p:nvSpPr>
        <p:spPr>
          <a:xfrm>
            <a:off x="212725" y="480695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of searchString in string </a:t>
            </a:r>
            <a:endParaRPr lang="en-US" altLang="zh-CN" sz="2000" b="1" dirty="0">
              <a:solidFill>
                <a:schemeClr val="bg1"/>
              </a:solidFill>
              <a:sym typeface="+mn-ea"/>
            </a:endParaRPr>
          </a:p>
        </p:txBody>
      </p:sp>
      <p:sp>
        <p:nvSpPr>
          <p:cNvPr id="22" name="Rectangles 21"/>
          <p:cNvSpPr/>
          <p:nvPr/>
        </p:nvSpPr>
        <p:spPr>
          <a:xfrm>
            <a:off x="90805" y="5151755"/>
            <a:ext cx="5598795" cy="1638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Searches a string for a value, or regular expression, and returns the index (position) of the first match.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p:txBody>
      </p:sp>
      <p:sp>
        <p:nvSpPr>
          <p:cNvPr id="11" name="矩形 23"/>
          <p:cNvSpPr/>
          <p:nvPr/>
        </p:nvSpPr>
        <p:spPr>
          <a:xfrm>
            <a:off x="6958965" y="480250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Compare two string </a:t>
            </a:r>
            <a:endParaRPr lang="en-US" altLang="zh-CN" sz="2000" b="1" dirty="0">
              <a:solidFill>
                <a:schemeClr val="bg1"/>
              </a:solidFill>
              <a:sym typeface="+mn-ea"/>
            </a:endParaRPr>
          </a:p>
        </p:txBody>
      </p:sp>
      <p:sp>
        <p:nvSpPr>
          <p:cNvPr id="21" name="Rectangles 20"/>
          <p:cNvSpPr/>
          <p:nvPr/>
        </p:nvSpPr>
        <p:spPr>
          <a:xfrm>
            <a:off x="5689600" y="5151755"/>
            <a:ext cx="6410325" cy="822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an integer indicating whether the referenceStr(str) comes before, after or is equivalent to the compareString.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a:solidFill>
                <a:schemeClr val="bg1"/>
              </a:solidFill>
              <a:sym typeface="+mn-ea"/>
            </a:endParaRPr>
          </a:p>
        </p:txBody>
      </p:sp>
      <p:sp>
        <p:nvSpPr>
          <p:cNvPr id="23" name="矩形 23"/>
          <p:cNvSpPr/>
          <p:nvPr/>
        </p:nvSpPr>
        <p:spPr>
          <a:xfrm>
            <a:off x="6880225" y="5974715"/>
            <a:ext cx="36125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Encoding-Decoding the String</a:t>
            </a:r>
            <a:endParaRPr lang="en-US" altLang="zh-CN" sz="2000" b="1" dirty="0">
              <a:solidFill>
                <a:schemeClr val="bg1"/>
              </a:solidFill>
              <a:sym typeface="+mn-ea"/>
            </a:endParaRPr>
          </a:p>
        </p:txBody>
      </p:sp>
      <p:sp>
        <p:nvSpPr>
          <p:cNvPr id="24" name="Rectangles 23"/>
          <p:cNvSpPr/>
          <p:nvPr/>
        </p:nvSpPr>
        <p:spPr>
          <a:xfrm>
            <a:off x="6045200" y="6333490"/>
            <a:ext cx="5692775" cy="451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encodes a string in base-64.. :-  </a:t>
            </a:r>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decodes a base-64 encoded string. :-  </a:t>
            </a:r>
            <a:r>
              <a:rPr lang="en-US" sz="1400" b="1">
                <a:solidFill>
                  <a:schemeClr val="accent1"/>
                </a:solidFill>
                <a:sym typeface="+mn-ea"/>
              </a:rPr>
              <a:t>window.atob(</a:t>
            </a:r>
            <a:r>
              <a:rPr lang="en-US" sz="1400" b="1">
                <a:solidFill>
                  <a:srgbClr val="FF0000"/>
                </a:solidFill>
                <a:sym typeface="+mn-ea"/>
              </a:rPr>
              <a:t>str</a:t>
            </a:r>
            <a:r>
              <a:rPr lang="en-US" sz="1400" b="1">
                <a:solidFill>
                  <a:schemeClr val="accent1"/>
                </a:solidFill>
                <a:sym typeface="+mn-ea"/>
              </a:rPr>
              <a:t>)</a:t>
            </a:r>
            <a:endParaRPr lang="en-US" sz="1400">
              <a:solidFill>
                <a:schemeClr val="bg1"/>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984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string to Array</a:t>
            </a:r>
            <a:endParaRPr lang="en-US" altLang="zh-CN" sz="2000" b="1" dirty="0">
              <a:solidFill>
                <a:schemeClr val="bg1"/>
              </a:solidFill>
              <a:sym typeface="+mn-ea"/>
            </a:endParaRPr>
          </a:p>
        </p:txBody>
      </p:sp>
      <p:sp>
        <p:nvSpPr>
          <p:cNvPr id="4" name="Rectangles 3"/>
          <p:cNvSpPr/>
          <p:nvPr/>
        </p:nvSpPr>
        <p:spPr>
          <a:xfrm>
            <a:off x="121920" y="343535"/>
            <a:ext cx="4231005" cy="854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Splits a string into an array of substrings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a:solidFill>
                <a:schemeClr val="bg1"/>
              </a:solidFill>
              <a:sym typeface="+mn-ea"/>
            </a:endParaRPr>
          </a:p>
        </p:txBody>
      </p:sp>
      <p:sp>
        <p:nvSpPr>
          <p:cNvPr id="5" name="矩形 23"/>
          <p:cNvSpPr/>
          <p:nvPr/>
        </p:nvSpPr>
        <p:spPr>
          <a:xfrm>
            <a:off x="87026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ASCII to Sting</a:t>
            </a:r>
            <a:endParaRPr lang="en-US" altLang="zh-CN" sz="2000" b="1" dirty="0">
              <a:solidFill>
                <a:schemeClr val="bg1"/>
              </a:solidFill>
              <a:sym typeface="+mn-ea"/>
            </a:endParaRPr>
          </a:p>
        </p:txBody>
      </p:sp>
      <p:sp>
        <p:nvSpPr>
          <p:cNvPr id="6" name="Rectangles 5"/>
          <p:cNvSpPr/>
          <p:nvPr/>
        </p:nvSpPr>
        <p:spPr>
          <a:xfrm>
            <a:off x="8423910" y="574040"/>
            <a:ext cx="3671570" cy="1760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ASCII to String</a:t>
            </a:r>
            <a:endParaRPr lang="en-US" sz="1400" b="1">
              <a:solidFill>
                <a:schemeClr val="accent6"/>
              </a:solidFill>
              <a:sym typeface="+mn-ea"/>
            </a:endParaRPr>
          </a:p>
          <a:p>
            <a:pPr algn="l"/>
            <a:r>
              <a:rPr lang="en-US" sz="1400" b="1">
                <a:solidFill>
                  <a:schemeClr val="accent6"/>
                </a:solidFill>
                <a:sym typeface="+mn-ea"/>
              </a:rPr>
              <a:t>Returns Unicode(ASCII)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6"/>
                </a:solidFill>
                <a:sym typeface="+mn-ea"/>
              </a:rPr>
              <a:t>Returns UTF-16 code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a:solidFill>
                <a:schemeClr val="bg1"/>
              </a:solidFill>
              <a:sym typeface="+mn-ea"/>
            </a:endParaRPr>
          </a:p>
        </p:txBody>
      </p:sp>
      <p:sp>
        <p:nvSpPr>
          <p:cNvPr id="9" name="矩形 23"/>
          <p:cNvSpPr/>
          <p:nvPr/>
        </p:nvSpPr>
        <p:spPr>
          <a:xfrm>
            <a:off x="5128895" y="0"/>
            <a:ext cx="32950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Array/List to String</a:t>
            </a:r>
            <a:endParaRPr lang="en-US" altLang="zh-CN" sz="2000" b="1" dirty="0">
              <a:solidFill>
                <a:schemeClr val="bg1"/>
              </a:solidFill>
              <a:sym typeface="+mn-ea"/>
            </a:endParaRPr>
          </a:p>
        </p:txBody>
      </p:sp>
      <p:sp>
        <p:nvSpPr>
          <p:cNvPr id="10" name="Rectangles 9"/>
          <p:cNvSpPr/>
          <p:nvPr/>
        </p:nvSpPr>
        <p:spPr>
          <a:xfrm>
            <a:off x="4507230" y="459105"/>
            <a:ext cx="3762375" cy="9010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Array &amp; set  &amp; weak-set</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669280" y="683260"/>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sp>
        <p:nvSpPr>
          <p:cNvPr id="29" name="Rectangles 28"/>
          <p:cNvSpPr/>
          <p:nvPr/>
        </p:nvSpPr>
        <p:spPr>
          <a:xfrm>
            <a:off x="0" y="0"/>
            <a:ext cx="2456815" cy="9931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break :-</a:t>
            </a:r>
            <a:r>
              <a:rPr lang="en-US" sz="1400" b="1">
                <a:solidFill>
                  <a:schemeClr val="bg1"/>
                </a:solidFill>
                <a:sym typeface="+mn-ea"/>
              </a:rPr>
              <a:t> The break statement exits a loop. </a:t>
            </a:r>
            <a:endParaRPr lang="en-US" sz="1400" b="1">
              <a:solidFill>
                <a:schemeClr val="bg1"/>
              </a:solidFill>
              <a:sym typeface="+mn-ea"/>
            </a:endParaRPr>
          </a:p>
          <a:p>
            <a:pPr algn="l"/>
            <a:r>
              <a:rPr lang="en-US" sz="1400" b="1">
                <a:solidFill>
                  <a:srgbClr val="00B0F0"/>
                </a:solidFill>
                <a:sym typeface="+mn-ea"/>
              </a:rPr>
              <a:t>return :- </a:t>
            </a:r>
            <a:r>
              <a:rPr lang="en-US" sz="1400" b="1">
                <a:solidFill>
                  <a:schemeClr val="bg1"/>
                </a:solidFill>
                <a:sym typeface="+mn-ea"/>
              </a:rPr>
              <a:t>The return statement exits a function or method.</a:t>
            </a:r>
            <a:endParaRPr lang="en-US" sz="14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11" name="Rectangles 10"/>
          <p:cNvSpPr/>
          <p:nvPr/>
        </p:nvSpPr>
        <p:spPr>
          <a:xfrm>
            <a:off x="0" y="339090"/>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2770505" y="339090"/>
            <a:ext cx="2018665" cy="11144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4" name="Rectangles 13"/>
          <p:cNvSpPr/>
          <p:nvPr/>
        </p:nvSpPr>
        <p:spPr>
          <a:xfrm>
            <a:off x="2770505" y="1452880"/>
            <a:ext cx="201803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15" name="Rectangles 14"/>
          <p:cNvSpPr/>
          <p:nvPr/>
        </p:nvSpPr>
        <p:spPr>
          <a:xfrm>
            <a:off x="4788535" y="0"/>
            <a:ext cx="4053205" cy="3598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by index method:-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6"/>
                </a:solidFill>
                <a:sym typeface="+mn-ea"/>
              </a:rPr>
              <a:t>by with method:- </a:t>
            </a:r>
            <a:r>
              <a:rPr lang="en-US" sz="1400" b="1">
                <a:solidFill>
                  <a:schemeClr val="accent2"/>
                </a:solidFill>
                <a:sym typeface="+mn-ea"/>
              </a:rPr>
              <a:t>arr1</a:t>
            </a:r>
            <a:r>
              <a:rPr lang="en-US" sz="1400" b="1">
                <a:solidFill>
                  <a:srgbClr val="00B0F0"/>
                </a:solidFill>
                <a:sym typeface="+mn-ea"/>
              </a:rPr>
              <a:t>.with(</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a:solidFill>
                  <a:srgbClr val="00B0F0"/>
                </a:solidFill>
                <a:sym typeface="+mn-ea"/>
              </a:rPr>
              <a:t>, </a:t>
            </a:r>
            <a:r>
              <a:rPr lang="en-US" sz="1400" b="1">
                <a:solidFill>
                  <a:srgbClr val="FF0000"/>
                </a:solidFill>
                <a:sym typeface="+mn-ea"/>
              </a:rPr>
              <a:t>value</a:t>
            </a:r>
            <a:r>
              <a:rPr lang="en-US" sz="1400" b="1">
                <a:solidFill>
                  <a:srgbClr val="00B0F0"/>
                </a:solidFill>
                <a:sym typeface="+mn-ea"/>
              </a:rPr>
              <a:t>) ; </a:t>
            </a:r>
            <a:endParaRPr lang="en-US" sz="1400" b="1">
              <a:solidFill>
                <a:srgbClr val="00B0F0"/>
              </a:solidFill>
              <a:sym typeface="+mn-ea"/>
            </a:endParaRPr>
          </a:p>
          <a:p>
            <a:pPr algn="l">
              <a:lnSpc>
                <a:spcPct val="80000"/>
              </a:lnSpc>
            </a:pPr>
            <a:r>
              <a:rPr lang="en-US" sz="1400" b="1">
                <a:solidFill>
                  <a:srgbClr val="00B0F0"/>
                </a:solidFill>
                <a:sym typeface="+mn-ea"/>
              </a:rPr>
              <a:t>if     index = arr.length</a:t>
            </a:r>
            <a:endParaRPr lang="en-US" sz="1400" b="1">
              <a:solidFill>
                <a:schemeClr val="accent6"/>
              </a:solidFill>
              <a:sym typeface="+mn-ea"/>
            </a:endParaRPr>
          </a:p>
          <a:p>
            <a:pPr algn="l">
              <a:lnSpc>
                <a:spcPct val="80000"/>
              </a:lnSpc>
            </a:pPr>
            <a:r>
              <a:rPr lang="en-US" sz="1400" b="1">
                <a:solidFill>
                  <a:schemeClr val="accent6"/>
                </a:solidFill>
                <a:sym typeface="+mn-ea"/>
              </a:rPr>
              <a:t>by push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length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6"/>
                </a:solidFill>
                <a:sym typeface="+mn-ea"/>
              </a:rPr>
              <a:t>by unshift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spread operator method:-</a:t>
            </a:r>
            <a:endParaRPr lang="en-US" sz="1400" b="1">
              <a:solidFill>
                <a:schemeClr val="accent2"/>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6"/>
                </a:solidFill>
                <a:sym typeface="+mn-ea"/>
              </a:rPr>
              <a:t>by splice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bg1"/>
              </a:solidFill>
              <a:sym typeface="+mn-ea"/>
            </a:endParaRPr>
          </a:p>
          <a:p>
            <a:pPr algn="l">
              <a:lnSpc>
                <a:spcPct val="80000"/>
              </a:lnSpc>
            </a:pPr>
            <a:r>
              <a:rPr lang="en-US" sz="1400" b="1">
                <a:solidFill>
                  <a:schemeClr val="accent6"/>
                </a:solidFill>
                <a:sym typeface="+mn-ea"/>
              </a:rPr>
              <a:t>by toSpliced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.toSpliced(</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6"/>
                </a:solidFill>
                <a:sym typeface="+mn-ea"/>
              </a:rPr>
              <a:t>by concat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6" name="Rectangles 15"/>
          <p:cNvSpPr/>
          <p:nvPr/>
        </p:nvSpPr>
        <p:spPr>
          <a:xfrm>
            <a:off x="8841740" y="339090"/>
            <a:ext cx="3262630" cy="30714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by pop method:-</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6"/>
                </a:solidFill>
                <a:sym typeface="+mn-ea"/>
              </a:rPr>
              <a:t>by shift method:-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6"/>
                </a:solidFill>
                <a:sym typeface="+mn-ea"/>
              </a:rPr>
              <a:t>by splice method:-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a:p>
            <a:pPr algn="l">
              <a:lnSpc>
                <a:spcPct val="80000"/>
              </a:lnSpc>
            </a:pPr>
            <a:r>
              <a:rPr lang="en-US" sz="1400" b="1">
                <a:solidFill>
                  <a:schemeClr val="accent6"/>
                </a:solidFill>
                <a:sym typeface="+mn-ea"/>
              </a:rPr>
              <a:t>by toSpliced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.toSpliced(</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7" name="矩形 23"/>
          <p:cNvSpPr/>
          <p:nvPr/>
        </p:nvSpPr>
        <p:spPr>
          <a:xfrm>
            <a:off x="0" y="325945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18" name="Rectangles 17"/>
          <p:cNvSpPr/>
          <p:nvPr/>
        </p:nvSpPr>
        <p:spPr>
          <a:xfrm>
            <a:off x="0" y="3598545"/>
            <a:ext cx="2770505" cy="1446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b="1">
                <a:solidFill>
                  <a:srgbClr val="00B0F0"/>
                </a:solidFill>
                <a:sym typeface="+mn-ea"/>
              </a:rPr>
              <a:t> const </a:t>
            </a:r>
            <a:r>
              <a:rPr lang="en-US" sz="1400" b="1">
                <a:solidFill>
                  <a:schemeClr val="accent2"/>
                </a:solidFill>
                <a:sym typeface="+mn-ea"/>
              </a:rPr>
              <a:t>mySet </a:t>
            </a:r>
            <a:r>
              <a:rPr lang="en-US" sz="1400" b="1">
                <a:solidFill>
                  <a:srgbClr val="00B0F0"/>
                </a:solidFill>
                <a:sym typeface="+mn-ea"/>
              </a:rPr>
              <a:t>= new Set([</a:t>
            </a:r>
            <a:r>
              <a:rPr lang="en-US" sz="1400" b="1">
                <a:solidFill>
                  <a:schemeClr val="bg1"/>
                </a:solidFill>
                <a:sym typeface="+mn-ea"/>
              </a:rPr>
              <a:t>value1</a:t>
            </a:r>
            <a:r>
              <a:rPr lang="en-US" sz="1400" b="1">
                <a:solidFill>
                  <a:srgbClr val="00B0F0"/>
                </a:solidFill>
                <a:sym typeface="+mn-ea"/>
              </a:rPr>
              <a:t>, </a:t>
            </a:r>
            <a:r>
              <a:rPr lang="en-US" sz="1400" b="1">
                <a:solidFill>
                  <a:schemeClr val="bg1"/>
                </a:solidFill>
                <a:sym typeface="+mn-ea"/>
              </a:rPr>
              <a:t>value2</a:t>
            </a:r>
            <a:r>
              <a:rPr lang="en-US" sz="1400" b="1">
                <a:solidFill>
                  <a:srgbClr val="00B0F0"/>
                </a:solidFill>
                <a:sym typeface="+mn-ea"/>
              </a:rPr>
              <a:t>, ... ,</a:t>
            </a:r>
            <a:r>
              <a:rPr lang="en-US" sz="1400" b="1">
                <a:solidFill>
                  <a:schemeClr val="bg1"/>
                </a:solidFill>
                <a:sym typeface="+mn-ea"/>
              </a:rPr>
              <a:t>valueN</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b="1">
                <a:solidFill>
                  <a:srgbClr val="00B0F0"/>
                </a:solidFill>
                <a:sym typeface="+mn-ea"/>
              </a:rPr>
              <a:t> const </a:t>
            </a:r>
            <a:r>
              <a:rPr lang="en-US" sz="1400" b="1">
                <a:solidFill>
                  <a:schemeClr val="accent2"/>
                </a:solidFill>
                <a:sym typeface="+mn-ea"/>
              </a:rPr>
              <a:t>mySet </a:t>
            </a:r>
            <a:r>
              <a:rPr lang="en-US" sz="1400" b="1">
                <a:solidFill>
                  <a:srgbClr val="00B0F0"/>
                </a:solidFill>
                <a:sym typeface="+mn-ea"/>
              </a:rPr>
              <a:t>= new Set() ;</a:t>
            </a:r>
            <a:endParaRPr lang="en-US" sz="1400" b="1">
              <a:solidFill>
                <a:srgbClr val="00B0F0"/>
              </a:solidFill>
              <a:sym typeface="+mn-ea"/>
            </a:endParaRPr>
          </a:p>
          <a:p>
            <a:pPr algn="l">
              <a:lnSpc>
                <a:spcPct val="80000"/>
              </a:lnSpc>
            </a:pPr>
            <a:r>
              <a:rPr lang="en-US" sz="1400" b="1">
                <a:solidFill>
                  <a:schemeClr val="accent2"/>
                </a:solidFill>
                <a:sym typeface="+mn-ea"/>
              </a:rPr>
              <a:t>mySet</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19" name="Rectangles 18"/>
          <p:cNvSpPr/>
          <p:nvPr/>
        </p:nvSpPr>
        <p:spPr>
          <a:xfrm>
            <a:off x="2770505" y="3598545"/>
            <a:ext cx="2018665" cy="79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Set</a:t>
            </a:r>
            <a:r>
              <a:rPr lang="en-US" sz="1400">
                <a:highlight>
                  <a:srgbClr val="FFFF00"/>
                </a:highlight>
              </a:rPr>
              <a:t>.  </a:t>
            </a:r>
            <a:r>
              <a:rPr lang="en-US" sz="1400" b="1">
                <a:solidFill>
                  <a:schemeClr val="accent1"/>
                </a:solidFill>
              </a:rPr>
              <a:t> </a:t>
            </a:r>
            <a:endParaRPr lang="en-US" sz="1400" b="1">
              <a:solidFill>
                <a:schemeClr val="accent5"/>
              </a:solidFill>
              <a:sym typeface="+mn-ea"/>
            </a:endParaRPr>
          </a:p>
          <a:p>
            <a:pPr algn="l">
              <a:lnSpc>
                <a:spcPct val="80000"/>
              </a:lnSpc>
            </a:pPr>
            <a:r>
              <a:rPr lang="en-US" sz="1400" b="1">
                <a:solidFill>
                  <a:schemeClr val="accent6"/>
                </a:solidFill>
                <a:sym typeface="+mn-ea"/>
              </a:rPr>
              <a:t>no method directly</a:t>
            </a:r>
            <a:endParaRPr lang="en-US" sz="1400" b="1">
              <a:solidFill>
                <a:schemeClr val="accent1"/>
              </a:solidFill>
              <a:sym typeface="+mn-ea"/>
            </a:endParaRPr>
          </a:p>
        </p:txBody>
      </p:sp>
      <p:sp>
        <p:nvSpPr>
          <p:cNvPr id="20" name="Rectangles 19"/>
          <p:cNvSpPr/>
          <p:nvPr/>
        </p:nvSpPr>
        <p:spPr>
          <a:xfrm>
            <a:off x="2771140" y="4396105"/>
            <a:ext cx="201803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mySet</a:t>
            </a:r>
            <a:r>
              <a:rPr lang="en-US" sz="1400" b="1">
                <a:solidFill>
                  <a:srgbClr val="00B0F0"/>
                </a:solidFill>
                <a:sym typeface="+mn-ea"/>
              </a:rPr>
              <a:t>.size</a:t>
            </a:r>
            <a:endParaRPr lang="en-US" sz="1400" b="1">
              <a:solidFill>
                <a:schemeClr val="accent1"/>
              </a:solidFill>
              <a:sym typeface="+mn-ea"/>
            </a:endParaRPr>
          </a:p>
        </p:txBody>
      </p:sp>
      <p:sp>
        <p:nvSpPr>
          <p:cNvPr id="21" name="Rectangles 20"/>
          <p:cNvSpPr/>
          <p:nvPr/>
        </p:nvSpPr>
        <p:spPr>
          <a:xfrm>
            <a:off x="4789805" y="3598545"/>
            <a:ext cx="2124075" cy="79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mySet</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23" name="Rectangles 22"/>
          <p:cNvSpPr/>
          <p:nvPr/>
        </p:nvSpPr>
        <p:spPr>
          <a:xfrm>
            <a:off x="6914515" y="3598545"/>
            <a:ext cx="309816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set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one value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mySet </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FF0000"/>
                </a:solidFill>
                <a:sym typeface="+mn-ea"/>
              </a:rPr>
              <a:t>value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Remove all value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mySet </a:t>
            </a:r>
            <a:r>
              <a:rPr lang="en-US" sz="1400">
                <a:solidFill>
                  <a:srgbClr val="00B0F0"/>
                </a:solidFill>
                <a:sym typeface="+mn-ea"/>
              </a:rPr>
              <a:t>.</a:t>
            </a:r>
            <a:r>
              <a:rPr lang="en-US" sz="1400" b="1">
                <a:solidFill>
                  <a:srgbClr val="00B0F0"/>
                </a:solidFill>
                <a:sym typeface="+mn-ea"/>
              </a:rPr>
              <a:t>clear</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25" name="Rectangles 24"/>
          <p:cNvSpPr/>
          <p:nvPr/>
        </p:nvSpPr>
        <p:spPr>
          <a:xfrm>
            <a:off x="1270" y="2221865"/>
            <a:ext cx="4786630" cy="802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spread method:-    </a:t>
            </a:r>
            <a:r>
              <a:rPr lang="en-US" sz="1400" b="1">
                <a:solidFill>
                  <a:srgbClr val="00B0F0"/>
                </a:solidFill>
                <a:sym typeface="+mn-ea"/>
              </a:rPr>
              <a:t>console.log(...</a:t>
            </a:r>
            <a:r>
              <a:rPr lang="en-US" sz="1400" b="1">
                <a:solidFill>
                  <a:schemeClr val="bg1"/>
                </a:solidFill>
                <a:sym typeface="+mn-ea"/>
              </a:rPr>
              <a:t>myArray</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with normal method:-   </a:t>
            </a:r>
            <a:r>
              <a:rPr lang="en-US" sz="1400" b="1">
                <a:solidFill>
                  <a:srgbClr val="00B0F0"/>
                </a:solidFill>
                <a:sym typeface="+mn-ea"/>
              </a:rPr>
              <a:t>console.log(</a:t>
            </a:r>
            <a:r>
              <a:rPr lang="en-US" sz="1400" b="1">
                <a:solidFill>
                  <a:schemeClr val="bg1"/>
                </a:solidFill>
                <a:sym typeface="+mn-ea"/>
              </a:rPr>
              <a:t>myArray</a:t>
            </a:r>
            <a:r>
              <a:rPr lang="en-US" sz="1400" b="1">
                <a:solidFill>
                  <a:srgbClr val="00B0F0"/>
                </a:solidFill>
                <a:sym typeface="+mn-ea"/>
              </a:rPr>
              <a:t>)</a:t>
            </a:r>
            <a:endParaRPr lang="en-US" sz="1400" b="1">
              <a:solidFill>
                <a:srgbClr val="00B0F0"/>
              </a:solidFill>
              <a:sym typeface="+mn-ea"/>
            </a:endParaRPr>
          </a:p>
        </p:txBody>
      </p:sp>
      <p:sp>
        <p:nvSpPr>
          <p:cNvPr id="26" name="Rectangles 25"/>
          <p:cNvSpPr/>
          <p:nvPr/>
        </p:nvSpPr>
        <p:spPr>
          <a:xfrm>
            <a:off x="4789805" y="4396105"/>
            <a:ext cx="2130425" cy="841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spread method:-    </a:t>
            </a:r>
            <a:r>
              <a:rPr lang="en-US" sz="1400" b="1">
                <a:solidFill>
                  <a:srgbClr val="00B0F0"/>
                </a:solidFill>
                <a:sym typeface="+mn-ea"/>
              </a:rPr>
              <a:t>console.log(...</a:t>
            </a:r>
            <a:r>
              <a:rPr lang="en-US" sz="1400" b="1">
                <a:solidFill>
                  <a:schemeClr val="bg1"/>
                </a:solidFill>
                <a:sym typeface="+mn-ea"/>
              </a:rPr>
              <a:t>mySet</a:t>
            </a:r>
            <a:r>
              <a:rPr lang="en-US" sz="1400" b="1">
                <a:solidFill>
                  <a:srgbClr val="00B0F0"/>
                </a:solidFill>
                <a:sym typeface="+mn-ea"/>
              </a:rPr>
              <a:t>)</a:t>
            </a:r>
            <a:endParaRPr lang="en-US" sz="1400" b="1">
              <a:solidFill>
                <a:srgbClr val="00B0F0"/>
              </a:solidFill>
              <a:sym typeface="+mn-ea"/>
            </a:endParaRPr>
          </a:p>
        </p:txBody>
      </p:sp>
      <p:sp>
        <p:nvSpPr>
          <p:cNvPr id="27" name="矩形 23"/>
          <p:cNvSpPr/>
          <p:nvPr/>
        </p:nvSpPr>
        <p:spPr>
          <a:xfrm>
            <a:off x="1270" y="504507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28" name="Rectangles 27"/>
          <p:cNvSpPr/>
          <p:nvPr/>
        </p:nvSpPr>
        <p:spPr>
          <a:xfrm>
            <a:off x="1270" y="5384165"/>
            <a:ext cx="3152140" cy="8655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Set</a:t>
            </a:r>
            <a:r>
              <a:rPr lang="en-US" sz="1400">
                <a:highlight>
                  <a:srgbClr val="FFFF00"/>
                </a:highlight>
              </a:rPr>
              <a:t>.  </a:t>
            </a:r>
            <a:r>
              <a:rPr lang="en-US" sz="1400" b="1">
                <a:solidFill>
                  <a:schemeClr val="accent1"/>
                </a:solidFill>
              </a:rPr>
              <a:t> </a:t>
            </a:r>
            <a:endParaRPr lang="en-US" sz="1400" b="1">
              <a:solidFill>
                <a:srgbClr val="00B0F0"/>
              </a:solidFill>
              <a:sym typeface="+mn-ea"/>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b="1">
                <a:solidFill>
                  <a:srgbClr val="00B0F0"/>
                </a:solidFill>
                <a:sym typeface="+mn-ea"/>
              </a:rPr>
              <a:t> const </a:t>
            </a:r>
            <a:r>
              <a:rPr lang="en-US" sz="1400" b="1">
                <a:solidFill>
                  <a:schemeClr val="accent2"/>
                </a:solidFill>
                <a:sym typeface="+mn-ea"/>
              </a:rPr>
              <a:t>myWeakSet </a:t>
            </a:r>
            <a:r>
              <a:rPr lang="en-US" sz="1400" b="1">
                <a:solidFill>
                  <a:srgbClr val="00B0F0"/>
                </a:solidFill>
                <a:sym typeface="+mn-ea"/>
              </a:rPr>
              <a:t>= new weakSet() ;</a:t>
            </a:r>
            <a:endParaRPr lang="en-US" sz="1400" b="1">
              <a:solidFill>
                <a:srgbClr val="00B0F0"/>
              </a:solidFill>
              <a:sym typeface="+mn-ea"/>
            </a:endParaRPr>
          </a:p>
          <a:p>
            <a:pPr algn="l">
              <a:lnSpc>
                <a:spcPct val="80000"/>
              </a:lnSpc>
            </a:pPr>
            <a:r>
              <a:rPr lang="en-US" sz="1400" b="1">
                <a:solidFill>
                  <a:schemeClr val="accent2"/>
                </a:solidFill>
                <a:sym typeface="+mn-ea"/>
              </a:rPr>
              <a:t>myWeakSet </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29" name="Rectangles 28"/>
          <p:cNvSpPr/>
          <p:nvPr/>
        </p:nvSpPr>
        <p:spPr>
          <a:xfrm>
            <a:off x="4796155" y="5237480"/>
            <a:ext cx="2334895" cy="79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Weak 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myWeakSet </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30" name="Rectangles 29"/>
          <p:cNvSpPr/>
          <p:nvPr/>
        </p:nvSpPr>
        <p:spPr>
          <a:xfrm>
            <a:off x="7131050" y="5002530"/>
            <a:ext cx="3719195" cy="1021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Weak set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one value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myWeakSet </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FF0000"/>
                </a:solidFill>
                <a:sym typeface="+mn-ea"/>
              </a:rPr>
              <a:t>value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14" name="Rectangles 13"/>
          <p:cNvSpPr/>
          <p:nvPr/>
        </p:nvSpPr>
        <p:spPr>
          <a:xfrm>
            <a:off x="0" y="339725"/>
            <a:ext cx="4627245" cy="2924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by index method:-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6"/>
                </a:solidFill>
                <a:sym typeface="+mn-ea"/>
              </a:rPr>
              <a:t>by with method:- </a:t>
            </a:r>
            <a:r>
              <a:rPr lang="en-US" sz="1400" b="1">
                <a:solidFill>
                  <a:schemeClr val="accent2"/>
                </a:solidFill>
                <a:sym typeface="+mn-ea"/>
              </a:rPr>
              <a:t>arr1</a:t>
            </a:r>
            <a:r>
              <a:rPr lang="en-US" sz="1400" b="1">
                <a:solidFill>
                  <a:srgbClr val="00B0F0"/>
                </a:solidFill>
                <a:sym typeface="+mn-ea"/>
              </a:rPr>
              <a:t>.with(</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a:solidFill>
                  <a:srgbClr val="00B0F0"/>
                </a:solidFill>
                <a:sym typeface="+mn-ea"/>
              </a:rPr>
              <a:t>, </a:t>
            </a:r>
            <a:r>
              <a:rPr lang="en-US" sz="1400" b="1">
                <a:solidFill>
                  <a:srgbClr val="FF0000"/>
                </a:solidFill>
                <a:sym typeface="+mn-ea"/>
              </a:rPr>
              <a:t>value</a:t>
            </a:r>
            <a:r>
              <a:rPr lang="en-US" sz="1400" b="1">
                <a:solidFill>
                  <a:srgbClr val="00B0F0"/>
                </a:solidFill>
                <a:sym typeface="+mn-ea"/>
              </a:rPr>
              <a:t>) ;</a:t>
            </a:r>
            <a:endParaRPr lang="en-US" sz="1400">
              <a:solidFill>
                <a:schemeClr val="bg1"/>
              </a:solidFill>
              <a:sym typeface="+mn-ea"/>
            </a:endParaRPr>
          </a:p>
          <a:p>
            <a:pPr algn="l">
              <a:lnSpc>
                <a:spcPct val="80000"/>
              </a:lnSpc>
            </a:pPr>
            <a:r>
              <a:rPr lang="en-US" sz="1400" b="1">
                <a:solidFill>
                  <a:schemeClr val="accent6"/>
                </a:solidFill>
                <a:sym typeface="+mn-ea"/>
              </a:rPr>
              <a:t>by fill method:-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6"/>
                </a:solidFill>
                <a:sym typeface="+mn-ea"/>
              </a:rPr>
              <a:t>by copyWithIn method:-</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splice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toSpliced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toSpliced</a:t>
            </a:r>
            <a:r>
              <a:rPr lang="en-US" sz="1400" b="1">
                <a:solidFill>
                  <a:schemeClr val="accent1"/>
                </a:solidFill>
                <a:sym typeface="+mn-ea"/>
              </a:rPr>
              <a:t>(</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16" name="矩形 23"/>
          <p:cNvSpPr/>
          <p:nvPr/>
        </p:nvSpPr>
        <p:spPr>
          <a:xfrm>
            <a:off x="0" y="326453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17" name="Rectangles 16"/>
          <p:cNvSpPr/>
          <p:nvPr/>
        </p:nvSpPr>
        <p:spPr>
          <a:xfrm>
            <a:off x="4627245" y="320675"/>
            <a:ext cx="3930015" cy="3035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iterator-value</a:t>
            </a:r>
            <a:r>
              <a:rPr lang="en-US" b="1">
                <a:highlight>
                  <a:srgbClr val="FFFF00"/>
                </a:highlight>
              </a:rPr>
              <a:t>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value-value pairs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arr1</a:t>
            </a:r>
            <a:r>
              <a:rPr lang="en-US" sz="1400" b="1">
                <a:solidFill>
                  <a:srgbClr val="00B0F0"/>
                </a:solidFill>
                <a:sym typeface="+mn-ea"/>
              </a:rPr>
              <a:t>.entries()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arr1</a:t>
            </a:r>
            <a:r>
              <a:rPr lang="en-US" sz="1400" b="1">
                <a:solidFill>
                  <a:srgbClr val="00B0F0"/>
                </a:solidFill>
                <a:sym typeface="+mn-ea"/>
              </a:rPr>
              <a:t>.keys()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arr1</a:t>
            </a:r>
            <a:r>
              <a:rPr lang="en-US" sz="1400" b="1">
                <a:solidFill>
                  <a:srgbClr val="00B0F0"/>
                </a:solidFill>
                <a:sym typeface="+mn-ea"/>
              </a:rPr>
              <a:t>.values()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rgbClr val="FF0000"/>
                </a:solidFill>
                <a:sym typeface="+mn-ea"/>
              </a:rPr>
              <a:t>then we get value from following method </a:t>
            </a:r>
            <a:endParaRPr lang="en-US" sz="1400" b="1">
              <a:solidFill>
                <a:srgbClr val="FF0000"/>
              </a:solidFill>
              <a:sym typeface="+mn-ea"/>
            </a:endParaRPr>
          </a:p>
          <a:p>
            <a:pPr algn="l"/>
            <a:r>
              <a:rPr lang="en-US" sz="1400" b="1">
                <a:solidFill>
                  <a:schemeClr val="accent6"/>
                </a:solidFill>
                <a:sym typeface="+mn-ea"/>
              </a:rPr>
              <a:t>Method1 = </a:t>
            </a:r>
            <a:r>
              <a:rPr lang="en-US" sz="1400" b="1">
                <a:solidFill>
                  <a:schemeClr val="bg1"/>
                </a:solidFill>
                <a:sym typeface="+mn-ea"/>
              </a:rPr>
              <a:t>iterator1</a:t>
            </a:r>
            <a:r>
              <a:rPr lang="en-US" sz="1400" b="1">
                <a:solidFill>
                  <a:schemeClr val="accent1"/>
                </a:solidFill>
                <a:sym typeface="+mn-ea"/>
              </a:rPr>
              <a:t>.next().value</a:t>
            </a:r>
            <a:endParaRPr lang="en-US" sz="1400" b="1">
              <a:solidFill>
                <a:schemeClr val="accent1"/>
              </a:solidFill>
              <a:sym typeface="+mn-ea"/>
            </a:endParaRPr>
          </a:p>
          <a:p>
            <a:pPr algn="l"/>
            <a:r>
              <a:rPr lang="en-US" sz="1400" b="1">
                <a:solidFill>
                  <a:schemeClr val="accent6"/>
                </a:solidFill>
                <a:sym typeface="+mn-ea"/>
              </a:rPr>
              <a:t>Method2 = </a:t>
            </a:r>
            <a:r>
              <a:rPr lang="en-US" sz="1400" b="1">
                <a:solidFill>
                  <a:schemeClr val="bg1"/>
                </a:solidFill>
                <a:sym typeface="+mn-ea"/>
              </a:rPr>
              <a:t>iterator1</a:t>
            </a:r>
            <a:r>
              <a:rPr lang="en-US" sz="1400" b="1">
                <a:solidFill>
                  <a:schemeClr val="accent1"/>
                </a:solidFill>
                <a:sym typeface="+mn-ea"/>
              </a:rPr>
              <a:t>.next()</a:t>
            </a:r>
            <a:endParaRPr lang="en-US" sz="1400" b="1">
              <a:solidFill>
                <a:schemeClr val="accent1"/>
              </a:solidFill>
              <a:sym typeface="+mn-ea"/>
            </a:endParaRPr>
          </a:p>
          <a:p>
            <a:pPr algn="l"/>
            <a:r>
              <a:rPr lang="en-US" sz="1400" b="1">
                <a:solidFill>
                  <a:schemeClr val="accent6"/>
                </a:solidFill>
                <a:sym typeface="+mn-ea"/>
              </a:rPr>
              <a:t>Method3 = </a:t>
            </a:r>
            <a:endParaRPr lang="en-US" sz="1400" b="1">
              <a:solidFill>
                <a:schemeClr val="accent6"/>
              </a:solidFill>
              <a:sym typeface="+mn-ea"/>
            </a:endParaRPr>
          </a:p>
          <a:p>
            <a:pPr algn="l"/>
            <a:r>
              <a:rPr lang="en-US" sz="1400" b="1">
                <a:solidFill>
                  <a:srgbClr val="00B0F0"/>
                </a:solidFill>
                <a:sym typeface="+mn-ea"/>
              </a:rPr>
              <a:t>for (const </a:t>
            </a:r>
            <a:r>
              <a:rPr lang="en-US" sz="1400" b="1">
                <a:solidFill>
                  <a:schemeClr val="bg1"/>
                </a:solidFill>
                <a:sym typeface="+mn-ea"/>
              </a:rPr>
              <a:t>item </a:t>
            </a:r>
            <a:r>
              <a:rPr lang="en-US" sz="1400" b="1">
                <a:solidFill>
                  <a:srgbClr val="00B0F0"/>
                </a:solidFill>
                <a:sym typeface="+mn-ea"/>
              </a:rPr>
              <a:t>of </a:t>
            </a:r>
            <a:r>
              <a:rPr lang="en-US" sz="1400" b="1">
                <a:solidFill>
                  <a:schemeClr val="bg1"/>
                </a:solidFill>
                <a:sym typeface="+mn-ea"/>
              </a:rPr>
              <a:t>iterator1</a:t>
            </a:r>
            <a:r>
              <a:rPr lang="en-US" sz="1400" b="1">
                <a:solidFill>
                  <a:srgbClr val="00B0F0"/>
                </a:solidFill>
                <a:sym typeface="+mn-ea"/>
              </a:rPr>
              <a:t>) {     </a:t>
            </a:r>
            <a:r>
              <a:rPr lang="en-US" sz="1400" b="1">
                <a:solidFill>
                  <a:schemeClr val="accent1"/>
                </a:solidFill>
                <a:sym typeface="+mn-ea"/>
              </a:rPr>
              <a:t>console.log(</a:t>
            </a:r>
            <a:r>
              <a:rPr lang="en-US" sz="1400" b="1">
                <a:solidFill>
                  <a:schemeClr val="bg1"/>
                </a:solidFill>
                <a:sym typeface="+mn-ea"/>
              </a:rPr>
              <a:t>item</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6"/>
                </a:solidFill>
                <a:sym typeface="+mn-ea"/>
              </a:rPr>
              <a:t>Method4 = </a:t>
            </a:r>
            <a:r>
              <a:rPr lang="en-US" sz="1400" b="1">
                <a:solidFill>
                  <a:srgbClr val="00B0F0"/>
                </a:solidFill>
                <a:sym typeface="+mn-ea"/>
              </a:rPr>
              <a:t> </a:t>
            </a:r>
            <a:r>
              <a:rPr lang="en-US" sz="1400" b="1">
                <a:solidFill>
                  <a:schemeClr val="accent1"/>
                </a:solidFill>
                <a:sym typeface="+mn-ea"/>
              </a:rPr>
              <a:t>console.log(...</a:t>
            </a:r>
            <a:r>
              <a:rPr lang="en-US" sz="1400" b="1">
                <a:solidFill>
                  <a:schemeClr val="bg1"/>
                </a:solidFill>
                <a:sym typeface="+mn-ea"/>
              </a:rPr>
              <a:t>iterator1</a:t>
            </a:r>
            <a:r>
              <a:rPr lang="en-US" sz="1400" b="1">
                <a:solidFill>
                  <a:schemeClr val="accent1"/>
                </a:solidFill>
                <a:sym typeface="+mn-ea"/>
              </a:rPr>
              <a:t>);</a:t>
            </a:r>
            <a:endParaRPr lang="en-US" sz="1400" b="1">
              <a:solidFill>
                <a:schemeClr val="accent1"/>
              </a:solidFill>
              <a:sym typeface="+mn-ea"/>
            </a:endParaRPr>
          </a:p>
        </p:txBody>
      </p:sp>
      <p:sp>
        <p:nvSpPr>
          <p:cNvPr id="18" name="Rectangles 17"/>
          <p:cNvSpPr/>
          <p:nvPr/>
        </p:nvSpPr>
        <p:spPr>
          <a:xfrm>
            <a:off x="4627245" y="3371215"/>
            <a:ext cx="3930015" cy="30651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iterator-value</a:t>
            </a:r>
            <a:r>
              <a:rPr lang="en-US" b="1">
                <a:highlight>
                  <a:srgbClr val="FFFF00"/>
                </a:highlight>
              </a:rPr>
              <a:t> from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value-value pairs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.entries()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.keys()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.values()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rgbClr val="FF0000"/>
                </a:solidFill>
                <a:sym typeface="+mn-ea"/>
              </a:rPr>
              <a:t>then we get value from following method </a:t>
            </a:r>
            <a:endParaRPr lang="en-US" sz="1400" b="1">
              <a:solidFill>
                <a:srgbClr val="FF0000"/>
              </a:solidFill>
              <a:sym typeface="+mn-ea"/>
            </a:endParaRPr>
          </a:p>
          <a:p>
            <a:pPr algn="l"/>
            <a:r>
              <a:rPr lang="en-US" sz="1400" b="1">
                <a:solidFill>
                  <a:schemeClr val="accent6"/>
                </a:solidFill>
                <a:sym typeface="+mn-ea"/>
              </a:rPr>
              <a:t>Method1 = </a:t>
            </a:r>
            <a:r>
              <a:rPr lang="en-US" sz="1400" b="1">
                <a:solidFill>
                  <a:schemeClr val="bg1"/>
                </a:solidFill>
                <a:sym typeface="+mn-ea"/>
              </a:rPr>
              <a:t>iterator1</a:t>
            </a:r>
            <a:r>
              <a:rPr lang="en-US" sz="1400" b="1">
                <a:solidFill>
                  <a:schemeClr val="accent1"/>
                </a:solidFill>
                <a:sym typeface="+mn-ea"/>
              </a:rPr>
              <a:t>.next().value</a:t>
            </a:r>
            <a:endParaRPr lang="en-US" sz="1400" b="1">
              <a:solidFill>
                <a:schemeClr val="accent1"/>
              </a:solidFill>
              <a:sym typeface="+mn-ea"/>
            </a:endParaRPr>
          </a:p>
          <a:p>
            <a:pPr algn="l"/>
            <a:r>
              <a:rPr lang="en-US" sz="1400" b="1">
                <a:solidFill>
                  <a:schemeClr val="accent6"/>
                </a:solidFill>
                <a:sym typeface="+mn-ea"/>
              </a:rPr>
              <a:t>Method2 = </a:t>
            </a:r>
            <a:r>
              <a:rPr lang="en-US" sz="1400" b="1">
                <a:solidFill>
                  <a:schemeClr val="bg1"/>
                </a:solidFill>
                <a:sym typeface="+mn-ea"/>
              </a:rPr>
              <a:t>iterator1</a:t>
            </a:r>
            <a:r>
              <a:rPr lang="en-US" sz="1400" b="1">
                <a:solidFill>
                  <a:schemeClr val="accent1"/>
                </a:solidFill>
                <a:sym typeface="+mn-ea"/>
              </a:rPr>
              <a:t>.next()</a:t>
            </a:r>
            <a:endParaRPr lang="en-US" sz="1400" b="1">
              <a:solidFill>
                <a:schemeClr val="accent1"/>
              </a:solidFill>
              <a:sym typeface="+mn-ea"/>
            </a:endParaRPr>
          </a:p>
          <a:p>
            <a:pPr algn="l"/>
            <a:r>
              <a:rPr lang="en-US" sz="1400" b="1">
                <a:solidFill>
                  <a:schemeClr val="accent6"/>
                </a:solidFill>
                <a:sym typeface="+mn-ea"/>
              </a:rPr>
              <a:t>Method3 = </a:t>
            </a:r>
            <a:endParaRPr lang="en-US" sz="1400" b="1">
              <a:solidFill>
                <a:schemeClr val="accent6"/>
              </a:solidFill>
              <a:sym typeface="+mn-ea"/>
            </a:endParaRPr>
          </a:p>
          <a:p>
            <a:pPr algn="l"/>
            <a:r>
              <a:rPr lang="en-US" sz="1400" b="1">
                <a:solidFill>
                  <a:srgbClr val="00B0F0"/>
                </a:solidFill>
                <a:sym typeface="+mn-ea"/>
              </a:rPr>
              <a:t>for (const </a:t>
            </a:r>
            <a:r>
              <a:rPr lang="en-US" sz="1400" b="1">
                <a:solidFill>
                  <a:schemeClr val="bg1"/>
                </a:solidFill>
                <a:sym typeface="+mn-ea"/>
              </a:rPr>
              <a:t>item </a:t>
            </a:r>
            <a:r>
              <a:rPr lang="en-US" sz="1400" b="1">
                <a:solidFill>
                  <a:srgbClr val="00B0F0"/>
                </a:solidFill>
                <a:sym typeface="+mn-ea"/>
              </a:rPr>
              <a:t>of </a:t>
            </a:r>
            <a:r>
              <a:rPr lang="en-US" sz="1400" b="1">
                <a:solidFill>
                  <a:schemeClr val="bg1"/>
                </a:solidFill>
                <a:sym typeface="+mn-ea"/>
              </a:rPr>
              <a:t>iterator1</a:t>
            </a:r>
            <a:r>
              <a:rPr lang="en-US" sz="1400" b="1">
                <a:solidFill>
                  <a:srgbClr val="00B0F0"/>
                </a:solidFill>
                <a:sym typeface="+mn-ea"/>
              </a:rPr>
              <a:t>) {     </a:t>
            </a:r>
            <a:r>
              <a:rPr lang="en-US" sz="1400" b="1">
                <a:solidFill>
                  <a:schemeClr val="accent1"/>
                </a:solidFill>
                <a:sym typeface="+mn-ea"/>
              </a:rPr>
              <a:t>console.log(</a:t>
            </a:r>
            <a:r>
              <a:rPr lang="en-US" sz="1400" b="1">
                <a:solidFill>
                  <a:schemeClr val="bg1"/>
                </a:solidFill>
                <a:sym typeface="+mn-ea"/>
              </a:rPr>
              <a:t>item</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6"/>
                </a:solidFill>
                <a:sym typeface="+mn-ea"/>
              </a:rPr>
              <a:t>Method4 = </a:t>
            </a:r>
            <a:r>
              <a:rPr lang="en-US" sz="1400" b="1">
                <a:solidFill>
                  <a:srgbClr val="00B0F0"/>
                </a:solidFill>
                <a:sym typeface="+mn-ea"/>
              </a:rPr>
              <a:t> </a:t>
            </a:r>
            <a:r>
              <a:rPr lang="en-US" sz="1400" b="1">
                <a:solidFill>
                  <a:schemeClr val="accent1"/>
                </a:solidFill>
                <a:sym typeface="+mn-ea"/>
              </a:rPr>
              <a:t>console.log(...</a:t>
            </a:r>
            <a:r>
              <a:rPr lang="en-US" sz="1400" b="1">
                <a:solidFill>
                  <a:schemeClr val="bg1"/>
                </a:solidFill>
                <a:sym typeface="+mn-ea"/>
              </a:rPr>
              <a:t>iterator1</a:t>
            </a:r>
            <a:r>
              <a:rPr lang="en-US" sz="1400" b="1">
                <a:solidFill>
                  <a:schemeClr val="accent1"/>
                </a:solidFill>
                <a:sym typeface="+mn-ea"/>
              </a:rPr>
              <a:t>);</a:t>
            </a:r>
            <a:endParaRPr lang="en-US" sz="1400" b="1">
              <a:solidFill>
                <a:schemeClr val="accent1"/>
              </a:solidFill>
              <a:sym typeface="+mn-ea"/>
            </a:endParaRPr>
          </a:p>
        </p:txBody>
      </p:sp>
      <p:sp>
        <p:nvSpPr>
          <p:cNvPr id="19" name="Rectangles 18"/>
          <p:cNvSpPr/>
          <p:nvPr/>
        </p:nvSpPr>
        <p:spPr>
          <a:xfrm>
            <a:off x="8557260" y="320675"/>
            <a:ext cx="3455670" cy="872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vaue Exists in</a:t>
            </a:r>
            <a:r>
              <a:rPr lang="en-US" b="1">
                <a:highlight>
                  <a:srgbClr val="FFFF00"/>
                </a:highlight>
                <a:sym typeface="+mn-ea"/>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.includes(</a:t>
            </a:r>
            <a:r>
              <a:rPr lang="en-US" sz="1400" b="1">
                <a:solidFill>
                  <a:srgbClr val="FF0000"/>
                </a:solidFill>
                <a:sym typeface="+mn-ea"/>
              </a:rPr>
              <a:t>searchElement </a:t>
            </a:r>
            <a:r>
              <a:rPr lang="en-US" sz="1400" b="1">
                <a:solidFill>
                  <a:srgbClr val="00B0F0"/>
                </a:solidFill>
                <a:sym typeface="+mn-ea"/>
              </a:rPr>
              <a:t>,</a:t>
            </a:r>
            <a:r>
              <a:rPr lang="en-US" sz="1400" b="1">
                <a:solidFill>
                  <a:srgbClr val="FF0000"/>
                </a:solidFill>
                <a:sym typeface="+mn-ea"/>
              </a:rPr>
              <a:t> </a:t>
            </a:r>
            <a:r>
              <a:rPr lang="en-US" sz="1400" b="1">
                <a:solidFill>
                  <a:schemeClr val="bg1"/>
                </a:solidFill>
                <a:sym typeface="+mn-ea"/>
              </a:rPr>
              <a:t>fromIndex</a:t>
            </a:r>
            <a:r>
              <a:rPr lang="en-US" sz="1400" b="1">
                <a:solidFill>
                  <a:srgbClr val="00B0F0"/>
                </a:solidFill>
                <a:sym typeface="+mn-ea"/>
              </a:rPr>
              <a:t>)</a:t>
            </a:r>
            <a:endParaRPr lang="en-US" sz="1400" b="1">
              <a:solidFill>
                <a:schemeClr val="accent1"/>
              </a:solidFill>
              <a:sym typeface="+mn-ea"/>
            </a:endParaRPr>
          </a:p>
        </p:txBody>
      </p:sp>
      <p:sp>
        <p:nvSpPr>
          <p:cNvPr id="20" name="Rectangles 19"/>
          <p:cNvSpPr/>
          <p:nvPr/>
        </p:nvSpPr>
        <p:spPr>
          <a:xfrm>
            <a:off x="8557260" y="3104515"/>
            <a:ext cx="3455670" cy="872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vaue Exists in</a:t>
            </a:r>
            <a:r>
              <a:rPr lang="en-US" b="1">
                <a:highlight>
                  <a:srgbClr val="FFFF00"/>
                </a:highlight>
                <a:sym typeface="+mn-ea"/>
              </a:rPr>
              <a:t>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mySet</a:t>
            </a:r>
            <a:r>
              <a:rPr lang="en-US" sz="1400" b="1">
                <a:solidFill>
                  <a:srgbClr val="00B0F0"/>
                </a:solidFill>
                <a:sym typeface="+mn-ea"/>
              </a:rPr>
              <a:t>.has(</a:t>
            </a:r>
            <a:r>
              <a:rPr lang="en-US" sz="1400" b="1">
                <a:solidFill>
                  <a:srgbClr val="FF0000"/>
                </a:solidFill>
                <a:sym typeface="+mn-ea"/>
              </a:rPr>
              <a:t>value</a:t>
            </a:r>
            <a:r>
              <a:rPr lang="en-US" sz="1400" b="1">
                <a:solidFill>
                  <a:srgbClr val="00B0F0"/>
                </a:solidFill>
                <a:sym typeface="+mn-ea"/>
              </a:rPr>
              <a:t>)</a:t>
            </a:r>
            <a:endParaRPr lang="en-US" sz="1400" b="1">
              <a:solidFill>
                <a:schemeClr val="accent1"/>
              </a:solidFill>
              <a:sym typeface="+mn-ea"/>
            </a:endParaRPr>
          </a:p>
        </p:txBody>
      </p:sp>
      <p:sp>
        <p:nvSpPr>
          <p:cNvPr id="21" name="Rectangles 20"/>
          <p:cNvSpPr/>
          <p:nvPr/>
        </p:nvSpPr>
        <p:spPr>
          <a:xfrm>
            <a:off x="0" y="3606800"/>
            <a:ext cx="4627245" cy="14306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there is no direct method but you can apply following step to update a value in set:- </a:t>
            </a:r>
            <a:endParaRPr lang="en-US" sz="1400" b="1">
              <a:solidFill>
                <a:schemeClr val="accent6"/>
              </a:solidFill>
              <a:sym typeface="+mn-ea"/>
            </a:endParaRPr>
          </a:p>
          <a:p>
            <a:pPr algn="l">
              <a:lnSpc>
                <a:spcPct val="80000"/>
              </a:lnSpc>
            </a:pPr>
            <a:r>
              <a:rPr lang="en-US" sz="1400" b="1">
                <a:solidFill>
                  <a:srgbClr val="00B0F0"/>
                </a:solidFill>
                <a:sym typeface="+mn-ea"/>
              </a:rPr>
              <a:t>if (</a:t>
            </a:r>
            <a:r>
              <a:rPr lang="en-US" sz="1400" b="1">
                <a:solidFill>
                  <a:schemeClr val="accent2"/>
                </a:solidFill>
                <a:sym typeface="+mn-ea"/>
              </a:rPr>
              <a:t>mySet</a:t>
            </a:r>
            <a:r>
              <a:rPr lang="en-US" sz="1400" b="1">
                <a:solidFill>
                  <a:srgbClr val="00B0F0"/>
                </a:solidFill>
                <a:sym typeface="+mn-ea"/>
              </a:rPr>
              <a:t>.has(</a:t>
            </a:r>
            <a:r>
              <a:rPr lang="en-US" sz="1400" b="1">
                <a:solidFill>
                  <a:schemeClr val="bg1"/>
                </a:solidFill>
                <a:sym typeface="+mn-ea"/>
              </a:rPr>
              <a:t>'hello'</a:t>
            </a:r>
            <a:r>
              <a:rPr lang="en-US" sz="1400" b="1">
                <a:solidFill>
                  <a:srgbClr val="00B0F0"/>
                </a:solidFill>
                <a:sym typeface="+mn-ea"/>
              </a:rPr>
              <a:t>)) {</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.delete(</a:t>
            </a:r>
            <a:r>
              <a:rPr lang="en-US" sz="1400" b="1">
                <a:solidFill>
                  <a:schemeClr val="bg1"/>
                </a:solidFill>
                <a:sym typeface="+mn-ea"/>
              </a:rPr>
              <a:t>'hello'</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.add(</a:t>
            </a:r>
            <a:r>
              <a:rPr lang="en-US" sz="1400" b="1">
                <a:solidFill>
                  <a:schemeClr val="bg1"/>
                </a:solidFill>
                <a:sym typeface="+mn-ea"/>
              </a:rPr>
              <a:t>'hello world'</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a:t>
            </a:r>
            <a:endParaRPr lang="en-US" sz="1400" b="1">
              <a:solidFill>
                <a:srgbClr val="00B0F0"/>
              </a:solidFill>
              <a:sym typeface="+mn-ea"/>
            </a:endParaRPr>
          </a:p>
        </p:txBody>
      </p:sp>
      <p:sp>
        <p:nvSpPr>
          <p:cNvPr id="23" name="矩形 23"/>
          <p:cNvSpPr/>
          <p:nvPr/>
        </p:nvSpPr>
        <p:spPr>
          <a:xfrm>
            <a:off x="0" y="502475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25" name="Rectangles 24"/>
          <p:cNvSpPr/>
          <p:nvPr/>
        </p:nvSpPr>
        <p:spPr>
          <a:xfrm>
            <a:off x="0" y="5364480"/>
            <a:ext cx="4627245" cy="14306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Weak </a:t>
            </a:r>
            <a:r>
              <a:rPr lang="en-US" b="1">
                <a:highlight>
                  <a:srgbClr val="FFFF00"/>
                </a:highlight>
                <a:sym typeface="+mn-ea"/>
              </a:rPr>
              <a:t>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there is no direct method but you can apply following step to update a value in set:- </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rgbClr val="00B0F0"/>
                </a:solidFill>
                <a:sym typeface="+mn-ea"/>
              </a:rPr>
              <a:t>if (</a:t>
            </a:r>
            <a:r>
              <a:rPr lang="en-US" sz="1400" b="1">
                <a:solidFill>
                  <a:schemeClr val="accent2"/>
                </a:solidFill>
                <a:sym typeface="+mn-ea"/>
              </a:rPr>
              <a:t>myWeakSet </a:t>
            </a:r>
            <a:r>
              <a:rPr lang="en-US" sz="1400" b="1">
                <a:solidFill>
                  <a:srgbClr val="00B0F0"/>
                </a:solidFill>
                <a:sym typeface="+mn-ea"/>
              </a:rPr>
              <a:t>.has(</a:t>
            </a:r>
            <a:r>
              <a:rPr lang="en-US" sz="1400" b="1">
                <a:solidFill>
                  <a:schemeClr val="bg1"/>
                </a:solidFill>
                <a:sym typeface="+mn-ea"/>
              </a:rPr>
              <a:t>'hello'</a:t>
            </a:r>
            <a:r>
              <a:rPr lang="en-US" sz="1400" b="1">
                <a:solidFill>
                  <a:srgbClr val="00B0F0"/>
                </a:solidFill>
                <a:sym typeface="+mn-ea"/>
              </a:rPr>
              <a:t>)) {</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myWeakSet </a:t>
            </a:r>
            <a:r>
              <a:rPr lang="en-US" sz="1400" b="1">
                <a:solidFill>
                  <a:srgbClr val="00B0F0"/>
                </a:solidFill>
                <a:sym typeface="+mn-ea"/>
              </a:rPr>
              <a:t>.delete(</a:t>
            </a:r>
            <a:r>
              <a:rPr lang="en-US" sz="1400" b="1">
                <a:solidFill>
                  <a:schemeClr val="bg1"/>
                </a:solidFill>
                <a:sym typeface="+mn-ea"/>
              </a:rPr>
              <a:t>'hello'</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myWeakSet </a:t>
            </a:r>
            <a:r>
              <a:rPr lang="en-US" sz="1400" b="1">
                <a:solidFill>
                  <a:srgbClr val="00B0F0"/>
                </a:solidFill>
                <a:sym typeface="+mn-ea"/>
              </a:rPr>
              <a:t>.add(</a:t>
            </a:r>
            <a:r>
              <a:rPr lang="en-US" sz="1400" b="1">
                <a:solidFill>
                  <a:schemeClr val="bg1"/>
                </a:solidFill>
                <a:sym typeface="+mn-ea"/>
              </a:rPr>
              <a:t>'hello world'</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a:t>
            </a:r>
            <a:endParaRPr lang="en-US" sz="1400" b="1">
              <a:solidFill>
                <a:srgbClr val="00B0F0"/>
              </a:solidFill>
              <a:sym typeface="+mn-ea"/>
            </a:endParaRPr>
          </a:p>
        </p:txBody>
      </p:sp>
      <p:sp>
        <p:nvSpPr>
          <p:cNvPr id="26" name="矩形 23"/>
          <p:cNvSpPr/>
          <p:nvPr/>
        </p:nvSpPr>
        <p:spPr>
          <a:xfrm>
            <a:off x="8557260" y="553466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27" name="Rectangles 26"/>
          <p:cNvSpPr/>
          <p:nvPr/>
        </p:nvSpPr>
        <p:spPr>
          <a:xfrm>
            <a:off x="8557260" y="5985510"/>
            <a:ext cx="3455670" cy="872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vaue Exists in weak</a:t>
            </a:r>
            <a:r>
              <a:rPr lang="en-US" b="1">
                <a:highlight>
                  <a:srgbClr val="FFFF00"/>
                </a:highlight>
                <a:sym typeface="+mn-ea"/>
              </a:rPr>
              <a:t>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myWeakSet </a:t>
            </a:r>
            <a:r>
              <a:rPr lang="en-US" sz="1400" b="1">
                <a:solidFill>
                  <a:srgbClr val="00B0F0"/>
                </a:solidFill>
                <a:sym typeface="+mn-ea"/>
              </a:rPr>
              <a:t>.has(</a:t>
            </a:r>
            <a:r>
              <a:rPr lang="en-US" sz="1400" b="1">
                <a:solidFill>
                  <a:srgbClr val="FF0000"/>
                </a:solidFill>
                <a:sym typeface="+mn-ea"/>
              </a:rPr>
              <a:t>value</a:t>
            </a:r>
            <a:r>
              <a:rPr lang="en-US" sz="1400" b="1">
                <a:solidFill>
                  <a:srgbClr val="00B0F0"/>
                </a:solidFill>
                <a:sym typeface="+mn-ea"/>
              </a:rPr>
              <a:t>)</a:t>
            </a:r>
            <a:endParaRPr lang="en-US" sz="1400" b="1">
              <a:solidFill>
                <a:schemeClr val="accent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4" name="Rectangles 3"/>
          <p:cNvSpPr/>
          <p:nvPr/>
        </p:nvSpPr>
        <p:spPr>
          <a:xfrm>
            <a:off x="7141845" y="339090"/>
            <a:ext cx="4981575" cy="3001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by sort method :-</a:t>
            </a:r>
            <a:endParaRPr lang="en-US" sz="1400" b="1">
              <a:solidFill>
                <a:schemeClr val="accent2"/>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sort</a:t>
            </a:r>
            <a:r>
              <a:rPr lang="en-US" sz="1400" b="1">
                <a:solidFill>
                  <a:schemeClr val="accent1"/>
                </a:solidFill>
                <a:sym typeface="+mn-ea"/>
              </a:rPr>
              <a:t>(</a:t>
            </a:r>
            <a:r>
              <a:rPr lang="en-US" sz="1400" b="1">
                <a:solidFill>
                  <a:schemeClr val="bg1"/>
                </a:solidFill>
                <a:sym typeface="+mn-ea"/>
              </a:rPr>
              <a:t>(a, b) =&gt; { /* … */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sort</a:t>
            </a:r>
            <a:r>
              <a:rPr lang="en-US" sz="1400" b="1">
                <a:solidFill>
                  <a:schemeClr val="accent1"/>
                </a:solidFill>
                <a:sym typeface="+mn-ea"/>
              </a:rPr>
              <a:t>(</a:t>
            </a:r>
            <a:r>
              <a:rPr lang="en-US" sz="1400" b="1">
                <a:solidFill>
                  <a:schemeClr val="bg1"/>
                </a:solidFill>
                <a:sym typeface="+mn-ea"/>
              </a:rPr>
              <a:t>function compareFn(a, b) { /* … */ }</a:t>
            </a:r>
            <a:r>
              <a:rPr lang="en-US" sz="1400" b="1">
                <a:solidFill>
                  <a:schemeClr val="accent1"/>
                </a:solidFill>
                <a:sym typeface="+mn-ea"/>
              </a:rPr>
              <a:t>);</a:t>
            </a:r>
            <a:endParaRPr lang="en-US" sz="1400" b="1">
              <a:solidFill>
                <a:schemeClr val="accent2"/>
              </a:solidFill>
              <a:sym typeface="+mn-ea"/>
            </a:endParaRPr>
          </a:p>
          <a:p>
            <a:pPr algn="l"/>
            <a:r>
              <a:rPr lang="en-US" sz="1400" b="1">
                <a:solidFill>
                  <a:schemeClr val="accent6"/>
                </a:solidFill>
                <a:sym typeface="+mn-ea"/>
              </a:rPr>
              <a:t>by toSorted method:-</a:t>
            </a:r>
            <a:endParaRPr lang="en-US" sz="1400" b="1">
              <a:solidFill>
                <a:schemeClr val="accent2"/>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endParaRPr lang="en-US" sz="1400">
              <a:solidFill>
                <a:schemeClr val="bg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r>
              <a:rPr lang="en-US" sz="1400" b="1">
                <a:solidFill>
                  <a:schemeClr val="bg1"/>
                </a:solidFill>
                <a:sym typeface="+mn-ea"/>
              </a:rPr>
              <a:t>compareFunction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r>
              <a:rPr lang="en-US" sz="1400" b="1">
                <a:solidFill>
                  <a:schemeClr val="bg1"/>
                </a:solidFill>
                <a:sym typeface="+mn-ea"/>
              </a:rPr>
              <a:t>(a, b) =&gt; { /* … */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r>
              <a:rPr lang="en-US" sz="1400" b="1">
                <a:solidFill>
                  <a:schemeClr val="bg1"/>
                </a:solidFill>
                <a:sym typeface="+mn-ea"/>
              </a:rPr>
              <a:t>function compareFn(a, b) { /* … */ }</a:t>
            </a:r>
            <a:r>
              <a:rPr lang="en-US" sz="1400" b="1">
                <a:solidFill>
                  <a:schemeClr val="accent1"/>
                </a:solidFill>
                <a:sym typeface="+mn-ea"/>
              </a:rPr>
              <a:t>);</a:t>
            </a:r>
            <a:endParaRPr lang="en-US" sz="1400">
              <a:solidFill>
                <a:schemeClr val="bg1"/>
              </a:solidFill>
              <a:sym typeface="+mn-ea"/>
            </a:endParaRPr>
          </a:p>
          <a:p>
            <a:pPr algn="l"/>
            <a:r>
              <a:rPr lang="en-US" sz="1400" b="1">
                <a:solidFill>
                  <a:srgbClr val="00B0F0"/>
                </a:solidFill>
                <a:sym typeface="+mn-ea"/>
              </a:rPr>
              <a:t>const </a:t>
            </a:r>
            <a:r>
              <a:rPr lang="en-US" sz="1400" b="1">
                <a:solidFill>
                  <a:schemeClr val="accent2"/>
                </a:solidFill>
                <a:sym typeface="+mn-ea"/>
              </a:rPr>
              <a:t>AscendingSortedArr </a:t>
            </a:r>
            <a:r>
              <a:rPr lang="en-US" sz="1400" b="1">
                <a:solidFill>
                  <a:schemeClr val="accent1"/>
                </a:solidFill>
                <a:sym typeface="+mn-ea"/>
              </a:rPr>
              <a:t>= </a:t>
            </a:r>
            <a:r>
              <a:rPr lang="en-US" sz="1400" b="1">
                <a:solidFill>
                  <a:schemeClr val="accent2"/>
                </a:solidFill>
                <a:sym typeface="+mn-ea"/>
              </a:rPr>
              <a:t>myArr</a:t>
            </a:r>
            <a:r>
              <a:rPr lang="en-US" sz="1400" b="1">
                <a:solidFill>
                  <a:srgbClr val="00B0F0"/>
                </a:solidFill>
                <a:sym typeface="+mn-ea"/>
              </a:rPr>
              <a:t>.toSorted(</a:t>
            </a:r>
            <a:r>
              <a:rPr lang="en-US" sz="1400" b="1">
                <a:solidFill>
                  <a:schemeClr val="bg1"/>
                </a:solidFill>
                <a:sym typeface="+mn-ea"/>
              </a:rPr>
              <a:t>(a, b) =&gt; a - b</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DesscendingSortedArr </a:t>
            </a:r>
            <a:r>
              <a:rPr lang="en-US" sz="1400" b="1">
                <a:solidFill>
                  <a:schemeClr val="accent1"/>
                </a:solidFill>
                <a:sym typeface="+mn-ea"/>
              </a:rPr>
              <a:t>= </a:t>
            </a:r>
            <a:r>
              <a:rPr lang="en-US" sz="1400" b="1">
                <a:solidFill>
                  <a:schemeClr val="accent2"/>
                </a:solidFill>
                <a:sym typeface="+mn-ea"/>
              </a:rPr>
              <a:t>myArr</a:t>
            </a:r>
            <a:r>
              <a:rPr lang="en-US" sz="1400" b="1">
                <a:solidFill>
                  <a:srgbClr val="00B0F0"/>
                </a:solidFill>
                <a:sym typeface="+mn-ea"/>
              </a:rPr>
              <a:t>.toSorted(</a:t>
            </a:r>
            <a:r>
              <a:rPr lang="en-US" sz="1400" b="1">
                <a:solidFill>
                  <a:schemeClr val="bg1"/>
                </a:solidFill>
                <a:sym typeface="+mn-ea"/>
              </a:rPr>
              <a:t>(a, b) =&gt; b - a</a:t>
            </a:r>
            <a:r>
              <a:rPr lang="en-US" sz="1400" b="1">
                <a:solidFill>
                  <a:srgbClr val="00B0F0"/>
                </a:solidFill>
                <a:sym typeface="+mn-ea"/>
              </a:rPr>
              <a:t>);</a:t>
            </a:r>
            <a:endParaRPr lang="en-US" sz="1400" b="1">
              <a:solidFill>
                <a:srgbClr val="00B0F0"/>
              </a:solidFill>
              <a:sym typeface="+mn-ea"/>
            </a:endParaRPr>
          </a:p>
        </p:txBody>
      </p:sp>
      <p:sp>
        <p:nvSpPr>
          <p:cNvPr id="6" name="Rectangles 5"/>
          <p:cNvSpPr/>
          <p:nvPr/>
        </p:nvSpPr>
        <p:spPr>
          <a:xfrm>
            <a:off x="2712720" y="339090"/>
            <a:ext cx="3408680" cy="861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const reversedItems = items.toReversed();</a:t>
            </a:r>
            <a:endParaRPr lang="en-US" sz="1400" b="1">
              <a:solidFill>
                <a:srgbClr val="00B0F0"/>
              </a:solidFill>
              <a:sym typeface="+mn-ea"/>
            </a:endParaRPr>
          </a:p>
        </p:txBody>
      </p:sp>
      <p:sp>
        <p:nvSpPr>
          <p:cNvPr id="12" name="Rectangles 11"/>
          <p:cNvSpPr/>
          <p:nvPr/>
        </p:nvSpPr>
        <p:spPr>
          <a:xfrm>
            <a:off x="0" y="339725"/>
            <a:ext cx="2712720"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15" name="Rectangles 14"/>
          <p:cNvSpPr/>
          <p:nvPr/>
        </p:nvSpPr>
        <p:spPr>
          <a:xfrm>
            <a:off x="0" y="1200150"/>
            <a:ext cx="3292475" cy="949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spread Operator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accent2"/>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concat method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8" name="Rectangles 7"/>
          <p:cNvSpPr/>
          <p:nvPr/>
        </p:nvSpPr>
        <p:spPr>
          <a:xfrm>
            <a:off x="3292475" y="1200150"/>
            <a:ext cx="3849370" cy="949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2" name="Rectangles 1"/>
          <p:cNvSpPr/>
          <p:nvPr/>
        </p:nvSpPr>
        <p:spPr>
          <a:xfrm>
            <a:off x="0" y="2149475"/>
            <a:ext cx="6061710" cy="986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Mapping Array </a:t>
            </a:r>
            <a:r>
              <a:rPr lang="en-US" b="1">
                <a:highlight>
                  <a:srgbClr val="FFFF00"/>
                </a:highlight>
                <a:sym typeface="+mn-ea"/>
              </a:rPr>
              <a:t>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3" name="Rectangles 2"/>
          <p:cNvSpPr/>
          <p:nvPr/>
        </p:nvSpPr>
        <p:spPr>
          <a:xfrm>
            <a:off x="0" y="3135630"/>
            <a:ext cx="6061710" cy="9601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filter the element from </a:t>
            </a:r>
            <a:r>
              <a:rPr lang="en-US" b="1">
                <a:highlight>
                  <a:srgbClr val="FFFF00"/>
                </a:highlight>
                <a:sym typeface="+mn-ea"/>
              </a:rPr>
              <a:t>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filter</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filter</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filter</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6061710" y="3340735"/>
            <a:ext cx="6061710" cy="2782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19" name="Rectangles 18"/>
          <p:cNvSpPr/>
          <p:nvPr/>
        </p:nvSpPr>
        <p:spPr>
          <a:xfrm>
            <a:off x="0" y="4095750"/>
            <a:ext cx="6061710" cy="943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iterate each eement </a:t>
            </a:r>
            <a:r>
              <a:rPr lang="en-US" b="1">
                <a:highlight>
                  <a:srgbClr val="FFFF00"/>
                </a:highlight>
                <a:sym typeface="+mn-ea"/>
              </a:rPr>
              <a:t>in </a:t>
            </a:r>
            <a:r>
              <a:rPr lang="en-US" b="1">
                <a:highlight>
                  <a:srgbClr val="FFFF00"/>
                </a:highlight>
                <a:sym typeface="+mn-ea"/>
              </a:rPr>
              <a:t>Array with forEach</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forEach</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forEach</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forEach</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82575"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7" name="Rectangles 16"/>
          <p:cNvSpPr/>
          <p:nvPr/>
        </p:nvSpPr>
        <p:spPr>
          <a:xfrm>
            <a:off x="5581015" y="339090"/>
            <a:ext cx="6456680" cy="1686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reduce the array to one result</a:t>
            </a:r>
            <a:r>
              <a:rPr lang="en-US">
                <a:highlight>
                  <a:srgbClr val="FFFF00"/>
                </a:highlight>
              </a:rPr>
              <a:t>..</a:t>
            </a:r>
            <a:r>
              <a:rPr lang="en-US" b="1">
                <a:highlight>
                  <a:srgbClr val="FFFF00"/>
                </a:highlight>
              </a:rPr>
              <a:t>. like Sum ,Multiply,of array  ...</a:t>
            </a:r>
            <a:r>
              <a:rPr lang="en-US" sz="1400" b="1">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reduceRight(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reduceRight(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reduceRight(</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18" name="Rectangles 17"/>
          <p:cNvSpPr/>
          <p:nvPr/>
        </p:nvSpPr>
        <p:spPr>
          <a:xfrm>
            <a:off x="139065" y="339090"/>
            <a:ext cx="5441950" cy="1686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element of array passed the condition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check any element from array can paas the condition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some</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some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some</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92D050"/>
                </a:solidFill>
                <a:sym typeface="+mn-ea"/>
              </a:rPr>
              <a:t>check every element from array can paas the condition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every(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every(</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every(</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21" name="Rectangles 20"/>
          <p:cNvSpPr/>
          <p:nvPr/>
        </p:nvSpPr>
        <p:spPr>
          <a:xfrm>
            <a:off x="168910" y="2025650"/>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23" name="Rectangles 22"/>
          <p:cNvSpPr/>
          <p:nvPr/>
        </p:nvSpPr>
        <p:spPr>
          <a:xfrm>
            <a:off x="6145530" y="2025650"/>
            <a:ext cx="5892165" cy="1823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first/Last element from Array with condition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find first element from array which  can pass the condition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92D050"/>
                </a:solidFill>
                <a:sym typeface="+mn-ea"/>
              </a:rPr>
              <a:t>find last element from array which  can pass the condition  :-</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25" name="Rectangles 24"/>
          <p:cNvSpPr/>
          <p:nvPr/>
        </p:nvSpPr>
        <p:spPr>
          <a:xfrm>
            <a:off x="139700" y="3848100"/>
            <a:ext cx="5157470" cy="951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Array  to    String....</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with toString Method   :-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toString</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rgbClr val="92D050"/>
                </a:solidFill>
                <a:sym typeface="+mn-ea"/>
              </a:rPr>
              <a:t>with toLocaleString Method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toLocaleString(</a:t>
            </a:r>
            <a:r>
              <a:rPr lang="en-US" sz="1400" b="1">
                <a:solidFill>
                  <a:schemeClr val="bg1"/>
                </a:solidFill>
                <a:sym typeface="+mn-ea"/>
              </a:rPr>
              <a:t>locales</a:t>
            </a:r>
            <a:r>
              <a:rPr lang="en-US" sz="1400" b="1">
                <a:solidFill>
                  <a:schemeClr val="accent1"/>
                </a:solidFill>
                <a:sym typeface="+mn-ea"/>
              </a:rPr>
              <a:t>, </a:t>
            </a:r>
            <a:r>
              <a:rPr lang="en-US" sz="1400" b="1">
                <a:solidFill>
                  <a:schemeClr val="bg1"/>
                </a:solidFill>
                <a:sym typeface="+mn-ea"/>
              </a:rPr>
              <a:t>options</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92D050"/>
                </a:solidFill>
                <a:sym typeface="+mn-ea"/>
              </a:rPr>
              <a:t>with Join Method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join</a:t>
            </a:r>
            <a:r>
              <a:rPr lang="en-US" sz="1400" b="1">
                <a:solidFill>
                  <a:srgbClr val="00B0F0"/>
                </a:solidFill>
                <a:sym typeface="+mn-ea"/>
              </a:rPr>
              <a:t>(</a:t>
            </a:r>
            <a:r>
              <a:rPr lang="en-US" sz="1400" b="1">
                <a:solidFill>
                  <a:schemeClr val="bg1"/>
                </a:solidFill>
                <a:sym typeface="+mn-ea"/>
              </a:rPr>
              <a:t>separator</a:t>
            </a:r>
            <a:r>
              <a:rPr lang="en-US" sz="1400" b="1">
                <a:solidFill>
                  <a:srgbClr val="FF0000"/>
                </a:solidFill>
                <a:sym typeface="+mn-ea"/>
              </a:rPr>
              <a:t> </a:t>
            </a:r>
            <a:r>
              <a:rPr lang="en-US" sz="1400" b="1">
                <a:solidFill>
                  <a:schemeClr val="accent1"/>
                </a:solidFill>
                <a:sym typeface="+mn-ea"/>
              </a:rPr>
              <a:t>)</a:t>
            </a:r>
            <a:endParaRPr lang="en-US" sz="1400">
              <a:solidFill>
                <a:schemeClr val="bg1"/>
              </a:solidFill>
              <a:sym typeface="+mn-ea"/>
            </a:endParaRPr>
          </a:p>
        </p:txBody>
      </p:sp>
      <p:sp>
        <p:nvSpPr>
          <p:cNvPr id="26" name="Rectangles 25"/>
          <p:cNvSpPr/>
          <p:nvPr/>
        </p:nvSpPr>
        <p:spPr>
          <a:xfrm>
            <a:off x="2801620" y="4799330"/>
            <a:ext cx="2495550" cy="6216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Array  to    Set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 </a:t>
            </a:r>
            <a:r>
              <a:rPr lang="en-US" sz="1400" b="1">
                <a:solidFill>
                  <a:srgbClr val="00B0F0"/>
                </a:solidFill>
                <a:sym typeface="+mn-ea"/>
              </a:rPr>
              <a:t>const </a:t>
            </a:r>
            <a:r>
              <a:rPr lang="en-US" sz="1400" b="1">
                <a:solidFill>
                  <a:schemeClr val="accent2"/>
                </a:solidFill>
                <a:sym typeface="+mn-ea"/>
              </a:rPr>
              <a:t>myArray</a:t>
            </a:r>
            <a:r>
              <a:rPr lang="en-US" sz="1400" b="1">
                <a:solidFill>
                  <a:srgbClr val="00B0F0"/>
                </a:solidFill>
                <a:sym typeface="+mn-ea"/>
              </a:rPr>
              <a:t>= [...</a:t>
            </a:r>
            <a:r>
              <a:rPr lang="en-US" sz="1400" b="1">
                <a:solidFill>
                  <a:schemeClr val="accent2"/>
                </a:solidFill>
                <a:sym typeface="+mn-ea"/>
              </a:rPr>
              <a:t>mySet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27" name="Rectangles 26"/>
          <p:cNvSpPr/>
          <p:nvPr/>
        </p:nvSpPr>
        <p:spPr>
          <a:xfrm>
            <a:off x="139700" y="4799330"/>
            <a:ext cx="2661920" cy="6216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Set to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 </a:t>
            </a:r>
            <a:r>
              <a:rPr lang="en-US" sz="1400" b="1">
                <a:solidFill>
                  <a:srgbClr val="00B0F0"/>
                </a:solidFill>
                <a:sym typeface="+mn-ea"/>
              </a:rPr>
              <a:t>const </a:t>
            </a:r>
            <a:r>
              <a:rPr lang="en-US" sz="1400" b="1">
                <a:solidFill>
                  <a:schemeClr val="accent2"/>
                </a:solidFill>
                <a:sym typeface="+mn-ea"/>
              </a:rPr>
              <a:t>mySet </a:t>
            </a:r>
            <a:r>
              <a:rPr lang="en-US" sz="1400" b="1">
                <a:solidFill>
                  <a:srgbClr val="00B0F0"/>
                </a:solidFill>
                <a:sym typeface="+mn-ea"/>
              </a:rPr>
              <a:t>= new Set(</a:t>
            </a:r>
            <a:r>
              <a:rPr lang="en-US" sz="1400" b="1">
                <a:solidFill>
                  <a:schemeClr val="accent2"/>
                </a:solidFill>
                <a:sym typeface="+mn-ea"/>
              </a:rPr>
              <a:t>myArray</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28" name="Rectangles 27"/>
          <p:cNvSpPr/>
          <p:nvPr/>
        </p:nvSpPr>
        <p:spPr>
          <a:xfrm>
            <a:off x="139700" y="5420995"/>
            <a:ext cx="5157470" cy="6216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duplicate items from array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00B0F0"/>
                </a:solidFill>
                <a:sym typeface="+mn-ea"/>
              </a:rPr>
              <a:t>const </a:t>
            </a:r>
            <a:r>
              <a:rPr lang="en-US" sz="1400" b="1">
                <a:solidFill>
                  <a:schemeClr val="accent2"/>
                </a:solidFill>
                <a:sym typeface="+mn-ea"/>
              </a:rPr>
              <a:t>myArray</a:t>
            </a:r>
            <a:r>
              <a:rPr lang="en-US" sz="1400" b="1">
                <a:solidFill>
                  <a:srgbClr val="00B0F0"/>
                </a:solidFill>
                <a:sym typeface="+mn-ea"/>
              </a:rPr>
              <a:t>= [...new Set(</a:t>
            </a:r>
            <a:r>
              <a:rPr lang="en-US" sz="1400" b="1">
                <a:solidFill>
                  <a:schemeClr val="accent2"/>
                </a:solidFill>
                <a:sym typeface="+mn-ea"/>
              </a:rPr>
              <a:t>myArray</a:t>
            </a:r>
            <a:r>
              <a:rPr lang="en-US" sz="1400" b="1">
                <a:solidFill>
                  <a:srgbClr val="00B0F0"/>
                </a:solidFill>
                <a:sym typeface="+mn-ea"/>
              </a:rPr>
              <a:t>)]</a:t>
            </a:r>
            <a:r>
              <a:rPr lang="en-US" sz="1400">
                <a:solidFill>
                  <a:srgbClr val="00B0F0"/>
                </a:solidFill>
                <a:sym typeface="+mn-ea"/>
              </a:rPr>
              <a:t>; </a:t>
            </a:r>
            <a:endParaRPr lang="en-US" sz="1400">
              <a:solidFill>
                <a:srgbClr val="00B0F0"/>
              </a:solidFill>
              <a:sym typeface="+mn-ea"/>
            </a:endParaRPr>
          </a:p>
        </p:txBody>
      </p:sp>
      <p:sp>
        <p:nvSpPr>
          <p:cNvPr id="30" name="Rectangles 29"/>
          <p:cNvSpPr/>
          <p:nvPr/>
        </p:nvSpPr>
        <p:spPr>
          <a:xfrm>
            <a:off x="5297170" y="3848100"/>
            <a:ext cx="4073525" cy="6076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String to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with split Method   :- </a:t>
            </a:r>
            <a:r>
              <a:rPr lang="en-US" sz="1400" b="1">
                <a:solidFill>
                  <a:schemeClr val="accent2"/>
                </a:solidFill>
                <a:sym typeface="+mn-ea"/>
              </a:rPr>
              <a:t>myStr</a:t>
            </a:r>
            <a:r>
              <a:rPr lang="en-US" sz="1400" b="1">
                <a:solidFill>
                  <a:schemeClr val="accent1"/>
                </a:solidFill>
                <a:sym typeface="+mn-ea"/>
              </a:rPr>
              <a:t>.</a:t>
            </a:r>
            <a:r>
              <a:rPr lang="en-US" sz="1400" b="1">
                <a:solidFill>
                  <a:srgbClr val="00B0F0"/>
                </a:solidFill>
                <a:sym typeface="+mn-ea"/>
              </a:rPr>
              <a:t>split(</a:t>
            </a:r>
            <a:r>
              <a:rPr lang="en-US" sz="1400" b="1">
                <a:solidFill>
                  <a:schemeClr val="bg1"/>
                </a:solidFill>
                <a:sym typeface="+mn-ea"/>
              </a:rPr>
              <a:t>separator</a:t>
            </a:r>
            <a:r>
              <a:rPr lang="en-US" sz="1400" b="1">
                <a:solidFill>
                  <a:srgbClr val="00B0F0"/>
                </a:solidFill>
                <a:sym typeface="+mn-ea"/>
              </a:rPr>
              <a:t> ,</a:t>
            </a:r>
            <a:r>
              <a:rPr lang="en-US" sz="1400" b="1">
                <a:solidFill>
                  <a:srgbClr val="FF0000"/>
                </a:solidFill>
                <a:sym typeface="+mn-ea"/>
              </a:rPr>
              <a:t> </a:t>
            </a:r>
            <a:r>
              <a:rPr lang="en-US" sz="1400" b="1">
                <a:solidFill>
                  <a:schemeClr val="bg1"/>
                </a:solidFill>
                <a:sym typeface="+mn-ea"/>
              </a:rPr>
              <a:t>limit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1" name="Rectangles 30"/>
          <p:cNvSpPr/>
          <p:nvPr/>
        </p:nvSpPr>
        <p:spPr>
          <a:xfrm>
            <a:off x="5297170" y="4455795"/>
            <a:ext cx="2092325" cy="10331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32" name="Rectangles 31"/>
          <p:cNvSpPr/>
          <p:nvPr/>
        </p:nvSpPr>
        <p:spPr>
          <a:xfrm>
            <a:off x="5297170" y="5495925"/>
            <a:ext cx="3198495" cy="6273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 = </a:t>
            </a:r>
            <a:r>
              <a:rPr lang="en-US" sz="1400" b="1">
                <a:solidFill>
                  <a:srgbClr val="00B0F0"/>
                </a:solidFill>
                <a:sym typeface="+mn-ea"/>
              </a:rPr>
              <a:t>new Map ( Object.entries(</a:t>
            </a:r>
            <a:r>
              <a:rPr lang="en-US" sz="1400" b="1">
                <a:solidFill>
                  <a:schemeClr val="accent2"/>
                </a:solidFill>
                <a:sym typeface="+mn-ea"/>
              </a:rPr>
              <a:t>obj1</a:t>
            </a:r>
            <a:r>
              <a:rPr lang="en-US" sz="1400" b="1">
                <a:solidFill>
                  <a:srgbClr val="00B0F0"/>
                </a:solidFill>
                <a:sym typeface="+mn-ea"/>
              </a:rPr>
              <a:t>) )</a:t>
            </a:r>
            <a:endParaRPr lang="en-US" sz="1400" b="1">
              <a:solidFill>
                <a:srgbClr val="00B0F0"/>
              </a:solidFill>
              <a:sym typeface="+mn-ea"/>
            </a:endParaRPr>
          </a:p>
        </p:txBody>
      </p:sp>
      <p:sp>
        <p:nvSpPr>
          <p:cNvPr id="33" name="Rectangles 32"/>
          <p:cNvSpPr/>
          <p:nvPr/>
        </p:nvSpPr>
        <p:spPr>
          <a:xfrm>
            <a:off x="9370695" y="3848100"/>
            <a:ext cx="2463165" cy="2258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Map/Array </a:t>
            </a:r>
            <a:r>
              <a:rPr lang="en-US" b="1">
                <a:highlight>
                  <a:srgbClr val="FFFF00"/>
                </a:highlight>
              </a:rPr>
              <a:t>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a:solidFill>
                <a:schemeClr val="bg1"/>
              </a:solidFill>
              <a:sym typeface="+mn-ea"/>
            </a:endParaRPr>
          </a:p>
          <a:p>
            <a:pPr algn="l"/>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Map1</a:t>
            </a:r>
            <a:r>
              <a:rPr lang="en-US" sz="1400" b="1">
                <a:solidFill>
                  <a:srgbClr val="00B0F0"/>
                </a:solidFill>
                <a:sym typeface="+mn-ea"/>
              </a:rPr>
              <a:t>)</a:t>
            </a:r>
            <a:endParaRPr lang="en-US" sz="1400" b="1">
              <a:solidFill>
                <a:schemeClr val="accent1"/>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35" name="Rectangles 34"/>
          <p:cNvSpPr/>
          <p:nvPr/>
        </p:nvSpPr>
        <p:spPr>
          <a:xfrm>
            <a:off x="90805" y="339090"/>
            <a:ext cx="6955155" cy="8934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 </a:t>
            </a:r>
            <a:r>
              <a:rPr lang="en-US" b="1">
                <a:highlight>
                  <a:srgbClr val="FFFF00"/>
                </a:highlight>
              </a:rPr>
              <a:t>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r>
              <a:rPr lang="en-US" sz="1400" b="1">
                <a:solidFill>
                  <a:schemeClr val="accent2"/>
                </a:solidFill>
                <a:sym typeface="+mn-ea"/>
              </a:rPr>
              <a:t>map1 = </a:t>
            </a:r>
            <a:r>
              <a:rPr lang="en-US" sz="1400" b="1">
                <a:solidFill>
                  <a:srgbClr val="00B0F0"/>
                </a:solidFill>
                <a:sym typeface="+mn-ea"/>
              </a:rPr>
              <a:t>new Map ( </a:t>
            </a:r>
            <a:r>
              <a:rPr lang="en-US" sz="1400" b="1">
                <a:solidFill>
                  <a:schemeClr val="accent2"/>
                </a:solidFill>
                <a:sym typeface="+mn-ea"/>
              </a:rPr>
              <a:t>arr1</a:t>
            </a:r>
            <a:r>
              <a:rPr lang="en-US" sz="1400" b="1">
                <a:solidFill>
                  <a:srgbClr val="00B0F0"/>
                </a:solidFill>
                <a:sym typeface="+mn-ea"/>
              </a:rPr>
              <a:t> )</a:t>
            </a:r>
            <a:endParaRPr lang="en-US" sz="1400" b="1">
              <a:solidFill>
                <a:srgbClr val="00B0F0"/>
              </a:solidFill>
              <a:sym typeface="+mn-ea"/>
            </a:endParaRPr>
          </a:p>
        </p:txBody>
      </p:sp>
      <p:sp>
        <p:nvSpPr>
          <p:cNvPr id="34" name="Rectangles 33"/>
          <p:cNvSpPr/>
          <p:nvPr/>
        </p:nvSpPr>
        <p:spPr>
          <a:xfrm>
            <a:off x="7253605" y="73025"/>
            <a:ext cx="4502785" cy="1159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 </a:t>
            </a:r>
            <a:r>
              <a:rPr lang="en-US" b="1">
                <a:highlight>
                  <a:srgbClr val="FFFF00"/>
                </a:highlight>
              </a:rPr>
              <a:t>To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 Use Array.from() to transform a map into a 2D key-value Array  :- </a:t>
            </a:r>
            <a:endParaRPr lang="en-US" sz="1400" b="1">
              <a:solidFill>
                <a:srgbClr val="92D050"/>
              </a:solidFill>
              <a:sym typeface="+mn-ea"/>
            </a:endParaRPr>
          </a:p>
          <a:p>
            <a:pPr algn="l"/>
            <a:r>
              <a:rPr lang="en-US" sz="1400" b="1">
                <a:solidFill>
                  <a:srgbClr val="92D050"/>
                </a:solidFill>
                <a:sym typeface="+mn-ea"/>
              </a:rPr>
              <a:t> </a:t>
            </a:r>
            <a:r>
              <a:rPr lang="en-US" sz="1400" b="1">
                <a:solidFill>
                  <a:schemeClr val="accent2"/>
                </a:solidFill>
                <a:sym typeface="+mn-ea"/>
              </a:rPr>
              <a:t>arr1= </a:t>
            </a:r>
            <a:r>
              <a:rPr lang="en-US" sz="1400" b="1">
                <a:solidFill>
                  <a:srgbClr val="00B0F0"/>
                </a:solidFill>
                <a:sym typeface="+mn-ea"/>
              </a:rPr>
              <a:t>Array.from(</a:t>
            </a:r>
            <a:r>
              <a:rPr lang="en-US" sz="1400" b="1">
                <a:solidFill>
                  <a:schemeClr val="accent2"/>
                </a:solidFill>
                <a:sym typeface="+mn-ea"/>
              </a:rPr>
              <a:t>Map1</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8924290" y="4150995"/>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8924290" y="6033770"/>
            <a:ext cx="2770505" cy="638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24" name="Rectangles 23"/>
          <p:cNvSpPr/>
          <p:nvPr/>
        </p:nvSpPr>
        <p:spPr>
          <a:xfrm>
            <a:off x="93980" y="939800"/>
            <a:ext cx="4053205" cy="1620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3" name="Rectangles 2"/>
          <p:cNvSpPr/>
          <p:nvPr/>
        </p:nvSpPr>
        <p:spPr>
          <a:xfrm>
            <a:off x="93980" y="3454400"/>
            <a:ext cx="2679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5" name="Rectangles 4"/>
          <p:cNvSpPr/>
          <p:nvPr/>
        </p:nvSpPr>
        <p:spPr>
          <a:xfrm>
            <a:off x="92075" y="4061460"/>
            <a:ext cx="2681605" cy="16141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7" name="Rectangles 6"/>
          <p:cNvSpPr/>
          <p:nvPr/>
        </p:nvSpPr>
        <p:spPr>
          <a:xfrm>
            <a:off x="93980" y="2568575"/>
            <a:ext cx="2680335" cy="877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spreatd Operator  :-   </a:t>
            </a:r>
            <a:endParaRPr lang="en-US" sz="1400" b="1">
              <a:solidFill>
                <a:schemeClr val="accent6"/>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Rectangles 1"/>
          <p:cNvSpPr/>
          <p:nvPr/>
        </p:nvSpPr>
        <p:spPr>
          <a:xfrm>
            <a:off x="2773680" y="4150995"/>
            <a:ext cx="6061710" cy="2677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4" name="Rectangles 3"/>
          <p:cNvSpPr/>
          <p:nvPr/>
        </p:nvSpPr>
        <p:spPr>
          <a:xfrm>
            <a:off x="92075" y="5675630"/>
            <a:ext cx="268160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6" name="Rectangles 5"/>
          <p:cNvSpPr/>
          <p:nvPr/>
        </p:nvSpPr>
        <p:spPr>
          <a:xfrm>
            <a:off x="92075" y="6255385"/>
            <a:ext cx="2682240"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3" name="Rectangles 12"/>
          <p:cNvSpPr/>
          <p:nvPr/>
        </p:nvSpPr>
        <p:spPr>
          <a:xfrm>
            <a:off x="2774315" y="2820035"/>
            <a:ext cx="5393055" cy="1330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8" name="Rectangles 7"/>
          <p:cNvSpPr/>
          <p:nvPr/>
        </p:nvSpPr>
        <p:spPr>
          <a:xfrm>
            <a:off x="8167370" y="3172460"/>
            <a:ext cx="3589655" cy="9785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9" name="Rectangles 8"/>
          <p:cNvSpPr/>
          <p:nvPr/>
        </p:nvSpPr>
        <p:spPr>
          <a:xfrm>
            <a:off x="4147185" y="997585"/>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12" name="Rectangles 11"/>
          <p:cNvSpPr/>
          <p:nvPr/>
        </p:nvSpPr>
        <p:spPr>
          <a:xfrm>
            <a:off x="4147185" y="32258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636905"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Array- List</a:t>
            </a:r>
            <a:endParaRPr lang="en-US" altLang="zh-CN" sz="2000" b="1" dirty="0">
              <a:solidFill>
                <a:schemeClr val="bg1"/>
              </a:solidFill>
              <a:sym typeface="+mn-ea"/>
            </a:endParaRPr>
          </a:p>
        </p:txBody>
      </p:sp>
      <p:sp>
        <p:nvSpPr>
          <p:cNvPr id="2" name="Rectangles 1"/>
          <p:cNvSpPr/>
          <p:nvPr/>
        </p:nvSpPr>
        <p:spPr>
          <a:xfrm>
            <a:off x="4771390" y="358140"/>
            <a:ext cx="6823075" cy="26981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a:t>
            </a:r>
            <a:endParaRPr lang="en-US" sz="1400">
              <a:solidFill>
                <a:schemeClr val="bg1"/>
              </a:solidFill>
            </a:endParaRPr>
          </a:p>
          <a:p>
            <a:pPr algn="l"/>
            <a:r>
              <a:rPr lang="en-US" sz="1400" b="1">
                <a:solidFill>
                  <a:schemeClr val="accent6"/>
                </a:solidFill>
                <a:sym typeface="+mn-ea"/>
              </a:rPr>
              <a:t>// normal array </a:t>
            </a:r>
            <a:endParaRPr lang="en-US" sz="1400" b="1">
              <a:solidFill>
                <a:schemeClr val="accent6"/>
              </a:solidFill>
              <a:sym typeface="+mn-ea"/>
            </a:endParaRPr>
          </a:p>
          <a:p>
            <a:pPr algn="l"/>
            <a:r>
              <a:rPr lang="en-US" sz="1400">
                <a:solidFill>
                  <a:schemeClr val="bg1"/>
                </a:solidFill>
                <a:sym typeface="+mn-ea"/>
              </a:rPr>
              <a:t> arr6 = ["v0" , "v1" , "v2" , "v3" , "v4" , "v5"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     [3]       [4]      [5] </a:t>
            </a:r>
            <a:endParaRPr lang="en-US" sz="1400">
              <a:solidFill>
                <a:schemeClr val="bg1"/>
              </a:solidFill>
              <a:sym typeface="+mn-ea"/>
            </a:endParaRPr>
          </a:p>
          <a:p>
            <a:pPr algn="l"/>
            <a:r>
              <a:rPr lang="en-US" sz="1400" b="1">
                <a:solidFill>
                  <a:schemeClr val="accent6"/>
                </a:solidFill>
                <a:sym typeface="+mn-ea"/>
              </a:rPr>
              <a:t> // array contain another array</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arr7 = [ ["v00",    "v01",    "v02" ] , [ "v10",      "v11",     "v12" ] , [ "v20",     "v21",      "v22"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[0][0]     [0][1]      [0][2]        [1][0]      [1][1]      [1][2]         [2][0]      [2][1]        [2][2] </a:t>
            </a:r>
            <a:endParaRPr lang="en-US" sz="1400">
              <a:solidFill>
                <a:schemeClr val="bg1"/>
              </a:solidFill>
              <a:sym typeface="+mn-ea"/>
            </a:endParaRPr>
          </a:p>
          <a:p>
            <a:pPr algn="l"/>
            <a:r>
              <a:rPr lang="en-US" sz="1400" b="1">
                <a:solidFill>
                  <a:schemeClr val="accent6"/>
                </a:solidFill>
                <a:sym typeface="+mn-ea"/>
              </a:rPr>
              <a:t> // array contain object </a:t>
            </a:r>
            <a:endParaRPr lang="en-US" sz="1400" b="1">
              <a:solidFill>
                <a:schemeClr val="accent6"/>
              </a:solidFill>
              <a:sym typeface="+mn-ea"/>
            </a:endParaRPr>
          </a:p>
          <a:p>
            <a:pPr algn="l"/>
            <a:r>
              <a:rPr lang="en-US" sz="1400">
                <a:solidFill>
                  <a:schemeClr val="bg1"/>
                </a:solidFill>
                <a:sym typeface="+mn-ea"/>
              </a:rPr>
              <a:t> arr8 = [ { "k21" : "v21" , "k22":"v22"} , { "k31" : "v31" , "k32":"v32"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[0][‘k21’]          [0][‘k22’]           [1][‘k31’]             [1][‘k32’] </a:t>
            </a:r>
            <a:endParaRPr lang="en-US" sz="1400">
              <a:solidFill>
                <a:schemeClr val="bg1"/>
              </a:solidFill>
              <a:sym typeface="+mn-ea"/>
            </a:endParaRPr>
          </a:p>
          <a:p>
            <a:pPr algn="l"/>
            <a:r>
              <a:rPr lang="en-US" sz="1400">
                <a:solidFill>
                  <a:schemeClr val="bg1"/>
                </a:solidFill>
                <a:sym typeface="+mn-ea"/>
              </a:rPr>
              <a:t> arr9 = [ "v1" , "v2" , { "k21" : "v21" , "k22":"v22" } , [ "v30" , "v31" , "v33"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[2][‘k21’]          [2][‘k22’]         [3][0]    [3][1]   [3][2] </a:t>
            </a:r>
            <a:endParaRPr lang="en-US" sz="1400">
              <a:solidFill>
                <a:schemeClr val="bg1"/>
              </a:solidFill>
              <a:sym typeface="+mn-ea"/>
            </a:endParaRPr>
          </a:p>
        </p:txBody>
      </p:sp>
      <p:sp>
        <p:nvSpPr>
          <p:cNvPr id="6" name="矩形 23"/>
          <p:cNvSpPr/>
          <p:nvPr/>
        </p:nvSpPr>
        <p:spPr>
          <a:xfrm>
            <a:off x="4937125" y="14605"/>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Array/List</a:t>
            </a:r>
            <a:endParaRPr lang="en-US" altLang="zh-CN" sz="2000" b="1" dirty="0">
              <a:solidFill>
                <a:schemeClr val="bg1"/>
              </a:solidFill>
              <a:sym typeface="+mn-ea"/>
            </a:endParaRPr>
          </a:p>
        </p:txBody>
      </p:sp>
      <p:sp>
        <p:nvSpPr>
          <p:cNvPr id="7" name="Rectangles 6"/>
          <p:cNvSpPr/>
          <p:nvPr/>
        </p:nvSpPr>
        <p:spPr>
          <a:xfrm>
            <a:off x="135890" y="358140"/>
            <a:ext cx="4540885" cy="3890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arr1 =</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a:t>
            </a:r>
            <a:r>
              <a:rPr lang="en-US" sz="1400">
                <a:solidFill>
                  <a:schemeClr val="bg1"/>
                </a:solidFill>
                <a:sym typeface="+mn-ea"/>
              </a:rPr>
              <a:t>value2</a:t>
            </a:r>
            <a:r>
              <a:rPr lang="en-US" sz="1400">
                <a:solidFill>
                  <a:schemeClr val="bg1"/>
                </a:solidFill>
                <a:sym typeface="+mn-ea"/>
              </a:rPr>
              <a:t>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with Array.of()  method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value1,   value2  ,   .....  , 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=1 :- with new Operators</a:t>
            </a:r>
            <a:endParaRPr lang="en-US" sz="1400">
              <a:solidFill>
                <a:schemeClr val="bg1"/>
              </a:solidFill>
            </a:endParaRPr>
          </a:p>
          <a:p>
            <a:pPr algn="l"/>
            <a:r>
              <a:rPr lang="en-US" sz="1400" b="1">
                <a:solidFill>
                  <a:schemeClr val="accent6"/>
                </a:solidFill>
                <a:sym typeface="+mn-ea"/>
              </a:rPr>
              <a:t> // constructor from elements</a:t>
            </a:r>
            <a:r>
              <a:rPr lang="en-US" sz="1400" b="1">
                <a:solidFill>
                  <a:schemeClr val="accent6"/>
                </a:solidFill>
                <a:sym typeface="+mn-ea"/>
              </a:rPr>
              <a:t> with new Operators</a:t>
            </a:r>
            <a:r>
              <a:rPr lang="en-US" sz="1400" b="1">
                <a:solidFill>
                  <a:schemeClr val="accent6"/>
                </a:solidFill>
                <a:sym typeface="+mn-ea"/>
              </a:rPr>
              <a:t>:-</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00B0F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=2 :- without new Operators</a:t>
            </a:r>
            <a:endParaRPr lang="en-US" sz="1400" b="1">
              <a:solidFill>
                <a:schemeClr val="bg1"/>
              </a:solidFill>
              <a:sym typeface="+mn-ea"/>
            </a:endParaRPr>
          </a:p>
          <a:p>
            <a:pPr algn="l"/>
            <a:r>
              <a:rPr lang="en-US" sz="1400" b="1">
                <a:solidFill>
                  <a:schemeClr val="accent6"/>
                </a:solidFill>
                <a:sym typeface="+mn-ea"/>
              </a:rPr>
              <a:t> // constructor from elements without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value1,   value2  ,   .....  , valueN</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without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rgbClr val="FFFF00"/>
              </a:solidFill>
              <a:sym typeface="+mn-ea"/>
            </a:endParaRPr>
          </a:p>
        </p:txBody>
      </p:sp>
      <p:sp>
        <p:nvSpPr>
          <p:cNvPr id="9" name="矩形 23"/>
          <p:cNvSpPr/>
          <p:nvPr/>
        </p:nvSpPr>
        <p:spPr>
          <a:xfrm>
            <a:off x="9321800" y="5485130"/>
            <a:ext cx="2785745" cy="45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Array</a:t>
            </a:r>
            <a:endParaRPr lang="en-US" altLang="zh-CN" sz="2000" b="1" dirty="0">
              <a:solidFill>
                <a:schemeClr val="bg1"/>
              </a:solidFill>
              <a:sym typeface="+mn-ea"/>
            </a:endParaRPr>
          </a:p>
        </p:txBody>
      </p:sp>
      <p:sp>
        <p:nvSpPr>
          <p:cNvPr id="11" name="Rectangles 10"/>
          <p:cNvSpPr/>
          <p:nvPr/>
        </p:nvSpPr>
        <p:spPr>
          <a:xfrm>
            <a:off x="9321800" y="5925185"/>
            <a:ext cx="1272540"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.length</a:t>
            </a:r>
            <a:endParaRPr lang="en-US" sz="1400" b="1">
              <a:solidFill>
                <a:schemeClr val="bg1"/>
              </a:solidFill>
            </a:endParaRPr>
          </a:p>
        </p:txBody>
      </p:sp>
      <p:sp>
        <p:nvSpPr>
          <p:cNvPr id="13" name="矩形 23"/>
          <p:cNvSpPr/>
          <p:nvPr/>
        </p:nvSpPr>
        <p:spPr>
          <a:xfrm>
            <a:off x="9247505" y="3333115"/>
            <a:ext cx="2860040"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Access an element from  Array/List</a:t>
            </a:r>
            <a:endParaRPr lang="en-US" altLang="zh-CN" sz="2000" b="1" dirty="0">
              <a:solidFill>
                <a:schemeClr val="bg1"/>
              </a:solidFill>
              <a:sym typeface="+mn-ea"/>
            </a:endParaRPr>
          </a:p>
        </p:txBody>
      </p:sp>
      <p:sp>
        <p:nvSpPr>
          <p:cNvPr id="15" name="Rectangles 14"/>
          <p:cNvSpPr/>
          <p:nvPr/>
        </p:nvSpPr>
        <p:spPr>
          <a:xfrm>
            <a:off x="9248140" y="4021455"/>
            <a:ext cx="285940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arr1</a:t>
            </a:r>
            <a:r>
              <a:rPr lang="en-US" sz="1400" b="1">
                <a:solidFill>
                  <a:schemeClr val="accent1"/>
                </a:solidFill>
                <a:sym typeface="+mn-ea"/>
              </a:rPr>
              <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with at method:- </a:t>
            </a:r>
            <a:r>
              <a:rPr lang="en-US" sz="1400">
                <a:solidFill>
                  <a:schemeClr val="bg1"/>
                </a:solidFill>
                <a:sym typeface="+mn-ea"/>
              </a:rPr>
              <a:t> arr1</a:t>
            </a:r>
            <a:r>
              <a:rPr lang="en-US" sz="1400" b="1">
                <a:solidFill>
                  <a:schemeClr val="accent1"/>
                </a:solidFill>
                <a:sym typeface="+mn-ea"/>
              </a:rPr>
              <a:t>.at(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4771390" y="3116580"/>
            <a:ext cx="3811905" cy="146939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array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array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898525" y="0"/>
            <a:ext cx="2935605" cy="3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element in an Array</a:t>
            </a:r>
            <a:endParaRPr lang="en-US" altLang="zh-CN" sz="2000" b="1" dirty="0">
              <a:solidFill>
                <a:schemeClr val="bg1"/>
              </a:solidFill>
              <a:sym typeface="+mn-ea"/>
            </a:endParaRPr>
          </a:p>
        </p:txBody>
      </p:sp>
      <p:sp>
        <p:nvSpPr>
          <p:cNvPr id="7" name="Rectangles 6"/>
          <p:cNvSpPr/>
          <p:nvPr/>
        </p:nvSpPr>
        <p:spPr>
          <a:xfrm>
            <a:off x="153670" y="342265"/>
            <a:ext cx="8842375" cy="1929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new elements to the end of an array, and returns the new length :-  </a:t>
            </a: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new elements to the end of an array  :-  </a:t>
            </a: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r>
              <a:rPr lang="en-US" sz="1400" b="1">
                <a:solidFill>
                  <a:schemeClr val="accent6"/>
                </a:solidFill>
                <a:sym typeface="+mn-ea"/>
              </a:rPr>
              <a:t>Adds new elements to the beginning of an array, and returns the new length :-  </a:t>
            </a:r>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spreatd Operator  :-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2" name="矩形 23"/>
          <p:cNvSpPr/>
          <p:nvPr/>
        </p:nvSpPr>
        <p:spPr>
          <a:xfrm>
            <a:off x="2479040" y="3709670"/>
            <a:ext cx="3644265" cy="3105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element in an Array</a:t>
            </a:r>
            <a:endParaRPr lang="en-US" altLang="zh-CN" sz="2000" b="1" dirty="0">
              <a:solidFill>
                <a:schemeClr val="bg1"/>
              </a:solidFill>
              <a:sym typeface="+mn-ea"/>
            </a:endParaRPr>
          </a:p>
        </p:txBody>
      </p:sp>
      <p:sp>
        <p:nvSpPr>
          <p:cNvPr id="13" name="Rectangles 12"/>
          <p:cNvSpPr/>
          <p:nvPr/>
        </p:nvSpPr>
        <p:spPr>
          <a:xfrm>
            <a:off x="153035" y="4010025"/>
            <a:ext cx="6065520" cy="1494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the last element of an array, and returns that element :-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r>
              <a:rPr lang="en-US" sz="1400" b="1">
                <a:solidFill>
                  <a:schemeClr val="accent6"/>
                </a:solidFill>
                <a:sym typeface="+mn-ea"/>
              </a:rPr>
              <a:t>Removes the first element of an array, and returns that element :-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6" name="矩形 23"/>
          <p:cNvSpPr/>
          <p:nvPr/>
        </p:nvSpPr>
        <p:spPr>
          <a:xfrm>
            <a:off x="9673590" y="0"/>
            <a:ext cx="183451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two Array</a:t>
            </a:r>
            <a:endParaRPr lang="en-US" altLang="zh-CN" sz="2000" b="1" dirty="0">
              <a:solidFill>
                <a:schemeClr val="bg1"/>
              </a:solidFill>
              <a:sym typeface="+mn-ea"/>
            </a:endParaRPr>
          </a:p>
        </p:txBody>
      </p:sp>
      <p:sp>
        <p:nvSpPr>
          <p:cNvPr id="17" name="Rectangles 16"/>
          <p:cNvSpPr/>
          <p:nvPr/>
        </p:nvSpPr>
        <p:spPr>
          <a:xfrm>
            <a:off x="9154160" y="358140"/>
            <a:ext cx="2872740" cy="16662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spreatd Operator  :-   </a:t>
            </a:r>
            <a:endParaRPr lang="en-US" sz="1400" b="1">
              <a:solidFill>
                <a:schemeClr val="accent6"/>
              </a:solidFill>
              <a:sym typeface="+mn-ea"/>
            </a:endParaRPr>
          </a:p>
          <a:p>
            <a:pPr algn="l"/>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1"/>
                </a:solidFill>
                <a:sym typeface="+mn-ea"/>
              </a:rPr>
              <a:t>...</a:t>
            </a:r>
            <a:r>
              <a:rPr lang="en-US" sz="1400" b="1">
                <a:solidFill>
                  <a:schemeClr val="accent2"/>
                </a:solidFill>
                <a:sym typeface="+mn-ea"/>
              </a:rPr>
              <a:t>arr2</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矩形 23"/>
          <p:cNvSpPr/>
          <p:nvPr/>
        </p:nvSpPr>
        <p:spPr>
          <a:xfrm>
            <a:off x="1363345" y="5600700"/>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Sort an element of an Array</a:t>
            </a:r>
            <a:endParaRPr lang="en-US" altLang="zh-CN" sz="2000" b="1" dirty="0">
              <a:solidFill>
                <a:schemeClr val="bg1"/>
              </a:solidFill>
              <a:sym typeface="+mn-ea"/>
            </a:endParaRPr>
          </a:p>
        </p:txBody>
      </p:sp>
      <p:sp>
        <p:nvSpPr>
          <p:cNvPr id="8" name="Rectangles 7"/>
          <p:cNvSpPr/>
          <p:nvPr/>
        </p:nvSpPr>
        <p:spPr>
          <a:xfrm>
            <a:off x="153035" y="5944235"/>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rgbClr val="00B0F0"/>
                </a:solidFill>
                <a:sym typeface="+mn-ea"/>
              </a:rPr>
              <a: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4" name="矩形 23"/>
          <p:cNvSpPr/>
          <p:nvPr/>
        </p:nvSpPr>
        <p:spPr>
          <a:xfrm>
            <a:off x="7602855" y="5647055"/>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Reverse an element of an Array</a:t>
            </a:r>
            <a:endParaRPr lang="en-US" altLang="zh-CN" sz="2000" b="1" dirty="0">
              <a:solidFill>
                <a:schemeClr val="bg1"/>
              </a:solidFill>
              <a:sym typeface="+mn-ea"/>
            </a:endParaRPr>
          </a:p>
        </p:txBody>
      </p:sp>
      <p:sp>
        <p:nvSpPr>
          <p:cNvPr id="5" name="Rectangles 4"/>
          <p:cNvSpPr/>
          <p:nvPr/>
        </p:nvSpPr>
        <p:spPr>
          <a:xfrm>
            <a:off x="6480175" y="5982970"/>
            <a:ext cx="3030855" cy="79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 the order of the elements in an array:-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Update an element In Array/List</a:t>
            </a:r>
            <a:endParaRPr lang="en-US" altLang="zh-CN" sz="2000" b="1" dirty="0">
              <a:solidFill>
                <a:schemeClr val="bg1"/>
              </a:solidFill>
              <a:sym typeface="+mn-ea"/>
            </a:endParaRPr>
          </a:p>
        </p:txBody>
      </p:sp>
      <p:sp>
        <p:nvSpPr>
          <p:cNvPr id="23" name="Rectangles 22"/>
          <p:cNvSpPr/>
          <p:nvPr/>
        </p:nvSpPr>
        <p:spPr>
          <a:xfrm>
            <a:off x="189865" y="414020"/>
            <a:ext cx="5670550" cy="2185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Fill the elements in an array with a static value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a:solidFill>
                <a:schemeClr val="bg1"/>
              </a:solidFill>
              <a:sym typeface="+mn-ea"/>
            </a:endParaRPr>
          </a:p>
        </p:txBody>
      </p:sp>
      <p:sp>
        <p:nvSpPr>
          <p:cNvPr id="2" name="矩形 23"/>
          <p:cNvSpPr/>
          <p:nvPr/>
        </p:nvSpPr>
        <p:spPr>
          <a:xfrm>
            <a:off x="6685280" y="0"/>
            <a:ext cx="494792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Find Index Of element from Array/List</a:t>
            </a:r>
            <a:endParaRPr lang="en-US" altLang="zh-CN" sz="2000" b="1" dirty="0">
              <a:solidFill>
                <a:schemeClr val="bg1"/>
              </a:solidFill>
              <a:sym typeface="+mn-ea"/>
            </a:endParaRPr>
          </a:p>
        </p:txBody>
      </p:sp>
      <p:sp>
        <p:nvSpPr>
          <p:cNvPr id="3" name="Rectangles 2"/>
          <p:cNvSpPr/>
          <p:nvPr/>
        </p:nvSpPr>
        <p:spPr>
          <a:xfrm>
            <a:off x="5992495" y="343535"/>
            <a:ext cx="5976620" cy="27857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Find the last index (position) of a specified value.</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first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last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5" name="矩形 23"/>
          <p:cNvSpPr/>
          <p:nvPr/>
        </p:nvSpPr>
        <p:spPr>
          <a:xfrm>
            <a:off x="469900" y="4107180"/>
            <a:ext cx="499808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Sub-Array from  Array/List</a:t>
            </a:r>
            <a:endParaRPr lang="en-US" altLang="zh-CN" sz="2000" b="1" dirty="0">
              <a:solidFill>
                <a:schemeClr val="bg1"/>
              </a:solidFill>
              <a:sym typeface="+mn-ea"/>
            </a:endParaRPr>
          </a:p>
        </p:txBody>
      </p:sp>
      <p:sp>
        <p:nvSpPr>
          <p:cNvPr id="8" name="Rectangles 7"/>
          <p:cNvSpPr/>
          <p:nvPr/>
        </p:nvSpPr>
        <p:spPr>
          <a:xfrm>
            <a:off x="189865" y="4456430"/>
            <a:ext cx="4231005" cy="734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 </a:t>
            </a:r>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10" name="Rectangles 9"/>
          <p:cNvSpPr/>
          <p:nvPr/>
        </p:nvSpPr>
        <p:spPr>
          <a:xfrm>
            <a:off x="6348730" y="4204970"/>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concat() method :-  </a:t>
            </a: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12" name="矩形 23"/>
          <p:cNvSpPr/>
          <p:nvPr/>
        </p:nvSpPr>
        <p:spPr>
          <a:xfrm>
            <a:off x="7820660" y="3836670"/>
            <a:ext cx="249936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  Array/List</a:t>
            </a:r>
            <a:endParaRPr lang="en-US" altLang="zh-CN" sz="2000" b="1" dirty="0">
              <a:solidFill>
                <a:schemeClr val="bg1"/>
              </a:solidFill>
              <a:sym typeface="+mn-ea"/>
            </a:endParaRPr>
          </a:p>
        </p:txBody>
      </p:sp>
      <p:sp>
        <p:nvSpPr>
          <p:cNvPr id="7" name="Rectangles 6"/>
          <p:cNvSpPr/>
          <p:nvPr/>
        </p:nvSpPr>
        <p:spPr>
          <a:xfrm>
            <a:off x="4420870" y="5589270"/>
            <a:ext cx="1927860" cy="76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 </a:t>
            </a:r>
            <a:r>
              <a:rPr lang="en-US" sz="1400" b="1">
                <a:solidFill>
                  <a:srgbClr val="7030A0"/>
                </a:solidFill>
                <a:sym typeface="+mn-ea"/>
              </a:rPr>
              <a:t>thisValue </a:t>
            </a:r>
            <a:r>
              <a:rPr lang="en-US" sz="1400">
                <a:solidFill>
                  <a:schemeClr val="bg1"/>
                </a:solidFill>
                <a:sym typeface="+mn-ea"/>
              </a:rPr>
              <a:t>is a </a:t>
            </a:r>
            <a:r>
              <a:rPr lang="en-US" sz="1400" b="1">
                <a:solidFill>
                  <a:srgbClr val="7030A0"/>
                </a:solidFill>
                <a:sym typeface="+mn-ea"/>
              </a:rPr>
              <a:t>thisArg </a:t>
            </a:r>
            <a:r>
              <a:rPr lang="en-US" sz="1400">
                <a:solidFill>
                  <a:schemeClr val="bg1"/>
                </a:solidFill>
                <a:sym typeface="+mn-ea"/>
              </a:rPr>
              <a:t>; is used as </a:t>
            </a:r>
            <a:r>
              <a:rPr lang="en-US" sz="1400" b="1">
                <a:solidFill>
                  <a:srgbClr val="FF0000"/>
                </a:solidFill>
                <a:sym typeface="+mn-ea"/>
              </a:rPr>
              <a:t>this </a:t>
            </a:r>
            <a:r>
              <a:rPr lang="en-US" sz="1400">
                <a:solidFill>
                  <a:schemeClr val="bg1"/>
                </a:solidFill>
                <a:sym typeface="+mn-ea"/>
              </a:rPr>
              <a:t>keyword .</a:t>
            </a:r>
            <a:endParaRPr lang="en-US" sz="1400" b="1">
              <a:solidFill>
                <a:srgbClr val="C00000"/>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89865" y="0"/>
            <a:ext cx="4819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Call callBackFunction in Array Manipulaion</a:t>
            </a:r>
            <a:endParaRPr lang="en-US" sz="2000" b="1">
              <a:solidFill>
                <a:schemeClr val="bg1"/>
              </a:solidFill>
              <a:sym typeface="+mn-ea"/>
            </a:endParaRPr>
          </a:p>
        </p:txBody>
      </p:sp>
      <p:sp>
        <p:nvSpPr>
          <p:cNvPr id="3" name="Rectangles 2"/>
          <p:cNvSpPr/>
          <p:nvPr/>
        </p:nvSpPr>
        <p:spPr>
          <a:xfrm>
            <a:off x="200025" y="343535"/>
            <a:ext cx="11791950" cy="3436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Calls a function for each element in the calling array. :- </a:t>
            </a:r>
            <a:r>
              <a:rPr lang="en-US" sz="1400" b="1">
                <a:solidFill>
                  <a:srgbClr val="00B0F0"/>
                </a:solidFill>
                <a:sym typeface="+mn-ea"/>
              </a:rPr>
              <a:t>forEach(</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all elements of the calling array for which the provided filtering function returns true. :- </a:t>
            </a:r>
            <a:r>
              <a:rPr lang="en-US" sz="1400" b="1">
                <a:solidFill>
                  <a:srgbClr val="00B0F0"/>
                </a:solidFill>
                <a:sym typeface="+mn-ea"/>
              </a:rPr>
              <a:t>filter(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the results of invoking a function on every element in the calling array.:- </a:t>
            </a:r>
            <a:r>
              <a:rPr lang="en-US" sz="1400" b="1">
                <a:solidFill>
                  <a:srgbClr val="00B0F0"/>
                </a:solidFill>
                <a:sym typeface="+mn-ea"/>
              </a:rPr>
              <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first element in the array that satisfies the provided testing function, or undefined if no appropriate element is found. :- </a:t>
            </a:r>
            <a:r>
              <a:rPr lang="en-US" sz="1400" b="1">
                <a:solidFill>
                  <a:srgbClr val="00B0F0"/>
                </a:solidFill>
                <a:sym typeface="+mn-ea"/>
              </a:rPr>
              <a:t>find(</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last element in the array that satisfies the provided testing function, or undefined if no appropriate element is found.- </a:t>
            </a:r>
            <a:r>
              <a:rPr lang="en-US" sz="1400" b="1">
                <a:solidFill>
                  <a:srgbClr val="00B0F0"/>
                </a:solidFill>
                <a:sym typeface="+mn-ea"/>
              </a:rPr>
              <a:t>findLast(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first element in the array that satisfies the provided testing function, or -1 if no appropriate element was found. :- </a:t>
            </a:r>
            <a:r>
              <a:rPr lang="en-US" sz="1400" b="1">
                <a:solidFill>
                  <a:srgbClr val="00B0F0"/>
                </a:solidFill>
                <a:sym typeface="+mn-ea"/>
              </a:rPr>
              <a:t>findIndex(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last element in the array that satisfies the provided testing function, or -1 if no appropriate element was found.:- </a:t>
            </a:r>
            <a:r>
              <a:rPr lang="en-US" sz="1400" b="1">
                <a:solidFill>
                  <a:srgbClr val="00B0F0"/>
                </a:solidFill>
                <a:sym typeface="+mn-ea"/>
              </a:rPr>
              <a:t>findLastIndex(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formed by applying a given callback function to each element of the calling array, and then flattening the result by one level.:- </a:t>
            </a:r>
            <a:r>
              <a:rPr lang="en-US" sz="1400" b="1">
                <a:solidFill>
                  <a:srgbClr val="00B0F0"/>
                </a:solidFill>
                <a:sym typeface="+mn-ea"/>
              </a:rPr>
              <a:t>flatMap(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an object according to the strings returned by a test function. :- </a:t>
            </a:r>
            <a:r>
              <a:rPr lang="en-US" sz="1400" b="1">
                <a:solidFill>
                  <a:srgbClr val="00B0F0"/>
                </a:solidFill>
                <a:sym typeface="+mn-ea"/>
              </a:rPr>
              <a:t>group(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 Map according to values returned by a test function. :- </a:t>
            </a:r>
            <a:r>
              <a:rPr lang="en-US" sz="1400" b="1">
                <a:solidFill>
                  <a:srgbClr val="00B0F0"/>
                </a:solidFill>
                <a:sym typeface="+mn-ea"/>
              </a:rPr>
              <a:t>groupToMap(</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Returns true if every element in the calling array satisfies the testing function. :- </a:t>
            </a:r>
            <a:r>
              <a:rPr lang="en-US" sz="1400" b="1">
                <a:solidFill>
                  <a:srgbClr val="00B0F0"/>
                </a:solidFill>
                <a:sym typeface="+mn-ea"/>
              </a:rPr>
              <a:t>every(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true if at least one element in the calling array satisfies the provided testing function. :- </a:t>
            </a:r>
            <a:r>
              <a:rPr lang="en-US" sz="1400" b="1">
                <a:solidFill>
                  <a:srgbClr val="00B0F0"/>
                </a:solidFill>
                <a:sym typeface="+mn-ea"/>
              </a:rPr>
              <a:t>some(</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200025" y="3780155"/>
            <a:ext cx="11116945" cy="1943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Executes a user-supplied "reducer" callback function on each element of the array (from left to right), to reduce it to a single value. :- </a:t>
            </a:r>
            <a:r>
              <a:rPr lang="en-US" sz="1400" b="1">
                <a:solidFill>
                  <a:srgbClr val="00B0F0"/>
                </a:solidFill>
                <a:sym typeface="+mn-ea"/>
              </a:rPr>
              <a:t>reduce</a:t>
            </a:r>
            <a:r>
              <a:rPr lang="en-US" sz="1400" b="1">
                <a:solidFill>
                  <a:srgbClr val="00B0F0"/>
                </a:solidFill>
                <a:sym typeface="+mn-ea"/>
              </a:rPr>
              <a:t>()</a:t>
            </a:r>
            <a:endParaRPr lang="en-US" sz="1400" b="1">
              <a:solidFill>
                <a:schemeClr val="accent1"/>
              </a:solidFill>
              <a:sym typeface="+mn-ea"/>
            </a:endParaRPr>
          </a:p>
          <a:p>
            <a:pPr algn="l"/>
            <a:r>
              <a:rPr lang="en-US" sz="1400" b="1">
                <a:solidFill>
                  <a:schemeClr val="accent6"/>
                </a:solidFill>
                <a:sym typeface="+mn-ea"/>
              </a:rPr>
              <a:t>Executes a user-supplied "reducer" callback function on each element of the array (from right to left), to reduce it to a single value. :- </a:t>
            </a:r>
            <a:r>
              <a:rPr lang="en-US" sz="1400" b="1">
                <a:solidFill>
                  <a:srgbClr val="00B0F0"/>
                </a:solidFill>
                <a:sym typeface="+mn-ea"/>
              </a:rPr>
              <a:t>reduceRight</a:t>
            </a:r>
            <a:r>
              <a:rPr lang="en-US" sz="1400" b="1">
                <a:solidFill>
                  <a:srgbClr val="00B0F0"/>
                </a:solidFill>
                <a:sym typeface="+mn-ea"/>
              </a:rPr>
              <a: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6" name="Rectangles 5"/>
          <p:cNvSpPr/>
          <p:nvPr/>
        </p:nvSpPr>
        <p:spPr>
          <a:xfrm>
            <a:off x="189865" y="5723255"/>
            <a:ext cx="11116945" cy="969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Array.from</a:t>
            </a:r>
            <a:r>
              <a:rPr lang="en-US" sz="1400" b="1">
                <a:solidFill>
                  <a:srgbClr val="00B0F0"/>
                </a:solidFill>
                <a:sym typeface="+mn-ea"/>
              </a:rPr>
              <a:t>(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r>
              <a:rPr lang="en-US" sz="1400" b="1">
                <a:solidFill>
                  <a:schemeClr val="accent1"/>
                </a:solidFill>
                <a:sym typeface="+mn-ea"/>
              </a:rPr>
              <a:t> </a:t>
            </a:r>
            <a:endParaRPr lang="en-US" sz="1400" b="1">
              <a:solidFill>
                <a:schemeClr val="accent6"/>
              </a:solidFill>
              <a:sym typeface="+mn-ea"/>
            </a:endParaRPr>
          </a:p>
          <a:p>
            <a:pPr algn="l"/>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The Array.from() static method creates a new, shallow-copied Array instance from an iterable or array-like object.. :- </a:t>
            </a:r>
            <a:r>
              <a:rPr lang="en-US" sz="1400" b="1">
                <a:solidFill>
                  <a:srgbClr val="00B0F0"/>
                </a:solidFill>
                <a:sym typeface="+mn-ea"/>
              </a:rPr>
              <a:t>Array.from</a:t>
            </a:r>
            <a:r>
              <a:rPr lang="en-US" sz="1400" b="1">
                <a:solidFill>
                  <a:srgbClr val="00B0F0"/>
                </a:solidFill>
                <a:sym typeface="+mn-ea"/>
              </a:rPr>
              <a:t>()</a:t>
            </a:r>
            <a:endParaRPr lang="en-US" sz="1400" b="1">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633186" y="1268670"/>
            <a:ext cx="7310438" cy="829945"/>
          </a:xfrm>
          <a:prstGeom prst="rect">
            <a:avLst/>
          </a:prstGeom>
          <a:noFill/>
        </p:spPr>
        <p:txBody>
          <a:bodyPr wrap="square" rtlCol="0">
            <a:spAutoFit/>
          </a:bodyPr>
          <a:p>
            <a:pPr algn="ctr"/>
            <a:r>
              <a:rPr lang="en-US" altLang="zh-CN" sz="4800" b="1" dirty="0">
                <a:solidFill>
                  <a:schemeClr val="accent1"/>
                </a:solidFill>
              </a:rPr>
              <a:t>Comments</a:t>
            </a:r>
            <a:endParaRPr lang="en-US" altLang="zh-CN" sz="3600" b="1" dirty="0">
              <a:solidFill>
                <a:schemeClr val="tx1">
                  <a:lumMod val="75000"/>
                  <a:lumOff val="25000"/>
                </a:schemeClr>
              </a:solidFill>
            </a:endParaRPr>
          </a:p>
        </p:txBody>
      </p:sp>
      <p:sp>
        <p:nvSpPr>
          <p:cNvPr id="27" name="矩形 26"/>
          <p:cNvSpPr/>
          <p:nvPr/>
        </p:nvSpPr>
        <p:spPr>
          <a:xfrm>
            <a:off x="1473835" y="2098675"/>
            <a:ext cx="9806940" cy="349250"/>
          </a:xfrm>
          <a:prstGeom prst="rect">
            <a:avLst/>
          </a:prstGeom>
        </p:spPr>
        <p:txBody>
          <a:bodyPr wrap="square">
            <a:spAutoFit/>
          </a:bodyPr>
          <a:p>
            <a:pPr algn="ctr">
              <a:lnSpc>
                <a:spcPct val="140000"/>
              </a:lnSpc>
            </a:pPr>
            <a:r>
              <a:rPr lang="en-US" altLang="zh-CN" sz="1200" b="1" dirty="0">
                <a:solidFill>
                  <a:schemeClr val="bg1">
                    <a:lumMod val="65000"/>
                  </a:schemeClr>
                </a:solidFill>
              </a:rPr>
              <a:t>Comments can be used to explain Programmig code..</a:t>
            </a:r>
            <a:endParaRPr lang="en-US" altLang="zh-CN" sz="1200" b="1" dirty="0">
              <a:solidFill>
                <a:schemeClr val="bg1">
                  <a:lumMod val="65000"/>
                </a:schemeClr>
              </a:solidFill>
            </a:endParaRPr>
          </a:p>
        </p:txBody>
      </p:sp>
      <p:sp>
        <p:nvSpPr>
          <p:cNvPr id="4" name="文本框 25"/>
          <p:cNvSpPr txBox="1"/>
          <p:nvPr/>
        </p:nvSpPr>
        <p:spPr>
          <a:xfrm>
            <a:off x="2915126" y="2447865"/>
            <a:ext cx="7310438" cy="829945"/>
          </a:xfrm>
          <a:prstGeom prst="rect">
            <a:avLst/>
          </a:prstGeom>
          <a:noFill/>
        </p:spPr>
        <p:txBody>
          <a:bodyPr wrap="square" rtlCol="0">
            <a:spAutoFit/>
          </a:bodyPr>
          <a:p>
            <a:pPr algn="ctr"/>
            <a:r>
              <a:rPr lang="en-US" altLang="zh-CN" sz="4800" b="1" dirty="0">
                <a:solidFill>
                  <a:schemeClr val="accent1"/>
                </a:solidFill>
                <a:sym typeface="+mn-ea"/>
              </a:rPr>
              <a:t>Variable </a:t>
            </a:r>
            <a:endParaRPr lang="en-US" altLang="zh-CN" sz="3600" b="1" dirty="0">
              <a:solidFill>
                <a:schemeClr val="tx1">
                  <a:lumMod val="75000"/>
                  <a:lumOff val="25000"/>
                </a:schemeClr>
              </a:solidFill>
            </a:endParaRPr>
          </a:p>
        </p:txBody>
      </p:sp>
      <p:sp>
        <p:nvSpPr>
          <p:cNvPr id="5" name="矩形 26"/>
          <p:cNvSpPr/>
          <p:nvPr/>
        </p:nvSpPr>
        <p:spPr>
          <a:xfrm>
            <a:off x="1001395" y="3228975"/>
            <a:ext cx="10279380" cy="866140"/>
          </a:xfrm>
          <a:prstGeom prst="rect">
            <a:avLst/>
          </a:prstGeom>
        </p:spPr>
        <p:txBody>
          <a:bodyPr wrap="square">
            <a:spAutoFit/>
          </a:bodyPr>
          <a:p>
            <a:pPr algn="ctr">
              <a:lnSpc>
                <a:spcPct val="140000"/>
              </a:lnSpc>
            </a:pPr>
            <a:r>
              <a:rPr lang="en-US" altLang="zh-CN" sz="1200" b="1" dirty="0">
                <a:solidFill>
                  <a:schemeClr val="bg1">
                    <a:lumMod val="65000"/>
                  </a:schemeClr>
                </a:solidFill>
                <a:sym typeface="+mn-ea"/>
              </a:rPr>
              <a:t>A variable is a container which holds the value while the Java program is executed. A variable is assigned with a data type. Variable is a name of memory location. A variable is the name of a reserved area allocated in memory. In other words, it is a name of the memory location. It is a combination of "vary + able" which means its value can be changed.</a:t>
            </a:r>
            <a:endParaRPr lang="en-US" altLang="zh-CN" sz="1200" b="1" dirty="0">
              <a:solidFill>
                <a:schemeClr val="bg1">
                  <a:lumMod val="65000"/>
                </a:schemeClr>
              </a:solidFill>
            </a:endParaRPr>
          </a:p>
        </p:txBody>
      </p:sp>
      <p:sp>
        <p:nvSpPr>
          <p:cNvPr id="2" name="文本框 25"/>
          <p:cNvSpPr txBox="1"/>
          <p:nvPr/>
        </p:nvSpPr>
        <p:spPr>
          <a:xfrm>
            <a:off x="2915126" y="3894395"/>
            <a:ext cx="7310438" cy="829945"/>
          </a:xfrm>
          <a:prstGeom prst="rect">
            <a:avLst/>
          </a:prstGeom>
          <a:noFill/>
        </p:spPr>
        <p:txBody>
          <a:bodyPr wrap="square" rtlCol="0">
            <a:spAutoFit/>
          </a:bodyPr>
          <a:p>
            <a:pPr algn="ctr"/>
            <a:r>
              <a:rPr lang="en-US" altLang="zh-CN" sz="4800" b="1" dirty="0">
                <a:solidFill>
                  <a:schemeClr val="accent1"/>
                </a:solidFill>
              </a:rPr>
              <a:t>Data Types</a:t>
            </a:r>
            <a:endParaRPr lang="en-US" altLang="zh-CN" sz="3600" b="1" dirty="0">
              <a:solidFill>
                <a:schemeClr val="tx1">
                  <a:lumMod val="75000"/>
                  <a:lumOff val="25000"/>
                </a:schemeClr>
              </a:solidFill>
            </a:endParaRPr>
          </a:p>
        </p:txBody>
      </p:sp>
      <p:sp>
        <p:nvSpPr>
          <p:cNvPr id="3" name="矩形 26"/>
          <p:cNvSpPr/>
          <p:nvPr/>
        </p:nvSpPr>
        <p:spPr>
          <a:xfrm>
            <a:off x="1001395" y="4617720"/>
            <a:ext cx="10079990" cy="607695"/>
          </a:xfrm>
          <a:prstGeom prst="rect">
            <a:avLst/>
          </a:prstGeom>
        </p:spPr>
        <p:txBody>
          <a:bodyPr wrap="square">
            <a:spAutoFit/>
          </a:bodyPr>
          <a:p>
            <a:pPr algn="ctr">
              <a:lnSpc>
                <a:spcPct val="140000"/>
              </a:lnSpc>
            </a:pPr>
            <a:r>
              <a:rPr lang="en-US" altLang="zh-CN" sz="1200" b="1" dirty="0">
                <a:solidFill>
                  <a:schemeClr val="bg1">
                    <a:lumMod val="65000"/>
                  </a:schemeClr>
                </a:solidFill>
              </a:rPr>
              <a:t>Data types specify the different sizes and values that can be stored in the variable.A data type, in programming, is a classification that specifies which type of value a variable has and what type of mathematical, relational or logical operations can be applied to it without causing an error.</a:t>
            </a:r>
            <a:endParaRPr lang="en-US" altLang="zh-CN" sz="1200" b="1"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104140" y="0"/>
            <a:ext cx="79121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3" name="Rectangles 2"/>
          <p:cNvSpPr/>
          <p:nvPr/>
        </p:nvSpPr>
        <p:spPr>
          <a:xfrm>
            <a:off x="104140" y="358140"/>
            <a:ext cx="3354705" cy="64998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rPr>
              <a:t>const </a:t>
            </a:r>
            <a:r>
              <a:rPr lang="en-US" sz="1400" b="1">
                <a:solidFill>
                  <a:schemeClr val="accent2"/>
                </a:solidFill>
              </a:rPr>
              <a:t>mySet1 </a:t>
            </a:r>
            <a:r>
              <a:rPr lang="en-US" sz="1400" b="1">
                <a:solidFill>
                  <a:srgbClr val="00B0F0"/>
                </a:solidFill>
              </a:rPr>
              <a:t>= new Set();</a:t>
            </a:r>
            <a:endParaRPr lang="en-US" sz="1400" b="1">
              <a:solidFill>
                <a:srgbClr val="00B0F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1</a:t>
            </a:r>
            <a:r>
              <a:rPr lang="en-US" sz="1400" b="1">
                <a:solidFill>
                  <a:srgbClr val="00B0F0"/>
                </a:solidFill>
              </a:rPr>
              <a:t>); </a:t>
            </a:r>
            <a:r>
              <a:rPr lang="en-US" sz="1400" b="1">
                <a:solidFill>
                  <a:srgbClr val="92D050"/>
                </a:solidFill>
              </a:rPr>
              <a:t>// Set(1) { 1 }</a:t>
            </a:r>
            <a:endParaRPr lang="en-US" sz="1400" b="1">
              <a:solidFill>
                <a:srgbClr val="92D05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5</a:t>
            </a:r>
            <a:r>
              <a:rPr lang="en-US" sz="1400" b="1">
                <a:solidFill>
                  <a:srgbClr val="00B0F0"/>
                </a:solidFill>
              </a:rPr>
              <a:t>); </a:t>
            </a:r>
            <a:r>
              <a:rPr lang="en-US" sz="1400" b="1">
                <a:solidFill>
                  <a:srgbClr val="92D050"/>
                </a:solidFill>
              </a:rPr>
              <a:t>// Set(2) { 1, 5 }</a:t>
            </a:r>
            <a:endParaRPr lang="en-US" sz="1400" b="1">
              <a:solidFill>
                <a:srgbClr val="92D05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5</a:t>
            </a:r>
            <a:r>
              <a:rPr lang="en-US" sz="1400" b="1">
                <a:solidFill>
                  <a:srgbClr val="00B0F0"/>
                </a:solidFill>
              </a:rPr>
              <a:t>); </a:t>
            </a:r>
            <a:r>
              <a:rPr lang="en-US" sz="1400" b="1">
                <a:solidFill>
                  <a:srgbClr val="92D050"/>
                </a:solidFill>
              </a:rPr>
              <a:t>// Set(2) { 1, 5 }</a:t>
            </a:r>
            <a:endParaRPr lang="en-US" sz="1400" b="1">
              <a:solidFill>
                <a:srgbClr val="92D05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"some text"</a:t>
            </a:r>
            <a:r>
              <a:rPr lang="en-US" sz="1400" b="1">
                <a:solidFill>
                  <a:srgbClr val="00B0F0"/>
                </a:solidFill>
              </a:rPr>
              <a:t>); </a:t>
            </a:r>
            <a:r>
              <a:rPr lang="en-US" sz="1400" b="1">
                <a:solidFill>
                  <a:srgbClr val="92D050"/>
                </a:solidFill>
              </a:rPr>
              <a:t>// Set(3) { 1, 5, 'some text' }</a:t>
            </a:r>
            <a:endParaRPr lang="en-US" sz="1400" b="1">
              <a:solidFill>
                <a:srgbClr val="00B0F0"/>
              </a:solidFill>
            </a:endParaRPr>
          </a:p>
          <a:p>
            <a:pPr algn="l"/>
            <a:r>
              <a:rPr lang="en-US" sz="1400" b="1">
                <a:solidFill>
                  <a:srgbClr val="00B0F0"/>
                </a:solidFill>
              </a:rPr>
              <a:t>const </a:t>
            </a:r>
            <a:r>
              <a:rPr lang="en-US" sz="1400" b="1">
                <a:solidFill>
                  <a:schemeClr val="accent2"/>
                </a:solidFill>
              </a:rPr>
              <a:t>o</a:t>
            </a:r>
            <a:r>
              <a:rPr lang="en-US" sz="1400" b="1">
                <a:solidFill>
                  <a:srgbClr val="00B0F0"/>
                </a:solidFill>
              </a:rPr>
              <a:t> = </a:t>
            </a:r>
            <a:r>
              <a:rPr lang="en-US" sz="1400" b="1">
                <a:solidFill>
                  <a:schemeClr val="bg1"/>
                </a:solidFill>
              </a:rPr>
              <a:t>{ a: 1, b: 2 }</a:t>
            </a:r>
            <a:r>
              <a:rPr lang="en-US" sz="1400" b="1">
                <a:solidFill>
                  <a:srgbClr val="00B0F0"/>
                </a:solidFill>
              </a:rPr>
              <a:t>;  </a:t>
            </a:r>
            <a:r>
              <a:rPr lang="en-US" sz="1400" b="1">
                <a:solidFill>
                  <a:schemeClr val="accent2"/>
                </a:solidFill>
              </a:rPr>
              <a:t>mySet1</a:t>
            </a:r>
            <a:r>
              <a:rPr lang="en-US" sz="1400" b="1">
                <a:solidFill>
                  <a:srgbClr val="00B0F0"/>
                </a:solidFill>
              </a:rPr>
              <a:t>.add(</a:t>
            </a:r>
            <a:r>
              <a:rPr lang="en-US" sz="1400" b="1">
                <a:solidFill>
                  <a:schemeClr val="accent2"/>
                </a:solidFill>
              </a:rPr>
              <a:t>o</a:t>
            </a:r>
            <a:r>
              <a:rPr lang="en-US" sz="1400" b="1">
                <a:solidFill>
                  <a:srgbClr val="00B0F0"/>
                </a:solidFill>
              </a:rPr>
              <a:t>);</a:t>
            </a:r>
            <a:endParaRPr lang="en-US" sz="1400" b="1">
              <a:solidFill>
                <a:srgbClr val="00B0F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 a: 1, b: 2 }</a:t>
            </a:r>
            <a:r>
              <a:rPr lang="en-US" sz="1400" b="1">
                <a:solidFill>
                  <a:srgbClr val="00B0F0"/>
                </a:solidFill>
              </a:rPr>
              <a:t>); </a:t>
            </a:r>
            <a:r>
              <a:rPr lang="en-US" sz="1400" b="1">
                <a:solidFill>
                  <a:srgbClr val="92D050"/>
                </a:solidFill>
              </a:rPr>
              <a:t>// o is referencing a different object, so this is okay</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1</a:t>
            </a:r>
            <a:r>
              <a:rPr lang="en-US" sz="1400" b="1">
                <a:solidFill>
                  <a:srgbClr val="00B0F0"/>
                </a:solidFill>
              </a:rPr>
              <a:t>); </a:t>
            </a:r>
            <a:r>
              <a:rPr lang="en-US" sz="1400" b="1">
                <a:solidFill>
                  <a:srgbClr val="92D050"/>
                </a:solidFill>
              </a:rPr>
              <a:t>// true</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3</a:t>
            </a:r>
            <a:r>
              <a:rPr lang="en-US" sz="1400" b="1">
                <a:solidFill>
                  <a:srgbClr val="00B0F0"/>
                </a:solidFill>
              </a:rPr>
              <a:t>); </a:t>
            </a:r>
            <a:r>
              <a:rPr lang="en-US" sz="1400" b="1">
                <a:solidFill>
                  <a:srgbClr val="92D050"/>
                </a:solidFill>
              </a:rPr>
              <a:t>// false, since 3 has not been added to the set</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5</a:t>
            </a:r>
            <a:r>
              <a:rPr lang="en-US" sz="1400" b="1">
                <a:solidFill>
                  <a:srgbClr val="00B0F0"/>
                </a:solidFill>
              </a:rPr>
              <a:t>);</a:t>
            </a:r>
            <a:r>
              <a:rPr lang="en-US" sz="1400" b="1">
                <a:solidFill>
                  <a:srgbClr val="92D050"/>
                </a:solidFill>
              </a:rPr>
              <a:t> // true</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rgbClr val="7030A0"/>
                </a:solidFill>
              </a:rPr>
              <a:t>Math.sqrt(</a:t>
            </a:r>
            <a:r>
              <a:rPr lang="en-US" sz="1400" b="1">
                <a:solidFill>
                  <a:schemeClr val="bg1"/>
                </a:solidFill>
              </a:rPr>
              <a:t>25</a:t>
            </a:r>
            <a:r>
              <a:rPr lang="en-US" sz="1400" b="1">
                <a:solidFill>
                  <a:srgbClr val="7030A0"/>
                </a:solidFill>
              </a:rPr>
              <a:t>)</a:t>
            </a:r>
            <a:r>
              <a:rPr lang="en-US" sz="1400" b="1">
                <a:solidFill>
                  <a:srgbClr val="00B0F0"/>
                </a:solidFill>
              </a:rPr>
              <a:t>);</a:t>
            </a:r>
            <a:r>
              <a:rPr lang="en-US" sz="1400" b="1">
                <a:solidFill>
                  <a:srgbClr val="92D050"/>
                </a:solidFill>
              </a:rPr>
              <a:t> // true</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"Some Text"</a:t>
            </a:r>
            <a:r>
              <a:rPr lang="en-US" sz="1400" b="1">
                <a:solidFill>
                  <a:srgbClr val="7030A0"/>
                </a:solidFill>
              </a:rPr>
              <a:t>.toLowerCase()</a:t>
            </a:r>
            <a:r>
              <a:rPr lang="en-US" sz="1400" b="1">
                <a:solidFill>
                  <a:srgbClr val="00B0F0"/>
                </a:solidFill>
              </a:rPr>
              <a:t>);</a:t>
            </a:r>
            <a:r>
              <a:rPr lang="en-US" sz="1400" b="1">
                <a:solidFill>
                  <a:srgbClr val="92D050"/>
                </a:solidFill>
              </a:rPr>
              <a:t> // true</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accent2"/>
                </a:solidFill>
              </a:rPr>
              <a:t>o</a:t>
            </a:r>
            <a:r>
              <a:rPr lang="en-US" sz="1400" b="1">
                <a:solidFill>
                  <a:srgbClr val="00B0F0"/>
                </a:solidFill>
              </a:rPr>
              <a:t>); </a:t>
            </a:r>
            <a:r>
              <a:rPr lang="en-US" sz="1400" b="1">
                <a:solidFill>
                  <a:srgbClr val="92D050"/>
                </a:solidFill>
              </a:rPr>
              <a:t>// true  </a:t>
            </a:r>
            <a:r>
              <a:rPr lang="en-US" sz="1400" b="1">
                <a:solidFill>
                  <a:schemeClr val="accent2"/>
                </a:solidFill>
              </a:rPr>
              <a:t>mySet1</a:t>
            </a:r>
            <a:r>
              <a:rPr lang="en-US" sz="1400" b="1">
                <a:solidFill>
                  <a:srgbClr val="00B0F0"/>
                </a:solidFill>
              </a:rPr>
              <a:t>.size; </a:t>
            </a:r>
            <a:r>
              <a:rPr lang="en-US" sz="1400" b="1">
                <a:solidFill>
                  <a:srgbClr val="92D050"/>
                </a:solidFill>
              </a:rPr>
              <a:t>// 5</a:t>
            </a:r>
            <a:endParaRPr lang="en-US" sz="1400" b="1">
              <a:solidFill>
                <a:srgbClr val="00B0F0"/>
              </a:solidFill>
            </a:endParaRPr>
          </a:p>
          <a:p>
            <a:pPr algn="l"/>
            <a:r>
              <a:rPr lang="en-US" sz="1400" b="1">
                <a:solidFill>
                  <a:schemeClr val="accent2"/>
                </a:solidFill>
              </a:rPr>
              <a:t>mySet1</a:t>
            </a:r>
            <a:r>
              <a:rPr lang="en-US" sz="1400" b="1">
                <a:solidFill>
                  <a:srgbClr val="00B0F0"/>
                </a:solidFill>
              </a:rPr>
              <a:t>.delete(</a:t>
            </a:r>
            <a:r>
              <a:rPr lang="en-US" sz="1400" b="1">
                <a:solidFill>
                  <a:schemeClr val="bg1"/>
                </a:solidFill>
              </a:rPr>
              <a:t>5</a:t>
            </a:r>
            <a:r>
              <a:rPr lang="en-US" sz="1400" b="1">
                <a:solidFill>
                  <a:srgbClr val="00B0F0"/>
                </a:solidFill>
              </a:rPr>
              <a:t>); </a:t>
            </a:r>
            <a:r>
              <a:rPr lang="en-US" sz="1400" b="1">
                <a:solidFill>
                  <a:srgbClr val="92D050"/>
                </a:solidFill>
              </a:rPr>
              <a:t>// removes 5 from the set</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5</a:t>
            </a:r>
            <a:r>
              <a:rPr lang="en-US" sz="1400" b="1">
                <a:solidFill>
                  <a:srgbClr val="00B0F0"/>
                </a:solidFill>
              </a:rPr>
              <a:t>);</a:t>
            </a:r>
            <a:r>
              <a:rPr lang="en-US" sz="1400" b="1">
                <a:solidFill>
                  <a:srgbClr val="92D050"/>
                </a:solidFill>
              </a:rPr>
              <a:t> // false, 5 has been removed</a:t>
            </a:r>
            <a:endParaRPr lang="en-US" sz="1400" b="1">
              <a:solidFill>
                <a:srgbClr val="00B0F0"/>
              </a:solidFill>
            </a:endParaRPr>
          </a:p>
          <a:p>
            <a:pPr algn="l"/>
            <a:r>
              <a:rPr lang="en-US" sz="1400" b="1">
                <a:solidFill>
                  <a:schemeClr val="accent2"/>
                </a:solidFill>
              </a:rPr>
              <a:t>mySet1</a:t>
            </a:r>
            <a:r>
              <a:rPr lang="en-US" sz="1400" b="1">
                <a:solidFill>
                  <a:srgbClr val="00B0F0"/>
                </a:solidFill>
              </a:rPr>
              <a:t>.size;</a:t>
            </a:r>
            <a:r>
              <a:rPr lang="en-US" sz="1400" b="1">
                <a:solidFill>
                  <a:srgbClr val="92D050"/>
                </a:solidFill>
              </a:rPr>
              <a:t> // 4, since we just removed one value</a:t>
            </a:r>
            <a:endParaRPr lang="en-US" sz="1400" b="1">
              <a:solidFill>
                <a:srgbClr val="00B0F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5</a:t>
            </a:r>
            <a:r>
              <a:rPr lang="en-US" sz="1400" b="1">
                <a:solidFill>
                  <a:srgbClr val="00B0F0"/>
                </a:solidFill>
              </a:rPr>
              <a:t>); </a:t>
            </a:r>
            <a:r>
              <a:rPr lang="en-US" sz="1400" b="1">
                <a:solidFill>
                  <a:srgbClr val="92D050"/>
                </a:solidFill>
              </a:rPr>
              <a:t>// Set(5) { 1, 'some text', {...}, {...}, 5 } - a previously deleted item will be added as a new item, it will not retain its original position before deletion</a:t>
            </a:r>
            <a:endParaRPr lang="en-US" sz="1400" b="1">
              <a:solidFill>
                <a:srgbClr val="00B0F0"/>
              </a:solidFill>
            </a:endParaRPr>
          </a:p>
          <a:p>
            <a:pPr algn="l"/>
            <a:r>
              <a:rPr lang="en-US" sz="1400" b="1">
                <a:solidFill>
                  <a:srgbClr val="00B0F0"/>
                </a:solidFill>
              </a:rPr>
              <a:t>console.log(</a:t>
            </a:r>
            <a:r>
              <a:rPr lang="en-US" sz="1400" b="1">
                <a:solidFill>
                  <a:schemeClr val="accent2"/>
                </a:solidFill>
              </a:rPr>
              <a:t>mySet1</a:t>
            </a:r>
            <a:r>
              <a:rPr lang="en-US" sz="1400" b="1">
                <a:solidFill>
                  <a:srgbClr val="00B0F0"/>
                </a:solidFill>
              </a:rPr>
              <a:t>);</a:t>
            </a:r>
            <a:r>
              <a:rPr lang="en-US" sz="1400" b="1">
                <a:solidFill>
                  <a:srgbClr val="92D050"/>
                </a:solidFill>
              </a:rPr>
              <a:t> // Set(5) { 1, "some text", {…}, {…}, 5 }</a:t>
            </a:r>
            <a:endParaRPr lang="en-US" sz="1400" b="1">
              <a:solidFill>
                <a:srgbClr val="92D050"/>
              </a:solidFill>
            </a:endParaRPr>
          </a:p>
        </p:txBody>
      </p:sp>
      <p:sp>
        <p:nvSpPr>
          <p:cNvPr id="7" name="矩形 23"/>
          <p:cNvSpPr/>
          <p:nvPr/>
        </p:nvSpPr>
        <p:spPr>
          <a:xfrm>
            <a:off x="3458845" y="0"/>
            <a:ext cx="183515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Iterating sets</a:t>
            </a:r>
            <a:endParaRPr lang="en-US" sz="2000" b="1">
              <a:solidFill>
                <a:schemeClr val="bg1"/>
              </a:solidFill>
              <a:sym typeface="+mn-ea"/>
            </a:endParaRPr>
          </a:p>
        </p:txBody>
      </p:sp>
      <p:sp>
        <p:nvSpPr>
          <p:cNvPr id="9" name="Rectangles 8"/>
          <p:cNvSpPr/>
          <p:nvPr/>
        </p:nvSpPr>
        <p:spPr>
          <a:xfrm>
            <a:off x="3458845" y="358140"/>
            <a:ext cx="4451985" cy="64998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rPr>
              <a:t>for (const </a:t>
            </a:r>
            <a:r>
              <a:rPr lang="en-US" sz="1400" b="1">
                <a:solidFill>
                  <a:schemeClr val="accent2"/>
                </a:solidFill>
              </a:rPr>
              <a:t>item </a:t>
            </a:r>
            <a:r>
              <a:rPr lang="en-US" sz="1400" b="1">
                <a:solidFill>
                  <a:srgbClr val="00B0F0"/>
                </a:solidFill>
              </a:rPr>
              <a:t>of </a:t>
            </a:r>
            <a:r>
              <a:rPr lang="en-US" sz="1400" b="1">
                <a:solidFill>
                  <a:schemeClr val="accent2"/>
                </a:solidFill>
              </a:rPr>
              <a:t>mySet1</a:t>
            </a:r>
            <a:r>
              <a:rPr lang="en-US" sz="1400" b="1">
                <a:solidFill>
                  <a:srgbClr val="00B0F0"/>
                </a:solidFill>
              </a:rPr>
              <a:t>) {  </a:t>
            </a:r>
            <a:r>
              <a:rPr lang="en-US" sz="1400" b="1">
                <a:solidFill>
                  <a:schemeClr val="bg1"/>
                </a:solidFill>
              </a:rPr>
              <a:t> console.log(item);</a:t>
            </a:r>
            <a:r>
              <a:rPr lang="en-US" sz="1400" b="1">
                <a:solidFill>
                  <a:srgbClr val="00B0F0"/>
                </a:solidFill>
              </a:rPr>
              <a:t>  }  </a:t>
            </a:r>
            <a:r>
              <a:rPr lang="en-US" sz="1400" b="1">
                <a:solidFill>
                  <a:srgbClr val="92D050"/>
                </a:solidFill>
              </a:rPr>
              <a:t>// 1, "some text", { "a": 1, "b": 2 }, { "a": 1, "b": 2 }, 5</a:t>
            </a:r>
            <a:endParaRPr lang="en-US" sz="1400" b="1">
              <a:solidFill>
                <a:srgbClr val="92D050"/>
              </a:solidFill>
            </a:endParaRPr>
          </a:p>
          <a:p>
            <a:pPr algn="l"/>
            <a:r>
              <a:rPr lang="en-US" sz="1400" b="1">
                <a:solidFill>
                  <a:srgbClr val="00B0F0"/>
                </a:solidFill>
              </a:rPr>
              <a:t>for (const </a:t>
            </a:r>
            <a:r>
              <a:rPr lang="en-US" sz="1400" b="1">
                <a:solidFill>
                  <a:schemeClr val="accent2"/>
                </a:solidFill>
              </a:rPr>
              <a:t>item </a:t>
            </a:r>
            <a:r>
              <a:rPr lang="en-US" sz="1400" b="1">
                <a:solidFill>
                  <a:srgbClr val="00B0F0"/>
                </a:solidFill>
              </a:rPr>
              <a:t>of </a:t>
            </a:r>
            <a:r>
              <a:rPr lang="en-US" sz="1400" b="1">
                <a:solidFill>
                  <a:schemeClr val="accent2"/>
                </a:solidFill>
              </a:rPr>
              <a:t>mySet1</a:t>
            </a:r>
            <a:r>
              <a:rPr lang="en-US" sz="1400" b="1">
                <a:solidFill>
                  <a:srgbClr val="00B0F0"/>
                </a:solidFill>
              </a:rPr>
              <a:t>.keys()) {  </a:t>
            </a:r>
            <a:r>
              <a:rPr lang="en-US" sz="1400" b="1">
                <a:solidFill>
                  <a:schemeClr val="bg1"/>
                </a:solidFill>
              </a:rPr>
              <a:t> console.log(item); </a:t>
            </a:r>
            <a:r>
              <a:rPr lang="en-US" sz="1400" b="1">
                <a:solidFill>
                  <a:srgbClr val="00B0F0"/>
                </a:solidFill>
              </a:rPr>
              <a:t>   }  </a:t>
            </a:r>
            <a:r>
              <a:rPr lang="en-US" sz="1400" b="1">
                <a:solidFill>
                  <a:srgbClr val="92D050"/>
                </a:solidFill>
              </a:rPr>
              <a:t>  // 1, "some text", { "a": 1, "b": 2 }, { "a": 1, "b": 2 }, 5</a:t>
            </a:r>
            <a:endParaRPr lang="en-US" sz="1400" b="1">
              <a:solidFill>
                <a:srgbClr val="92D050"/>
              </a:solidFill>
            </a:endParaRPr>
          </a:p>
          <a:p>
            <a:pPr algn="l"/>
            <a:r>
              <a:rPr lang="en-US" sz="1400" b="1">
                <a:solidFill>
                  <a:srgbClr val="00B0F0"/>
                </a:solidFill>
              </a:rPr>
              <a:t>for (const </a:t>
            </a:r>
            <a:r>
              <a:rPr lang="en-US" sz="1400" b="1">
                <a:solidFill>
                  <a:schemeClr val="accent2"/>
                </a:solidFill>
              </a:rPr>
              <a:t>item </a:t>
            </a:r>
            <a:r>
              <a:rPr lang="en-US" sz="1400" b="1">
                <a:solidFill>
                  <a:srgbClr val="00B0F0"/>
                </a:solidFill>
              </a:rPr>
              <a:t>of </a:t>
            </a:r>
            <a:r>
              <a:rPr lang="en-US" sz="1400" b="1">
                <a:solidFill>
                  <a:schemeClr val="accent2"/>
                </a:solidFill>
              </a:rPr>
              <a:t>mySet1</a:t>
            </a:r>
            <a:r>
              <a:rPr lang="en-US" sz="1400" b="1">
                <a:solidFill>
                  <a:srgbClr val="00B0F0"/>
                </a:solidFill>
              </a:rPr>
              <a:t>.values()) {  </a:t>
            </a:r>
            <a:r>
              <a:rPr lang="en-US" sz="1400" b="1">
                <a:solidFill>
                  <a:schemeClr val="bg1"/>
                </a:solidFill>
              </a:rPr>
              <a:t>console.log(item); </a:t>
            </a:r>
            <a:r>
              <a:rPr lang="en-US" sz="1400" b="1">
                <a:solidFill>
                  <a:srgbClr val="00B0F0"/>
                </a:solidFill>
              </a:rPr>
              <a:t>}  </a:t>
            </a:r>
            <a:r>
              <a:rPr lang="en-US" sz="1400" b="1">
                <a:solidFill>
                  <a:srgbClr val="92D050"/>
                </a:solidFill>
              </a:rPr>
              <a:t>// 1, "some text", { "a": 1, "b": 2 }, { "a": 1, "b": 2 }, 5</a:t>
            </a:r>
            <a:endParaRPr lang="en-US" sz="1400" b="1">
              <a:solidFill>
                <a:srgbClr val="92D050"/>
              </a:solidFill>
            </a:endParaRPr>
          </a:p>
          <a:p>
            <a:pPr algn="l"/>
            <a:r>
              <a:rPr lang="en-US" sz="1400" b="1">
                <a:solidFill>
                  <a:srgbClr val="FF0000"/>
                </a:solidFill>
              </a:rPr>
              <a:t>// key and value are the same here</a:t>
            </a:r>
            <a:endParaRPr lang="en-US" sz="1400" b="1">
              <a:solidFill>
                <a:srgbClr val="FF0000"/>
              </a:solidFill>
            </a:endParaRPr>
          </a:p>
          <a:p>
            <a:pPr algn="l"/>
            <a:r>
              <a:rPr lang="en-US" sz="1400" b="1">
                <a:solidFill>
                  <a:srgbClr val="00B0F0"/>
                </a:solidFill>
              </a:rPr>
              <a:t>for (const </a:t>
            </a:r>
            <a:r>
              <a:rPr lang="en-US" sz="1400" b="1">
                <a:solidFill>
                  <a:schemeClr val="accent2"/>
                </a:solidFill>
              </a:rPr>
              <a:t>[key, value]</a:t>
            </a:r>
            <a:r>
              <a:rPr lang="en-US" sz="1400" b="1">
                <a:solidFill>
                  <a:srgbClr val="00B0F0"/>
                </a:solidFill>
              </a:rPr>
              <a:t> of </a:t>
            </a:r>
            <a:r>
              <a:rPr lang="en-US" sz="1400" b="1">
                <a:solidFill>
                  <a:schemeClr val="accent2"/>
                </a:solidFill>
              </a:rPr>
              <a:t>mySet1</a:t>
            </a:r>
            <a:r>
              <a:rPr lang="en-US" sz="1400" b="1">
                <a:solidFill>
                  <a:srgbClr val="00B0F0"/>
                </a:solidFill>
              </a:rPr>
              <a:t>.entries()) { </a:t>
            </a:r>
            <a:r>
              <a:rPr lang="en-US" sz="1400" b="1">
                <a:solidFill>
                  <a:schemeClr val="bg1"/>
                </a:solidFill>
              </a:rPr>
              <a:t> console.log(key);</a:t>
            </a:r>
            <a:r>
              <a:rPr lang="en-US" sz="1400" b="1">
                <a:solidFill>
                  <a:srgbClr val="00B0F0"/>
                </a:solidFill>
              </a:rPr>
              <a:t> } </a:t>
            </a:r>
            <a:r>
              <a:rPr lang="en-US" sz="1400" b="1">
                <a:solidFill>
                  <a:srgbClr val="92D050"/>
                </a:solidFill>
              </a:rPr>
              <a:t>// 1, "some text", { "a": 1, "b": 2 }, { "a": 1, "b": 2 }, 5</a:t>
            </a:r>
            <a:endParaRPr lang="en-US" sz="1400" b="1">
              <a:solidFill>
                <a:srgbClr val="92D050"/>
              </a:solidFill>
            </a:endParaRPr>
          </a:p>
          <a:p>
            <a:pPr algn="l"/>
            <a:r>
              <a:rPr lang="en-US" sz="1400" b="1">
                <a:solidFill>
                  <a:srgbClr val="FF0000"/>
                </a:solidFill>
              </a:rPr>
              <a:t>// Convert Set object to an Array object, with Array.from</a:t>
            </a:r>
            <a:endParaRPr lang="en-US" sz="1400" b="1">
              <a:solidFill>
                <a:srgbClr val="FF0000"/>
              </a:solidFill>
            </a:endParaRPr>
          </a:p>
          <a:p>
            <a:pPr algn="l"/>
            <a:r>
              <a:rPr lang="en-US" sz="1400" b="1">
                <a:solidFill>
                  <a:srgbClr val="00B0F0"/>
                </a:solidFill>
              </a:rPr>
              <a:t>const </a:t>
            </a:r>
            <a:r>
              <a:rPr lang="en-US" sz="1400" b="1">
                <a:solidFill>
                  <a:schemeClr val="accent2"/>
                </a:solidFill>
              </a:rPr>
              <a:t>myArr </a:t>
            </a:r>
            <a:r>
              <a:rPr lang="en-US" sz="1400" b="1">
                <a:solidFill>
                  <a:srgbClr val="00B0F0"/>
                </a:solidFill>
              </a:rPr>
              <a:t>= Array.from(</a:t>
            </a:r>
            <a:r>
              <a:rPr lang="en-US" sz="1400" b="1">
                <a:solidFill>
                  <a:schemeClr val="accent2"/>
                </a:solidFill>
              </a:rPr>
              <a:t>mySet1</a:t>
            </a:r>
            <a:r>
              <a:rPr lang="en-US" sz="1400" b="1">
                <a:solidFill>
                  <a:srgbClr val="00B0F0"/>
                </a:solidFill>
              </a:rPr>
              <a:t>); </a:t>
            </a:r>
            <a:r>
              <a:rPr lang="en-US" sz="1400" b="1">
                <a:solidFill>
                  <a:srgbClr val="92D050"/>
                </a:solidFill>
              </a:rPr>
              <a:t>// [1, "some text", {"a": 1, "b": 2}, {"a": 1, "b": 2}, 5]</a:t>
            </a:r>
            <a:endParaRPr lang="en-US" sz="1400" b="1">
              <a:solidFill>
                <a:srgbClr val="92D050"/>
              </a:solidFill>
            </a:endParaRPr>
          </a:p>
          <a:p>
            <a:pPr algn="l"/>
            <a:r>
              <a:rPr lang="en-US" sz="1400" b="1">
                <a:solidFill>
                  <a:srgbClr val="FF0000"/>
                </a:solidFill>
              </a:rPr>
              <a:t>// the following will also work if run in an HTML document</a:t>
            </a:r>
            <a:endParaRPr lang="en-US" sz="1400" b="1">
              <a:solidFill>
                <a:srgbClr val="FF000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document.body</a:t>
            </a:r>
            <a:r>
              <a:rPr lang="en-US" sz="1400" b="1">
                <a:solidFill>
                  <a:srgbClr val="00B0F0"/>
                </a:solidFill>
              </a:rPr>
              <a:t>);</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document.querySelector("body")</a:t>
            </a:r>
            <a:r>
              <a:rPr lang="en-US" sz="1400" b="1">
                <a:solidFill>
                  <a:srgbClr val="00B0F0"/>
                </a:solidFill>
              </a:rPr>
              <a:t>); </a:t>
            </a:r>
            <a:r>
              <a:rPr lang="en-US" sz="1400" b="1">
                <a:solidFill>
                  <a:srgbClr val="92D050"/>
                </a:solidFill>
              </a:rPr>
              <a:t>// true</a:t>
            </a:r>
            <a:endParaRPr lang="en-US" sz="1400" b="1">
              <a:solidFill>
                <a:srgbClr val="00B0F0"/>
              </a:solidFill>
            </a:endParaRPr>
          </a:p>
          <a:p>
            <a:pPr algn="l"/>
            <a:r>
              <a:rPr lang="en-US" sz="1400" b="1">
                <a:solidFill>
                  <a:srgbClr val="FF0000"/>
                </a:solidFill>
              </a:rPr>
              <a:t>// converting between Set and Array</a:t>
            </a:r>
            <a:endParaRPr lang="en-US" sz="1400" b="1">
              <a:solidFill>
                <a:srgbClr val="FF0000"/>
              </a:solidFill>
            </a:endParaRPr>
          </a:p>
          <a:p>
            <a:pPr algn="l"/>
            <a:r>
              <a:rPr lang="en-US" sz="1400" b="1">
                <a:solidFill>
                  <a:srgbClr val="00B0F0"/>
                </a:solidFill>
              </a:rPr>
              <a:t>const </a:t>
            </a:r>
            <a:r>
              <a:rPr lang="en-US" sz="1400" b="1">
                <a:solidFill>
                  <a:schemeClr val="accent2"/>
                </a:solidFill>
              </a:rPr>
              <a:t>mySet2 </a:t>
            </a:r>
            <a:r>
              <a:rPr lang="en-US" sz="1400" b="1">
                <a:solidFill>
                  <a:srgbClr val="00B0F0"/>
                </a:solidFill>
              </a:rPr>
              <a:t>= new Set(</a:t>
            </a:r>
            <a:r>
              <a:rPr lang="en-US" sz="1400" b="1">
                <a:solidFill>
                  <a:schemeClr val="bg1"/>
                </a:solidFill>
              </a:rPr>
              <a:t>[1, 2, 3, 4]</a:t>
            </a:r>
            <a:r>
              <a:rPr lang="en-US" sz="1400" b="1">
                <a:solidFill>
                  <a:srgbClr val="00B0F0"/>
                </a:solidFill>
              </a:rPr>
              <a:t>);</a:t>
            </a:r>
            <a:endParaRPr lang="en-US" sz="1400" b="1">
              <a:solidFill>
                <a:srgbClr val="00B0F0"/>
              </a:solidFill>
            </a:endParaRPr>
          </a:p>
          <a:p>
            <a:pPr algn="l"/>
            <a:r>
              <a:rPr lang="en-US" sz="1400" b="1">
                <a:solidFill>
                  <a:srgbClr val="00B0F0"/>
                </a:solidFill>
              </a:rPr>
              <a:t>console.log(</a:t>
            </a:r>
            <a:r>
              <a:rPr lang="en-US" sz="1400" b="1">
                <a:solidFill>
                  <a:schemeClr val="accent2"/>
                </a:solidFill>
              </a:rPr>
              <a:t>mySet2</a:t>
            </a:r>
            <a:r>
              <a:rPr lang="en-US" sz="1400" b="1">
                <a:solidFill>
                  <a:srgbClr val="00B0F0"/>
                </a:solidFill>
              </a:rPr>
              <a:t>.size); </a:t>
            </a:r>
            <a:r>
              <a:rPr lang="en-US" sz="1400" b="1">
                <a:solidFill>
                  <a:srgbClr val="92D050"/>
                </a:solidFill>
              </a:rPr>
              <a:t>// 4</a:t>
            </a:r>
            <a:endParaRPr lang="en-US" sz="1400" b="1">
              <a:solidFill>
                <a:srgbClr val="92D050"/>
              </a:solidFill>
            </a:endParaRPr>
          </a:p>
          <a:p>
            <a:pPr algn="l"/>
            <a:r>
              <a:rPr lang="en-US" sz="1400" b="1">
                <a:solidFill>
                  <a:srgbClr val="00B0F0"/>
                </a:solidFill>
              </a:rPr>
              <a:t>console.log([...</a:t>
            </a:r>
            <a:r>
              <a:rPr lang="en-US" sz="1400" b="1">
                <a:solidFill>
                  <a:schemeClr val="accent2"/>
                </a:solidFill>
              </a:rPr>
              <a:t>mySet2</a:t>
            </a:r>
            <a:r>
              <a:rPr lang="en-US" sz="1400" b="1">
                <a:solidFill>
                  <a:srgbClr val="00B0F0"/>
                </a:solidFill>
              </a:rPr>
              <a:t>]);</a:t>
            </a:r>
            <a:r>
              <a:rPr lang="en-US" sz="1400" b="1">
                <a:solidFill>
                  <a:srgbClr val="92D050"/>
                </a:solidFill>
              </a:rPr>
              <a:t> // [1, 2, 3, 4]</a:t>
            </a:r>
            <a:endParaRPr lang="en-US" sz="1400" b="1">
              <a:solidFill>
                <a:srgbClr val="92D050"/>
              </a:solidFill>
            </a:endParaRPr>
          </a:p>
          <a:p>
            <a:pPr algn="l"/>
            <a:r>
              <a:rPr lang="en-US" sz="1400" b="1">
                <a:solidFill>
                  <a:srgbClr val="FF0000"/>
                </a:solidFill>
              </a:rPr>
              <a:t>// intersect can be simulated via</a:t>
            </a:r>
            <a:endParaRPr lang="en-US" sz="1400" b="1">
              <a:solidFill>
                <a:srgbClr val="FF0000"/>
              </a:solidFill>
            </a:endParaRPr>
          </a:p>
          <a:p>
            <a:pPr algn="l"/>
            <a:r>
              <a:rPr lang="en-US" sz="1400" b="1">
                <a:solidFill>
                  <a:srgbClr val="00B0F0"/>
                </a:solidFill>
              </a:rPr>
              <a:t>const </a:t>
            </a:r>
            <a:r>
              <a:rPr lang="en-US" sz="1400" b="1">
                <a:solidFill>
                  <a:schemeClr val="accent2"/>
                </a:solidFill>
              </a:rPr>
              <a:t>intersection </a:t>
            </a:r>
            <a:r>
              <a:rPr lang="en-US" sz="1400" b="1">
                <a:solidFill>
                  <a:srgbClr val="00B0F0"/>
                </a:solidFill>
              </a:rPr>
              <a:t>= new Set([...</a:t>
            </a:r>
            <a:r>
              <a:rPr lang="en-US" sz="1400" b="1">
                <a:solidFill>
                  <a:schemeClr val="accent2"/>
                </a:solidFill>
              </a:rPr>
              <a:t>mySet1</a:t>
            </a:r>
            <a:r>
              <a:rPr lang="en-US" sz="1400" b="1">
                <a:solidFill>
                  <a:srgbClr val="00B0F0"/>
                </a:solidFill>
              </a:rPr>
              <a:t>].filter((</a:t>
            </a:r>
            <a:r>
              <a:rPr lang="en-US" sz="1400" b="1">
                <a:solidFill>
                  <a:schemeClr val="bg1"/>
                </a:solidFill>
              </a:rPr>
              <a:t>x</a:t>
            </a:r>
            <a:r>
              <a:rPr lang="en-US" sz="1400" b="1">
                <a:solidFill>
                  <a:srgbClr val="00B0F0"/>
                </a:solidFill>
              </a:rPr>
              <a:t>) =&gt; </a:t>
            </a:r>
            <a:r>
              <a:rPr lang="en-US" sz="1400" b="1">
                <a:solidFill>
                  <a:schemeClr val="accent2"/>
                </a:solidFill>
              </a:rPr>
              <a:t>mySet2</a:t>
            </a:r>
            <a:r>
              <a:rPr lang="en-US" sz="1400" b="1">
                <a:solidFill>
                  <a:srgbClr val="00B0F0"/>
                </a:solidFill>
              </a:rPr>
              <a:t>.has(</a:t>
            </a:r>
            <a:r>
              <a:rPr lang="en-US" sz="1400" b="1">
                <a:solidFill>
                  <a:schemeClr val="bg1"/>
                </a:solidFill>
              </a:rPr>
              <a:t>x</a:t>
            </a:r>
            <a:r>
              <a:rPr lang="en-US" sz="1400" b="1">
                <a:solidFill>
                  <a:srgbClr val="00B0F0"/>
                </a:solidFill>
              </a:rPr>
              <a:t>)));</a:t>
            </a:r>
            <a:endParaRPr lang="en-US" sz="1400" b="1">
              <a:solidFill>
                <a:srgbClr val="00B0F0"/>
              </a:solidFill>
            </a:endParaRPr>
          </a:p>
          <a:p>
            <a:pPr algn="l"/>
            <a:r>
              <a:rPr lang="en-US" sz="1400" b="1">
                <a:solidFill>
                  <a:srgbClr val="FF0000"/>
                </a:solidFill>
              </a:rPr>
              <a:t>// difference can be simulated via</a:t>
            </a:r>
            <a:endParaRPr lang="en-US" sz="1400" b="1">
              <a:solidFill>
                <a:srgbClr val="FF0000"/>
              </a:solidFill>
            </a:endParaRPr>
          </a:p>
          <a:p>
            <a:pPr algn="l"/>
            <a:r>
              <a:rPr lang="en-US" sz="1400" b="1">
                <a:solidFill>
                  <a:srgbClr val="00B0F0"/>
                </a:solidFill>
              </a:rPr>
              <a:t>const </a:t>
            </a:r>
            <a:r>
              <a:rPr lang="en-US" sz="1400" b="1">
                <a:solidFill>
                  <a:schemeClr val="accent2"/>
                </a:solidFill>
              </a:rPr>
              <a:t>difference </a:t>
            </a:r>
            <a:r>
              <a:rPr lang="en-US" sz="1400" b="1">
                <a:solidFill>
                  <a:srgbClr val="00B0F0"/>
                </a:solidFill>
              </a:rPr>
              <a:t>= new Set([...</a:t>
            </a:r>
            <a:r>
              <a:rPr lang="en-US" sz="1400" b="1">
                <a:solidFill>
                  <a:schemeClr val="accent2"/>
                </a:solidFill>
              </a:rPr>
              <a:t>mySet1</a:t>
            </a:r>
            <a:r>
              <a:rPr lang="en-US" sz="1400" b="1">
                <a:solidFill>
                  <a:srgbClr val="00B0F0"/>
                </a:solidFill>
              </a:rPr>
              <a:t>].filter((x) =&gt; !</a:t>
            </a:r>
            <a:r>
              <a:rPr lang="en-US" sz="1400" b="1">
                <a:solidFill>
                  <a:schemeClr val="accent2"/>
                </a:solidFill>
              </a:rPr>
              <a:t>mySet2</a:t>
            </a:r>
            <a:r>
              <a:rPr lang="en-US" sz="1400" b="1">
                <a:solidFill>
                  <a:srgbClr val="00B0F0"/>
                </a:solidFill>
              </a:rPr>
              <a:t>.has(x)));</a:t>
            </a:r>
            <a:endParaRPr lang="en-US" sz="1400" b="1">
              <a:solidFill>
                <a:srgbClr val="00B0F0"/>
              </a:solidFill>
            </a:endParaRPr>
          </a:p>
          <a:p>
            <a:pPr algn="l"/>
            <a:r>
              <a:rPr lang="en-US" sz="1400" b="1">
                <a:solidFill>
                  <a:srgbClr val="FF0000"/>
                </a:solidFill>
              </a:rPr>
              <a:t>// Iterate set entries with forEach()</a:t>
            </a:r>
            <a:endParaRPr lang="en-US" sz="1400" b="1">
              <a:solidFill>
                <a:srgbClr val="FF0000"/>
              </a:solidFill>
            </a:endParaRPr>
          </a:p>
          <a:p>
            <a:pPr algn="l"/>
            <a:r>
              <a:rPr lang="en-US" sz="1400" b="1">
                <a:solidFill>
                  <a:schemeClr val="accent2"/>
                </a:solidFill>
              </a:rPr>
              <a:t>mySet2</a:t>
            </a:r>
            <a:r>
              <a:rPr lang="en-US" sz="1400" b="1">
                <a:solidFill>
                  <a:srgbClr val="00B0F0"/>
                </a:solidFill>
              </a:rPr>
              <a:t>.forEach((value) =&gt; {  console.log(value);  });</a:t>
            </a:r>
            <a:endParaRPr lang="en-US" sz="1400" b="1">
              <a:solidFill>
                <a:srgbClr val="00B0F0"/>
              </a:solidFill>
            </a:endParaRPr>
          </a:p>
          <a:p>
            <a:pPr algn="l"/>
            <a:r>
              <a:rPr lang="en-US" sz="1400" b="1">
                <a:solidFill>
                  <a:srgbClr val="92D050"/>
                </a:solidFill>
              </a:rPr>
              <a:t>// 1    // 2   // 3   // 4</a:t>
            </a:r>
            <a:endParaRPr lang="en-US" sz="1400" b="1">
              <a:solidFill>
                <a:srgbClr val="92D050"/>
              </a:solidFill>
            </a:endParaRPr>
          </a:p>
        </p:txBody>
      </p:sp>
      <p:sp>
        <p:nvSpPr>
          <p:cNvPr id="11" name="Rectangles 10"/>
          <p:cNvSpPr/>
          <p:nvPr/>
        </p:nvSpPr>
        <p:spPr>
          <a:xfrm>
            <a:off x="7910830" y="0"/>
            <a:ext cx="4227195" cy="68580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Relation to arrays   .</a:t>
            </a:r>
            <a:endParaRPr lang="en-US" sz="1400" b="1">
              <a:solidFill>
                <a:schemeClr val="accent1"/>
              </a:solidFill>
            </a:endParaRPr>
          </a:p>
          <a:p>
            <a:pPr algn="l"/>
            <a:r>
              <a:rPr lang="en-US" sz="1400" b="1">
                <a:solidFill>
                  <a:schemeClr val="accent1"/>
                </a:solidFill>
              </a:rPr>
              <a:t>const </a:t>
            </a:r>
            <a:r>
              <a:rPr lang="en-US" sz="1400" b="1">
                <a:solidFill>
                  <a:schemeClr val="accent2"/>
                </a:solidFill>
              </a:rPr>
              <a:t>myArray </a:t>
            </a:r>
            <a:r>
              <a:rPr lang="en-US" sz="1400" b="1">
                <a:solidFill>
                  <a:schemeClr val="accent1"/>
                </a:solidFill>
              </a:rPr>
              <a:t>=</a:t>
            </a:r>
            <a:r>
              <a:rPr lang="en-US" sz="1400" b="1">
                <a:solidFill>
                  <a:schemeClr val="bg1"/>
                </a:solidFill>
              </a:rPr>
              <a:t> ["value1", "value2", "value3"];</a:t>
            </a:r>
            <a:endParaRPr lang="en-US" sz="1400" b="1">
              <a:solidFill>
                <a:schemeClr val="accent1"/>
              </a:solidFill>
            </a:endParaRPr>
          </a:p>
          <a:p>
            <a:pPr algn="l"/>
            <a:r>
              <a:rPr lang="en-US" sz="1400" b="1">
                <a:solidFill>
                  <a:srgbClr val="FF0000"/>
                </a:solidFill>
              </a:rPr>
              <a:t>// Use the regular Set constructor to transform an Array into a Set	</a:t>
            </a:r>
            <a:endParaRPr lang="en-US" sz="1400" b="1">
              <a:solidFill>
                <a:srgbClr val="FF0000"/>
              </a:solidFill>
              <a:highlight>
                <a:srgbClr val="FFFF00"/>
              </a:highlight>
            </a:endParaRPr>
          </a:p>
          <a:p>
            <a:pPr algn="l"/>
            <a:r>
              <a:rPr lang="en-US" sz="1400" b="1">
                <a:solidFill>
                  <a:schemeClr val="accent1"/>
                </a:solidFill>
              </a:rPr>
              <a:t>const </a:t>
            </a:r>
            <a:r>
              <a:rPr lang="en-US" sz="1400" b="1">
                <a:solidFill>
                  <a:schemeClr val="accent2"/>
                </a:solidFill>
              </a:rPr>
              <a:t>mySet </a:t>
            </a:r>
            <a:r>
              <a:rPr lang="en-US" sz="1400" b="1">
                <a:solidFill>
                  <a:schemeClr val="accent1"/>
                </a:solidFill>
              </a:rPr>
              <a:t>= new Set(</a:t>
            </a:r>
            <a:r>
              <a:rPr lang="en-US" sz="1400" b="1">
                <a:solidFill>
                  <a:schemeClr val="accent2"/>
                </a:solidFill>
              </a:rPr>
              <a:t>myArray</a:t>
            </a:r>
            <a:r>
              <a:rPr lang="en-US" sz="1400" b="1">
                <a:solidFill>
                  <a:schemeClr val="accent1"/>
                </a:solidFill>
              </a:rPr>
              <a:t>);</a:t>
            </a:r>
            <a:endParaRPr lang="en-US" sz="1400" b="1">
              <a:solidFill>
                <a:schemeClr val="accent1"/>
              </a:solidFill>
            </a:endParaRPr>
          </a:p>
          <a:p>
            <a:pPr algn="l"/>
            <a:r>
              <a:rPr lang="en-US" sz="1400" b="1">
                <a:solidFill>
                  <a:schemeClr val="accent2"/>
                </a:solidFill>
              </a:rPr>
              <a:t>mySet</a:t>
            </a:r>
            <a:r>
              <a:rPr lang="en-US" sz="1400" b="1">
                <a:solidFill>
                  <a:schemeClr val="accent1"/>
                </a:solidFill>
              </a:rPr>
              <a:t>.has(</a:t>
            </a:r>
            <a:r>
              <a:rPr lang="en-US" sz="1400" b="1">
                <a:solidFill>
                  <a:schemeClr val="bg1"/>
                </a:solidFill>
              </a:rPr>
              <a:t>"value1"</a:t>
            </a:r>
            <a:r>
              <a:rPr lang="en-US" sz="1400" b="1">
                <a:solidFill>
                  <a:schemeClr val="accent1"/>
                </a:solidFill>
              </a:rPr>
              <a:t>); </a:t>
            </a:r>
            <a:r>
              <a:rPr lang="en-US" sz="1400" b="1">
                <a:solidFill>
                  <a:srgbClr val="92D050"/>
                </a:solidFill>
              </a:rPr>
              <a:t>// returns true</a:t>
            </a:r>
            <a:endParaRPr lang="en-US" sz="1400" b="1">
              <a:solidFill>
                <a:schemeClr val="accent1"/>
              </a:solidFill>
            </a:endParaRPr>
          </a:p>
          <a:p>
            <a:pPr algn="l"/>
            <a:r>
              <a:rPr lang="en-US" sz="1400" b="1">
                <a:solidFill>
                  <a:srgbClr val="FF0000"/>
                </a:solidFill>
              </a:rPr>
              <a:t>// Use the spread syntax to transform a set into an Array.</a:t>
            </a:r>
            <a:endParaRPr lang="en-US" sz="1400" b="1">
              <a:solidFill>
                <a:srgbClr val="FF0000"/>
              </a:solidFill>
            </a:endParaRPr>
          </a:p>
          <a:p>
            <a:pPr algn="l"/>
            <a:r>
              <a:rPr lang="en-US" sz="1400" b="1">
                <a:solidFill>
                  <a:schemeClr val="accent1"/>
                </a:solidFill>
              </a:rPr>
              <a:t>console.log([...</a:t>
            </a:r>
            <a:r>
              <a:rPr lang="en-US" sz="1400" b="1">
                <a:solidFill>
                  <a:schemeClr val="accent2"/>
                </a:solidFill>
              </a:rPr>
              <a:t>mySet</a:t>
            </a:r>
            <a:r>
              <a:rPr lang="en-US" sz="1400" b="1">
                <a:solidFill>
                  <a:schemeClr val="accent1"/>
                </a:solidFill>
              </a:rPr>
              <a:t>]); </a:t>
            </a:r>
            <a:r>
              <a:rPr lang="en-US" sz="1400" b="1">
                <a:solidFill>
                  <a:srgbClr val="92D050"/>
                </a:solidFill>
              </a:rPr>
              <a:t>// Will show you exactly the same Array as myArray</a:t>
            </a:r>
            <a:endParaRPr lang="en-US" sz="1400" b="1">
              <a:solidFill>
                <a:srgbClr val="92D050"/>
              </a:solidFill>
            </a:endParaRPr>
          </a:p>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Remove duplicate elements from an array   .</a:t>
            </a:r>
            <a:endParaRPr lang="en-US" sz="1400" b="1">
              <a:solidFill>
                <a:schemeClr val="tx1"/>
              </a:solidFill>
              <a:highlight>
                <a:srgbClr val="FFFF00"/>
              </a:highlight>
              <a:sym typeface="+mn-ea"/>
            </a:endParaRPr>
          </a:p>
          <a:p>
            <a:pPr algn="l"/>
            <a:r>
              <a:rPr lang="en-US" sz="1400" b="1">
                <a:solidFill>
                  <a:srgbClr val="FF0000"/>
                </a:solidFill>
              </a:rPr>
              <a:t>// Use to remove duplicate elements from an array</a:t>
            </a:r>
            <a:endParaRPr lang="en-US" sz="1400" b="1">
              <a:solidFill>
                <a:srgbClr val="92D050"/>
              </a:solidFill>
            </a:endParaRPr>
          </a:p>
          <a:p>
            <a:pPr algn="l"/>
            <a:r>
              <a:rPr lang="en-US" sz="1400" b="1">
                <a:solidFill>
                  <a:srgbClr val="00B0F0"/>
                </a:solidFill>
              </a:rPr>
              <a:t>const </a:t>
            </a:r>
            <a:r>
              <a:rPr lang="en-US" sz="1400" b="1">
                <a:solidFill>
                  <a:schemeClr val="accent2"/>
                </a:solidFill>
              </a:rPr>
              <a:t>numbers </a:t>
            </a:r>
            <a:r>
              <a:rPr lang="en-US" sz="1400" b="1">
                <a:solidFill>
                  <a:srgbClr val="00B0F0"/>
                </a:solidFill>
              </a:rPr>
              <a:t>= [</a:t>
            </a:r>
            <a:r>
              <a:rPr lang="en-US" sz="1400" b="1">
                <a:solidFill>
                  <a:schemeClr val="bg1"/>
                </a:solidFill>
              </a:rPr>
              <a:t>2, 3, 4, 4, 2, 3, 3, 4, 4, 5, 5, 6, 6, 7, 5, 32, 3, 4, 5</a:t>
            </a:r>
            <a:r>
              <a:rPr lang="en-US" sz="1400" b="1">
                <a:solidFill>
                  <a:srgbClr val="00B0F0"/>
                </a:solidFill>
              </a:rPr>
              <a:t>];</a:t>
            </a:r>
            <a:endParaRPr lang="en-US" sz="1400" b="1">
              <a:solidFill>
                <a:srgbClr val="00B0F0"/>
              </a:solidFill>
            </a:endParaRPr>
          </a:p>
          <a:p>
            <a:pPr algn="l"/>
            <a:r>
              <a:rPr lang="en-US" sz="1400" b="1">
                <a:solidFill>
                  <a:srgbClr val="00B0F0"/>
                </a:solidFill>
              </a:rPr>
              <a:t>console.log(   [...new Set(</a:t>
            </a:r>
            <a:r>
              <a:rPr lang="en-US" sz="1400" b="1">
                <a:solidFill>
                  <a:schemeClr val="accent2"/>
                </a:solidFill>
              </a:rPr>
              <a:t>numbers</a:t>
            </a:r>
            <a:r>
              <a:rPr lang="en-US" sz="1400" b="1">
                <a:solidFill>
                  <a:srgbClr val="00B0F0"/>
                </a:solidFill>
              </a:rPr>
              <a:t>)]    );</a:t>
            </a:r>
            <a:endParaRPr lang="en-US" sz="1400" b="1">
              <a:solidFill>
                <a:srgbClr val="00B0F0"/>
              </a:solidFill>
            </a:endParaRPr>
          </a:p>
          <a:p>
            <a:pPr algn="l"/>
            <a:r>
              <a:rPr lang="en-US" sz="1400" b="1">
                <a:solidFill>
                  <a:srgbClr val="92D050"/>
                </a:solidFill>
              </a:rPr>
              <a:t>// [2, 3, 4, 5, 6, 7, 32]</a:t>
            </a:r>
            <a:endParaRPr lang="en-US" sz="1400" b="1">
              <a:solidFill>
                <a:srgbClr val="92D050"/>
              </a:solidFill>
            </a:endParaRPr>
          </a:p>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Relation to strings   .</a:t>
            </a:r>
            <a:endParaRPr lang="en-US" sz="1400" b="1">
              <a:solidFill>
                <a:schemeClr val="accent1"/>
              </a:solidFill>
            </a:endParaRPr>
          </a:p>
          <a:p>
            <a:pPr algn="l"/>
            <a:r>
              <a:rPr lang="en-US" sz="1400" b="1">
                <a:solidFill>
                  <a:srgbClr val="00B0F0"/>
                </a:solidFill>
              </a:rPr>
              <a:t>const </a:t>
            </a:r>
            <a:r>
              <a:rPr lang="en-US" sz="1400" b="1">
                <a:solidFill>
                  <a:schemeClr val="accent2"/>
                </a:solidFill>
              </a:rPr>
              <a:t>text </a:t>
            </a:r>
            <a:r>
              <a:rPr lang="en-US" sz="1400" b="1">
                <a:solidFill>
                  <a:srgbClr val="00B0F0"/>
                </a:solidFill>
              </a:rPr>
              <a:t>= </a:t>
            </a:r>
            <a:r>
              <a:rPr lang="en-US" sz="1400" b="1">
                <a:solidFill>
                  <a:schemeClr val="bg1"/>
                </a:solidFill>
              </a:rPr>
              <a:t>"India"</a:t>
            </a:r>
            <a:r>
              <a:rPr lang="en-US" sz="1400" b="1">
                <a:solidFill>
                  <a:srgbClr val="00B0F0"/>
                </a:solidFill>
              </a:rPr>
              <a:t>;</a:t>
            </a:r>
            <a:endParaRPr lang="en-US" sz="1400" b="1">
              <a:solidFill>
                <a:srgbClr val="00B0F0"/>
              </a:solidFill>
            </a:endParaRPr>
          </a:p>
          <a:p>
            <a:pPr algn="l"/>
            <a:r>
              <a:rPr lang="en-US" sz="1400" b="1">
                <a:solidFill>
                  <a:srgbClr val="00B0F0"/>
                </a:solidFill>
              </a:rPr>
              <a:t>const </a:t>
            </a:r>
            <a:r>
              <a:rPr lang="en-US" sz="1400" b="1">
                <a:solidFill>
                  <a:schemeClr val="accent2"/>
                </a:solidFill>
              </a:rPr>
              <a:t>mySet </a:t>
            </a:r>
            <a:r>
              <a:rPr lang="en-US" sz="1400" b="1">
                <a:solidFill>
                  <a:srgbClr val="00B0F0"/>
                </a:solidFill>
              </a:rPr>
              <a:t>= new Set(</a:t>
            </a:r>
            <a:r>
              <a:rPr lang="en-US" sz="1400" b="1">
                <a:solidFill>
                  <a:schemeClr val="accent2"/>
                </a:solidFill>
              </a:rPr>
              <a:t>text</a:t>
            </a:r>
            <a:r>
              <a:rPr lang="en-US" sz="1400" b="1">
                <a:solidFill>
                  <a:srgbClr val="00B0F0"/>
                </a:solidFill>
              </a:rPr>
              <a:t>); </a:t>
            </a:r>
            <a:r>
              <a:rPr lang="en-US" sz="1400" b="1">
                <a:solidFill>
                  <a:srgbClr val="92D050"/>
                </a:solidFill>
              </a:rPr>
              <a:t>// Set(5) {'I', 'n', 'd', 'i', 'a'}</a:t>
            </a:r>
            <a:endParaRPr lang="en-US" sz="1400" b="1">
              <a:solidFill>
                <a:srgbClr val="92D050"/>
              </a:solidFill>
            </a:endParaRPr>
          </a:p>
          <a:p>
            <a:pPr algn="l"/>
            <a:r>
              <a:rPr lang="en-US" sz="1400" b="1">
                <a:solidFill>
                  <a:schemeClr val="accent2"/>
                </a:solidFill>
              </a:rPr>
              <a:t>mySet</a:t>
            </a:r>
            <a:r>
              <a:rPr lang="en-US" sz="1400" b="1">
                <a:solidFill>
                  <a:srgbClr val="00B0F0"/>
                </a:solidFill>
              </a:rPr>
              <a:t>.size; </a:t>
            </a:r>
            <a:r>
              <a:rPr lang="en-US" sz="1400" b="1">
                <a:solidFill>
                  <a:srgbClr val="92D050"/>
                </a:solidFill>
              </a:rPr>
              <a:t>// 5</a:t>
            </a:r>
            <a:endParaRPr lang="en-US" sz="1400" b="1">
              <a:solidFill>
                <a:srgbClr val="00B0F0"/>
              </a:solidFill>
            </a:endParaRPr>
          </a:p>
          <a:p>
            <a:pPr algn="l"/>
            <a:r>
              <a:rPr lang="en-US" sz="1400" b="1">
                <a:solidFill>
                  <a:srgbClr val="FF0000"/>
                </a:solidFill>
              </a:rPr>
              <a:t>// case sensitive &amp; duplicate omission</a:t>
            </a:r>
            <a:endParaRPr lang="en-US" sz="1400" b="1">
              <a:solidFill>
                <a:srgbClr val="FF0000"/>
              </a:solidFill>
            </a:endParaRPr>
          </a:p>
          <a:p>
            <a:pPr algn="l"/>
            <a:r>
              <a:rPr lang="en-US" sz="1400" b="1">
                <a:solidFill>
                  <a:srgbClr val="00B0F0"/>
                </a:solidFill>
              </a:rPr>
              <a:t>new Set(</a:t>
            </a:r>
            <a:r>
              <a:rPr lang="en-US" sz="1400" b="1">
                <a:solidFill>
                  <a:schemeClr val="bg1"/>
                </a:solidFill>
              </a:rPr>
              <a:t>"Firefox"</a:t>
            </a:r>
            <a:r>
              <a:rPr lang="en-US" sz="1400" b="1">
                <a:solidFill>
                  <a:srgbClr val="00B0F0"/>
                </a:solidFill>
              </a:rPr>
              <a:t>);</a:t>
            </a:r>
            <a:r>
              <a:rPr lang="en-US" sz="1400" b="1">
                <a:solidFill>
                  <a:srgbClr val="92D050"/>
                </a:solidFill>
              </a:rPr>
              <a:t> // Set(7) { "F", "i", "r", "e", "f", "o", "x" }</a:t>
            </a:r>
            <a:endParaRPr lang="en-US" sz="1400" b="1">
              <a:solidFill>
                <a:srgbClr val="92D050"/>
              </a:solidFill>
            </a:endParaRPr>
          </a:p>
          <a:p>
            <a:pPr algn="l"/>
            <a:r>
              <a:rPr lang="en-US" sz="1400" b="1">
                <a:solidFill>
                  <a:srgbClr val="00B0F0"/>
                </a:solidFill>
              </a:rPr>
              <a:t>new Set(</a:t>
            </a:r>
            <a:r>
              <a:rPr lang="en-US" sz="1400" b="1">
                <a:solidFill>
                  <a:schemeClr val="bg1"/>
                </a:solidFill>
              </a:rPr>
              <a:t>"firefox"</a:t>
            </a:r>
            <a:r>
              <a:rPr lang="en-US" sz="1400" b="1">
                <a:solidFill>
                  <a:srgbClr val="00B0F0"/>
                </a:solidFill>
              </a:rPr>
              <a:t>);</a:t>
            </a:r>
            <a:r>
              <a:rPr lang="en-US" sz="1400" b="1">
                <a:solidFill>
                  <a:srgbClr val="92D050"/>
                </a:solidFill>
              </a:rPr>
              <a:t> // Set(6) { "f", "i", "r", "e", "o", "x" }</a:t>
            </a:r>
            <a:endParaRPr lang="en-US" sz="1400" b="1">
              <a:solidFill>
                <a:srgbClr val="92D050"/>
              </a:solidFill>
            </a:endParaRPr>
          </a:p>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Use a set to ensure the uniqueness of a list of values</a:t>
            </a:r>
            <a:r>
              <a:rPr lang="en-US" sz="1400" b="1">
                <a:solidFill>
                  <a:schemeClr val="tx1"/>
                </a:solidFill>
                <a:highlight>
                  <a:srgbClr val="FFFF00"/>
                </a:highlight>
                <a:sym typeface="+mn-ea"/>
              </a:rPr>
              <a:t>   .</a:t>
            </a:r>
            <a:endParaRPr lang="en-US" sz="1400" b="1">
              <a:solidFill>
                <a:schemeClr val="tx1"/>
              </a:solidFill>
              <a:highlight>
                <a:srgbClr val="FFFF00"/>
              </a:highlight>
              <a:sym typeface="+mn-ea"/>
            </a:endParaRPr>
          </a:p>
          <a:p>
            <a:pPr algn="l"/>
            <a:r>
              <a:rPr lang="en-US" sz="1400" b="1">
                <a:solidFill>
                  <a:srgbClr val="00B0F0"/>
                </a:solidFill>
              </a:rPr>
              <a:t>const </a:t>
            </a:r>
            <a:r>
              <a:rPr lang="en-US" sz="1400" b="1">
                <a:solidFill>
                  <a:schemeClr val="accent2"/>
                </a:solidFill>
              </a:rPr>
              <a:t>array </a:t>
            </a:r>
            <a:r>
              <a:rPr lang="en-US" sz="1400" b="1">
                <a:solidFill>
                  <a:srgbClr val="00B0F0"/>
                </a:solidFill>
              </a:rPr>
              <a:t>= Array.from(</a:t>
            </a:r>
            <a:r>
              <a:rPr lang="en-US" sz="1400" b="1">
                <a:solidFill>
                  <a:schemeClr val="bg1"/>
                </a:solidFill>
              </a:rPr>
              <a:t>document.querySelectorAll("[id]")</a:t>
            </a:r>
            <a:r>
              <a:rPr lang="en-US" sz="1400" b="1">
                <a:solidFill>
                  <a:srgbClr val="00B0F0"/>
                </a:solidFill>
              </a:rPr>
              <a:t>).map((</a:t>
            </a:r>
            <a:r>
              <a:rPr lang="en-US" sz="1400" b="1">
                <a:solidFill>
                  <a:schemeClr val="accent2"/>
                </a:solidFill>
              </a:rPr>
              <a:t>e</a:t>
            </a:r>
            <a:r>
              <a:rPr lang="en-US" sz="1400" b="1">
                <a:solidFill>
                  <a:srgbClr val="00B0F0"/>
                </a:solidFill>
              </a:rPr>
              <a:t>) =&gt;</a:t>
            </a:r>
            <a:r>
              <a:rPr lang="en-US" sz="1400" b="1">
                <a:solidFill>
                  <a:schemeClr val="accent2"/>
                </a:solidFill>
              </a:rPr>
              <a:t> e</a:t>
            </a:r>
            <a:r>
              <a:rPr lang="en-US" sz="1400" b="1">
                <a:solidFill>
                  <a:srgbClr val="00B0F0"/>
                </a:solidFill>
              </a:rPr>
              <a:t>.</a:t>
            </a:r>
            <a:r>
              <a:rPr lang="en-US" sz="1400" b="1">
                <a:solidFill>
                  <a:schemeClr val="bg1"/>
                </a:solidFill>
              </a:rPr>
              <a:t>id</a:t>
            </a:r>
            <a:r>
              <a:rPr lang="en-US" sz="1400" b="1">
                <a:solidFill>
                  <a:srgbClr val="00B0F0"/>
                </a:solidFill>
              </a:rPr>
              <a:t>);</a:t>
            </a:r>
            <a:endParaRPr lang="en-US" sz="1400" b="1">
              <a:solidFill>
                <a:srgbClr val="00B0F0"/>
              </a:solidFill>
            </a:endParaRPr>
          </a:p>
          <a:p>
            <a:pPr algn="l"/>
            <a:r>
              <a:rPr lang="en-US" sz="1400" b="1">
                <a:solidFill>
                  <a:srgbClr val="00B0F0"/>
                </a:solidFill>
              </a:rPr>
              <a:t>const </a:t>
            </a:r>
            <a:r>
              <a:rPr lang="en-US" sz="1400" b="1">
                <a:solidFill>
                  <a:schemeClr val="accent2"/>
                </a:solidFill>
              </a:rPr>
              <a:t>set </a:t>
            </a:r>
            <a:r>
              <a:rPr lang="en-US" sz="1400" b="1">
                <a:solidFill>
                  <a:srgbClr val="00B0F0"/>
                </a:solidFill>
              </a:rPr>
              <a:t>= new Set(</a:t>
            </a:r>
            <a:r>
              <a:rPr lang="en-US" sz="1400" b="1">
                <a:solidFill>
                  <a:schemeClr val="accent2"/>
                </a:solidFill>
              </a:rPr>
              <a:t>array</a:t>
            </a:r>
            <a:r>
              <a:rPr lang="en-US" sz="1400" b="1">
                <a:solidFill>
                  <a:srgbClr val="00B0F0"/>
                </a:solidFill>
              </a:rPr>
              <a:t>);</a:t>
            </a:r>
            <a:endParaRPr lang="en-US" sz="1400" b="1">
              <a:solidFill>
                <a:srgbClr val="00B0F0"/>
              </a:solidFill>
            </a:endParaRPr>
          </a:p>
          <a:p>
            <a:pPr algn="l"/>
            <a:r>
              <a:rPr lang="en-US" sz="1400" b="1">
                <a:solidFill>
                  <a:srgbClr val="00B0F0"/>
                </a:solidFill>
              </a:rPr>
              <a:t>console.assert(</a:t>
            </a:r>
            <a:r>
              <a:rPr lang="en-US" sz="1400" b="1">
                <a:solidFill>
                  <a:schemeClr val="accent2"/>
                </a:solidFill>
              </a:rPr>
              <a:t>set</a:t>
            </a:r>
            <a:r>
              <a:rPr lang="en-US" sz="1400" b="1">
                <a:solidFill>
                  <a:srgbClr val="00B0F0"/>
                </a:solidFill>
              </a:rPr>
              <a:t>.size === </a:t>
            </a:r>
            <a:r>
              <a:rPr lang="en-US" sz="1400" b="1">
                <a:solidFill>
                  <a:schemeClr val="accent2"/>
                </a:solidFill>
              </a:rPr>
              <a:t>array</a:t>
            </a:r>
            <a:r>
              <a:rPr lang="en-US" sz="1400" b="1">
                <a:solidFill>
                  <a:srgbClr val="00B0F0"/>
                </a:solidFill>
              </a:rPr>
              <a:t>.length);</a:t>
            </a:r>
            <a:endParaRPr lang="en-US" sz="1400" b="1">
              <a:solidFill>
                <a:srgbClr val="00B0F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908425" y="0"/>
            <a:ext cx="79121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3" name="Rectangles 2"/>
          <p:cNvSpPr/>
          <p:nvPr/>
        </p:nvSpPr>
        <p:spPr>
          <a:xfrm>
            <a:off x="104140" y="228600"/>
            <a:ext cx="2720340" cy="5641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E907E7"/>
                </a:solidFill>
              </a:rPr>
              <a:t>function isSuperset</a:t>
            </a:r>
            <a:r>
              <a:rPr lang="en-US" sz="1400" b="1">
                <a:solidFill>
                  <a:srgbClr val="00B0F0"/>
                </a:solidFill>
              </a:rPr>
              <a:t>(</a:t>
            </a:r>
            <a:r>
              <a:rPr lang="en-US" sz="1400" b="1">
                <a:solidFill>
                  <a:schemeClr val="accent2"/>
                </a:solidFill>
              </a:rPr>
              <a:t>set</a:t>
            </a:r>
            <a:r>
              <a:rPr lang="en-US" sz="1400" b="1">
                <a:solidFill>
                  <a:srgbClr val="00B0F0"/>
                </a:solidFill>
              </a:rPr>
              <a:t>, </a:t>
            </a:r>
            <a:r>
              <a:rPr lang="en-US" sz="1400" b="1">
                <a:solidFill>
                  <a:schemeClr val="accent2"/>
                </a:solidFill>
              </a:rPr>
              <a:t>subset</a:t>
            </a:r>
            <a:r>
              <a:rPr lang="en-US" sz="1400" b="1">
                <a:solidFill>
                  <a:srgbClr val="00B0F0"/>
                </a:solidFill>
              </a:rPr>
              <a:t>) {</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subset</a:t>
            </a:r>
            <a:r>
              <a:rPr lang="en-US" sz="1400" b="1">
                <a:solidFill>
                  <a:srgbClr val="00B0F0"/>
                </a:solidFill>
              </a:rPr>
              <a:t>) {</a:t>
            </a:r>
            <a:endParaRPr lang="en-US" sz="1400" b="1">
              <a:solidFill>
                <a:srgbClr val="00B0F0"/>
              </a:solidFill>
            </a:endParaRPr>
          </a:p>
          <a:p>
            <a:pPr algn="l"/>
            <a:r>
              <a:rPr lang="en-US" sz="1400" b="1">
                <a:solidFill>
                  <a:srgbClr val="00B0F0"/>
                </a:solidFill>
              </a:rPr>
              <a:t>    if (!set.has(</a:t>
            </a:r>
            <a:r>
              <a:rPr lang="en-US" sz="1400" b="1">
                <a:solidFill>
                  <a:schemeClr val="accent2"/>
                </a:solidFill>
              </a:rPr>
              <a:t>elem</a:t>
            </a:r>
            <a:r>
              <a:rPr lang="en-US" sz="1400" b="1">
                <a:solidFill>
                  <a:srgbClr val="00B0F0"/>
                </a:solidFill>
              </a:rPr>
              <a:t>)) {</a:t>
            </a:r>
            <a:endParaRPr lang="en-US" sz="1400" b="1">
              <a:solidFill>
                <a:srgbClr val="00B0F0"/>
              </a:solidFill>
            </a:endParaRPr>
          </a:p>
          <a:p>
            <a:pPr algn="l"/>
            <a:r>
              <a:rPr lang="en-US" sz="1400" b="1">
                <a:solidFill>
                  <a:srgbClr val="00B0F0"/>
                </a:solidFill>
              </a:rPr>
              <a:t>      return false;</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true;</a:t>
            </a:r>
            <a:endParaRPr lang="en-US" sz="1400" b="1">
              <a:solidFill>
                <a:srgbClr val="00B0F0"/>
              </a:solidFill>
            </a:endParaRPr>
          </a:p>
          <a:p>
            <a:pPr algn="l"/>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rgbClr val="E907E7"/>
                </a:solidFill>
              </a:rPr>
              <a:t>function union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_union</a:t>
            </a:r>
            <a:r>
              <a:rPr lang="en-US" sz="1400" b="1">
                <a:solidFill>
                  <a:srgbClr val="00B0F0"/>
                </a:solidFill>
              </a:rPr>
              <a:t> = new Set(</a:t>
            </a:r>
            <a:r>
              <a:rPr lang="en-US" sz="1400" b="1">
                <a:solidFill>
                  <a:schemeClr val="accent2"/>
                </a:solidFill>
              </a:rPr>
              <a:t>setA</a:t>
            </a:r>
            <a:r>
              <a:rPr lang="en-US" sz="1400" b="1">
                <a:solidFill>
                  <a:srgbClr val="00B0F0"/>
                </a:solidFill>
              </a:rPr>
              <a: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_union</a:t>
            </a:r>
            <a:r>
              <a:rPr lang="en-US" sz="1400" b="1">
                <a:solidFill>
                  <a:srgbClr val="00B0F0"/>
                </a:solidFill>
              </a:rPr>
              <a:t>.add(</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a:t>
            </a:r>
            <a:r>
              <a:rPr lang="en-US" sz="1400" b="1">
                <a:solidFill>
                  <a:schemeClr val="accent2"/>
                </a:solidFill>
              </a:rPr>
              <a:t>_union</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rgbClr val="E907E7"/>
                </a:solidFill>
              </a:rPr>
              <a:t>function intersection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_intersection</a:t>
            </a:r>
            <a:r>
              <a:rPr lang="en-US" sz="1400" b="1">
                <a:solidFill>
                  <a:srgbClr val="00B0F0"/>
                </a:solidFill>
              </a:rPr>
              <a:t> = new Set();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if (</a:t>
            </a:r>
            <a:r>
              <a:rPr lang="en-US" sz="1400" b="1">
                <a:solidFill>
                  <a:schemeClr val="accent2"/>
                </a:solidFill>
              </a:rPr>
              <a:t>setA</a:t>
            </a:r>
            <a:r>
              <a:rPr lang="en-US" sz="1400" b="1">
                <a:solidFill>
                  <a:srgbClr val="00B0F0"/>
                </a:solidFill>
              </a:rPr>
              <a:t>.has(</a:t>
            </a:r>
            <a:r>
              <a:rPr lang="en-US" sz="1400" b="1">
                <a:solidFill>
                  <a:schemeClr val="accent2"/>
                </a:solidFill>
              </a:rPr>
              <a:t>elem</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_intersection</a:t>
            </a:r>
            <a:r>
              <a:rPr lang="en-US" sz="1400" b="1">
                <a:solidFill>
                  <a:srgbClr val="00B0F0"/>
                </a:solidFill>
              </a:rPr>
              <a:t>.add(</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a:t>
            </a:r>
            <a:r>
              <a:rPr lang="en-US" sz="1400" b="1">
                <a:solidFill>
                  <a:schemeClr val="accent2"/>
                </a:solidFill>
              </a:rPr>
              <a:t> _intersection</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p:txBody>
      </p:sp>
      <p:sp>
        <p:nvSpPr>
          <p:cNvPr id="2" name="Rectangles 1"/>
          <p:cNvSpPr/>
          <p:nvPr/>
        </p:nvSpPr>
        <p:spPr>
          <a:xfrm>
            <a:off x="2824480" y="358140"/>
            <a:ext cx="3260090" cy="4373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E907E7"/>
                </a:solidFill>
              </a:rPr>
              <a:t>function symmetricDifference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_difference</a:t>
            </a:r>
            <a:r>
              <a:rPr lang="en-US" sz="1400" b="1">
                <a:solidFill>
                  <a:srgbClr val="00B0F0"/>
                </a:solidFill>
              </a:rPr>
              <a:t> = new Set(</a:t>
            </a:r>
            <a:r>
              <a:rPr lang="en-US" sz="1400" b="1">
                <a:solidFill>
                  <a:schemeClr val="accent2"/>
                </a:solidFill>
              </a:rPr>
              <a:t>setA</a:t>
            </a:r>
            <a:r>
              <a:rPr lang="en-US" sz="1400" b="1">
                <a:solidFill>
                  <a:srgbClr val="00B0F0"/>
                </a:solidFill>
              </a:rPr>
              <a: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if (</a:t>
            </a:r>
            <a:r>
              <a:rPr lang="en-US" sz="1400" b="1">
                <a:solidFill>
                  <a:schemeClr val="accent2"/>
                </a:solidFill>
              </a:rPr>
              <a:t>_difference</a:t>
            </a:r>
            <a:r>
              <a:rPr lang="en-US" sz="1400" b="1">
                <a:solidFill>
                  <a:srgbClr val="00B0F0"/>
                </a:solidFill>
              </a:rPr>
              <a:t>.has(</a:t>
            </a:r>
            <a:r>
              <a:rPr lang="en-US" sz="1400" b="1">
                <a:solidFill>
                  <a:schemeClr val="accent2"/>
                </a:solidFill>
              </a:rPr>
              <a:t>elem</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_difference</a:t>
            </a:r>
            <a:r>
              <a:rPr lang="en-US" sz="1400" b="1">
                <a:solidFill>
                  <a:srgbClr val="00B0F0"/>
                </a:solidFill>
              </a:rPr>
              <a:t>.delete(</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 else {</a:t>
            </a:r>
            <a:endParaRPr lang="en-US" sz="1400" b="1">
              <a:solidFill>
                <a:srgbClr val="00B0F0"/>
              </a:solidFill>
            </a:endParaRPr>
          </a:p>
          <a:p>
            <a:pPr algn="l"/>
            <a:r>
              <a:rPr lang="en-US" sz="1400" b="1">
                <a:solidFill>
                  <a:srgbClr val="00B0F0"/>
                </a:solidFill>
              </a:rPr>
              <a:t>      </a:t>
            </a:r>
            <a:r>
              <a:rPr lang="en-US" sz="1400" b="1">
                <a:solidFill>
                  <a:schemeClr val="accent2"/>
                </a:solidFill>
              </a:rPr>
              <a:t>_difference</a:t>
            </a:r>
            <a:r>
              <a:rPr lang="en-US" sz="1400" b="1">
                <a:solidFill>
                  <a:srgbClr val="00B0F0"/>
                </a:solidFill>
              </a:rPr>
              <a:t>.add(</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a:t>
            </a:r>
            <a:r>
              <a:rPr lang="en-US" sz="1400" b="1">
                <a:solidFill>
                  <a:schemeClr val="accent2"/>
                </a:solidFill>
              </a:rPr>
              <a:t>_difference</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rgbClr val="E907E7"/>
                </a:solidFill>
              </a:rPr>
              <a:t>function 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_difference</a:t>
            </a:r>
            <a:r>
              <a:rPr lang="en-US" sz="1400" b="1">
                <a:solidFill>
                  <a:srgbClr val="00B0F0"/>
                </a:solidFill>
              </a:rPr>
              <a:t> = new Set(</a:t>
            </a:r>
            <a:r>
              <a:rPr lang="en-US" sz="1400" b="1">
                <a:solidFill>
                  <a:schemeClr val="accent2"/>
                </a:solidFill>
              </a:rPr>
              <a:t>setA</a:t>
            </a:r>
            <a:r>
              <a:rPr lang="en-US" sz="1400" b="1">
                <a:solidFill>
                  <a:srgbClr val="00B0F0"/>
                </a:solidFill>
              </a:rPr>
              <a: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_difference</a:t>
            </a:r>
            <a:r>
              <a:rPr lang="en-US" sz="1400" b="1">
                <a:solidFill>
                  <a:srgbClr val="00B0F0"/>
                </a:solidFill>
              </a:rPr>
              <a:t>.delete(</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a:t>
            </a:r>
            <a:r>
              <a:rPr lang="en-US" sz="1400" b="1">
                <a:solidFill>
                  <a:schemeClr val="accent2"/>
                </a:solidFill>
              </a:rPr>
              <a:t>_difference</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p:txBody>
      </p:sp>
      <p:sp>
        <p:nvSpPr>
          <p:cNvPr id="4" name="Rectangles 3"/>
          <p:cNvSpPr/>
          <p:nvPr/>
        </p:nvSpPr>
        <p:spPr>
          <a:xfrm>
            <a:off x="2825115" y="4863465"/>
            <a:ext cx="3259455" cy="1875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E907E7"/>
                </a:solidFill>
              </a:rPr>
              <a:t>isSuperset</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r>
              <a:rPr lang="en-US" sz="1400" b="1">
                <a:solidFill>
                  <a:srgbClr val="92D050"/>
                </a:solidFill>
              </a:rPr>
              <a:t>// returns true</a:t>
            </a:r>
            <a:endParaRPr lang="en-US" sz="1400" b="1">
              <a:solidFill>
                <a:srgbClr val="92D050"/>
              </a:solidFill>
            </a:endParaRPr>
          </a:p>
          <a:p>
            <a:pPr algn="l"/>
            <a:r>
              <a:rPr lang="en-US" sz="1400" b="1">
                <a:solidFill>
                  <a:srgbClr val="E907E7"/>
                </a:solidFill>
              </a:rPr>
              <a:t>union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a:t>
            </a:r>
            <a:r>
              <a:rPr lang="en-US" sz="1400" b="1">
                <a:solidFill>
                  <a:srgbClr val="92D050"/>
                </a:solidFill>
              </a:rPr>
              <a:t> </a:t>
            </a:r>
            <a:endParaRPr lang="en-US" sz="1400" b="1">
              <a:solidFill>
                <a:srgbClr val="92D050"/>
              </a:solidFill>
            </a:endParaRPr>
          </a:p>
          <a:p>
            <a:pPr algn="l"/>
            <a:r>
              <a:rPr lang="en-US" sz="1400" b="1">
                <a:solidFill>
                  <a:srgbClr val="92D050"/>
                </a:solidFill>
              </a:rPr>
              <a:t>// returns Set {1, 2, 3, 4, 5, 6}</a:t>
            </a:r>
            <a:endParaRPr lang="en-US" sz="1400" b="1">
              <a:solidFill>
                <a:srgbClr val="92D050"/>
              </a:solidFill>
            </a:endParaRPr>
          </a:p>
          <a:p>
            <a:pPr algn="l"/>
            <a:r>
              <a:rPr lang="en-US" sz="1400" b="1">
                <a:solidFill>
                  <a:srgbClr val="E907E7"/>
                </a:solidFill>
              </a:rPr>
              <a:t>intersection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 </a:t>
            </a:r>
            <a:endParaRPr lang="en-US" sz="1400" b="1">
              <a:solidFill>
                <a:srgbClr val="00B0F0"/>
              </a:solidFill>
            </a:endParaRPr>
          </a:p>
          <a:p>
            <a:pPr algn="l"/>
            <a:r>
              <a:rPr lang="en-US" sz="1400" b="1">
                <a:solidFill>
                  <a:srgbClr val="92D050"/>
                </a:solidFill>
              </a:rPr>
              <a:t>// returns Set {3, 4}</a:t>
            </a:r>
            <a:endParaRPr lang="en-US" sz="1400" b="1">
              <a:solidFill>
                <a:srgbClr val="92D050"/>
              </a:solidFill>
            </a:endParaRPr>
          </a:p>
          <a:p>
            <a:pPr algn="l"/>
            <a:r>
              <a:rPr lang="en-US" sz="1400" b="1">
                <a:solidFill>
                  <a:srgbClr val="E907E7"/>
                </a:solidFill>
              </a:rPr>
              <a:t>symmetricDifference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a:t>
            </a:r>
            <a:endParaRPr lang="en-US" sz="1400" b="1">
              <a:solidFill>
                <a:srgbClr val="00B0F0"/>
              </a:solidFill>
            </a:endParaRPr>
          </a:p>
          <a:p>
            <a:pPr algn="l"/>
            <a:r>
              <a:rPr lang="en-US" sz="1400" b="1">
                <a:solidFill>
                  <a:srgbClr val="00B0F0"/>
                </a:solidFill>
              </a:rPr>
              <a:t> </a:t>
            </a:r>
            <a:r>
              <a:rPr lang="en-US" sz="1400" b="1">
                <a:solidFill>
                  <a:srgbClr val="92D050"/>
                </a:solidFill>
              </a:rPr>
              <a:t>// returns Set {1, 2, 5, 6}</a:t>
            </a:r>
            <a:endParaRPr lang="en-US" sz="1400" b="1">
              <a:solidFill>
                <a:srgbClr val="92D050"/>
              </a:solidFill>
            </a:endParaRPr>
          </a:p>
          <a:p>
            <a:pPr algn="l"/>
            <a:r>
              <a:rPr lang="en-US" sz="1400" b="1">
                <a:solidFill>
                  <a:srgbClr val="E907E7"/>
                </a:solidFill>
              </a:rPr>
              <a:t>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a:t>
            </a:r>
            <a:endParaRPr lang="en-US" sz="1400" b="1">
              <a:solidFill>
                <a:srgbClr val="00B0F0"/>
              </a:solidFill>
            </a:endParaRPr>
          </a:p>
          <a:p>
            <a:pPr algn="l"/>
            <a:r>
              <a:rPr lang="en-US" sz="1400" b="1">
                <a:solidFill>
                  <a:srgbClr val="00B0F0"/>
                </a:solidFill>
              </a:rPr>
              <a:t> </a:t>
            </a:r>
            <a:r>
              <a:rPr lang="en-US" sz="1400" b="1">
                <a:solidFill>
                  <a:srgbClr val="92D050"/>
                </a:solidFill>
              </a:rPr>
              <a:t>// returns Set {1, 2}</a:t>
            </a:r>
            <a:endParaRPr lang="en-US" sz="1400" b="1">
              <a:solidFill>
                <a:srgbClr val="92D050"/>
              </a:solidFill>
            </a:endParaRPr>
          </a:p>
        </p:txBody>
      </p:sp>
      <p:sp>
        <p:nvSpPr>
          <p:cNvPr id="5" name="矩形 23"/>
          <p:cNvSpPr/>
          <p:nvPr/>
        </p:nvSpPr>
        <p:spPr>
          <a:xfrm>
            <a:off x="10213975" y="0"/>
            <a:ext cx="142494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6" name="Rectangles 5"/>
          <p:cNvSpPr/>
          <p:nvPr/>
        </p:nvSpPr>
        <p:spPr>
          <a:xfrm>
            <a:off x="9975850" y="358140"/>
            <a:ext cx="2172970" cy="34353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rPr>
              <a:t>const </a:t>
            </a:r>
            <a:r>
              <a:rPr lang="en-US" sz="1400" b="1">
                <a:solidFill>
                  <a:schemeClr val="accent2"/>
                </a:solidFill>
              </a:rPr>
              <a:t>ws </a:t>
            </a:r>
            <a:r>
              <a:rPr lang="en-US" sz="1400" b="1">
                <a:solidFill>
                  <a:srgbClr val="00B0F0"/>
                </a:solidFill>
              </a:rPr>
              <a:t>= new WeakSet();</a:t>
            </a:r>
            <a:endParaRPr lang="en-US" sz="1400" b="1">
              <a:solidFill>
                <a:srgbClr val="00B0F0"/>
              </a:solidFill>
            </a:endParaRPr>
          </a:p>
          <a:p>
            <a:pPr algn="l"/>
            <a:r>
              <a:rPr lang="en-US" sz="1400" b="1">
                <a:solidFill>
                  <a:srgbClr val="00B0F0"/>
                </a:solidFill>
              </a:rPr>
              <a:t>const </a:t>
            </a:r>
            <a:r>
              <a:rPr lang="en-US" sz="1400" b="1">
                <a:solidFill>
                  <a:schemeClr val="accent2"/>
                </a:solidFill>
              </a:rPr>
              <a:t>foo </a:t>
            </a:r>
            <a:r>
              <a:rPr lang="en-US" sz="1400" b="1">
                <a:solidFill>
                  <a:srgbClr val="00B0F0"/>
                </a:solidFill>
              </a:rPr>
              <a:t>=</a:t>
            </a:r>
            <a:r>
              <a:rPr lang="en-US" sz="1400" b="1">
                <a:solidFill>
                  <a:schemeClr val="bg1"/>
                </a:solidFill>
              </a:rPr>
              <a:t> {};</a:t>
            </a:r>
            <a:endParaRPr lang="en-US" sz="1400" b="1">
              <a:solidFill>
                <a:srgbClr val="00B0F0"/>
              </a:solidFill>
            </a:endParaRPr>
          </a:p>
          <a:p>
            <a:pPr algn="l"/>
            <a:r>
              <a:rPr lang="en-US" sz="1400" b="1">
                <a:solidFill>
                  <a:srgbClr val="00B0F0"/>
                </a:solidFill>
              </a:rPr>
              <a:t>const </a:t>
            </a:r>
            <a:r>
              <a:rPr lang="en-US" sz="1400" b="1">
                <a:solidFill>
                  <a:schemeClr val="accent2"/>
                </a:solidFill>
              </a:rPr>
              <a:t>bar </a:t>
            </a:r>
            <a:r>
              <a:rPr lang="en-US" sz="1400" b="1">
                <a:solidFill>
                  <a:srgbClr val="00B0F0"/>
                </a:solidFill>
              </a:rPr>
              <a:t>= </a:t>
            </a:r>
            <a:r>
              <a:rPr lang="en-US" sz="1400" b="1">
                <a:solidFill>
                  <a:schemeClr val="bg1"/>
                </a:solidFill>
              </a:rPr>
              <a:t>{};</a:t>
            </a:r>
            <a:endParaRPr lang="en-US" sz="1400" b="1">
              <a:solidFill>
                <a:srgbClr val="00B0F0"/>
              </a:solidFill>
            </a:endParaRPr>
          </a:p>
          <a:p>
            <a:pPr algn="l"/>
            <a:endParaRPr lang="en-US" sz="1400" b="1">
              <a:solidFill>
                <a:srgbClr val="00B0F0"/>
              </a:solidFill>
            </a:endParaRPr>
          </a:p>
          <a:p>
            <a:pPr algn="l"/>
            <a:r>
              <a:rPr lang="en-US" sz="1400" b="1">
                <a:solidFill>
                  <a:schemeClr val="accent2"/>
                </a:solidFill>
              </a:rPr>
              <a:t>ws</a:t>
            </a:r>
            <a:r>
              <a:rPr lang="en-US" sz="1400" b="1">
                <a:solidFill>
                  <a:srgbClr val="00B0F0"/>
                </a:solidFill>
              </a:rPr>
              <a:t>.add(</a:t>
            </a:r>
            <a:r>
              <a:rPr lang="en-US" sz="1400" b="1">
                <a:solidFill>
                  <a:schemeClr val="accent2"/>
                </a:solidFill>
              </a:rPr>
              <a:t>foo</a:t>
            </a:r>
            <a:r>
              <a:rPr lang="en-US" sz="1400" b="1">
                <a:solidFill>
                  <a:srgbClr val="00B0F0"/>
                </a:solidFill>
              </a:rPr>
              <a:t>);</a:t>
            </a:r>
            <a:endParaRPr lang="en-US" sz="1400" b="1">
              <a:solidFill>
                <a:srgbClr val="00B0F0"/>
              </a:solidFill>
            </a:endParaRPr>
          </a:p>
          <a:p>
            <a:pPr algn="l"/>
            <a:r>
              <a:rPr lang="en-US" sz="1400" b="1">
                <a:solidFill>
                  <a:schemeClr val="accent2"/>
                </a:solidFill>
              </a:rPr>
              <a:t>ws</a:t>
            </a:r>
            <a:r>
              <a:rPr lang="en-US" sz="1400" b="1">
                <a:solidFill>
                  <a:srgbClr val="00B0F0"/>
                </a:solidFill>
              </a:rPr>
              <a:t>.add(</a:t>
            </a:r>
            <a:r>
              <a:rPr lang="en-US" sz="1400" b="1">
                <a:solidFill>
                  <a:schemeClr val="accent2"/>
                </a:solidFill>
              </a:rPr>
              <a:t>bar</a:t>
            </a:r>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foo</a:t>
            </a:r>
            <a:r>
              <a:rPr lang="en-US" sz="1400" b="1">
                <a:solidFill>
                  <a:srgbClr val="00B0F0"/>
                </a:solidFill>
              </a:rPr>
              <a:t>);</a:t>
            </a:r>
            <a:r>
              <a:rPr lang="en-US" sz="1400" b="1">
                <a:solidFill>
                  <a:srgbClr val="92D050"/>
                </a:solidFill>
              </a:rPr>
              <a:t> // true</a:t>
            </a:r>
            <a:endParaRPr lang="en-US" sz="1400" b="1">
              <a:solidFill>
                <a:srgbClr val="92D05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bar</a:t>
            </a:r>
            <a:r>
              <a:rPr lang="en-US" sz="1400" b="1">
                <a:solidFill>
                  <a:srgbClr val="00B0F0"/>
                </a:solidFill>
              </a:rPr>
              <a:t>); </a:t>
            </a:r>
            <a:r>
              <a:rPr lang="en-US" sz="1400" b="1">
                <a:solidFill>
                  <a:srgbClr val="92D050"/>
                </a:solidFill>
              </a:rPr>
              <a:t>// true</a:t>
            </a:r>
            <a:endParaRPr lang="en-US" sz="1400" b="1">
              <a:solidFill>
                <a:srgbClr val="00B0F0"/>
              </a:solidFill>
            </a:endParaRPr>
          </a:p>
          <a:p>
            <a:pPr algn="l"/>
            <a:endParaRPr lang="en-US" sz="1400" b="1">
              <a:solidFill>
                <a:srgbClr val="00B0F0"/>
              </a:solidFill>
            </a:endParaRPr>
          </a:p>
          <a:p>
            <a:pPr algn="l"/>
            <a:r>
              <a:rPr lang="en-US" sz="1400" b="1">
                <a:solidFill>
                  <a:schemeClr val="accent2"/>
                </a:solidFill>
              </a:rPr>
              <a:t>ws</a:t>
            </a:r>
            <a:r>
              <a:rPr lang="en-US" sz="1400" b="1">
                <a:solidFill>
                  <a:srgbClr val="00B0F0"/>
                </a:solidFill>
              </a:rPr>
              <a:t>.delete(</a:t>
            </a:r>
            <a:r>
              <a:rPr lang="en-US" sz="1400" b="1">
                <a:solidFill>
                  <a:schemeClr val="accent2"/>
                </a:solidFill>
              </a:rPr>
              <a:t>foo</a:t>
            </a:r>
            <a:r>
              <a:rPr lang="en-US" sz="1400" b="1">
                <a:solidFill>
                  <a:srgbClr val="00B0F0"/>
                </a:solidFill>
              </a:rPr>
              <a:t>); </a:t>
            </a:r>
            <a:r>
              <a:rPr lang="en-US" sz="1400" b="1">
                <a:solidFill>
                  <a:srgbClr val="92D050"/>
                </a:solidFill>
              </a:rPr>
              <a:t>// removes foo from the set</a:t>
            </a:r>
            <a:endParaRPr lang="en-US" sz="1400" b="1">
              <a:solidFill>
                <a:srgbClr val="92D05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foo</a:t>
            </a:r>
            <a:r>
              <a:rPr lang="en-US" sz="1400" b="1">
                <a:solidFill>
                  <a:srgbClr val="00B0F0"/>
                </a:solidFill>
              </a:rPr>
              <a:t>);</a:t>
            </a:r>
            <a:r>
              <a:rPr lang="en-US" sz="1400" b="1">
                <a:solidFill>
                  <a:srgbClr val="92D050"/>
                </a:solidFill>
              </a:rPr>
              <a:t> // false, foo has been removed</a:t>
            </a:r>
            <a:endParaRPr lang="en-US" sz="1400" b="1">
              <a:solidFill>
                <a:srgbClr val="92D05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bar</a:t>
            </a:r>
            <a:r>
              <a:rPr lang="en-US" sz="1400" b="1">
                <a:solidFill>
                  <a:srgbClr val="00B0F0"/>
                </a:solidFill>
              </a:rPr>
              <a:t>); </a:t>
            </a:r>
            <a:r>
              <a:rPr lang="en-US" sz="1400" b="1">
                <a:solidFill>
                  <a:srgbClr val="92D050"/>
                </a:solidFill>
              </a:rPr>
              <a:t>// true, bar is retained</a:t>
            </a:r>
            <a:endParaRPr lang="en-US" sz="1400" b="1">
              <a:solidFill>
                <a:srgbClr val="92D050"/>
              </a:solidFill>
            </a:endParaRPr>
          </a:p>
        </p:txBody>
      </p:sp>
      <p:sp>
        <p:nvSpPr>
          <p:cNvPr id="8" name="Rectangles 7"/>
          <p:cNvSpPr/>
          <p:nvPr/>
        </p:nvSpPr>
        <p:spPr>
          <a:xfrm>
            <a:off x="104140" y="5879465"/>
            <a:ext cx="2719705" cy="859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FF0000"/>
                </a:solidFill>
              </a:rPr>
              <a:t>// Examples</a:t>
            </a:r>
            <a:endParaRPr lang="en-US" sz="1400" b="1">
              <a:solidFill>
                <a:srgbClr val="FF0000"/>
              </a:solidFill>
            </a:endParaRPr>
          </a:p>
          <a:p>
            <a:pPr algn="l"/>
            <a:r>
              <a:rPr lang="en-US" sz="1400" b="1">
                <a:solidFill>
                  <a:srgbClr val="00B0F0"/>
                </a:solidFill>
              </a:rPr>
              <a:t>const </a:t>
            </a:r>
            <a:r>
              <a:rPr lang="en-US" sz="1400" b="1">
                <a:solidFill>
                  <a:schemeClr val="accent2"/>
                </a:solidFill>
              </a:rPr>
              <a:t>setA </a:t>
            </a:r>
            <a:r>
              <a:rPr lang="en-US" sz="1400" b="1">
                <a:solidFill>
                  <a:srgbClr val="00B0F0"/>
                </a:solidFill>
              </a:rPr>
              <a:t>= new Set(</a:t>
            </a:r>
            <a:r>
              <a:rPr lang="en-US" sz="1400" b="1">
                <a:solidFill>
                  <a:schemeClr val="bg1"/>
                </a:solidFill>
              </a:rPr>
              <a:t>[1, 2, 3, 4]</a:t>
            </a:r>
            <a:r>
              <a:rPr lang="en-US" sz="1400" b="1">
                <a:solidFill>
                  <a:srgbClr val="00B0F0"/>
                </a:solidFill>
              </a:rPr>
              <a:t>);   </a:t>
            </a:r>
            <a:endParaRPr lang="en-US" sz="1400" b="1">
              <a:solidFill>
                <a:srgbClr val="00B0F0"/>
              </a:solidFill>
            </a:endParaRPr>
          </a:p>
          <a:p>
            <a:pPr algn="l"/>
            <a:r>
              <a:rPr lang="en-US" sz="1400" b="1">
                <a:solidFill>
                  <a:srgbClr val="00B0F0"/>
                </a:solidFill>
              </a:rPr>
              <a:t>const </a:t>
            </a:r>
            <a:r>
              <a:rPr lang="en-US" sz="1400" b="1">
                <a:solidFill>
                  <a:schemeClr val="accent2"/>
                </a:solidFill>
              </a:rPr>
              <a:t>setB </a:t>
            </a:r>
            <a:r>
              <a:rPr lang="en-US" sz="1400" b="1">
                <a:solidFill>
                  <a:srgbClr val="00B0F0"/>
                </a:solidFill>
              </a:rPr>
              <a:t>= new Set(</a:t>
            </a:r>
            <a:r>
              <a:rPr lang="en-US" sz="1400" b="1">
                <a:solidFill>
                  <a:schemeClr val="bg1"/>
                </a:solidFill>
              </a:rPr>
              <a:t>[2, 3]</a:t>
            </a:r>
            <a:r>
              <a:rPr lang="en-US" sz="1400" b="1">
                <a:solidFill>
                  <a:srgbClr val="00B0F0"/>
                </a:solidFill>
              </a:rPr>
              <a:t>);</a:t>
            </a:r>
            <a:endParaRPr lang="en-US" sz="1400" b="1">
              <a:solidFill>
                <a:srgbClr val="00B0F0"/>
              </a:solidFill>
            </a:endParaRPr>
          </a:p>
          <a:p>
            <a:pPr algn="l"/>
            <a:r>
              <a:rPr lang="en-US" sz="1400" b="1">
                <a:solidFill>
                  <a:srgbClr val="00B0F0"/>
                </a:solidFill>
              </a:rPr>
              <a:t>const </a:t>
            </a:r>
            <a:r>
              <a:rPr lang="en-US" sz="1400" b="1">
                <a:solidFill>
                  <a:schemeClr val="accent2"/>
                </a:solidFill>
              </a:rPr>
              <a:t>setC </a:t>
            </a:r>
            <a:r>
              <a:rPr lang="en-US" sz="1400" b="1">
                <a:solidFill>
                  <a:srgbClr val="00B0F0"/>
                </a:solidFill>
              </a:rPr>
              <a:t>= new Set(</a:t>
            </a:r>
            <a:r>
              <a:rPr lang="en-US" sz="1400" b="1">
                <a:solidFill>
                  <a:schemeClr val="bg1"/>
                </a:solidFill>
              </a:rPr>
              <a:t>[3, 4, 5, 6]</a:t>
            </a:r>
            <a:r>
              <a:rPr lang="en-US" sz="1400" b="1">
                <a:solidFill>
                  <a:srgbClr val="00B0F0"/>
                </a:solidFill>
              </a:rPr>
              <a:t>); </a:t>
            </a:r>
            <a:endParaRPr lang="en-US" sz="1400" b="1">
              <a:solidFill>
                <a:srgbClr val="92D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1724025" y="2067560"/>
            <a:ext cx="8162290" cy="829945"/>
          </a:xfrm>
          <a:prstGeom prst="rect">
            <a:avLst/>
          </a:prstGeom>
          <a:noFill/>
        </p:spPr>
        <p:txBody>
          <a:bodyPr wrap="square" rtlCol="0">
            <a:spAutoFit/>
          </a:bodyPr>
          <a:p>
            <a:pPr algn="ctr"/>
            <a:r>
              <a:rPr lang="en-US" altLang="zh-CN" sz="4800" b="1" dirty="0">
                <a:solidFill>
                  <a:schemeClr val="accent1"/>
                </a:solidFill>
              </a:rPr>
              <a:t>Objects &amp; Map &amp; Weak Map</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graphicFrame>
        <p:nvGraphicFramePr>
          <p:cNvPr id="8" name="Table 7"/>
          <p:cNvGraphicFramePr/>
          <p:nvPr/>
        </p:nvGraphicFramePr>
        <p:xfrm>
          <a:off x="79375" y="79375"/>
          <a:ext cx="12046585" cy="6492240"/>
        </p:xfrm>
        <a:graphic>
          <a:graphicData uri="http://schemas.openxmlformats.org/drawingml/2006/table">
            <a:tbl>
              <a:tblPr firstRow="1" bandRow="1">
                <a:tableStyleId>{5C22544A-7EE6-4342-B048-85BDC9FD1C3A}</a:tableStyleId>
              </a:tblPr>
              <a:tblGrid>
                <a:gridCol w="3918585"/>
                <a:gridCol w="4064000"/>
                <a:gridCol w="4064000"/>
              </a:tblGrid>
              <a:tr h="365760">
                <a:tc>
                  <a:txBody>
                    <a:bodyPr/>
                    <a:p>
                      <a:pPr algn="ctr">
                        <a:buNone/>
                      </a:pPr>
                      <a:r>
                        <a:rPr lang="en-US"/>
                        <a:t>Object</a:t>
                      </a:r>
                      <a:endParaRPr lang="en-US"/>
                    </a:p>
                  </a:txBody>
                  <a:tcPr/>
                </a:tc>
                <a:tc>
                  <a:txBody>
                    <a:bodyPr/>
                    <a:p>
                      <a:pPr algn="ctr">
                        <a:buNone/>
                      </a:pPr>
                      <a:r>
                        <a:rPr lang="en-US"/>
                        <a:t>Map</a:t>
                      </a:r>
                      <a:endParaRPr lang="en-US"/>
                    </a:p>
                  </a:txBody>
                  <a:tcPr/>
                </a:tc>
                <a:tc>
                  <a:txBody>
                    <a:bodyPr/>
                    <a:p>
                      <a:pPr algn="ctr">
                        <a:buNone/>
                      </a:pPr>
                      <a:r>
                        <a:rPr lang="en-US"/>
                        <a:t>Weak Map</a:t>
                      </a:r>
                      <a:endParaRPr lang="en-US"/>
                    </a:p>
                  </a:txBody>
                  <a:tcPr/>
                </a:tc>
              </a:tr>
              <a:tr h="914400">
                <a:tc>
                  <a:txBody>
                    <a:bodyPr/>
                    <a:p>
                      <a:pPr>
                        <a:buNone/>
                      </a:pPr>
                      <a:r>
                        <a:rPr lang="en-US"/>
                        <a:t>keys of an Object must be either a String or a Symbol</a:t>
                      </a:r>
                      <a:endParaRPr lang="en-US"/>
                    </a:p>
                  </a:txBody>
                  <a:tcPr/>
                </a:tc>
                <a:tc>
                  <a:txBody>
                    <a:bodyPr/>
                    <a:p>
                      <a:pPr>
                        <a:buNone/>
                      </a:pPr>
                      <a:r>
                        <a:rPr lang="en-US"/>
                        <a:t> </a:t>
                      </a:r>
                      <a:r>
                        <a:rPr lang="en-US" sz="1800" b="1">
                          <a:solidFill>
                            <a:srgbClr val="FF0000"/>
                          </a:solidFill>
                          <a:sym typeface="+mn-ea"/>
                        </a:rPr>
                        <a:t>why we use weak-map</a:t>
                      </a:r>
                      <a:endParaRPr lang="en-US"/>
                    </a:p>
                    <a:p>
                      <a:pPr>
                        <a:buNone/>
                      </a:pPr>
                      <a:r>
                        <a:rPr lang="en-US"/>
                        <a:t>keys can be any value (including functions, objects, or any primitive)</a:t>
                      </a:r>
                      <a:endParaRPr lang="en-US"/>
                    </a:p>
                  </a:txBody>
                  <a:tcPr/>
                </a:tc>
                <a:tc>
                  <a:txBody>
                    <a:bodyPr/>
                    <a:p>
                      <a:pPr>
                        <a:buNone/>
                      </a:pPr>
                      <a:r>
                        <a:rPr lang="en-US"/>
                        <a:t>keys must be objects or non-registered symbols</a:t>
                      </a:r>
                      <a:endParaRPr lang="en-US"/>
                    </a:p>
                  </a:txBody>
                  <a:tcPr/>
                </a:tc>
              </a:tr>
              <a:tr h="914400">
                <a:tc>
                  <a:txBody>
                    <a:bodyPr/>
                    <a:p>
                      <a:pPr>
                        <a:buNone/>
                      </a:pPr>
                      <a:r>
                        <a:rPr lang="en-US"/>
                        <a:t>Setting user-provided key-value pairs on an Object may allow an attacker to override the object's prototype</a:t>
                      </a:r>
                      <a:endParaRPr lang="en-US"/>
                    </a:p>
                  </a:txBody>
                  <a:tcPr/>
                </a:tc>
                <a:tc>
                  <a:txBody>
                    <a:bodyPr/>
                    <a:p>
                      <a:pPr>
                        <a:buNone/>
                      </a:pPr>
                      <a:r>
                        <a:rPr lang="en-US"/>
                        <a:t>A Map is safe to use with user-provided keys and values.</a:t>
                      </a:r>
                      <a:endParaRPr lang="en-US"/>
                    </a:p>
                  </a:txBody>
                  <a:tcPr/>
                </a:tc>
                <a:tc>
                  <a:txBody>
                    <a:bodyPr/>
                    <a:p>
                      <a:pPr>
                        <a:buNone/>
                      </a:pPr>
                      <a:endParaRPr lang="en-US"/>
                    </a:p>
                  </a:txBody>
                  <a:tcPr/>
                </a:tc>
              </a:tr>
              <a:tr h="640080">
                <a:tc>
                  <a:txBody>
                    <a:bodyPr/>
                    <a:p>
                      <a:pPr>
                        <a:buNone/>
                      </a:pPr>
                      <a:r>
                        <a:rPr lang="en-US" sz="1800">
                          <a:sym typeface="+mn-ea"/>
                        </a:rPr>
                        <a:t>Map does not preserve the original order of elements with respect to the insertion. </a:t>
                      </a:r>
                      <a:endParaRPr lang="en-US"/>
                    </a:p>
                  </a:txBody>
                  <a:tcPr/>
                </a:tc>
                <a:tc>
                  <a:txBody>
                    <a:bodyPr/>
                    <a:p>
                      <a:pPr>
                        <a:buNone/>
                      </a:pPr>
                      <a:r>
                        <a:rPr lang="en-US"/>
                        <a:t>Map preserves the original order of elements with respect to the insertion. </a:t>
                      </a:r>
                      <a:endParaRPr lang="en-US"/>
                    </a:p>
                  </a:txBody>
                  <a:tcPr/>
                </a:tc>
                <a:tc>
                  <a:txBody>
                    <a:bodyPr/>
                    <a:p>
                      <a:pPr>
                        <a:buNone/>
                      </a:pPr>
                      <a:r>
                        <a:rPr lang="en-US" sz="1800">
                          <a:sym typeface="+mn-ea"/>
                        </a:rPr>
                        <a:t>In a Weak Map, every key can only be an object and function. It used to store weak object references</a:t>
                      </a:r>
                      <a:endParaRPr lang="en-US"/>
                    </a:p>
                  </a:txBody>
                  <a:tcPr/>
                </a:tc>
              </a:tr>
              <a:tr h="365760">
                <a:tc>
                  <a:txBody>
                    <a:bodyPr/>
                    <a:p>
                      <a:pPr>
                        <a:buNone/>
                      </a:pPr>
                      <a:r>
                        <a:rPr lang="en-US"/>
                        <a:t>Objects are not iterable directly.</a:t>
                      </a:r>
                      <a:endParaRPr lang="en-US"/>
                    </a:p>
                  </a:txBody>
                  <a:tcPr/>
                </a:tc>
                <a:tc>
                  <a:txBody>
                    <a:bodyPr/>
                    <a:p>
                      <a:pPr>
                        <a:buNone/>
                      </a:pPr>
                      <a:r>
                        <a:rPr lang="en-US"/>
                        <a:t>Maps are iterable.</a:t>
                      </a:r>
                      <a:endParaRPr lang="en-US"/>
                    </a:p>
                  </a:txBody>
                  <a:tcPr/>
                </a:tc>
                <a:tc>
                  <a:txBody>
                    <a:bodyPr/>
                    <a:p>
                      <a:pPr>
                        <a:buNone/>
                      </a:pPr>
                      <a:r>
                        <a:rPr lang="en-US"/>
                        <a:t>WeakMaps are not iterable.</a:t>
                      </a:r>
                      <a:endParaRPr lang="en-US"/>
                    </a:p>
                  </a:txBody>
                  <a:tcPr/>
                </a:tc>
              </a:tr>
              <a:tr h="914400">
                <a:tc>
                  <a:txBody>
                    <a:bodyPr/>
                    <a:p>
                      <a:pPr>
                        <a:buNone/>
                      </a:pPr>
                      <a:endParaRPr lang="en-US"/>
                    </a:p>
                  </a:txBody>
                  <a:tcPr/>
                </a:tc>
                <a:tc>
                  <a:txBody>
                    <a:bodyPr/>
                    <a:p>
                      <a:pPr>
                        <a:buNone/>
                      </a:pPr>
                      <a:r>
                        <a:rPr lang="en-US"/>
                        <a:t>Maps will keep everything even if you don’t use them</a:t>
                      </a:r>
                      <a:endParaRPr lang="en-US"/>
                    </a:p>
                  </a:txBody>
                  <a:tcPr/>
                </a:tc>
                <a:tc>
                  <a:txBody>
                    <a:bodyPr/>
                    <a:p>
                      <a:pPr>
                        <a:buNone/>
                      </a:pPr>
                      <a:r>
                        <a:rPr lang="en-US" sz="1800">
                          <a:sym typeface="+mn-ea"/>
                        </a:rPr>
                        <a:t>WeakMaps holds the reference to the key, not the key itself.</a:t>
                      </a:r>
                      <a:endParaRPr lang="en-US" sz="1800"/>
                    </a:p>
                    <a:p>
                      <a:pPr>
                        <a:buNone/>
                      </a:pPr>
                      <a:endParaRPr lang="en-US"/>
                    </a:p>
                  </a:txBody>
                  <a:tcPr/>
                </a:tc>
              </a:tr>
              <a:tr h="365760">
                <a:tc>
                  <a:txBody>
                    <a:bodyPr/>
                    <a:p>
                      <a:pPr>
                        <a:buNone/>
                      </a:pPr>
                      <a:endParaRPr lang="en-US"/>
                    </a:p>
                  </a:txBody>
                  <a:tcPr/>
                </a:tc>
                <a:tc>
                  <a:txBody>
                    <a:bodyPr/>
                    <a:p>
                      <a:pPr>
                        <a:buNone/>
                      </a:pPr>
                      <a:r>
                        <a:rPr lang="en-US" sz="1800">
                          <a:sym typeface="+mn-ea"/>
                        </a:rPr>
                        <a:t>The garbage collector doesn’t remove a key pointer from “Map” and also doesn’t remove the key from memory.</a:t>
                      </a:r>
                      <a:endParaRPr lang="en-US"/>
                    </a:p>
                  </a:txBody>
                  <a:tcPr/>
                </a:tc>
                <a:tc>
                  <a:txBody>
                    <a:bodyPr/>
                    <a:p>
                      <a:pPr>
                        <a:buNone/>
                      </a:pPr>
                      <a:r>
                        <a:rPr lang="en-US" b="1">
                          <a:solidFill>
                            <a:srgbClr val="FF0000"/>
                          </a:solidFill>
                        </a:rPr>
                        <a:t>why we use weak-map</a:t>
                      </a:r>
                      <a:endParaRPr lang="en-US" b="1">
                        <a:solidFill>
                          <a:srgbClr val="FF0000"/>
                        </a:solidFill>
                      </a:endParaRPr>
                    </a:p>
                    <a:p>
                      <a:pPr>
                        <a:buNone/>
                      </a:pPr>
                      <a:r>
                        <a:rPr lang="en-US"/>
                        <a:t>The garbage collector goes ahead and removes the key pointer from “WeakMap” and also removes the key from memory. WeakMap allows the garbage collector to do its task but not the Map.</a:t>
                      </a:r>
                      <a:endParaRPr lang="en-US"/>
                    </a:p>
                  </a:txBody>
                  <a:tcPr/>
                </a:tc>
              </a:tr>
              <a:tr h="365760">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640" y="63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a:t>
            </a:r>
            <a:endParaRPr lang="en-US" altLang="zh-CN" sz="2000" b="1" dirty="0">
              <a:solidFill>
                <a:schemeClr val="bg1"/>
              </a:solidFill>
              <a:sym typeface="+mn-ea"/>
            </a:endParaRPr>
          </a:p>
        </p:txBody>
      </p:sp>
      <p:sp>
        <p:nvSpPr>
          <p:cNvPr id="11" name="Rectangles 10"/>
          <p:cNvSpPr/>
          <p:nvPr/>
        </p:nvSpPr>
        <p:spPr>
          <a:xfrm>
            <a:off x="41275" y="339725"/>
            <a:ext cx="5442585" cy="15328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t>
            </a:r>
            <a:r>
              <a:rPr lang="en-US" sz="1400" b="1">
                <a:solidFill>
                  <a:schemeClr val="accent2"/>
                </a:solidFill>
                <a:sym typeface="+mn-ea"/>
              </a:rPr>
              <a:t>obj1 </a:t>
            </a:r>
            <a:r>
              <a:rPr lang="en-US" sz="1400">
                <a:solidFill>
                  <a:schemeClr val="bg1"/>
                </a:solidFill>
                <a:sym typeface="+mn-ea"/>
              </a:rPr>
              <a:t>=</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 </a:t>
            </a:r>
            <a:r>
              <a:rPr lang="en-US" sz="1400">
                <a:solidFill>
                  <a:schemeClr val="bg1"/>
                </a:solidFill>
                <a:sym typeface="+mn-ea"/>
              </a:rPr>
              <a:t>"key2" : value2,....., "keyN" : valueN</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r>
              <a:rPr lang="en-US" sz="1400" b="1">
                <a:solidFill>
                  <a:schemeClr val="accent6"/>
                </a:solidFill>
                <a:sym typeface="+mn-ea"/>
              </a:rPr>
              <a:t> // construct from elements :-</a:t>
            </a:r>
            <a:endParaRPr lang="en-US" sz="1400" b="1">
              <a:solidFill>
                <a:schemeClr val="accent6"/>
              </a:solidFill>
            </a:endParaRPr>
          </a:p>
          <a:p>
            <a:pPr algn="l"/>
            <a:r>
              <a:rPr lang="en-US" sz="1400">
                <a:solidFill>
                  <a:schemeClr val="bg1"/>
                </a:solidFill>
                <a:sym typeface="+mn-ea"/>
              </a:rPr>
              <a:t> </a:t>
            </a:r>
            <a:r>
              <a:rPr lang="en-US" sz="1400" b="1">
                <a:solidFill>
                  <a:schemeClr val="accent2"/>
                </a:solidFill>
                <a:sym typeface="+mn-ea"/>
              </a:rPr>
              <a:t>obj1 </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obj1.keyN = valueN;  </a:t>
            </a:r>
            <a:r>
              <a:rPr lang="en-US" sz="1400" b="1">
                <a:solidFill>
                  <a:srgbClr val="7030A0"/>
                </a:solidFill>
                <a:sym typeface="+mn-ea"/>
              </a:rPr>
              <a:t>or</a:t>
            </a:r>
            <a:r>
              <a:rPr lang="en-US" sz="1400">
                <a:solidFill>
                  <a:schemeClr val="bg1"/>
                </a:solidFill>
                <a:sym typeface="+mn-ea"/>
              </a:rPr>
              <a:t> </a:t>
            </a:r>
            <a:r>
              <a:rPr lang="en-US" sz="1400">
                <a:solidFill>
                  <a:schemeClr val="bg1"/>
                </a:solidFill>
                <a:sym typeface="+mn-ea"/>
              </a:rPr>
              <a:t>obj1[“keyN”] = valueN; </a:t>
            </a:r>
            <a:endParaRPr lang="en-US" sz="1400" b="1">
              <a:solidFill>
                <a:schemeClr val="accent1"/>
              </a:solidFill>
              <a:sym typeface="+mn-ea"/>
            </a:endParaRPr>
          </a:p>
        </p:txBody>
      </p:sp>
      <p:sp>
        <p:nvSpPr>
          <p:cNvPr id="14" name="Rectangles 13"/>
          <p:cNvSpPr/>
          <p:nvPr/>
        </p:nvSpPr>
        <p:spPr>
          <a:xfrm>
            <a:off x="5484495" y="142240"/>
            <a:ext cx="2318385" cy="1730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2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3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).length</a:t>
            </a:r>
            <a:endParaRPr lang="en-US" sz="1400" b="1">
              <a:solidFill>
                <a:schemeClr val="accent1"/>
              </a:solidFill>
              <a:sym typeface="+mn-ea"/>
            </a:endParaRPr>
          </a:p>
        </p:txBody>
      </p:sp>
      <p:sp>
        <p:nvSpPr>
          <p:cNvPr id="22" name="Rectangles 21"/>
          <p:cNvSpPr/>
          <p:nvPr/>
        </p:nvSpPr>
        <p:spPr>
          <a:xfrm>
            <a:off x="7803515" y="247650"/>
            <a:ext cx="1802765"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a:t>
            </a:r>
            <a:endParaRPr lang="en-US" sz="1400" b="1">
              <a:solidFill>
                <a:schemeClr val="accent6"/>
              </a:solidFill>
              <a:sym typeface="+mn-ea"/>
            </a:endParaRPr>
          </a:p>
          <a:p>
            <a:pPr algn="l"/>
            <a:r>
              <a:rPr lang="en-US" sz="1400" b="1">
                <a:solidFill>
                  <a:schemeClr val="accent5"/>
                </a:solidFill>
                <a:sym typeface="+mn-ea"/>
              </a:rPr>
              <a:t> </a:t>
            </a:r>
            <a:r>
              <a:rPr lang="en-US" sz="1400" b="1">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a:t>
            </a:r>
            <a:endParaRPr lang="en-US" sz="1400" b="1">
              <a:solidFill>
                <a:schemeClr val="accent5"/>
              </a:solidFill>
              <a:sym typeface="+mn-ea"/>
            </a:endParaRPr>
          </a:p>
          <a:p>
            <a:pPr algn="l"/>
            <a:r>
              <a:rPr lang="en-US" sz="1400" b="1">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chemeClr val="accent1"/>
              </a:solidFill>
              <a:sym typeface="+mn-ea"/>
            </a:endParaRPr>
          </a:p>
        </p:txBody>
      </p:sp>
      <p:sp>
        <p:nvSpPr>
          <p:cNvPr id="24" name="Rectangles 23"/>
          <p:cNvSpPr/>
          <p:nvPr/>
        </p:nvSpPr>
        <p:spPr>
          <a:xfrm>
            <a:off x="9605010" y="24066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b="1">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rgbClr val="00B0F0"/>
                </a:solidFill>
                <a:sym typeface="+mn-ea"/>
              </a:rPr>
              <a:t> =</a:t>
            </a:r>
            <a:r>
              <a:rPr lang="en-US" sz="1400" b="1">
                <a:solidFill>
                  <a:schemeClr val="accent5"/>
                </a:solidFill>
                <a:sym typeface="+mn-ea"/>
              </a:rPr>
              <a:t>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rgbClr val="00B0F0"/>
                </a:solidFill>
                <a:sym typeface="+mn-ea"/>
              </a:rPr>
              <a:t>= </a:t>
            </a:r>
            <a:r>
              <a:rPr lang="en-US" sz="1400" b="1">
                <a:solidFill>
                  <a:schemeClr val="bg1"/>
                </a:solidFill>
                <a:sym typeface="+mn-ea"/>
              </a:rPr>
              <a:t>value</a:t>
            </a:r>
            <a:endParaRPr lang="en-US" sz="1400" b="1">
              <a:solidFill>
                <a:schemeClr val="accent1"/>
              </a:solidFill>
              <a:sym typeface="+mn-ea"/>
            </a:endParaRPr>
          </a:p>
        </p:txBody>
      </p:sp>
      <p:sp>
        <p:nvSpPr>
          <p:cNvPr id="3" name="Rectangles 2"/>
          <p:cNvSpPr/>
          <p:nvPr/>
        </p:nvSpPr>
        <p:spPr>
          <a:xfrm>
            <a:off x="0" y="3341370"/>
            <a:ext cx="5443220" cy="1451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 </a:t>
            </a:r>
            <a:endParaRPr lang="en-US" sz="1400" b="1">
              <a:solidFill>
                <a:schemeClr val="accent6"/>
              </a:solidFill>
              <a:sym typeface="+mn-ea"/>
            </a:endParaRPr>
          </a:p>
          <a:p>
            <a:pPr algn="l"/>
            <a:r>
              <a:rPr lang="en-US" sz="1400" b="1">
                <a:solidFill>
                  <a:schemeClr val="accent6"/>
                </a:solidFill>
                <a:sym typeface="+mn-ea"/>
              </a:rPr>
              <a:t>// construct from elements :-</a:t>
            </a:r>
            <a:endParaRPr lang="en-US" sz="1400" b="1">
              <a:solidFill>
                <a:schemeClr val="accent6"/>
              </a:solidFill>
            </a:endParaRPr>
          </a:p>
          <a:p>
            <a:pPr algn="l"/>
            <a:r>
              <a:rPr lang="en-US" sz="1400">
                <a:solidFill>
                  <a:schemeClr val="bg1"/>
                </a:solidFill>
                <a:sym typeface="+mn-ea"/>
              </a:rPr>
              <a:t> </a:t>
            </a:r>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map1.set(key1 ,value1); </a:t>
            </a:r>
            <a:endParaRPr lang="en-US" sz="1400" b="1">
              <a:solidFill>
                <a:schemeClr val="accent1"/>
              </a:solidFill>
              <a:sym typeface="+mn-ea"/>
            </a:endParaRPr>
          </a:p>
        </p:txBody>
      </p:sp>
      <p:sp>
        <p:nvSpPr>
          <p:cNvPr id="4" name="Rectangles 3"/>
          <p:cNvSpPr/>
          <p:nvPr/>
        </p:nvSpPr>
        <p:spPr>
          <a:xfrm>
            <a:off x="5444490" y="3341370"/>
            <a:ext cx="2319020" cy="1240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r>
              <a:rPr lang="en-US" sz="1400" b="1">
                <a:solidFill>
                  <a:schemeClr val="accent2"/>
                </a:solidFill>
                <a:sym typeface="+mn-ea"/>
              </a:rPr>
              <a:t>map1</a:t>
            </a:r>
            <a:r>
              <a:rPr lang="en-US" sz="1400" b="1">
                <a:solidFill>
                  <a:srgbClr val="00B0F0"/>
                </a:solidFill>
                <a:sym typeface="+mn-ea"/>
              </a:rPr>
              <a:t>.size</a:t>
            </a:r>
            <a:endParaRPr lang="en-US" sz="1400" b="1">
              <a:solidFill>
                <a:schemeClr val="accent1"/>
              </a:solidFill>
              <a:sym typeface="+mn-ea"/>
            </a:endParaRPr>
          </a:p>
        </p:txBody>
      </p:sp>
      <p:sp>
        <p:nvSpPr>
          <p:cNvPr id="5" name="Rectangles 4"/>
          <p:cNvSpPr/>
          <p:nvPr/>
        </p:nvSpPr>
        <p:spPr>
          <a:xfrm>
            <a:off x="7761605" y="3341370"/>
            <a:ext cx="1802130" cy="1240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map1</a:t>
            </a:r>
            <a:r>
              <a:rPr lang="en-US" sz="1400" b="1">
                <a:solidFill>
                  <a:srgbClr val="00B0F0"/>
                </a:solidFill>
                <a:sym typeface="+mn-ea"/>
              </a:rPr>
              <a:t>.get(</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6" name="Rectangles 5"/>
          <p:cNvSpPr/>
          <p:nvPr/>
        </p:nvSpPr>
        <p:spPr>
          <a:xfrm>
            <a:off x="9563735" y="3341370"/>
            <a:ext cx="2449830" cy="939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map1</a:t>
            </a:r>
            <a:r>
              <a:rPr lang="en-US" sz="1400" b="1">
                <a:solidFill>
                  <a:srgbClr val="00B0F0"/>
                </a:solidFill>
                <a:sym typeface="+mn-ea"/>
              </a:rPr>
              <a:t>.set(</a:t>
            </a:r>
            <a:r>
              <a:rPr lang="en-US" sz="1400" b="1">
                <a:solidFill>
                  <a:srgbClr val="FF0000"/>
                </a:solidFill>
                <a:sym typeface="+mn-ea"/>
              </a:rPr>
              <a:t>keyName , value</a:t>
            </a:r>
            <a:r>
              <a:rPr lang="en-US" sz="1400" b="1">
                <a:solidFill>
                  <a:srgbClr val="00B0F0"/>
                </a:solidFill>
                <a:sym typeface="+mn-ea"/>
              </a:rPr>
              <a:t>); </a:t>
            </a:r>
            <a:endParaRPr lang="en-US" sz="1400" b="1">
              <a:solidFill>
                <a:schemeClr val="accent1"/>
              </a:solidFill>
              <a:sym typeface="+mn-ea"/>
            </a:endParaRPr>
          </a:p>
        </p:txBody>
      </p:sp>
      <p:sp>
        <p:nvSpPr>
          <p:cNvPr id="7" name="矩形 23"/>
          <p:cNvSpPr/>
          <p:nvPr/>
        </p:nvSpPr>
        <p:spPr>
          <a:xfrm>
            <a:off x="41275" y="300228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Map Object</a:t>
            </a:r>
            <a:endParaRPr lang="en-US" altLang="zh-CN" sz="2000" b="1" dirty="0">
              <a:solidFill>
                <a:schemeClr val="bg1"/>
              </a:solidFill>
              <a:sym typeface="+mn-ea"/>
            </a:endParaRPr>
          </a:p>
        </p:txBody>
      </p:sp>
      <p:sp>
        <p:nvSpPr>
          <p:cNvPr id="16" name="矩形 23"/>
          <p:cNvSpPr/>
          <p:nvPr/>
        </p:nvSpPr>
        <p:spPr>
          <a:xfrm>
            <a:off x="41275" y="4792980"/>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Map Object</a:t>
            </a:r>
            <a:endParaRPr lang="en-US" altLang="zh-CN" sz="2000" b="1" dirty="0">
              <a:solidFill>
                <a:schemeClr val="bg1"/>
              </a:solidFill>
              <a:sym typeface="+mn-ea"/>
            </a:endParaRPr>
          </a:p>
        </p:txBody>
      </p:sp>
      <p:sp>
        <p:nvSpPr>
          <p:cNvPr id="2" name="Rectangles 1"/>
          <p:cNvSpPr/>
          <p:nvPr/>
        </p:nvSpPr>
        <p:spPr>
          <a:xfrm>
            <a:off x="0" y="5132070"/>
            <a:ext cx="5443220" cy="1451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WeakMap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construct from elements :-</a:t>
            </a:r>
            <a:endParaRPr lang="en-US" sz="1400" b="1">
              <a:solidFill>
                <a:schemeClr val="accent6"/>
              </a:solidFill>
            </a:endParaRPr>
          </a:p>
          <a:p>
            <a:pPr algn="l"/>
            <a:r>
              <a:rPr lang="en-US" sz="1400">
                <a:solidFill>
                  <a:schemeClr val="bg1"/>
                </a:solidFill>
                <a:sym typeface="+mn-ea"/>
              </a:rPr>
              <a:t> </a:t>
            </a:r>
            <a:r>
              <a:rPr lang="en-US" sz="1400" b="1">
                <a:solidFill>
                  <a:schemeClr val="accent2"/>
                </a:solidFill>
                <a:sym typeface="+mn-ea"/>
              </a:rPr>
              <a:t>weakMap1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WeakMap()</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weakMap1.set(key1 ,value1); </a:t>
            </a:r>
            <a:endParaRPr lang="en-US" sz="1400" b="1">
              <a:solidFill>
                <a:schemeClr val="accent1"/>
              </a:solidFill>
              <a:sym typeface="+mn-ea"/>
            </a:endParaRPr>
          </a:p>
        </p:txBody>
      </p:sp>
      <p:sp>
        <p:nvSpPr>
          <p:cNvPr id="8" name="Rectangles 7"/>
          <p:cNvSpPr/>
          <p:nvPr/>
        </p:nvSpPr>
        <p:spPr>
          <a:xfrm>
            <a:off x="5443220" y="5132705"/>
            <a:ext cx="2318385" cy="14509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WeakMap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weakMap1</a:t>
            </a:r>
            <a:r>
              <a:rPr lang="en-US" sz="1400" b="1">
                <a:solidFill>
                  <a:srgbClr val="00B0F0"/>
                </a:solidFill>
                <a:sym typeface="+mn-ea"/>
              </a:rPr>
              <a:t>.get(</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25" name="Rectangles 24"/>
          <p:cNvSpPr/>
          <p:nvPr/>
        </p:nvSpPr>
        <p:spPr>
          <a:xfrm>
            <a:off x="8783955" y="1872615"/>
            <a:ext cx="3229610" cy="6565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normal method:-   </a:t>
            </a:r>
            <a:r>
              <a:rPr lang="en-US" sz="1400" b="1">
                <a:solidFill>
                  <a:srgbClr val="00B0F0"/>
                </a:solidFill>
                <a:sym typeface="+mn-ea"/>
              </a:rPr>
              <a:t>console.log(</a:t>
            </a:r>
            <a:r>
              <a:rPr lang="en-US" sz="1400" b="1">
                <a:solidFill>
                  <a:schemeClr val="accent2"/>
                </a:solidFill>
                <a:sym typeface="+mn-ea"/>
              </a:rPr>
              <a:t>obj1</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8310245" y="4582160"/>
            <a:ext cx="3703320" cy="670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spread method:-    </a:t>
            </a:r>
            <a:r>
              <a:rPr lang="en-US" sz="1400" b="1">
                <a:solidFill>
                  <a:srgbClr val="00B0F0"/>
                </a:solidFill>
                <a:sym typeface="+mn-ea"/>
              </a:rPr>
              <a:t>console.log(...</a:t>
            </a:r>
            <a:r>
              <a:rPr lang="en-US" sz="1400" b="1">
                <a:solidFill>
                  <a:schemeClr val="accent2"/>
                </a:solidFill>
                <a:sym typeface="+mn-ea"/>
              </a:rPr>
              <a:t>map1</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a:t>
            </a:r>
            <a:endParaRPr lang="en-US" altLang="zh-CN" sz="2000" b="1" dirty="0">
              <a:solidFill>
                <a:schemeClr val="bg1"/>
              </a:solidFill>
              <a:sym typeface="+mn-ea"/>
            </a:endParaRPr>
          </a:p>
        </p:txBody>
      </p:sp>
      <p:sp>
        <p:nvSpPr>
          <p:cNvPr id="26" name="Rectangles 25"/>
          <p:cNvSpPr/>
          <p:nvPr/>
        </p:nvSpPr>
        <p:spPr>
          <a:xfrm>
            <a:off x="0" y="339090"/>
            <a:ext cx="3098165" cy="10833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b="1">
                <a:solidFill>
                  <a:srgbClr val="00B0F0"/>
                </a:solidFill>
                <a:sym typeface="+mn-ea"/>
              </a:rPr>
              <a:t>delete </a:t>
            </a:r>
            <a:r>
              <a:rPr lang="en-US" sz="1400" b="1">
                <a:solidFill>
                  <a:schemeClr val="accent2"/>
                </a:solidFill>
                <a:sym typeface="+mn-ea"/>
              </a:rPr>
              <a:t>myObj</a:t>
            </a:r>
            <a:r>
              <a:rPr lang="en-US" sz="1400" b="1">
                <a:solidFill>
                  <a:schemeClr val="accent1"/>
                </a:solidFill>
                <a:sym typeface="+mn-ea"/>
              </a:rPr>
              <a:t> </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b="1">
                <a:solidFill>
                  <a:schemeClr val="accent2"/>
                </a:solidFill>
                <a:sym typeface="+mn-ea"/>
              </a:rPr>
              <a:t>myObj</a:t>
            </a:r>
            <a:r>
              <a:rPr lang="en-US" sz="1400" b="1">
                <a:solidFill>
                  <a:srgbClr val="0070C0"/>
                </a:solidFill>
                <a:sym typeface="+mn-ea"/>
              </a:rPr>
              <a:t>.</a:t>
            </a:r>
            <a:r>
              <a:rPr lang="en-US" sz="1400">
                <a:solidFill>
                  <a:srgbClr val="FF0000"/>
                </a:solidFill>
                <a:sym typeface="+mn-ea"/>
              </a:rPr>
              <a:t>keyName </a:t>
            </a:r>
            <a:endParaRPr lang="en-US" sz="1400" b="1">
              <a:solidFill>
                <a:schemeClr val="accent1"/>
              </a:solidFill>
              <a:sym typeface="+mn-ea"/>
            </a:endParaRPr>
          </a:p>
        </p:txBody>
      </p:sp>
      <p:sp>
        <p:nvSpPr>
          <p:cNvPr id="31" name="Rectangles 30"/>
          <p:cNvSpPr/>
          <p:nvPr/>
        </p:nvSpPr>
        <p:spPr>
          <a:xfrm>
            <a:off x="3098800" y="339090"/>
            <a:ext cx="3025775" cy="2030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in operator :-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myObj</a:t>
            </a:r>
            <a:r>
              <a:rPr lang="en-US" sz="1400" b="1">
                <a:solidFill>
                  <a:schemeClr val="accent1"/>
                </a:solidFill>
                <a:sym typeface="+mn-ea"/>
              </a:rPr>
              <a:t> </a:t>
            </a:r>
            <a:endParaRPr lang="en-US" sz="1400" b="1">
              <a:solidFill>
                <a:schemeClr val="accent2"/>
              </a:solidFill>
              <a:sym typeface="+mn-ea"/>
            </a:endParaRPr>
          </a:p>
          <a:p>
            <a:pPr algn="l"/>
            <a:r>
              <a:rPr lang="en-US" sz="1400" b="1">
                <a:solidFill>
                  <a:schemeClr val="accent6"/>
                </a:solidFill>
                <a:sym typeface="+mn-ea"/>
              </a:rPr>
              <a:t> hasOwn method :-  </a:t>
            </a:r>
            <a:r>
              <a:rPr lang="en-US" sz="1400" b="1">
                <a:solidFill>
                  <a:srgbClr val="00B0F0"/>
                </a:solidFill>
                <a:sym typeface="+mn-ea"/>
              </a:rPr>
              <a:t>Object.hasOwn(</a:t>
            </a:r>
            <a:r>
              <a:rPr lang="en-US" sz="1400" b="1">
                <a:solidFill>
                  <a:schemeClr val="accent2"/>
                </a:solidFill>
                <a:sym typeface="+mn-ea"/>
              </a:rPr>
              <a:t>myObj</a:t>
            </a:r>
            <a:r>
              <a:rPr lang="en-US" sz="1400" b="1">
                <a:solidFill>
                  <a:schemeClr val="accent1"/>
                </a:solidFill>
                <a:sym typeface="+mn-ea"/>
              </a:rPr>
              <a:t> ,</a:t>
            </a:r>
            <a:r>
              <a:rPr lang="en-US" sz="1400" b="1">
                <a:solidFill>
                  <a:schemeClr val="accent2"/>
                </a:solidFill>
                <a:sym typeface="+mn-ea"/>
              </a:rPr>
              <a:t> keyName</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p:txBody>
      </p:sp>
      <p:sp>
        <p:nvSpPr>
          <p:cNvPr id="2" name="Rectangles 1"/>
          <p:cNvSpPr/>
          <p:nvPr/>
        </p:nvSpPr>
        <p:spPr>
          <a:xfrm>
            <a:off x="1270" y="2000250"/>
            <a:ext cx="3098165" cy="1531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Map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key-value pairs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map1</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Remove all key-value pairs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map1</a:t>
            </a:r>
            <a:r>
              <a:rPr lang="en-US" sz="1400">
                <a:solidFill>
                  <a:srgbClr val="00B0F0"/>
                </a:solidFill>
                <a:sym typeface="+mn-ea"/>
              </a:rPr>
              <a:t>.</a:t>
            </a:r>
            <a:r>
              <a:rPr lang="en-US" sz="1400" b="1">
                <a:solidFill>
                  <a:srgbClr val="00B0F0"/>
                </a:solidFill>
                <a:sym typeface="+mn-ea"/>
              </a:rPr>
              <a:t>clear</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3" name="矩形 23"/>
          <p:cNvSpPr/>
          <p:nvPr/>
        </p:nvSpPr>
        <p:spPr>
          <a:xfrm>
            <a:off x="1270" y="166116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Map Object</a:t>
            </a:r>
            <a:endParaRPr lang="en-US" altLang="zh-CN" sz="2000" b="1" dirty="0">
              <a:solidFill>
                <a:schemeClr val="bg1"/>
              </a:solidFill>
              <a:sym typeface="+mn-ea"/>
            </a:endParaRPr>
          </a:p>
        </p:txBody>
      </p:sp>
      <p:sp>
        <p:nvSpPr>
          <p:cNvPr id="5" name="Rectangles 4"/>
          <p:cNvSpPr/>
          <p:nvPr/>
        </p:nvSpPr>
        <p:spPr>
          <a:xfrm>
            <a:off x="3099435" y="2818765"/>
            <a:ext cx="2781935" cy="7131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map1</a:t>
            </a:r>
            <a:r>
              <a:rPr lang="en-US" sz="1400" b="1">
                <a:solidFill>
                  <a:srgbClr val="00B0F0"/>
                </a:solidFill>
                <a:sym typeface="+mn-ea"/>
              </a:rPr>
              <a:t>.has(</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7" name="Rectangles 6"/>
          <p:cNvSpPr/>
          <p:nvPr/>
        </p:nvSpPr>
        <p:spPr>
          <a:xfrm>
            <a:off x="6159500" y="339725"/>
            <a:ext cx="2641600" cy="2030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key-value</a:t>
            </a:r>
            <a:r>
              <a:rPr lang="en-US" b="1">
                <a:highlight>
                  <a:srgbClr val="FFFF00"/>
                </a:highlight>
              </a:rPr>
              <a:t>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key-value pairs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keys  -&gt; </a:t>
            </a:r>
            <a:endParaRPr lang="en-US" sz="1400" b="1">
              <a:solidFill>
                <a:schemeClr val="accent6"/>
              </a:solidFill>
              <a:sym typeface="+mn-ea"/>
            </a:endParaRPr>
          </a:p>
          <a:p>
            <a:pPr algn="l"/>
            <a:r>
              <a:rPr lang="en-US" sz="1400" b="1">
                <a:solidFill>
                  <a:srgbClr val="00B0F0"/>
                </a:solidFill>
                <a:sym typeface="+mn-ea"/>
              </a:rPr>
              <a:t>Object.keys(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ofvalues  -&gt; </a:t>
            </a:r>
            <a:endParaRPr lang="en-US" sz="1400" b="1">
              <a:solidFill>
                <a:schemeClr val="accent6"/>
              </a:solidFill>
              <a:sym typeface="+mn-ea"/>
            </a:endParaRPr>
          </a:p>
          <a:p>
            <a:pPr algn="l"/>
            <a:r>
              <a:rPr lang="en-US" sz="1400" b="1">
                <a:solidFill>
                  <a:srgbClr val="00B0F0"/>
                </a:solidFill>
                <a:sym typeface="+mn-ea"/>
              </a:rPr>
              <a:t>Object.values(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p:txBody>
      </p:sp>
      <p:sp>
        <p:nvSpPr>
          <p:cNvPr id="9" name="Rectangles 8"/>
          <p:cNvSpPr/>
          <p:nvPr/>
        </p:nvSpPr>
        <p:spPr>
          <a:xfrm>
            <a:off x="6385560" y="2369820"/>
            <a:ext cx="3268345" cy="31400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key-value</a:t>
            </a:r>
            <a:r>
              <a:rPr lang="en-US" b="1">
                <a:highlight>
                  <a:srgbClr val="FFFF00"/>
                </a:highlight>
              </a:rPr>
              <a:t>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key-value pairs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map1</a:t>
            </a:r>
            <a:r>
              <a:rPr lang="en-US" sz="1400" b="1">
                <a:solidFill>
                  <a:srgbClr val="00B0F0"/>
                </a:solidFill>
                <a:sym typeface="+mn-ea"/>
              </a:rPr>
              <a:t>.entries()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keys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map1</a:t>
            </a:r>
            <a:r>
              <a:rPr lang="en-US" sz="1400" b="1">
                <a:solidFill>
                  <a:srgbClr val="00B0F0"/>
                </a:solidFill>
                <a:sym typeface="+mn-ea"/>
              </a:rPr>
              <a:t>.keys()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map1</a:t>
            </a:r>
            <a:r>
              <a:rPr lang="en-US" sz="1400" b="1">
                <a:solidFill>
                  <a:srgbClr val="00B0F0"/>
                </a:solidFill>
                <a:sym typeface="+mn-ea"/>
              </a:rPr>
              <a:t>.values()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rgbClr val="FF0000"/>
                </a:solidFill>
                <a:sym typeface="+mn-ea"/>
              </a:rPr>
              <a:t>then we get value from following method </a:t>
            </a:r>
            <a:endParaRPr lang="en-US" sz="1400" b="1">
              <a:solidFill>
                <a:srgbClr val="FF0000"/>
              </a:solidFill>
              <a:sym typeface="+mn-ea"/>
            </a:endParaRPr>
          </a:p>
          <a:p>
            <a:pPr algn="l"/>
            <a:r>
              <a:rPr lang="en-US" sz="1400" b="1">
                <a:solidFill>
                  <a:schemeClr val="accent6"/>
                </a:solidFill>
                <a:sym typeface="+mn-ea"/>
              </a:rPr>
              <a:t>Method1 = </a:t>
            </a:r>
            <a:r>
              <a:rPr lang="en-US" sz="1400" b="1">
                <a:solidFill>
                  <a:schemeClr val="bg1"/>
                </a:solidFill>
                <a:sym typeface="+mn-ea"/>
              </a:rPr>
              <a:t>iterator1</a:t>
            </a:r>
            <a:r>
              <a:rPr lang="en-US" sz="1400" b="1">
                <a:solidFill>
                  <a:schemeClr val="accent1"/>
                </a:solidFill>
                <a:sym typeface="+mn-ea"/>
              </a:rPr>
              <a:t>.next().value</a:t>
            </a:r>
            <a:endParaRPr lang="en-US" sz="1400" b="1">
              <a:solidFill>
                <a:schemeClr val="accent1"/>
              </a:solidFill>
              <a:sym typeface="+mn-ea"/>
            </a:endParaRPr>
          </a:p>
          <a:p>
            <a:pPr algn="l"/>
            <a:r>
              <a:rPr lang="en-US" sz="1400" b="1">
                <a:solidFill>
                  <a:schemeClr val="accent6"/>
                </a:solidFill>
                <a:sym typeface="+mn-ea"/>
              </a:rPr>
              <a:t>Method2 = </a:t>
            </a:r>
            <a:r>
              <a:rPr lang="en-US" sz="1400" b="1">
                <a:solidFill>
                  <a:schemeClr val="bg1"/>
                </a:solidFill>
                <a:sym typeface="+mn-ea"/>
              </a:rPr>
              <a:t>iterator1</a:t>
            </a:r>
            <a:r>
              <a:rPr lang="en-US" sz="1400" b="1">
                <a:solidFill>
                  <a:schemeClr val="accent1"/>
                </a:solidFill>
                <a:sym typeface="+mn-ea"/>
              </a:rPr>
              <a:t>.next()</a:t>
            </a:r>
            <a:endParaRPr lang="en-US" sz="1400" b="1">
              <a:solidFill>
                <a:schemeClr val="accent1"/>
              </a:solidFill>
              <a:sym typeface="+mn-ea"/>
            </a:endParaRPr>
          </a:p>
          <a:p>
            <a:pPr algn="l"/>
            <a:r>
              <a:rPr lang="en-US" sz="1400" b="1">
                <a:solidFill>
                  <a:schemeClr val="accent6"/>
                </a:solidFill>
                <a:sym typeface="+mn-ea"/>
              </a:rPr>
              <a:t>Method3 = </a:t>
            </a:r>
            <a:r>
              <a:rPr lang="en-US" sz="1400" b="1">
                <a:solidFill>
                  <a:srgbClr val="00B0F0"/>
                </a:solidFill>
                <a:sym typeface="+mn-ea"/>
              </a:rPr>
              <a:t>for (const </a:t>
            </a:r>
            <a:r>
              <a:rPr lang="en-US" sz="1400" b="1">
                <a:solidFill>
                  <a:schemeClr val="bg1"/>
                </a:solidFill>
                <a:sym typeface="+mn-ea"/>
              </a:rPr>
              <a:t>item </a:t>
            </a:r>
            <a:r>
              <a:rPr lang="en-US" sz="1400" b="1">
                <a:solidFill>
                  <a:srgbClr val="00B0F0"/>
                </a:solidFill>
                <a:sym typeface="+mn-ea"/>
              </a:rPr>
              <a:t>of </a:t>
            </a:r>
            <a:r>
              <a:rPr lang="en-US" sz="1400" b="1">
                <a:solidFill>
                  <a:schemeClr val="bg1"/>
                </a:solidFill>
                <a:sym typeface="+mn-ea"/>
              </a:rPr>
              <a:t>iterator1</a:t>
            </a:r>
            <a:r>
              <a:rPr lang="en-US" sz="1400" b="1">
                <a:solidFill>
                  <a:srgbClr val="00B0F0"/>
                </a:solidFill>
                <a:sym typeface="+mn-ea"/>
              </a:rPr>
              <a:t>) {</a:t>
            </a:r>
            <a:endParaRPr lang="en-US" sz="1400" b="1">
              <a:solidFill>
                <a:srgbClr val="00B0F0"/>
              </a:solidFill>
              <a:sym typeface="+mn-ea"/>
            </a:endParaRPr>
          </a:p>
          <a:p>
            <a:pPr algn="l"/>
            <a:r>
              <a:rPr lang="en-US" sz="1400" b="1">
                <a:solidFill>
                  <a:schemeClr val="accent1"/>
                </a:solidFill>
                <a:sym typeface="+mn-ea"/>
              </a:rPr>
              <a:t>  console.log(</a:t>
            </a:r>
            <a:r>
              <a:rPr lang="en-US" sz="1400" b="1">
                <a:solidFill>
                  <a:schemeClr val="bg1"/>
                </a:solidFill>
                <a:sym typeface="+mn-ea"/>
              </a:rPr>
              <a:t>item</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6"/>
                </a:solidFill>
                <a:sym typeface="+mn-ea"/>
              </a:rPr>
              <a:t>Method4 = </a:t>
            </a:r>
            <a:r>
              <a:rPr lang="en-US" sz="1400" b="1">
                <a:solidFill>
                  <a:srgbClr val="00B0F0"/>
                </a:solidFill>
                <a:sym typeface="+mn-ea"/>
              </a:rPr>
              <a:t> </a:t>
            </a:r>
            <a:r>
              <a:rPr lang="en-US" sz="1400" b="1">
                <a:solidFill>
                  <a:schemeClr val="accent1"/>
                </a:solidFill>
                <a:sym typeface="+mn-ea"/>
              </a:rPr>
              <a:t>console.log(...</a:t>
            </a:r>
            <a:r>
              <a:rPr lang="en-US" sz="1400" b="1">
                <a:solidFill>
                  <a:schemeClr val="bg1"/>
                </a:solidFill>
                <a:sym typeface="+mn-ea"/>
              </a:rPr>
              <a:t>iterator1</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9653905" y="339725"/>
            <a:ext cx="2092325" cy="10331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13" name="Rectangles 12"/>
          <p:cNvSpPr/>
          <p:nvPr/>
        </p:nvSpPr>
        <p:spPr>
          <a:xfrm>
            <a:off x="9653905" y="2000250"/>
            <a:ext cx="2463165" cy="2258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Map/Array </a:t>
            </a:r>
            <a:r>
              <a:rPr lang="en-US" b="1">
                <a:highlight>
                  <a:srgbClr val="FFFF00"/>
                </a:highlight>
              </a:rPr>
              <a:t>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a:solidFill>
                <a:schemeClr val="bg1"/>
              </a:solidFill>
              <a:sym typeface="+mn-ea"/>
            </a:endParaRPr>
          </a:p>
          <a:p>
            <a:pPr algn="l"/>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Map1</a:t>
            </a:r>
            <a:r>
              <a:rPr lang="en-US" sz="1400" b="1">
                <a:solidFill>
                  <a:srgbClr val="00B0F0"/>
                </a:solidFill>
                <a:sym typeface="+mn-ea"/>
              </a:rPr>
              <a:t>)</a:t>
            </a:r>
            <a:endParaRPr lang="en-US" sz="1400" b="1">
              <a:solidFill>
                <a:schemeClr val="accent1"/>
              </a:solidFill>
              <a:sym typeface="+mn-ea"/>
            </a:endParaRPr>
          </a:p>
        </p:txBody>
      </p:sp>
      <p:sp>
        <p:nvSpPr>
          <p:cNvPr id="15" name="Rectangles 14"/>
          <p:cNvSpPr/>
          <p:nvPr/>
        </p:nvSpPr>
        <p:spPr>
          <a:xfrm>
            <a:off x="8801100" y="1372870"/>
            <a:ext cx="3390900" cy="6273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 = </a:t>
            </a:r>
            <a:r>
              <a:rPr lang="en-US" sz="1400" b="1">
                <a:solidFill>
                  <a:srgbClr val="00B0F0"/>
                </a:solidFill>
                <a:sym typeface="+mn-ea"/>
              </a:rPr>
              <a:t>new Map ( Object.entries(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 )</a:t>
            </a:r>
            <a:endParaRPr lang="en-US" sz="1400" b="1">
              <a:solidFill>
                <a:srgbClr val="00B0F0"/>
              </a:solidFill>
              <a:sym typeface="+mn-ea"/>
            </a:endParaRPr>
          </a:p>
        </p:txBody>
      </p:sp>
      <p:sp>
        <p:nvSpPr>
          <p:cNvPr id="16" name="矩形 23"/>
          <p:cNvSpPr/>
          <p:nvPr/>
        </p:nvSpPr>
        <p:spPr>
          <a:xfrm>
            <a:off x="88900" y="4167505"/>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Map Object</a:t>
            </a:r>
            <a:endParaRPr lang="en-US" altLang="zh-CN" sz="2000" b="1" dirty="0">
              <a:solidFill>
                <a:schemeClr val="bg1"/>
              </a:solidFill>
              <a:sym typeface="+mn-ea"/>
            </a:endParaRPr>
          </a:p>
        </p:txBody>
      </p:sp>
      <p:sp>
        <p:nvSpPr>
          <p:cNvPr id="17" name="Rectangles 16"/>
          <p:cNvSpPr/>
          <p:nvPr/>
        </p:nvSpPr>
        <p:spPr>
          <a:xfrm>
            <a:off x="0" y="4506595"/>
            <a:ext cx="2701925" cy="11747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WeakMap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key-value pairs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weakMap1</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18" name="Rectangles 17"/>
          <p:cNvSpPr/>
          <p:nvPr/>
        </p:nvSpPr>
        <p:spPr>
          <a:xfrm>
            <a:off x="2701925" y="4505960"/>
            <a:ext cx="2109470" cy="11753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WeakMap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weakMap1</a:t>
            </a:r>
            <a:r>
              <a:rPr lang="en-US" sz="1400" b="1">
                <a:solidFill>
                  <a:srgbClr val="00B0F0"/>
                </a:solidFill>
                <a:sym typeface="+mn-ea"/>
              </a:rPr>
              <a:t>.has(</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19" name="Rectangles 18"/>
          <p:cNvSpPr/>
          <p:nvPr/>
        </p:nvSpPr>
        <p:spPr>
          <a:xfrm>
            <a:off x="9653905" y="4167505"/>
            <a:ext cx="2459990" cy="1195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 </a:t>
            </a:r>
            <a:r>
              <a:rPr lang="en-US" b="1">
                <a:highlight>
                  <a:srgbClr val="FFFF00"/>
                </a:highlight>
              </a:rPr>
              <a:t>To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 Use Array.from() to transform a map into a 2D key-value Array</a:t>
            </a:r>
            <a:endParaRPr lang="en-US" sz="1400" b="1">
              <a:solidFill>
                <a:schemeClr val="accent2"/>
              </a:solidFill>
              <a:sym typeface="+mn-ea"/>
            </a:endParaRPr>
          </a:p>
          <a:p>
            <a:pPr algn="l"/>
            <a:r>
              <a:rPr lang="en-US" sz="1400" b="1">
                <a:solidFill>
                  <a:schemeClr val="accent2"/>
                </a:solidFill>
                <a:sym typeface="+mn-ea"/>
              </a:rPr>
              <a:t>arr1= </a:t>
            </a:r>
            <a:r>
              <a:rPr lang="en-US" sz="1400" b="1">
                <a:solidFill>
                  <a:srgbClr val="00B0F0"/>
                </a:solidFill>
                <a:sym typeface="+mn-ea"/>
              </a:rPr>
              <a:t>Array.from(</a:t>
            </a:r>
            <a:r>
              <a:rPr lang="en-US" sz="1400" b="1">
                <a:solidFill>
                  <a:schemeClr val="accent2"/>
                </a:solidFill>
                <a:sym typeface="+mn-ea"/>
              </a:rPr>
              <a:t>Map1</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a:t>
            </a:r>
            <a:endParaRPr lang="en-US" altLang="zh-CN" sz="2000" b="1" dirty="0">
              <a:solidFill>
                <a:schemeClr val="bg1"/>
              </a:solidFill>
              <a:sym typeface="+mn-ea"/>
            </a:endParaRPr>
          </a:p>
        </p:txBody>
      </p:sp>
      <p:sp>
        <p:nvSpPr>
          <p:cNvPr id="27" name="Rectangles 26"/>
          <p:cNvSpPr/>
          <p:nvPr/>
        </p:nvSpPr>
        <p:spPr>
          <a:xfrm>
            <a:off x="0" y="339090"/>
            <a:ext cx="7235825" cy="12509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obj1  </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obj3  </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rgbClr val="00B0F0"/>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JSON.stringify() and JSON.parse() methods :-  </a:t>
            </a:r>
            <a:r>
              <a:rPr lang="en-US" sz="1400" b="1">
                <a:solidFill>
                  <a:schemeClr val="bg1"/>
                </a:solidFill>
                <a:sym typeface="+mn-ea"/>
              </a:rPr>
              <a:t>copiedObj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16" name="矩形 23"/>
          <p:cNvSpPr/>
          <p:nvPr/>
        </p:nvSpPr>
        <p:spPr>
          <a:xfrm>
            <a:off x="0" y="1590040"/>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Map Object</a:t>
            </a:r>
            <a:endParaRPr lang="en-US" altLang="zh-CN" sz="2000" b="1" dirty="0">
              <a:solidFill>
                <a:schemeClr val="bg1"/>
              </a:solidFill>
              <a:sym typeface="+mn-ea"/>
            </a:endParaRPr>
          </a:p>
        </p:txBody>
      </p:sp>
      <p:sp>
        <p:nvSpPr>
          <p:cNvPr id="2" name="矩形 23"/>
          <p:cNvSpPr/>
          <p:nvPr/>
        </p:nvSpPr>
        <p:spPr>
          <a:xfrm>
            <a:off x="0" y="3180080"/>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Map Object</a:t>
            </a:r>
            <a:endParaRPr lang="en-US" altLang="zh-CN" sz="2000" b="1" dirty="0">
              <a:solidFill>
                <a:schemeClr val="bg1"/>
              </a:solidFill>
              <a:sym typeface="+mn-ea"/>
            </a:endParaRPr>
          </a:p>
        </p:txBody>
      </p:sp>
      <p:sp>
        <p:nvSpPr>
          <p:cNvPr id="3" name="Rectangles 2"/>
          <p:cNvSpPr/>
          <p:nvPr/>
        </p:nvSpPr>
        <p:spPr>
          <a:xfrm>
            <a:off x="7235825" y="1929130"/>
            <a:ext cx="4619625" cy="12509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forEach Map </a:t>
            </a:r>
            <a:r>
              <a:rPr lang="en-US" b="1">
                <a:highlight>
                  <a:srgbClr val="FFFF00"/>
                </a:highlight>
              </a:rPr>
              <a:t>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a:t>
            </a:r>
            <a:r>
              <a:rPr lang="en-US" sz="1400" b="1">
                <a:solidFill>
                  <a:srgbClr val="00B0F0"/>
                </a:solidFill>
                <a:sym typeface="+mn-ea"/>
              </a:rPr>
              <a:t>.forEach((value, key, map) =&gt; </a:t>
            </a:r>
            <a:r>
              <a:rPr lang="en-US" sz="1400" b="1">
                <a:solidFill>
                  <a:schemeClr val="bg1"/>
                </a:solidFill>
                <a:sym typeface="+mn-ea"/>
              </a:rPr>
              <a:t> /* .... */ </a:t>
            </a:r>
            <a:r>
              <a:rPr lang="en-US" sz="1400" b="1">
                <a:solidFill>
                  <a:srgbClr val="00B0F0"/>
                </a:solidFill>
                <a:sym typeface="+mn-ea"/>
              </a:rPr>
              <a:t> );</a:t>
            </a:r>
            <a:endParaRPr lang="en-US" sz="1400" b="1">
              <a:solidFill>
                <a:srgbClr val="00B0F0"/>
              </a:solidFill>
              <a:sym typeface="+mn-ea"/>
            </a:endParaRPr>
          </a:p>
          <a:p>
            <a:pPr algn="l"/>
            <a:r>
              <a:rPr lang="en-US" sz="1400" b="1">
                <a:solidFill>
                  <a:schemeClr val="accent6"/>
                </a:solidFill>
                <a:sym typeface="+mn-ea"/>
              </a:rPr>
              <a:t>or,  </a:t>
            </a:r>
            <a:r>
              <a:rPr lang="en-US" sz="1400" b="1">
                <a:solidFill>
                  <a:schemeClr val="accent2"/>
                </a:solidFill>
                <a:sym typeface="+mn-ea"/>
              </a:rPr>
              <a:t>map1</a:t>
            </a:r>
            <a:r>
              <a:rPr lang="en-US" sz="1400" b="1">
                <a:solidFill>
                  <a:srgbClr val="00B0F0"/>
                </a:solidFill>
                <a:sym typeface="+mn-ea"/>
              </a:rPr>
              <a:t>.forEach(((value, key, map) =&gt; </a:t>
            </a:r>
            <a:r>
              <a:rPr lang="en-US" sz="1400" b="1">
                <a:solidFill>
                  <a:schemeClr val="bg1"/>
                </a:solidFill>
                <a:sym typeface="+mn-ea"/>
              </a:rPr>
              <a:t> /* .... */ </a:t>
            </a:r>
            <a:r>
              <a:rPr lang="en-US" sz="1400" b="1">
                <a:solidFill>
                  <a:srgbClr val="00B0F0"/>
                </a:solidFill>
                <a:sym typeface="+mn-ea"/>
              </a:rPr>
              <a:t> ), </a:t>
            </a:r>
            <a:r>
              <a:rPr lang="en-US" sz="1400" b="1">
                <a:solidFill>
                  <a:schemeClr val="bg1"/>
                </a:solidFill>
                <a:sym typeface="+mn-ea"/>
              </a:rPr>
              <a:t>thisArg</a:t>
            </a:r>
            <a:r>
              <a:rPr lang="en-US" sz="1400" b="1">
                <a:solidFill>
                  <a:srgbClr val="00B0F0"/>
                </a:solidFill>
                <a:sym typeface="+mn-ea"/>
              </a:rPr>
              <a:t>);</a:t>
            </a:r>
            <a:endParaRPr lang="en-US" sz="1400" b="1">
              <a:solidFill>
                <a:schemeClr val="accent6"/>
              </a:solidFill>
              <a:sym typeface="+mn-ea"/>
            </a:endParaRPr>
          </a:p>
          <a:p>
            <a:pPr algn="l"/>
            <a:r>
              <a:rPr lang="en-US" sz="1400" b="1">
                <a:solidFill>
                  <a:schemeClr val="accent6"/>
                </a:solidFill>
                <a:sym typeface="+mn-ea"/>
              </a:rPr>
              <a:t>or,  </a:t>
            </a:r>
            <a:r>
              <a:rPr lang="en-US" sz="1400" b="1">
                <a:solidFill>
                  <a:schemeClr val="accent2"/>
                </a:solidFill>
                <a:sym typeface="+mn-ea"/>
              </a:rPr>
              <a:t>map1</a:t>
            </a:r>
            <a:r>
              <a:rPr lang="en-US" sz="1400" b="1">
                <a:solidFill>
                  <a:srgbClr val="00B0F0"/>
                </a:solidFill>
                <a:sym typeface="+mn-ea"/>
              </a:rPr>
              <a:t>.forEach( callBackFunction );</a:t>
            </a:r>
            <a:endParaRPr lang="en-US" sz="1400" b="1">
              <a:solidFill>
                <a:srgbClr val="00B0F0"/>
              </a:solidFill>
              <a:sym typeface="+mn-ea"/>
            </a:endParaRPr>
          </a:p>
          <a:p>
            <a:pPr algn="l"/>
            <a:r>
              <a:rPr lang="en-US" sz="1400" b="1">
                <a:solidFill>
                  <a:schemeClr val="accent6"/>
                </a:solidFill>
                <a:sym typeface="+mn-ea"/>
              </a:rPr>
              <a:t>or,  </a:t>
            </a:r>
            <a:r>
              <a:rPr lang="en-US" sz="1400" b="1">
                <a:solidFill>
                  <a:schemeClr val="accent2"/>
                </a:solidFill>
                <a:sym typeface="+mn-ea"/>
              </a:rPr>
              <a:t>map1</a:t>
            </a:r>
            <a:r>
              <a:rPr lang="en-US" sz="1400" b="1">
                <a:solidFill>
                  <a:srgbClr val="00B0F0"/>
                </a:solidFill>
                <a:sym typeface="+mn-ea"/>
              </a:rPr>
              <a:t>.forEach( callBackFunction , </a:t>
            </a:r>
            <a:r>
              <a:rPr lang="en-US" sz="1400" b="1">
                <a:solidFill>
                  <a:schemeClr val="bg1"/>
                </a:solidFill>
                <a:sym typeface="+mn-ea"/>
              </a:rPr>
              <a:t>thisArg</a:t>
            </a:r>
            <a:r>
              <a:rPr lang="en-US" sz="1400" b="1">
                <a:solidFill>
                  <a:srgbClr val="00B0F0"/>
                </a:solidFill>
                <a:sym typeface="+mn-ea"/>
              </a:rPr>
              <a:t>);</a:t>
            </a:r>
            <a:endParaRPr lang="en-US" sz="1400" b="1">
              <a:solidFill>
                <a:schemeClr val="accent1"/>
              </a:solidFill>
              <a:sym typeface="+mn-ea"/>
            </a:endParaRPr>
          </a:p>
        </p:txBody>
      </p:sp>
      <p:sp>
        <p:nvSpPr>
          <p:cNvPr id="4" name="Rectangles 3"/>
          <p:cNvSpPr/>
          <p:nvPr/>
        </p:nvSpPr>
        <p:spPr>
          <a:xfrm>
            <a:off x="0" y="1929130"/>
            <a:ext cx="7235825" cy="12509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Map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map2 </a:t>
            </a:r>
            <a:r>
              <a:rPr lang="en-US" sz="1400">
                <a:solidFill>
                  <a:schemeClr val="accent2"/>
                </a:solidFill>
                <a:sym typeface="+mn-ea"/>
              </a:rPr>
              <a:t>= </a:t>
            </a:r>
            <a:r>
              <a:rPr lang="en-US" sz="1400" b="1">
                <a:solidFill>
                  <a:schemeClr val="accent2"/>
                </a:solidFill>
                <a:sym typeface="+mn-ea"/>
              </a:rPr>
              <a:t>map1 </a:t>
            </a:r>
            <a:endParaRPr lang="en-US" sz="1400" b="1">
              <a:solidFill>
                <a:schemeClr val="accent2"/>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new Map( [</a:t>
            </a:r>
            <a:r>
              <a:rPr lang="en-US" sz="1400" b="1">
                <a:solidFill>
                  <a:srgbClr val="00B0F0"/>
                </a:solidFill>
                <a:sym typeface="+mn-ea"/>
              </a:rPr>
              <a:t>...</a:t>
            </a:r>
            <a:r>
              <a:rPr lang="en-US" sz="1400" b="1">
                <a:solidFill>
                  <a:schemeClr val="accent2"/>
                </a:solidFill>
                <a:sym typeface="+mn-ea"/>
              </a:rPr>
              <a:t>map1</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map2</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map3</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mapN</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JSON.stringify() and JSON.parse() methods :-  </a:t>
            </a:r>
            <a:r>
              <a:rPr lang="en-US" sz="1400" b="1">
                <a:solidFill>
                  <a:schemeClr val="bg1"/>
                </a:solidFill>
                <a:sym typeface="+mn-ea"/>
              </a:rPr>
              <a:t>copiedMap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map1</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949315" y="0"/>
            <a:ext cx="222885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a:t>
            </a:r>
            <a:endParaRPr lang="en-US" altLang="zh-CN" sz="2000" b="1" dirty="0">
              <a:solidFill>
                <a:schemeClr val="bg1"/>
              </a:solidFill>
              <a:sym typeface="+mn-ea"/>
            </a:endParaRPr>
          </a:p>
        </p:txBody>
      </p:sp>
      <p:sp>
        <p:nvSpPr>
          <p:cNvPr id="3" name="Rectangles 2"/>
          <p:cNvSpPr/>
          <p:nvPr/>
        </p:nvSpPr>
        <p:spPr>
          <a:xfrm>
            <a:off x="54610" y="34290"/>
            <a:ext cx="4176395" cy="23164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solidFill>
                  <a:schemeClr val="bg1"/>
                </a:solidFill>
              </a:rPr>
              <a:t> </a:t>
            </a:r>
            <a:r>
              <a:rPr lang="en-US" sz="1200" b="1">
                <a:solidFill>
                  <a:srgbClr val="C00000"/>
                </a:solidFill>
                <a:sym typeface="+mn-ea"/>
              </a:rPr>
              <a:t> </a:t>
            </a:r>
            <a:r>
              <a:rPr lang="en-US" sz="1200" b="1">
                <a:solidFill>
                  <a:schemeClr val="accent6"/>
                </a:solidFill>
                <a:sym typeface="+mn-ea"/>
              </a:rPr>
              <a:t>// literal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a:solidFill>
                  <a:schemeClr val="bg1"/>
                </a:solidFill>
                <a:sym typeface="+mn-ea"/>
              </a:rPr>
              <a:t>;</a:t>
            </a:r>
            <a:endParaRPr lang="en-US" sz="1200">
              <a:solidFill>
                <a:schemeClr val="bg1"/>
              </a:solidFill>
              <a:sym typeface="+mn-ea"/>
            </a:endParaRPr>
          </a:p>
          <a:p>
            <a:pPr algn="ctr"/>
            <a:r>
              <a:rPr lang="en-US" sz="1200">
                <a:solidFill>
                  <a:schemeClr val="bg1"/>
                </a:solidFill>
                <a:sym typeface="+mn-ea"/>
              </a:rPr>
              <a:t> </a:t>
            </a:r>
            <a:r>
              <a:rPr lang="en-US" sz="1200" b="1">
                <a:solidFill>
                  <a:srgbClr val="C00000"/>
                </a:solidFill>
                <a:sym typeface="+mn-ea"/>
              </a:rPr>
              <a:t> </a:t>
            </a:r>
            <a:r>
              <a:rPr lang="en-US" sz="1200" b="1">
                <a:solidFill>
                  <a:schemeClr val="accent6"/>
                </a:solidFill>
                <a:sym typeface="+mn-ea"/>
              </a:rPr>
              <a:t>//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chemeClr val="bg1"/>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accent2"/>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b="1">
                <a:solidFill>
                  <a:schemeClr val="accent1"/>
                </a:solidFill>
                <a:sym typeface="+mn-ea"/>
              </a:rPr>
              <a:t>)</a:t>
            </a:r>
            <a:r>
              <a:rPr lang="en-US" sz="1200">
                <a:solidFill>
                  <a:schemeClr val="bg1"/>
                </a:solidFill>
                <a:sym typeface="+mn-ea"/>
              </a:rPr>
              <a:t>;</a:t>
            </a:r>
            <a:endParaRPr lang="en-US" sz="1200">
              <a:solidFill>
                <a:schemeClr val="bg1"/>
              </a:solidFill>
            </a:endParaRPr>
          </a:p>
          <a:p>
            <a:pPr algn="ctr"/>
            <a:r>
              <a:rPr lang="en-US" sz="1200" b="1">
                <a:solidFill>
                  <a:schemeClr val="accent6"/>
                </a:solidFill>
                <a:sym typeface="+mn-ea"/>
              </a:rPr>
              <a:t> // construct from elements :-</a:t>
            </a:r>
            <a:endParaRPr lang="en-US" sz="1200" b="1">
              <a:solidFill>
                <a:schemeClr val="accent6"/>
              </a:solidFill>
            </a:endParaRPr>
          </a:p>
          <a:p>
            <a:pPr algn="ctr"/>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rgbClr val="FF0000"/>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bg1"/>
                </a:solidFill>
                <a:sym typeface="+mn-ea"/>
              </a:rPr>
              <a:t>; </a:t>
            </a:r>
            <a:endParaRPr lang="en-US" sz="1200">
              <a:solidFill>
                <a:schemeClr val="bg1"/>
              </a:solidFill>
            </a:endParaRPr>
          </a:p>
          <a:p>
            <a:pPr algn="ctr"/>
            <a:r>
              <a:rPr lang="en-US" sz="1200">
                <a:solidFill>
                  <a:schemeClr val="bg1"/>
                </a:solidFill>
                <a:sym typeface="+mn-ea"/>
              </a:rPr>
              <a:t> obj1.key1 = value1; </a:t>
            </a:r>
            <a:endParaRPr lang="en-US" sz="1200">
              <a:solidFill>
                <a:schemeClr val="bg1"/>
              </a:solidFill>
            </a:endParaRPr>
          </a:p>
          <a:p>
            <a:pPr algn="ctr"/>
            <a:r>
              <a:rPr lang="en-US" sz="1200">
                <a:solidFill>
                  <a:schemeClr val="bg1"/>
                </a:solidFill>
                <a:sym typeface="+mn-ea"/>
              </a:rPr>
              <a:t>obj1.key2 = value2;</a:t>
            </a:r>
            <a:endParaRPr lang="en-US" sz="1200">
              <a:solidFill>
                <a:schemeClr val="bg1"/>
              </a:solidFill>
            </a:endParaRPr>
          </a:p>
          <a:p>
            <a:pPr algn="ctr"/>
            <a:r>
              <a:rPr lang="en-US" sz="1200">
                <a:solidFill>
                  <a:schemeClr val="bg1"/>
                </a:solidFill>
                <a:sym typeface="+mn-ea"/>
              </a:rPr>
              <a:t> ....... </a:t>
            </a:r>
            <a:endParaRPr lang="en-US" sz="1200">
              <a:solidFill>
                <a:schemeClr val="bg1"/>
              </a:solidFill>
            </a:endParaRPr>
          </a:p>
          <a:p>
            <a:pPr algn="ctr"/>
            <a:r>
              <a:rPr lang="en-US" sz="1200">
                <a:solidFill>
                  <a:schemeClr val="bg1"/>
                </a:solidFill>
                <a:sym typeface="+mn-ea"/>
              </a:rPr>
              <a:t>obj1.keyN = valueN; </a:t>
            </a:r>
            <a:endParaRPr lang="en-US" sz="1200" b="1">
              <a:solidFill>
                <a:schemeClr val="bg1"/>
              </a:solidFill>
              <a:sym typeface="+mn-ea"/>
            </a:endParaRPr>
          </a:p>
        </p:txBody>
      </p:sp>
      <p:sp>
        <p:nvSpPr>
          <p:cNvPr id="25" name="Rectangles 24"/>
          <p:cNvSpPr/>
          <p:nvPr/>
        </p:nvSpPr>
        <p:spPr>
          <a:xfrm>
            <a:off x="4280535" y="358140"/>
            <a:ext cx="3187065" cy="1241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200" b="1">
                <a:solidFill>
                  <a:schemeClr val="tx1"/>
                </a:solidFill>
                <a:sym typeface="+mn-ea"/>
              </a:rPr>
              <a:t>in JavaScript</a:t>
            </a:r>
            <a:r>
              <a:rPr lang="en-US" sz="1200">
                <a:solidFill>
                  <a:schemeClr val="bg1"/>
                </a:solidFill>
                <a:sym typeface="+mn-ea"/>
              </a:rPr>
              <a:t> object me keyName ko doubleQuotes/singleQuotes/backTick ke andr likhna jaruri nhi hai . ydi nhi likhoge to javaSvript apke object ke keyName ko string hi consider krega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JavaScript objects are called </a:t>
            </a:r>
            <a:r>
              <a:rPr lang="en-US" sz="1200" b="1">
                <a:solidFill>
                  <a:srgbClr val="C00000"/>
                </a:solidFill>
                <a:sym typeface="+mn-ea"/>
              </a:rPr>
              <a:t>properties.</a:t>
            </a:r>
            <a:endParaRPr lang="en-US" sz="1200" b="1">
              <a:solidFill>
                <a:srgbClr val="C00000"/>
              </a:solidFill>
              <a:sym typeface="+mn-ea"/>
            </a:endParaRPr>
          </a:p>
        </p:txBody>
      </p:sp>
      <p:sp>
        <p:nvSpPr>
          <p:cNvPr id="2" name="Rectangles 1"/>
          <p:cNvSpPr/>
          <p:nvPr/>
        </p:nvSpPr>
        <p:spPr>
          <a:xfrm>
            <a:off x="54610" y="2668905"/>
            <a:ext cx="7824470"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6"/>
                </a:solidFill>
                <a:sym typeface="+mn-ea"/>
              </a:rPr>
              <a:t>// normal object Index in an Object </a:t>
            </a:r>
            <a:endParaRPr lang="en-US" sz="1200" b="1">
              <a:solidFill>
                <a:schemeClr val="accent6"/>
              </a:solidFill>
              <a:sym typeface="+mn-ea"/>
            </a:endParaRPr>
          </a:p>
          <a:p>
            <a:pPr algn="l"/>
            <a:r>
              <a:rPr lang="en-US" sz="1200">
                <a:solidFill>
                  <a:schemeClr val="bg1"/>
                </a:solidFill>
                <a:sym typeface="+mn-ea"/>
              </a:rPr>
              <a:t>obj6 = {"k01" : "v01" , "k02":"v02" , "k03":"v03" , "k04":"v04" , "k05":"v05"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[‘k01’]               [‘k02’]            [‘k03’]            [‘k04’]                [‘k05’]</a:t>
            </a:r>
            <a:endParaRPr lang="en-US" sz="1200">
              <a:solidFill>
                <a:schemeClr val="bg1"/>
              </a:solidFill>
              <a:sym typeface="+mn-ea"/>
            </a:endParaRPr>
          </a:p>
          <a:p>
            <a:pPr algn="l"/>
            <a:r>
              <a:rPr lang="en-US" sz="1200" b="1">
                <a:solidFill>
                  <a:schemeClr val="accent6"/>
                </a:solidFill>
                <a:sym typeface="+mn-ea"/>
              </a:rPr>
              <a:t> // object contain another array</a:t>
            </a:r>
            <a:endParaRPr lang="en-US" sz="1200" b="1">
              <a:solidFill>
                <a:schemeClr val="accent6"/>
              </a:solidFill>
              <a:sym typeface="+mn-ea"/>
            </a:endParaRPr>
          </a:p>
          <a:p>
            <a:pPr algn="l"/>
            <a:r>
              <a:rPr lang="en-US" sz="1200">
                <a:solidFill>
                  <a:schemeClr val="bg1"/>
                </a:solidFill>
                <a:sym typeface="+mn-ea"/>
              </a:rPr>
              <a:t>obj7 = {"k00" : ["v00",         "v01",             "v02"       ] ,              "k11" : ["v10",      "v11",              "v12"] ,         "k22" : "v22"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[‘k00’][0]       [‘k00’][1]      [‘k00’][2]                              [‘k11’][0]     [‘k11’][1]        [‘k11’][2]        [‘k22’] </a:t>
            </a:r>
            <a:endParaRPr lang="en-US" sz="1200">
              <a:solidFill>
                <a:schemeClr val="bg1"/>
              </a:solidFill>
              <a:sym typeface="+mn-ea"/>
            </a:endParaRPr>
          </a:p>
          <a:p>
            <a:pPr algn="l"/>
            <a:r>
              <a:rPr lang="en-US" sz="1200">
                <a:solidFill>
                  <a:schemeClr val="bg1"/>
                </a:solidFill>
                <a:sym typeface="+mn-ea"/>
              </a:rPr>
              <a:t> </a:t>
            </a:r>
            <a:r>
              <a:rPr lang="en-US" sz="1200" b="1">
                <a:solidFill>
                  <a:schemeClr val="accent6"/>
                </a:solidFill>
                <a:sym typeface="+mn-ea"/>
              </a:rPr>
              <a:t>// object contain object</a:t>
            </a:r>
            <a:endParaRPr lang="en-US" sz="1200">
              <a:solidFill>
                <a:schemeClr val="bg1"/>
              </a:solidFill>
              <a:sym typeface="+mn-ea"/>
            </a:endParaRPr>
          </a:p>
          <a:p>
            <a:pPr algn="l"/>
            <a:r>
              <a:rPr lang="en-US" sz="1200">
                <a:solidFill>
                  <a:schemeClr val="bg1"/>
                </a:solidFill>
                <a:sym typeface="+mn-ea"/>
              </a:rPr>
              <a:t>obj8 = { "a20" : {"k21" : "v21" ,        "k22":"v22"} ,        "a30" : {"k31" : "v31" ,        "k32":"v32"}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[‘a20’][‘k21’]           [‘a20’][‘k22’]                          [‘a30’][‘k31’]         [‘a30’][‘k32’] </a:t>
            </a:r>
            <a:endParaRPr lang="en-US" sz="1200">
              <a:solidFill>
                <a:schemeClr val="bg1"/>
              </a:solidFill>
              <a:sym typeface="+mn-ea"/>
            </a:endParaRPr>
          </a:p>
          <a:p>
            <a:pPr algn="l"/>
            <a:r>
              <a:rPr lang="en-US" sz="1200">
                <a:solidFill>
                  <a:schemeClr val="bg1"/>
                </a:solidFill>
                <a:sym typeface="+mn-ea"/>
              </a:rPr>
              <a:t>obj9 =     {"k1" : "v1" ,     "k2" : {"k21" : "v21" ,      "k22":"v22"} ,       "k3" : ["v30" ,          "v31" ,              "v33"]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["k1"]                         ["k2"][‘k21’]            ["k2"][‘k22’]                    ["k3"][0]         ["k3"][1]        ["k3"][2]</a:t>
            </a:r>
            <a:endParaRPr lang="en-US" sz="1200">
              <a:solidFill>
                <a:schemeClr val="bg1"/>
              </a:solidFill>
              <a:sym typeface="+mn-ea"/>
            </a:endParaRPr>
          </a:p>
        </p:txBody>
      </p:sp>
      <p:sp>
        <p:nvSpPr>
          <p:cNvPr id="6" name="矩形 23"/>
          <p:cNvSpPr/>
          <p:nvPr/>
        </p:nvSpPr>
        <p:spPr>
          <a:xfrm>
            <a:off x="233045" y="2351405"/>
            <a:ext cx="1784985" cy="260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Index an Object</a:t>
            </a:r>
            <a:endParaRPr lang="en-US" altLang="zh-CN" sz="1600" b="1" dirty="0">
              <a:solidFill>
                <a:schemeClr val="bg1"/>
              </a:solidFill>
              <a:sym typeface="+mn-ea"/>
            </a:endParaRPr>
          </a:p>
        </p:txBody>
      </p:sp>
      <p:sp>
        <p:nvSpPr>
          <p:cNvPr id="7" name="矩形 23"/>
          <p:cNvSpPr/>
          <p:nvPr/>
        </p:nvSpPr>
        <p:spPr>
          <a:xfrm>
            <a:off x="4869815" y="1678305"/>
            <a:ext cx="245237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b="1">
                <a:solidFill>
                  <a:schemeClr val="bg1"/>
                </a:solidFill>
                <a:sym typeface="+mn-ea"/>
              </a:rPr>
              <a:t>Length Of Object/Dictionaries</a:t>
            </a:r>
            <a:endParaRPr lang="en-US" altLang="zh-CN" sz="1400" b="1" dirty="0">
              <a:solidFill>
                <a:schemeClr val="bg1"/>
              </a:solidFill>
              <a:sym typeface="+mn-ea"/>
            </a:endParaRPr>
          </a:p>
        </p:txBody>
      </p:sp>
      <p:sp>
        <p:nvSpPr>
          <p:cNvPr id="8" name="Rectangles 7"/>
          <p:cNvSpPr/>
          <p:nvPr/>
        </p:nvSpPr>
        <p:spPr>
          <a:xfrm>
            <a:off x="4366260" y="1907540"/>
            <a:ext cx="1946275" cy="7613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chemeClr val="accent6"/>
                </a:solidFill>
                <a:sym typeface="+mn-ea"/>
              </a:rPr>
              <a:t> method 1  :- </a:t>
            </a:r>
            <a:endParaRPr lang="en-US" sz="1200" b="1">
              <a:solidFill>
                <a:schemeClr val="accent6"/>
              </a:solidFill>
              <a:sym typeface="+mn-ea"/>
            </a:endParaRPr>
          </a:p>
          <a:p>
            <a:pPr algn="ctr"/>
            <a:r>
              <a:rPr lang="en-US" sz="1200" b="1">
                <a:solidFill>
                  <a:srgbClr val="00B0F0"/>
                </a:solidFill>
                <a:sym typeface="+mn-ea"/>
              </a:rPr>
              <a:t>Object.entries(</a:t>
            </a:r>
            <a:r>
              <a:rPr lang="en-US" sz="1200" b="1">
                <a:solidFill>
                  <a:schemeClr val="accent2"/>
                </a:solidFill>
                <a:sym typeface="+mn-ea"/>
              </a:rPr>
              <a:t>obj1</a:t>
            </a:r>
            <a:r>
              <a:rPr lang="en-US" sz="1200" b="1">
                <a:solidFill>
                  <a:srgbClr val="00B0F0"/>
                </a:solidFill>
                <a:sym typeface="+mn-ea"/>
              </a:rPr>
              <a:t>).length</a:t>
            </a:r>
            <a:endParaRPr lang="en-US" sz="1200" b="1">
              <a:solidFill>
                <a:srgbClr val="00B0F0"/>
              </a:solidFill>
              <a:sym typeface="+mn-ea"/>
            </a:endParaRPr>
          </a:p>
          <a:p>
            <a:pPr algn="ctr"/>
            <a:r>
              <a:rPr lang="en-US" sz="1200" b="1">
                <a:solidFill>
                  <a:schemeClr val="accent6"/>
                </a:solidFill>
                <a:sym typeface="+mn-ea"/>
              </a:rPr>
              <a:t>method 2  :- </a:t>
            </a:r>
            <a:r>
              <a:rPr lang="en-US" sz="1200" b="1">
                <a:solidFill>
                  <a:schemeClr val="bg1"/>
                </a:solidFill>
                <a:sym typeface="+mn-ea"/>
              </a:rPr>
              <a:t> </a:t>
            </a:r>
            <a:endParaRPr lang="en-US" sz="1200">
              <a:solidFill>
                <a:schemeClr val="bg1"/>
              </a:solidFill>
            </a:endParaRPr>
          </a:p>
          <a:p>
            <a:pPr algn="ctr"/>
            <a:r>
              <a:rPr lang="en-US" sz="1200" b="1">
                <a:solidFill>
                  <a:srgbClr val="00B0F0"/>
                </a:solidFill>
                <a:sym typeface="+mn-ea"/>
              </a:rPr>
              <a:t>Object.keys(</a:t>
            </a:r>
            <a:r>
              <a:rPr lang="en-US" sz="1200" b="1">
                <a:solidFill>
                  <a:schemeClr val="accent2"/>
                </a:solidFill>
                <a:sym typeface="+mn-ea"/>
              </a:rPr>
              <a:t>obj1</a:t>
            </a:r>
            <a:r>
              <a:rPr lang="en-US" sz="1200" b="1">
                <a:solidFill>
                  <a:srgbClr val="00B0F0"/>
                </a:solidFill>
                <a:sym typeface="+mn-ea"/>
              </a:rPr>
              <a:t>).length</a:t>
            </a:r>
            <a:r>
              <a:rPr lang="en-US" sz="1200" b="1">
                <a:solidFill>
                  <a:schemeClr val="bg1"/>
                </a:solidFill>
                <a:sym typeface="+mn-ea"/>
              </a:rPr>
              <a:t> </a:t>
            </a:r>
            <a:endParaRPr lang="en-US" sz="1200" b="1">
              <a:solidFill>
                <a:schemeClr val="bg1"/>
              </a:solidFill>
              <a:sym typeface="+mn-ea"/>
            </a:endParaRPr>
          </a:p>
        </p:txBody>
      </p:sp>
      <p:sp>
        <p:nvSpPr>
          <p:cNvPr id="11" name="Rectangles 10"/>
          <p:cNvSpPr/>
          <p:nvPr/>
        </p:nvSpPr>
        <p:spPr>
          <a:xfrm>
            <a:off x="8178165" y="34290"/>
            <a:ext cx="3991610" cy="3750945"/>
          </a:xfrm>
          <a:prstGeom prst="rect">
            <a:avLst/>
          </a:prstGeom>
        </p:spPr>
        <p:style>
          <a:lnRef idx="2">
            <a:schemeClr val="dk1"/>
          </a:lnRef>
          <a:fillRef idx="1">
            <a:schemeClr val="lt1"/>
          </a:fillRef>
          <a:effectRef idx="0">
            <a:schemeClr val="dk1"/>
          </a:effectRef>
          <a:fontRef idx="minor">
            <a:schemeClr val="dk1"/>
          </a:fontRef>
        </p:style>
        <p:txBody>
          <a:bodyPr rtlCol="0" anchor="ctr"/>
          <a:p>
            <a:pPr indent="0" algn="ctr">
              <a:buNone/>
            </a:pPr>
            <a:r>
              <a:rPr lang="en-US" sz="1200" b="1">
                <a:solidFill>
                  <a:srgbClr val="00B0F0"/>
                </a:solidFill>
              </a:rPr>
              <a:t>Only For JavaScript</a:t>
            </a:r>
            <a:endParaRPr lang="en-US" sz="1200" b="1">
              <a:solidFill>
                <a:srgbClr val="00B0F0"/>
              </a:solidFill>
            </a:endParaRPr>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 </a:t>
            </a:r>
            <a:r>
              <a:rPr lang="en-US" sz="1200" b="1">
                <a:solidFill>
                  <a:srgbClr val="7030A0"/>
                </a:solidFill>
              </a:rPr>
              <a:t>you can Create Anything with Object Constructor</a:t>
            </a:r>
            <a:endParaRPr lang="en-US" sz="1200" b="1">
              <a:solidFill>
                <a:srgbClr val="7030A0"/>
              </a:solidFill>
            </a:endParaRPr>
          </a:p>
          <a:p>
            <a:pPr marL="342900" indent="-342900" algn="l">
              <a:buAutoNum type="arabicPeriod"/>
            </a:pPr>
            <a:r>
              <a:rPr lang="en-US" sz="1200" b="1">
                <a:solidFill>
                  <a:schemeClr val="tx1"/>
                </a:solidFill>
              </a:rPr>
              <a:t>in JS</a:t>
            </a:r>
            <a:r>
              <a:rPr lang="en-US" sz="1200" b="1">
                <a:solidFill>
                  <a:schemeClr val="accent2"/>
                </a:solidFill>
              </a:rPr>
              <a:t> string, number, bigInt, boolean, null, undefined, symbol, object, function, promises, error, filereader, array, date, map, set, weakMap, weakSet, math, typedArray,..etc </a:t>
            </a:r>
            <a:r>
              <a:rPr lang="en-US" sz="1200" b="1">
                <a:solidFill>
                  <a:schemeClr val="tx1"/>
                </a:solidFill>
              </a:rPr>
              <a:t>   is object</a:t>
            </a:r>
            <a:endParaRPr lang="en-US" sz="1200" b="1">
              <a:solidFill>
                <a:srgbClr val="7030A0"/>
              </a:solidFill>
            </a:endParaRPr>
          </a:p>
          <a:p>
            <a:pPr marL="342900" indent="-342900" algn="l">
              <a:buAutoNum type="arabicPeriod"/>
            </a:pPr>
            <a:r>
              <a:rPr lang="en-US" sz="1200" b="1">
                <a:solidFill>
                  <a:srgbClr val="7030A0"/>
                </a:solidFill>
              </a:rPr>
              <a:t>syntax:- </a:t>
            </a:r>
            <a:r>
              <a:rPr lang="en-US" sz="1200" b="1">
                <a:solidFill>
                  <a:srgbClr val="FF0000"/>
                </a:solidFill>
              </a:rPr>
              <a:t>new Object (</a:t>
            </a:r>
            <a:r>
              <a:rPr lang="en-US" sz="1200" b="1">
                <a:solidFill>
                  <a:schemeClr val="tx1"/>
                </a:solidFill>
              </a:rPr>
              <a:t>ObjectElement</a:t>
            </a:r>
            <a:r>
              <a:rPr lang="en-US" sz="1200" b="1">
                <a:solidFill>
                  <a:srgbClr val="FF0000"/>
                </a:solidFill>
              </a:rPr>
              <a:t>)</a:t>
            </a:r>
            <a:endParaRPr lang="en-US" sz="1200" b="1">
              <a:solidFill>
                <a:srgbClr val="7030A0"/>
              </a:solidFill>
            </a:endParaRPr>
          </a:p>
          <a:p>
            <a:pPr marL="342900" indent="-342900" algn="l">
              <a:buAutoNum type="arabicPeriod"/>
            </a:pPr>
            <a:r>
              <a:rPr lang="en-US" sz="1200" b="1">
                <a:solidFill>
                  <a:srgbClr val="7030A0"/>
                </a:solidFill>
              </a:rPr>
              <a:t>Example:- </a:t>
            </a:r>
            <a:endParaRPr lang="en-US" sz="1200" b="1">
              <a:solidFill>
                <a:srgbClr val="7030A0"/>
              </a:solidFill>
            </a:endParaRPr>
          </a:p>
          <a:p>
            <a:pPr marL="800100" lvl="1" indent="-342900" algn="l">
              <a:buAutoNum type="arabicPeriod"/>
            </a:pPr>
            <a:r>
              <a:rPr lang="en-US" sz="1200" b="1">
                <a:solidFill>
                  <a:srgbClr val="7030A0"/>
                </a:solidFill>
              </a:rPr>
              <a:t>for string :-   </a:t>
            </a:r>
            <a:r>
              <a:rPr lang="en-US" sz="1200" b="1">
                <a:solidFill>
                  <a:srgbClr val="FF0000"/>
                </a:solidFill>
              </a:rPr>
              <a:t>new Object(“</a:t>
            </a:r>
            <a:r>
              <a:rPr lang="en-US" sz="1200" b="1">
                <a:solidFill>
                  <a:schemeClr val="tx1"/>
                </a:solidFill>
              </a:rPr>
              <a:t>stringValue</a:t>
            </a:r>
            <a:r>
              <a:rPr lang="en-US" sz="1200" b="1">
                <a:solidFill>
                  <a:srgbClr val="FF0000"/>
                </a:solidFill>
              </a:rPr>
              <a:t>”)</a:t>
            </a:r>
            <a:endParaRPr lang="en-US" sz="1200" b="1">
              <a:solidFill>
                <a:srgbClr val="FF0000"/>
              </a:solidFill>
            </a:endParaRPr>
          </a:p>
          <a:p>
            <a:pPr marL="800100" lvl="1" indent="-342900" algn="l">
              <a:buAutoNum type="arabicPeriod"/>
            </a:pPr>
            <a:r>
              <a:rPr lang="en-US" sz="1200" b="1">
                <a:solidFill>
                  <a:srgbClr val="7030A0"/>
                </a:solidFill>
                <a:sym typeface="+mn-ea"/>
              </a:rPr>
              <a:t>for number:-   </a:t>
            </a:r>
            <a:r>
              <a:rPr lang="en-US" sz="1200" b="1">
                <a:solidFill>
                  <a:srgbClr val="FF0000"/>
                </a:solidFill>
                <a:sym typeface="+mn-ea"/>
              </a:rPr>
              <a:t>new Object(</a:t>
            </a:r>
            <a:r>
              <a:rPr lang="en-US" sz="1200" b="1">
                <a:solidFill>
                  <a:schemeClr val="tx1"/>
                </a:solidFill>
                <a:sym typeface="+mn-ea"/>
              </a:rPr>
              <a:t>numberValue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boolean:-   </a:t>
            </a:r>
            <a:r>
              <a:rPr lang="en-US" sz="1200" b="1">
                <a:solidFill>
                  <a:srgbClr val="FF0000"/>
                </a:solidFill>
                <a:sym typeface="+mn-ea"/>
              </a:rPr>
              <a:t>new Object(</a:t>
            </a:r>
            <a:r>
              <a:rPr lang="en-US" sz="1200" b="1">
                <a:solidFill>
                  <a:schemeClr val="tx1"/>
                </a:solidFill>
                <a:sym typeface="+mn-ea"/>
              </a:rPr>
              <a:t>boolean</a:t>
            </a:r>
            <a:r>
              <a:rPr lang="en-US" sz="1200" b="1">
                <a:solidFill>
                  <a:schemeClr val="tx1"/>
                </a:solidFill>
                <a:sym typeface="+mn-ea"/>
              </a:rPr>
              <a:t>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null:-   </a:t>
            </a:r>
            <a:r>
              <a:rPr lang="en-US" sz="1200" b="1">
                <a:solidFill>
                  <a:srgbClr val="FF0000"/>
                </a:solidFill>
                <a:sym typeface="+mn-ea"/>
              </a:rPr>
              <a:t>new Object(</a:t>
            </a:r>
            <a:r>
              <a:rPr lang="en-US" sz="1200" b="1">
                <a:solidFill>
                  <a:schemeClr val="tx1"/>
                </a:solidFill>
                <a:sym typeface="+mn-ea"/>
              </a:rPr>
              <a:t>null</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undefined:-   </a:t>
            </a:r>
            <a:r>
              <a:rPr lang="en-US" sz="1200" b="1">
                <a:solidFill>
                  <a:srgbClr val="FF0000"/>
                </a:solidFill>
                <a:sym typeface="+mn-ea"/>
              </a:rPr>
              <a:t>new Object(</a:t>
            </a:r>
            <a:r>
              <a:rPr lang="en-US" sz="1200" b="1">
                <a:solidFill>
                  <a:schemeClr val="tx1"/>
                </a:solidFill>
                <a:sym typeface="+mn-ea"/>
              </a:rPr>
              <a:t>undefined</a:t>
            </a:r>
            <a:r>
              <a:rPr lang="en-US" sz="1200" b="1">
                <a:solidFill>
                  <a:srgbClr val="FF0000"/>
                </a:solidFill>
                <a:sym typeface="+mn-ea"/>
              </a:rPr>
              <a:t>)</a:t>
            </a:r>
            <a:endParaRPr lang="en-US" sz="1200" b="1">
              <a:solidFill>
                <a:srgbClr val="FF0000"/>
              </a:solidFill>
            </a:endParaRPr>
          </a:p>
          <a:p>
            <a:pPr marL="800100" lvl="1" indent="-342900" algn="l">
              <a:buAutoNum type="arabicPeriod"/>
            </a:pPr>
            <a:r>
              <a:rPr lang="en-US" sz="1200" b="1">
                <a:solidFill>
                  <a:srgbClr val="7030A0"/>
                </a:solidFill>
                <a:sym typeface="+mn-ea"/>
              </a:rPr>
              <a:t>for array :-   </a:t>
            </a:r>
            <a:r>
              <a:rPr lang="en-US" sz="1200" b="1">
                <a:solidFill>
                  <a:srgbClr val="FF0000"/>
                </a:solidFill>
                <a:sym typeface="+mn-ea"/>
              </a:rPr>
              <a:t>new Object(“</a:t>
            </a:r>
            <a:r>
              <a:rPr lang="en-US" sz="1200" b="1">
                <a:solidFill>
                  <a:schemeClr val="tx1"/>
                </a:solidFill>
                <a:sym typeface="+mn-ea"/>
              </a:rPr>
              <a:t>[val1, val2,...]</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object:-   </a:t>
            </a:r>
            <a:r>
              <a:rPr lang="en-US" sz="1200" b="1">
                <a:solidFill>
                  <a:srgbClr val="FF0000"/>
                </a:solidFill>
                <a:sym typeface="+mn-ea"/>
              </a:rPr>
              <a:t>new Object(“</a:t>
            </a:r>
            <a:r>
              <a:rPr lang="en-US" sz="1200" b="1">
                <a:solidFill>
                  <a:schemeClr val="tx1"/>
                </a:solidFill>
                <a:sym typeface="+mn-ea"/>
              </a:rPr>
              <a:t>{key1:val1,...}</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function:-   </a:t>
            </a:r>
            <a:r>
              <a:rPr lang="en-US" sz="1200" b="1">
                <a:solidFill>
                  <a:srgbClr val="FF0000"/>
                </a:solidFill>
                <a:sym typeface="+mn-ea"/>
              </a:rPr>
              <a:t>new Object(“</a:t>
            </a:r>
            <a:r>
              <a:rPr lang="en-US" sz="1200" b="1">
                <a:solidFill>
                  <a:schemeClr val="tx1"/>
                </a:solidFill>
                <a:sym typeface="+mn-ea"/>
              </a:rPr>
              <a:t>functionStructure</a:t>
            </a:r>
            <a:r>
              <a:rPr lang="en-US" sz="1200" b="1">
                <a:solidFill>
                  <a:srgbClr val="FF0000"/>
                </a:solidFill>
                <a:sym typeface="+mn-ea"/>
              </a:rPr>
              <a:t>”)</a:t>
            </a:r>
            <a:endParaRPr lang="en-US" sz="1200" b="1">
              <a:solidFill>
                <a:srgbClr val="FF0000"/>
              </a:solidFill>
              <a:sym typeface="+mn-ea"/>
            </a:endParaRPr>
          </a:p>
          <a:p>
            <a:pPr marL="1257300" lvl="2" indent="-342900" algn="l">
              <a:buAutoNum type="arabicPeriod"/>
            </a:pPr>
            <a:r>
              <a:rPr lang="en-US" sz="1200" b="1">
                <a:solidFill>
                  <a:srgbClr val="7030A0"/>
                </a:solidFill>
                <a:sym typeface="+mn-ea"/>
              </a:rPr>
              <a:t> </a:t>
            </a:r>
            <a:r>
              <a:rPr lang="en-US" sz="1200" b="1">
                <a:solidFill>
                  <a:srgbClr val="FF0000"/>
                </a:solidFill>
                <a:sym typeface="+mn-ea"/>
              </a:rPr>
              <a:t>new Object(“</a:t>
            </a:r>
            <a:r>
              <a:rPr lang="en-US" sz="1200" b="1">
                <a:solidFill>
                  <a:schemeClr val="tx1"/>
                </a:solidFill>
                <a:sym typeface="+mn-ea"/>
              </a:rPr>
              <a:t>x=&gt; x*2</a:t>
            </a:r>
            <a:r>
              <a:rPr lang="en-US" sz="1200" b="1">
                <a:solidFill>
                  <a:srgbClr val="FF0000"/>
                </a:solidFill>
                <a:sym typeface="+mn-ea"/>
              </a:rPr>
              <a:t>”)</a:t>
            </a:r>
            <a:endParaRPr lang="en-US" sz="1200" b="1">
              <a:solidFill>
                <a:srgbClr val="FF0000"/>
              </a:solidFill>
            </a:endParaRPr>
          </a:p>
        </p:txBody>
      </p:sp>
      <p:sp>
        <p:nvSpPr>
          <p:cNvPr id="17" name="矩形 23"/>
          <p:cNvSpPr/>
          <p:nvPr/>
        </p:nvSpPr>
        <p:spPr>
          <a:xfrm>
            <a:off x="8389620" y="378523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12" name="Rectangles 11"/>
          <p:cNvSpPr/>
          <p:nvPr/>
        </p:nvSpPr>
        <p:spPr>
          <a:xfrm>
            <a:off x="8389620" y="4014470"/>
            <a:ext cx="306959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true if a key exist  in  object-&gt;  </a:t>
            </a:r>
            <a:endParaRPr lang="en-US" sz="1400" b="1">
              <a:solidFill>
                <a:schemeClr val="accent6"/>
              </a:solidFill>
              <a:sym typeface="+mn-ea"/>
            </a:endParaRPr>
          </a:p>
          <a:p>
            <a:pPr algn="l"/>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bg1"/>
              </a:solidFill>
            </a:endParaRPr>
          </a:p>
        </p:txBody>
      </p:sp>
      <p:sp>
        <p:nvSpPr>
          <p:cNvPr id="13" name="Rectangles 12"/>
          <p:cNvSpPr/>
          <p:nvPr/>
        </p:nvSpPr>
        <p:spPr>
          <a:xfrm>
            <a:off x="8388985" y="4610100"/>
            <a:ext cx="3070225" cy="164211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object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object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8895" y="51435"/>
            <a:ext cx="1062355" cy="10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Access an item from Object</a:t>
            </a:r>
            <a:endParaRPr lang="en-US" altLang="zh-CN" b="1" dirty="0">
              <a:solidFill>
                <a:schemeClr val="bg1"/>
              </a:solidFill>
              <a:sym typeface="+mn-ea"/>
            </a:endParaRPr>
          </a:p>
        </p:txBody>
      </p:sp>
      <p:sp>
        <p:nvSpPr>
          <p:cNvPr id="3" name="Rectangles 2"/>
          <p:cNvSpPr/>
          <p:nvPr/>
        </p:nvSpPr>
        <p:spPr>
          <a:xfrm>
            <a:off x="1111250" y="51435"/>
            <a:ext cx="2200910" cy="10928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C00000"/>
                </a:solidFill>
                <a:sym typeface="+mn-ea"/>
              </a:rPr>
              <a:t> // Access item from object </a:t>
            </a:r>
            <a:endParaRPr lang="en-US" sz="1400" b="1">
              <a:solidFill>
                <a:schemeClr val="accent5"/>
              </a:solidFill>
              <a:sym typeface="+mn-ea"/>
            </a:endParaRPr>
          </a:p>
          <a:p>
            <a:pPr algn="ctr"/>
            <a:r>
              <a:rPr lang="en-US" sz="1400" b="1">
                <a:solidFill>
                  <a:schemeClr val="accent6"/>
                </a:solidFill>
                <a:sym typeface="+mn-ea"/>
              </a:rPr>
              <a:t>Method1</a:t>
            </a:r>
            <a:endParaRPr lang="en-US" sz="1400" b="1">
              <a:solidFill>
                <a:schemeClr val="accent6"/>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ctr"/>
            <a:r>
              <a:rPr lang="en-US" sz="1400" b="1">
                <a:solidFill>
                  <a:schemeClr val="accent6"/>
                </a:solidFill>
                <a:sym typeface="+mn-ea"/>
              </a:rPr>
              <a:t>Method2</a:t>
            </a:r>
            <a:endParaRPr lang="en-US" sz="1400" b="1">
              <a:solidFill>
                <a:schemeClr val="accent5"/>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rgbClr val="FF0000"/>
              </a:solidFill>
              <a:sym typeface="+mn-ea"/>
            </a:endParaRPr>
          </a:p>
        </p:txBody>
      </p:sp>
      <p:sp>
        <p:nvSpPr>
          <p:cNvPr id="5" name="Rectangles 4"/>
          <p:cNvSpPr/>
          <p:nvPr/>
        </p:nvSpPr>
        <p:spPr>
          <a:xfrm>
            <a:off x="3312160" y="51435"/>
            <a:ext cx="6737985" cy="10922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obj9 =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obj9["k1"] </a:t>
            </a:r>
            <a:r>
              <a:rPr lang="en-US" sz="1400">
                <a:solidFill>
                  <a:srgbClr val="92D050"/>
                </a:solidFill>
                <a:sym typeface="+mn-ea"/>
              </a:rPr>
              <a:t>or </a:t>
            </a:r>
            <a:r>
              <a:rPr lang="en-US" sz="1400">
                <a:solidFill>
                  <a:schemeClr val="bg1"/>
                </a:solidFill>
                <a:sym typeface="+mn-ea"/>
              </a:rPr>
              <a:t>obj9.k1 </a:t>
            </a:r>
            <a:r>
              <a:rPr lang="en-US" sz="1400">
                <a:solidFill>
                  <a:srgbClr val="FF0000"/>
                </a:solidFill>
                <a:sym typeface="+mn-ea"/>
              </a:rPr>
              <a:t>// v1    </a:t>
            </a:r>
            <a:r>
              <a:rPr lang="en-US" sz="1400">
                <a:solidFill>
                  <a:schemeClr val="bg1"/>
                </a:solidFill>
                <a:sym typeface="+mn-ea"/>
              </a:rPr>
              <a:t>obj9["k2"]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obj9.k2</a:t>
            </a:r>
            <a:r>
              <a:rPr lang="en-US" sz="1400">
                <a:solidFill>
                  <a:srgbClr val="FFFF00"/>
                </a:solidFill>
                <a:sym typeface="+mn-ea"/>
              </a:rPr>
              <a:t> </a:t>
            </a:r>
            <a:r>
              <a:rPr lang="en-US" sz="1400">
                <a:solidFill>
                  <a:srgbClr val="FF0000"/>
                </a:solidFill>
                <a:sym typeface="+mn-ea"/>
              </a:rPr>
              <a:t>//{"k21":"v21" , "k22":"v22"} </a:t>
            </a:r>
            <a:endParaRPr lang="en-US" sz="1400">
              <a:solidFill>
                <a:srgbClr val="FFFF00"/>
              </a:solidFill>
            </a:endParaRPr>
          </a:p>
          <a:p>
            <a:pPr algn="l"/>
            <a:r>
              <a:rPr lang="en-US" sz="1400">
                <a:solidFill>
                  <a:schemeClr val="bg1"/>
                </a:solidFill>
                <a:sym typeface="+mn-ea"/>
              </a:rPr>
              <a:t>obj9["k2"]["k21"] </a:t>
            </a:r>
            <a:r>
              <a:rPr lang="en-US" sz="1400">
                <a:solidFill>
                  <a:srgbClr val="92D050"/>
                </a:solidFill>
                <a:sym typeface="+mn-ea"/>
              </a:rPr>
              <a:t>or </a:t>
            </a:r>
            <a:r>
              <a:rPr lang="en-US" sz="1400">
                <a:solidFill>
                  <a:schemeClr val="bg1"/>
                </a:solidFill>
                <a:sym typeface="+mn-ea"/>
              </a:rPr>
              <a:t>obj9.k2.k21</a:t>
            </a:r>
            <a:r>
              <a:rPr lang="en-US" sz="1400">
                <a:solidFill>
                  <a:srgbClr val="FF0000"/>
                </a:solidFill>
                <a:sym typeface="+mn-ea"/>
              </a:rPr>
              <a:t> // v21  </a:t>
            </a:r>
            <a:r>
              <a:rPr lang="en-US" sz="1400">
                <a:solidFill>
                  <a:schemeClr val="bg1"/>
                </a:solidFill>
                <a:sym typeface="+mn-ea"/>
              </a:rPr>
              <a:t>obj9["k2"]["k22"] </a:t>
            </a:r>
            <a:r>
              <a:rPr lang="en-US" sz="1400">
                <a:solidFill>
                  <a:srgbClr val="92D050"/>
                </a:solidFill>
                <a:sym typeface="+mn-ea"/>
              </a:rPr>
              <a:t>or </a:t>
            </a:r>
            <a:r>
              <a:rPr lang="en-US" sz="1400">
                <a:solidFill>
                  <a:schemeClr val="bg1"/>
                </a:solidFill>
                <a:sym typeface="+mn-ea"/>
              </a:rPr>
              <a:t>obj9.k2.k22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obj9["k3"] </a:t>
            </a:r>
            <a:r>
              <a:rPr lang="en-US" sz="1400">
                <a:solidFill>
                  <a:srgbClr val="92D050"/>
                </a:solidFill>
                <a:sym typeface="+mn-ea"/>
              </a:rPr>
              <a:t>or </a:t>
            </a:r>
            <a:r>
              <a:rPr lang="en-US" sz="1400">
                <a:solidFill>
                  <a:schemeClr val="bg1"/>
                </a:solidFill>
                <a:sym typeface="+mn-ea"/>
              </a:rPr>
              <a:t>obj9.k3</a:t>
            </a:r>
            <a:r>
              <a:rPr lang="en-US" sz="1400">
                <a:solidFill>
                  <a:srgbClr val="FF0000"/>
                </a:solidFill>
                <a:sym typeface="+mn-ea"/>
              </a:rPr>
              <a:t> // ["v30" , "v31" , "v33"] </a:t>
            </a:r>
            <a:r>
              <a:rPr lang="en-US" sz="1400">
                <a:solidFill>
                  <a:schemeClr val="bg1"/>
                </a:solidFill>
                <a:sym typeface="+mn-ea"/>
              </a:rPr>
              <a:t>obj9["k3"][0] </a:t>
            </a:r>
            <a:r>
              <a:rPr lang="en-US" sz="1400">
                <a:solidFill>
                  <a:srgbClr val="92D050"/>
                </a:solidFill>
                <a:sym typeface="+mn-ea"/>
              </a:rPr>
              <a:t>or </a:t>
            </a:r>
            <a:r>
              <a:rPr lang="en-US" sz="1400">
                <a:solidFill>
                  <a:schemeClr val="bg1"/>
                </a:solidFill>
                <a:sym typeface="+mn-ea"/>
              </a:rPr>
              <a:t>obj9.k3[0]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obj9["k3"][1] </a:t>
            </a:r>
            <a:r>
              <a:rPr lang="en-US" sz="1400">
                <a:solidFill>
                  <a:srgbClr val="92D050"/>
                </a:solidFill>
                <a:sym typeface="+mn-ea"/>
              </a:rPr>
              <a:t>or </a:t>
            </a:r>
            <a:r>
              <a:rPr lang="en-US" sz="1400">
                <a:solidFill>
                  <a:schemeClr val="bg1"/>
                </a:solidFill>
                <a:sym typeface="+mn-ea"/>
              </a:rPr>
              <a:t>obj9.k3[1]</a:t>
            </a:r>
            <a:r>
              <a:rPr lang="en-US" sz="1400">
                <a:solidFill>
                  <a:srgbClr val="FF0000"/>
                </a:solidFill>
                <a:sym typeface="+mn-ea"/>
              </a:rPr>
              <a:t> // v31        </a:t>
            </a:r>
            <a:r>
              <a:rPr lang="en-US" sz="1400">
                <a:solidFill>
                  <a:schemeClr val="bg1"/>
                </a:solidFill>
                <a:sym typeface="+mn-ea"/>
              </a:rPr>
              <a:t>obj9["k3"][2]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obj9.k3[2]</a:t>
            </a:r>
            <a:r>
              <a:rPr lang="en-US" sz="1400">
                <a:solidFill>
                  <a:srgbClr val="C00000"/>
                </a:solidFill>
                <a:sym typeface="+mn-ea"/>
              </a:rPr>
              <a:t> </a:t>
            </a:r>
            <a:r>
              <a:rPr lang="en-US" sz="1400">
                <a:solidFill>
                  <a:srgbClr val="FF0000"/>
                </a:solidFill>
                <a:sym typeface="+mn-ea"/>
              </a:rPr>
              <a:t>// v32</a:t>
            </a:r>
            <a:endParaRPr lang="en-US" sz="1400" b="1">
              <a:solidFill>
                <a:schemeClr val="accent5"/>
              </a:solidFill>
              <a:sym typeface="+mn-ea"/>
            </a:endParaRPr>
          </a:p>
        </p:txBody>
      </p:sp>
      <p:sp>
        <p:nvSpPr>
          <p:cNvPr id="2" name="矩形 23"/>
          <p:cNvSpPr/>
          <p:nvPr/>
        </p:nvSpPr>
        <p:spPr>
          <a:xfrm>
            <a:off x="10050145" y="43815"/>
            <a:ext cx="2096770" cy="1099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FF0000"/>
                </a:solidFill>
                <a:sym typeface="+mn-ea"/>
              </a:rPr>
              <a:t>ReadArgumet </a:t>
            </a:r>
            <a:r>
              <a:rPr lang="en-US" sz="1400" b="1">
                <a:solidFill>
                  <a:schemeClr val="bg1"/>
                </a:solidFill>
                <a:sym typeface="+mn-ea"/>
              </a:rPr>
              <a:t>= </a:t>
            </a:r>
            <a:r>
              <a:rPr lang="en-US" sz="1400" b="1">
                <a:solidFill>
                  <a:srgbClr val="FFFF00"/>
                </a:solidFill>
                <a:sym typeface="+mn-ea"/>
              </a:rPr>
              <a:t>manadatory </a:t>
            </a:r>
            <a:endParaRPr lang="en-US" sz="1400" b="1">
              <a:solidFill>
                <a:srgbClr val="FFFF00"/>
              </a:solidFill>
              <a:sym typeface="+mn-ea"/>
            </a:endParaRPr>
          </a:p>
          <a:p>
            <a:pPr algn="ctr"/>
            <a:r>
              <a:rPr lang="en-US" sz="1400" b="1">
                <a:solidFill>
                  <a:schemeClr val="bg1"/>
                </a:solidFill>
                <a:sym typeface="+mn-ea"/>
              </a:rPr>
              <a:t>WhiteArgumet = </a:t>
            </a:r>
            <a:r>
              <a:rPr lang="en-US" sz="1400" b="1">
                <a:solidFill>
                  <a:srgbClr val="FFFF00"/>
                </a:solidFill>
                <a:sym typeface="+mn-ea"/>
              </a:rPr>
              <a:t>optional</a:t>
            </a:r>
            <a:endParaRPr lang="en-US" altLang="zh-CN" sz="1400" b="1" dirty="0">
              <a:solidFill>
                <a:srgbClr val="FFFF00"/>
              </a:solidFill>
              <a:sym typeface="+mn-ea"/>
            </a:endParaRPr>
          </a:p>
        </p:txBody>
      </p:sp>
      <p:sp>
        <p:nvSpPr>
          <p:cNvPr id="7" name="Rectangles 6"/>
          <p:cNvSpPr/>
          <p:nvPr/>
        </p:nvSpPr>
        <p:spPr>
          <a:xfrm>
            <a:off x="1111250" y="1148080"/>
            <a:ext cx="2903855" cy="12782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C00000"/>
                </a:solidFill>
                <a:sym typeface="+mn-ea"/>
              </a:rPr>
              <a:t> // Update/add item from object </a:t>
            </a:r>
            <a:endParaRPr lang="en-US" sz="1400" b="1">
              <a:solidFill>
                <a:schemeClr val="accent5"/>
              </a:solidFill>
              <a:sym typeface="+mn-ea"/>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b="1">
                <a:solidFill>
                  <a:schemeClr val="accent5"/>
                </a:solidFill>
                <a:sym typeface="+mn-ea"/>
              </a:rPr>
              <a:t> =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chemeClr val="accent5"/>
                </a:solidFill>
                <a:sym typeface="+mn-ea"/>
              </a:rPr>
              <a:t>= </a:t>
            </a:r>
            <a:r>
              <a:rPr lang="en-US" sz="1400" b="1">
                <a:solidFill>
                  <a:schemeClr val="bg1"/>
                </a:solidFill>
                <a:sym typeface="+mn-ea"/>
              </a:rPr>
              <a:t>value</a:t>
            </a:r>
            <a:endParaRPr lang="en-US" sz="1400" b="1">
              <a:solidFill>
                <a:schemeClr val="bg1"/>
              </a:solidFill>
            </a:endParaRPr>
          </a:p>
        </p:txBody>
      </p:sp>
      <p:sp>
        <p:nvSpPr>
          <p:cNvPr id="8" name="Rectangles 7"/>
          <p:cNvSpPr/>
          <p:nvPr/>
        </p:nvSpPr>
        <p:spPr>
          <a:xfrm>
            <a:off x="4015105" y="1148080"/>
            <a:ext cx="6333490" cy="12782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solidFill>
                  <a:schemeClr val="bg1"/>
                </a:solidFill>
                <a:sym typeface="+mn-ea"/>
              </a:rPr>
              <a:t>const simpleObject = {} ; </a:t>
            </a:r>
            <a:endParaRPr lang="en-US" sz="1400">
              <a:solidFill>
                <a:schemeClr val="bg1"/>
              </a:solidFill>
              <a:sym typeface="+mn-ea"/>
            </a:endParaRPr>
          </a:p>
          <a:p>
            <a:pPr algn="l"/>
            <a:r>
              <a:rPr lang="en-US" sz="1400">
                <a:solidFill>
                  <a:schemeClr val="bg1"/>
                </a:solidFill>
                <a:sym typeface="+mn-ea"/>
              </a:rPr>
              <a:t>simpleObject.key1 = "value1" ;     </a:t>
            </a:r>
            <a:r>
              <a:rPr lang="en-US" sz="1400">
                <a:solidFill>
                  <a:srgbClr val="FF0000"/>
                </a:solidFill>
                <a:sym typeface="+mn-ea"/>
              </a:rPr>
              <a:t> // { key1: "value1"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simpleObject[“key2”] = "value2" ;     </a:t>
            </a:r>
            <a:r>
              <a:rPr lang="en-US" sz="1400">
                <a:solidFill>
                  <a:srgbClr val="FF0000"/>
                </a:solidFill>
                <a:sym typeface="+mn-ea"/>
              </a:rPr>
              <a:t> // { key1: "value1", key2: "value2"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simpleObject.key1 = "value3" ; </a:t>
            </a:r>
            <a:r>
              <a:rPr lang="en-US" sz="1400">
                <a:solidFill>
                  <a:schemeClr val="accent6"/>
                </a:solidFill>
                <a:sym typeface="+mn-ea"/>
              </a:rPr>
              <a:t> </a:t>
            </a:r>
            <a:r>
              <a:rPr lang="en-US" sz="1400">
                <a:solidFill>
                  <a:srgbClr val="FF0000"/>
                </a:solidFill>
                <a:sym typeface="+mn-ea"/>
              </a:rPr>
              <a:t>// { key1: "value3", key2: "value2" } </a:t>
            </a:r>
            <a:r>
              <a:rPr lang="en-US" sz="1400">
                <a:solidFill>
                  <a:schemeClr val="accent6"/>
                </a:solidFill>
                <a:sym typeface="+mn-ea"/>
              </a:rPr>
              <a:t>// update item</a:t>
            </a:r>
            <a:endParaRPr lang="en-US" sz="1400">
              <a:solidFill>
                <a:schemeClr val="accent6"/>
              </a:solidFill>
              <a:sym typeface="+mn-ea"/>
            </a:endParaRPr>
          </a:p>
          <a:p>
            <a:pPr algn="l"/>
            <a:r>
              <a:rPr lang="en-US" sz="1400">
                <a:solidFill>
                  <a:schemeClr val="bg1"/>
                </a:solidFill>
                <a:sym typeface="+mn-ea"/>
              </a:rPr>
              <a:t>simpleObject[“key2”] = "value4" ;</a:t>
            </a:r>
            <a:r>
              <a:rPr lang="en-US" sz="1400">
                <a:solidFill>
                  <a:schemeClr val="accent6"/>
                </a:solidFill>
                <a:sym typeface="+mn-ea"/>
              </a:rPr>
              <a:t> </a:t>
            </a:r>
            <a:r>
              <a:rPr lang="en-US" sz="1400">
                <a:solidFill>
                  <a:srgbClr val="FF0000"/>
                </a:solidFill>
                <a:sym typeface="+mn-ea"/>
              </a:rPr>
              <a:t>// { key1: "value3", key2: "value4" }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console.log(simpleObject1);	    </a:t>
            </a:r>
            <a:r>
              <a:rPr lang="en-US" sz="1400">
                <a:solidFill>
                  <a:srgbClr val="FF0000"/>
                </a:solidFill>
                <a:sym typeface="+mn-ea"/>
              </a:rPr>
              <a:t> // { key1: "value3", key2: "value4" }   </a:t>
            </a:r>
            <a:r>
              <a:rPr lang="en-US" sz="1400">
                <a:solidFill>
                  <a:srgbClr val="FF0000"/>
                </a:solidFill>
                <a:sym typeface="+mn-ea"/>
              </a:rPr>
              <a:t>  </a:t>
            </a:r>
            <a:endParaRPr lang="en-US" sz="1400" b="1">
              <a:solidFill>
                <a:srgbClr val="FF0000"/>
              </a:solidFill>
              <a:sym typeface="+mn-ea"/>
            </a:endParaRPr>
          </a:p>
        </p:txBody>
      </p:sp>
      <p:sp>
        <p:nvSpPr>
          <p:cNvPr id="11" name="矩形 23"/>
          <p:cNvSpPr/>
          <p:nvPr/>
        </p:nvSpPr>
        <p:spPr>
          <a:xfrm>
            <a:off x="52705" y="1148080"/>
            <a:ext cx="1058545" cy="1278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Update and add an item in Object</a:t>
            </a:r>
            <a:endParaRPr lang="en-US" altLang="zh-CN" b="1" dirty="0">
              <a:solidFill>
                <a:schemeClr val="bg1"/>
              </a:solidFill>
              <a:sym typeface="+mn-ea"/>
            </a:endParaRPr>
          </a:p>
        </p:txBody>
      </p:sp>
      <p:sp>
        <p:nvSpPr>
          <p:cNvPr id="13" name="矩形 23"/>
          <p:cNvSpPr/>
          <p:nvPr/>
        </p:nvSpPr>
        <p:spPr>
          <a:xfrm>
            <a:off x="62865" y="2505075"/>
            <a:ext cx="1908175" cy="576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Object</a:t>
            </a:r>
            <a:endParaRPr lang="en-US" altLang="zh-CN" sz="2000" b="1" dirty="0">
              <a:solidFill>
                <a:schemeClr val="bg1"/>
              </a:solidFill>
              <a:sym typeface="+mn-ea"/>
            </a:endParaRPr>
          </a:p>
        </p:txBody>
      </p:sp>
      <p:sp>
        <p:nvSpPr>
          <p:cNvPr id="14" name="Rectangles 13"/>
          <p:cNvSpPr/>
          <p:nvPr/>
        </p:nvSpPr>
        <p:spPr>
          <a:xfrm>
            <a:off x="1971675" y="2430780"/>
            <a:ext cx="3379470" cy="7099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 Remove an item from object </a:t>
            </a:r>
            <a:endParaRPr lang="en-US" sz="1400" b="1">
              <a:solidFill>
                <a:schemeClr val="accent5"/>
              </a:solidFill>
              <a:sym typeface="+mn-ea"/>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rgbClr val="FF0000"/>
              </a:solidFill>
              <a:sym typeface="+mn-ea"/>
            </a:endParaRPr>
          </a:p>
        </p:txBody>
      </p:sp>
      <p:sp>
        <p:nvSpPr>
          <p:cNvPr id="15" name="Rectangles 14"/>
          <p:cNvSpPr/>
          <p:nvPr/>
        </p:nvSpPr>
        <p:spPr>
          <a:xfrm>
            <a:off x="5351145" y="2419350"/>
            <a:ext cx="6840855" cy="732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oct9=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delete oct9[“k2”]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"k3" : ["v30" , "v31" , "v33"] } </a:t>
            </a:r>
            <a:endParaRPr lang="en-US" sz="1400">
              <a:solidFill>
                <a:srgbClr val="FF0000"/>
              </a:solidFill>
              <a:sym typeface="+mn-ea"/>
            </a:endParaRPr>
          </a:p>
          <a:p>
            <a:pPr algn="l"/>
            <a:r>
              <a:rPr lang="en-US" sz="1400">
                <a:solidFill>
                  <a:schemeClr val="bg1"/>
                </a:solidFill>
                <a:sym typeface="+mn-ea"/>
              </a:rPr>
              <a:t>delete oct9.k3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a:t>
            </a:r>
            <a:endParaRPr lang="en-US" sz="1400" b="1">
              <a:solidFill>
                <a:srgbClr val="FF0000"/>
              </a:solidFill>
              <a:sym typeface="+mn-ea"/>
            </a:endParaRPr>
          </a:p>
        </p:txBody>
      </p:sp>
      <p:sp>
        <p:nvSpPr>
          <p:cNvPr id="16" name="矩形 23"/>
          <p:cNvSpPr/>
          <p:nvPr/>
        </p:nvSpPr>
        <p:spPr>
          <a:xfrm>
            <a:off x="62865" y="3420745"/>
            <a:ext cx="1815465"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Objects in JavaScript</a:t>
            </a:r>
            <a:endParaRPr lang="en-US" sz="2000" b="1">
              <a:solidFill>
                <a:schemeClr val="bg1"/>
              </a:solidFill>
              <a:sym typeface="+mn-ea"/>
            </a:endParaRPr>
          </a:p>
        </p:txBody>
      </p:sp>
      <p:sp>
        <p:nvSpPr>
          <p:cNvPr id="17" name="Rectangles 16"/>
          <p:cNvSpPr/>
          <p:nvPr/>
        </p:nvSpPr>
        <p:spPr>
          <a:xfrm>
            <a:off x="1877695" y="3149600"/>
            <a:ext cx="5621655" cy="1193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obj1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obj3  </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chemeClr val="accent1"/>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18" name="Rectangles 17"/>
          <p:cNvSpPr/>
          <p:nvPr/>
        </p:nvSpPr>
        <p:spPr>
          <a:xfrm>
            <a:off x="7499350" y="3163570"/>
            <a:ext cx="4647565" cy="1141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solidFill>
                  <a:schemeClr val="bg1"/>
                </a:solidFill>
                <a:sym typeface="+mn-ea"/>
              </a:rPr>
              <a:t>const target = { a: 1, b: 2 };    const source = { b: 4, c: 5 };</a:t>
            </a:r>
            <a:endParaRPr lang="en-US" sz="1400">
              <a:solidFill>
                <a:schemeClr val="bg1"/>
              </a:solidFill>
              <a:sym typeface="+mn-ea"/>
            </a:endParaRPr>
          </a:p>
          <a:p>
            <a:pPr algn="l"/>
            <a:r>
              <a:rPr lang="en-US" sz="1400">
                <a:solidFill>
                  <a:schemeClr val="bg1"/>
                </a:solidFill>
                <a:sym typeface="+mn-ea"/>
              </a:rPr>
              <a:t>// const returnedTarget = Object.assign(target, source);</a:t>
            </a:r>
            <a:endParaRPr lang="en-US" sz="1400">
              <a:solidFill>
                <a:schemeClr val="bg1"/>
              </a:solidFill>
              <a:sym typeface="+mn-ea"/>
            </a:endParaRPr>
          </a:p>
          <a:p>
            <a:pPr algn="l"/>
            <a:r>
              <a:rPr lang="en-US" sz="1400">
                <a:solidFill>
                  <a:schemeClr val="bg1"/>
                </a:solidFill>
                <a:sym typeface="+mn-ea"/>
              </a:rPr>
              <a:t>const returnedTarget = {...target,...source};</a:t>
            </a:r>
            <a:endParaRPr lang="en-US" sz="1400">
              <a:solidFill>
                <a:schemeClr val="bg1"/>
              </a:solidFill>
              <a:sym typeface="+mn-ea"/>
            </a:endParaRPr>
          </a:p>
          <a:p>
            <a:pPr algn="l"/>
            <a:r>
              <a:rPr lang="en-US" sz="1400">
                <a:solidFill>
                  <a:schemeClr val="bg1"/>
                </a:solidFill>
                <a:sym typeface="+mn-ea"/>
              </a:rPr>
              <a:t>console.log(returnedTarget);</a:t>
            </a:r>
            <a:endParaRPr lang="en-US" sz="1400">
              <a:solidFill>
                <a:schemeClr val="bg1"/>
              </a:solidFill>
              <a:sym typeface="+mn-ea"/>
            </a:endParaRPr>
          </a:p>
          <a:p>
            <a:pPr algn="l"/>
            <a:r>
              <a:rPr lang="en-US" sz="1400">
                <a:solidFill>
                  <a:srgbClr val="FF0000"/>
                </a:solidFill>
                <a:sym typeface="+mn-ea"/>
              </a:rPr>
              <a:t>// expected output: Object { a: 1, b: 4, c: 5 }</a:t>
            </a:r>
            <a:endParaRPr lang="en-US" sz="1400">
              <a:solidFill>
                <a:srgbClr val="FF0000"/>
              </a:solidFill>
              <a:sym typeface="+mn-ea"/>
            </a:endParaRPr>
          </a:p>
        </p:txBody>
      </p:sp>
      <p:sp>
        <p:nvSpPr>
          <p:cNvPr id="19" name="矩形 23"/>
          <p:cNvSpPr/>
          <p:nvPr/>
        </p:nvSpPr>
        <p:spPr>
          <a:xfrm>
            <a:off x="62865" y="4660900"/>
            <a:ext cx="1815465" cy="72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 To Array - converted </a:t>
            </a:r>
            <a:endParaRPr lang="en-US" altLang="zh-CN" sz="2000" b="1" dirty="0">
              <a:solidFill>
                <a:schemeClr val="bg1"/>
              </a:solidFill>
              <a:sym typeface="+mn-ea"/>
            </a:endParaRPr>
          </a:p>
        </p:txBody>
      </p:sp>
      <p:sp>
        <p:nvSpPr>
          <p:cNvPr id="20" name="Rectangles 19"/>
          <p:cNvSpPr/>
          <p:nvPr/>
        </p:nvSpPr>
        <p:spPr>
          <a:xfrm>
            <a:off x="1877060" y="4352290"/>
            <a:ext cx="5042535" cy="13430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rPr>
              <a:t>Returns a key/value pair Array - entries()   -&gt;  </a:t>
            </a:r>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Array of keys - keys()  -&gt; </a:t>
            </a:r>
            <a:r>
              <a:rPr lang="en-US" sz="1400" b="1">
                <a:solidFill>
                  <a:srgbClr val="00B0F0"/>
                </a:solidFill>
                <a:sym typeface="+mn-ea"/>
              </a:rPr>
              <a:t> 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[key1 , key2 , key3 , key4 , key5 , key6 , .... ]</a:t>
            </a:r>
            <a:endParaRPr lang="en-US" sz="1400" b="1">
              <a:solidFill>
                <a:schemeClr val="bg1"/>
              </a:solidFill>
            </a:endParaRPr>
          </a:p>
          <a:p>
            <a:pPr algn="l"/>
            <a:r>
              <a:rPr lang="en-US" sz="1400" b="1">
                <a:solidFill>
                  <a:schemeClr val="accent6"/>
                </a:solidFill>
                <a:sym typeface="+mn-ea"/>
              </a:rPr>
              <a:t>Returns a Array of values - values()  -&gt;  </a:t>
            </a:r>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 value1 , value2 , value3 , value4, value5 , .... ]</a:t>
            </a:r>
            <a:endParaRPr lang="en-US" sz="1400" b="1">
              <a:solidFill>
                <a:schemeClr val="bg1"/>
              </a:solidFill>
            </a:endParaRPr>
          </a:p>
        </p:txBody>
      </p:sp>
      <p:sp>
        <p:nvSpPr>
          <p:cNvPr id="21" name="Rectangles 20"/>
          <p:cNvSpPr/>
          <p:nvPr/>
        </p:nvSpPr>
        <p:spPr>
          <a:xfrm>
            <a:off x="6919595" y="4338955"/>
            <a:ext cx="522732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oct9=</a:t>
            </a:r>
            <a:r>
              <a:rPr lang="en-US" sz="1400" b="1">
                <a:solidFill>
                  <a:schemeClr val="accent5"/>
                </a:solidFill>
                <a:sym typeface="+mn-ea"/>
              </a:rPr>
              <a:t>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console.log(</a:t>
            </a:r>
            <a:r>
              <a:rPr lang="en-US" sz="1400">
                <a:solidFill>
                  <a:schemeClr val="bg1"/>
                </a:solidFill>
                <a:sym typeface="+mn-ea"/>
              </a:rPr>
              <a:t>Object.entries(oct9)</a:t>
            </a:r>
            <a:r>
              <a:rPr lang="en-US" sz="1400">
                <a:solidFill>
                  <a:schemeClr val="bg1"/>
                </a:solidFill>
                <a:sym typeface="+mn-ea"/>
              </a:rPr>
              <a:t>);</a:t>
            </a:r>
            <a:r>
              <a:rPr lang="en-US" sz="1400">
                <a:solidFill>
                  <a:srgbClr val="FF0000"/>
                </a:solidFill>
                <a:sym typeface="+mn-ea"/>
              </a:rPr>
              <a:t>// </a:t>
            </a:r>
            <a:r>
              <a:rPr lang="en-US" sz="1400">
                <a:solidFill>
                  <a:srgbClr val="FF0000"/>
                </a:solidFill>
                <a:sym typeface="+mn-ea"/>
              </a:rPr>
              <a:t>Array [["k1", "v1"], ["k2", "v2"], ["k3", "v3"], ["k4", "v4"]</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console.log(Object.keys(oct9));</a:t>
            </a:r>
            <a:r>
              <a:rPr lang="en-US" sz="1400">
                <a:solidFill>
                  <a:srgbClr val="FF0000"/>
                </a:solidFill>
                <a:sym typeface="+mn-ea"/>
              </a:rPr>
              <a:t>//Array ["k1", "k2", "k3", "k4"]</a:t>
            </a:r>
            <a:endParaRPr lang="en-US" sz="1400" b="1">
              <a:solidFill>
                <a:srgbClr val="FF0000"/>
              </a:solidFill>
              <a:sym typeface="+mn-ea"/>
            </a:endParaRPr>
          </a:p>
          <a:p>
            <a:pPr algn="l"/>
            <a:r>
              <a:rPr lang="en-US" sz="1400">
                <a:solidFill>
                  <a:schemeClr val="bg1"/>
                </a:solidFill>
                <a:sym typeface="+mn-ea"/>
              </a:rPr>
              <a:t>console.log(Object.values(oct9));</a:t>
            </a:r>
            <a:r>
              <a:rPr lang="en-US" sz="1400">
                <a:solidFill>
                  <a:srgbClr val="FF0000"/>
                </a:solidFill>
                <a:sym typeface="+mn-ea"/>
              </a:rPr>
              <a:t>//</a:t>
            </a:r>
            <a:r>
              <a:rPr lang="en-US" sz="1400" b="1">
                <a:solidFill>
                  <a:srgbClr val="FF0000"/>
                </a:solidFill>
                <a:sym typeface="+mn-ea"/>
              </a:rPr>
              <a:t> </a:t>
            </a:r>
            <a:r>
              <a:rPr lang="en-US" sz="1400">
                <a:solidFill>
                  <a:srgbClr val="FF0000"/>
                </a:solidFill>
                <a:sym typeface="+mn-ea"/>
              </a:rPr>
              <a:t>Array ["v1", "v2", "v3", "v4"]</a:t>
            </a:r>
            <a:endParaRPr lang="en-US" sz="1400">
              <a:solidFill>
                <a:srgbClr val="FF0000"/>
              </a:solidFill>
              <a:sym typeface="+mn-ea"/>
            </a:endParaRPr>
          </a:p>
        </p:txBody>
      </p:sp>
      <p:sp>
        <p:nvSpPr>
          <p:cNvPr id="23" name="矩形 23"/>
          <p:cNvSpPr/>
          <p:nvPr/>
        </p:nvSpPr>
        <p:spPr>
          <a:xfrm>
            <a:off x="62865" y="5704840"/>
            <a:ext cx="1814195" cy="1060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Array/Map To Object - converted </a:t>
            </a:r>
            <a:endParaRPr lang="en-US" altLang="zh-CN" sz="2000" b="1" dirty="0">
              <a:solidFill>
                <a:schemeClr val="bg1"/>
              </a:solidFill>
              <a:sym typeface="+mn-ea"/>
            </a:endParaRPr>
          </a:p>
        </p:txBody>
      </p:sp>
      <p:sp>
        <p:nvSpPr>
          <p:cNvPr id="24" name="Rectangles 23"/>
          <p:cNvSpPr/>
          <p:nvPr/>
        </p:nvSpPr>
        <p:spPr>
          <a:xfrm>
            <a:off x="6267450" y="5679440"/>
            <a:ext cx="5879465" cy="1045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const entriesMap = new Map([   ['foo', 'bar'],  ['baz', 42]  ]);</a:t>
            </a:r>
            <a:endParaRPr lang="en-US" sz="1400" b="1">
              <a:solidFill>
                <a:schemeClr val="accent5"/>
              </a:solidFill>
              <a:sym typeface="+mn-ea"/>
            </a:endParaRPr>
          </a:p>
          <a:p>
            <a:pPr algn="l"/>
            <a:r>
              <a:rPr lang="en-US" sz="1400">
                <a:solidFill>
                  <a:schemeClr val="bg1"/>
                </a:solidFill>
                <a:sym typeface="+mn-ea"/>
              </a:rPr>
              <a:t>console.log(Object.fromEntries(entriesMap ));  </a:t>
            </a:r>
            <a:r>
              <a:rPr lang="en-US" sz="1400">
                <a:solidFill>
                  <a:srgbClr val="FF0000"/>
                </a:solidFill>
                <a:sym typeface="+mn-ea"/>
              </a:rPr>
              <a:t>//  Object { foo: "bar", baz: 42 }</a:t>
            </a:r>
            <a:endParaRPr lang="en-US" sz="1400" b="1">
              <a:solidFill>
                <a:schemeClr val="accent5"/>
              </a:solidFill>
              <a:sym typeface="+mn-ea"/>
            </a:endParaRPr>
          </a:p>
          <a:p>
            <a:pPr algn="l"/>
            <a:r>
              <a:rPr lang="en-US" sz="1400" b="1">
                <a:solidFill>
                  <a:schemeClr val="accent5"/>
                </a:solidFill>
                <a:sym typeface="+mn-ea"/>
              </a:rPr>
              <a:t>const entriesArray = [   ['foo', 'bar'],  ['baz', 42]  ];</a:t>
            </a:r>
            <a:endParaRPr lang="en-US" sz="1400" b="1">
              <a:solidFill>
                <a:schemeClr val="accent5"/>
              </a:solidFill>
              <a:sym typeface="+mn-ea"/>
            </a:endParaRPr>
          </a:p>
          <a:p>
            <a:pPr algn="l"/>
            <a:r>
              <a:rPr lang="en-US" sz="1400">
                <a:solidFill>
                  <a:schemeClr val="bg1"/>
                </a:solidFill>
                <a:sym typeface="+mn-ea"/>
              </a:rPr>
              <a:t>console.log(Object.fromEntries(entriesArray ));</a:t>
            </a:r>
            <a:r>
              <a:rPr lang="en-US" sz="1400">
                <a:solidFill>
                  <a:srgbClr val="FF0000"/>
                </a:solidFill>
                <a:sym typeface="+mn-ea"/>
              </a:rPr>
              <a:t>//  Object { foo: "bar", baz: 42 }</a:t>
            </a:r>
            <a:endParaRPr lang="en-US" sz="1400">
              <a:solidFill>
                <a:srgbClr val="FF0000"/>
              </a:solidFill>
              <a:sym typeface="+mn-ea"/>
            </a:endParaRPr>
          </a:p>
        </p:txBody>
      </p:sp>
      <p:sp>
        <p:nvSpPr>
          <p:cNvPr id="25" name="Rectangles 24"/>
          <p:cNvSpPr/>
          <p:nvPr/>
        </p:nvSpPr>
        <p:spPr>
          <a:xfrm>
            <a:off x="1878330" y="5713095"/>
            <a:ext cx="4383405" cy="1038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rPr>
              <a:t>Returns a key/value pair Object - entries()   -&gt;  </a:t>
            </a:r>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key1 : value1,  key2 : value2,  key3 : value3, .... }</a:t>
            </a:r>
            <a:endParaRPr lang="en-US" sz="1400" b="1">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571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Weak Map </a:t>
            </a:r>
            <a:endParaRPr lang="en-US" altLang="zh-CN" sz="1600" b="1" dirty="0">
              <a:solidFill>
                <a:schemeClr val="bg1"/>
              </a:solidFill>
              <a:sym typeface="+mn-ea"/>
            </a:endParaRPr>
          </a:p>
        </p:txBody>
      </p:sp>
      <p:sp>
        <p:nvSpPr>
          <p:cNvPr id="4" name="Rectangles 3"/>
          <p:cNvSpPr/>
          <p:nvPr/>
        </p:nvSpPr>
        <p:spPr>
          <a:xfrm>
            <a:off x="5715" y="229235"/>
            <a:ext cx="3359150" cy="6628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 </a:t>
            </a:r>
            <a:r>
              <a:rPr lang="en-US" sz="1400" b="1">
                <a:solidFill>
                  <a:srgbClr val="00B0F0"/>
                </a:solidFill>
                <a:sym typeface="+mn-ea"/>
              </a:rPr>
              <a:t>const </a:t>
            </a:r>
            <a:r>
              <a:rPr lang="en-US" sz="1400" b="1">
                <a:solidFill>
                  <a:schemeClr val="accent2"/>
                </a:solidFill>
                <a:sym typeface="+mn-ea"/>
              </a:rPr>
              <a:t>wm1 </a:t>
            </a:r>
            <a:r>
              <a:rPr lang="en-US" sz="1400" b="1">
                <a:solidFill>
                  <a:srgbClr val="00B0F0"/>
                </a:solidFill>
                <a:sym typeface="+mn-ea"/>
              </a:rPr>
              <a:t>= new WeakMap();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wm2 </a:t>
            </a:r>
            <a:r>
              <a:rPr lang="en-US" sz="1400" b="1">
                <a:solidFill>
                  <a:srgbClr val="00B0F0"/>
                </a:solidFill>
                <a:sym typeface="+mn-ea"/>
              </a:rPr>
              <a:t>= new WeakMap();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wm3 </a:t>
            </a:r>
            <a:r>
              <a:rPr lang="en-US" sz="1400" b="1">
                <a:solidFill>
                  <a:srgbClr val="00B0F0"/>
                </a:solidFill>
                <a:sym typeface="+mn-ea"/>
              </a:rPr>
              <a:t>= new WeakMap();  </a:t>
            </a:r>
            <a:endParaRPr lang="en-US" sz="1400" b="1">
              <a:solidFill>
                <a:srgbClr val="00B0F0"/>
              </a:solidFill>
              <a:sym typeface="+mn-ea"/>
            </a:endParaRPr>
          </a:p>
          <a:p>
            <a:pPr algn="l"/>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o1 </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const </a:t>
            </a:r>
            <a:r>
              <a:rPr lang="en-US" sz="1400" b="1">
                <a:solidFill>
                  <a:schemeClr val="accent2"/>
                </a:solidFill>
                <a:sym typeface="+mn-ea"/>
              </a:rPr>
              <a:t>o2 </a:t>
            </a:r>
            <a:r>
              <a:rPr lang="en-US" sz="1400" b="1">
                <a:solidFill>
                  <a:srgbClr val="00B0F0"/>
                </a:solidFill>
                <a:sym typeface="+mn-ea"/>
              </a:rPr>
              <a:t>= </a:t>
            </a:r>
            <a:r>
              <a:rPr lang="en-US" sz="1400" b="1">
                <a:solidFill>
                  <a:schemeClr val="bg1"/>
                </a:solidFill>
                <a:sym typeface="+mn-ea"/>
              </a:rPr>
              <a:t>function ()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o3 </a:t>
            </a:r>
            <a:r>
              <a:rPr lang="en-US" sz="1400" b="1">
                <a:solidFill>
                  <a:srgbClr val="00B0F0"/>
                </a:solidFill>
                <a:sym typeface="+mn-ea"/>
              </a:rPr>
              <a:t>= </a:t>
            </a:r>
            <a:r>
              <a:rPr lang="en-US" sz="1400" b="1">
                <a:solidFill>
                  <a:schemeClr val="bg1"/>
                </a:solidFill>
                <a:sym typeface="+mn-ea"/>
              </a:rPr>
              <a:t>window</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.set(</a:t>
            </a:r>
            <a:r>
              <a:rPr lang="en-US" sz="1400" b="1">
                <a:solidFill>
                  <a:schemeClr val="bg1"/>
                </a:solidFill>
                <a:sym typeface="+mn-ea"/>
              </a:rPr>
              <a:t>o1, 37</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b="1">
                <a:solidFill>
                  <a:schemeClr val="accent2"/>
                </a:solidFill>
                <a:sym typeface="+mn-ea"/>
              </a:rPr>
              <a:t>wm1</a:t>
            </a:r>
            <a:r>
              <a:rPr lang="en-US" sz="1400" b="1">
                <a:solidFill>
                  <a:srgbClr val="00B0F0"/>
                </a:solidFill>
                <a:sym typeface="+mn-ea"/>
              </a:rPr>
              <a:t>.set(</a:t>
            </a:r>
            <a:r>
              <a:rPr lang="en-US" sz="1400" b="1">
                <a:solidFill>
                  <a:schemeClr val="bg1"/>
                </a:solidFill>
                <a:sym typeface="+mn-ea"/>
              </a:rPr>
              <a:t>o2, "azerty"</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b="1">
                <a:solidFill>
                  <a:schemeClr val="accent2"/>
                </a:solidFill>
                <a:sym typeface="+mn-ea"/>
              </a:rPr>
              <a:t>wm2</a:t>
            </a:r>
            <a:r>
              <a:rPr lang="en-US" sz="1400" b="1">
                <a:solidFill>
                  <a:srgbClr val="00B0F0"/>
                </a:solidFill>
                <a:sym typeface="+mn-ea"/>
              </a:rPr>
              <a:t>.set(</a:t>
            </a:r>
            <a:r>
              <a:rPr lang="en-US" sz="1400" b="1">
                <a:solidFill>
                  <a:schemeClr val="bg1"/>
                </a:solidFill>
                <a:sym typeface="+mn-ea"/>
              </a:rPr>
              <a:t>o1, o2</a:t>
            </a:r>
            <a:r>
              <a:rPr lang="en-US" sz="1400" b="1">
                <a:solidFill>
                  <a:srgbClr val="00B0F0"/>
                </a:solidFill>
                <a:sym typeface="+mn-ea"/>
              </a:rPr>
              <a:t>); </a:t>
            </a:r>
            <a:r>
              <a:rPr lang="en-US" sz="1400" b="1">
                <a:solidFill>
                  <a:srgbClr val="92D050"/>
                </a:solidFill>
                <a:sym typeface="+mn-ea"/>
              </a:rPr>
              <a:t>// a value can be anything, including an object or a function</a:t>
            </a:r>
            <a:endParaRPr lang="en-US" sz="1400" b="1">
              <a:solidFill>
                <a:srgbClr val="00B0F0"/>
              </a:solidFill>
              <a:sym typeface="+mn-ea"/>
            </a:endParaRPr>
          </a:p>
          <a:p>
            <a:pPr algn="l"/>
            <a:r>
              <a:rPr lang="en-US" sz="1400" b="1">
                <a:solidFill>
                  <a:schemeClr val="accent2"/>
                </a:solidFill>
                <a:sym typeface="+mn-ea"/>
              </a:rPr>
              <a:t>wm2</a:t>
            </a:r>
            <a:r>
              <a:rPr lang="en-US" sz="1400" b="1">
                <a:solidFill>
                  <a:srgbClr val="00B0F0"/>
                </a:solidFill>
                <a:sym typeface="+mn-ea"/>
              </a:rPr>
              <a:t>.set(</a:t>
            </a:r>
            <a:r>
              <a:rPr lang="en-US" sz="1400" b="1">
                <a:solidFill>
                  <a:schemeClr val="bg1"/>
                </a:solidFill>
                <a:sym typeface="+mn-ea"/>
              </a:rPr>
              <a:t>o3, undefined</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wm2</a:t>
            </a:r>
            <a:r>
              <a:rPr lang="en-US" sz="1400" b="1">
                <a:solidFill>
                  <a:srgbClr val="00B0F0"/>
                </a:solidFill>
                <a:sym typeface="+mn-ea"/>
              </a:rPr>
              <a:t>.set(</a:t>
            </a:r>
            <a:r>
              <a:rPr lang="en-US" sz="1400" b="1">
                <a:solidFill>
                  <a:schemeClr val="bg1"/>
                </a:solidFill>
                <a:sym typeface="+mn-ea"/>
              </a:rPr>
              <a:t>wm1, wm2</a:t>
            </a:r>
            <a:r>
              <a:rPr lang="en-US" sz="1400" b="1">
                <a:solidFill>
                  <a:srgbClr val="00B0F0"/>
                </a:solidFill>
                <a:sym typeface="+mn-ea"/>
              </a:rPr>
              <a:t>); </a:t>
            </a:r>
            <a:r>
              <a:rPr lang="en-US" sz="1400" b="1">
                <a:solidFill>
                  <a:srgbClr val="92D050"/>
                </a:solidFill>
                <a:sym typeface="+mn-ea"/>
              </a:rPr>
              <a:t>// keys and values can be any objects. Even WeakMaps!</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chemeClr val="accent2"/>
                </a:solidFill>
                <a:sym typeface="+mn-ea"/>
              </a:rPr>
              <a:t>wm1</a:t>
            </a:r>
            <a:r>
              <a:rPr lang="en-US" sz="1400" b="1">
                <a:solidFill>
                  <a:srgbClr val="00B0F0"/>
                </a:solidFill>
                <a:sym typeface="+mn-ea"/>
              </a:rPr>
              <a:t>.get(</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"azerty"</a:t>
            </a:r>
            <a:endParaRPr lang="en-US" sz="1400" b="1">
              <a:solidFill>
                <a:srgbClr val="92D050"/>
              </a:solidFill>
              <a:sym typeface="+mn-ea"/>
            </a:endParaRPr>
          </a:p>
          <a:p>
            <a:pPr algn="l"/>
            <a:r>
              <a:rPr lang="en-US" sz="1400" b="1">
                <a:solidFill>
                  <a:schemeClr val="accent2"/>
                </a:solidFill>
                <a:sym typeface="+mn-ea"/>
              </a:rPr>
              <a:t>wm2</a:t>
            </a:r>
            <a:r>
              <a:rPr lang="en-US" sz="1400" b="1">
                <a:solidFill>
                  <a:srgbClr val="00B0F0"/>
                </a:solidFill>
                <a:sym typeface="+mn-ea"/>
              </a:rPr>
              <a:t>.get(</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undefined, because there is no key for o2 on wm2</a:t>
            </a:r>
            <a:endParaRPr lang="en-US" sz="1400" b="1">
              <a:solidFill>
                <a:srgbClr val="92D050"/>
              </a:solidFill>
              <a:sym typeface="+mn-ea"/>
            </a:endParaRPr>
          </a:p>
          <a:p>
            <a:pPr algn="l"/>
            <a:r>
              <a:rPr lang="en-US" sz="1400" b="1">
                <a:solidFill>
                  <a:schemeClr val="accent2"/>
                </a:solidFill>
                <a:sym typeface="+mn-ea"/>
              </a:rPr>
              <a:t>wm2</a:t>
            </a:r>
            <a:r>
              <a:rPr lang="en-US" sz="1400" b="1">
                <a:solidFill>
                  <a:srgbClr val="00B0F0"/>
                </a:solidFill>
                <a:sym typeface="+mn-ea"/>
              </a:rPr>
              <a:t>.get(</a:t>
            </a:r>
            <a:r>
              <a:rPr lang="en-US" sz="1400" b="1">
                <a:solidFill>
                  <a:schemeClr val="bg1"/>
                </a:solidFill>
                <a:sym typeface="+mn-ea"/>
              </a:rPr>
              <a:t>o3</a:t>
            </a:r>
            <a:r>
              <a:rPr lang="en-US" sz="1400" b="1">
                <a:solidFill>
                  <a:srgbClr val="00B0F0"/>
                </a:solidFill>
                <a:sym typeface="+mn-ea"/>
              </a:rPr>
              <a:t>);</a:t>
            </a:r>
            <a:r>
              <a:rPr lang="en-US" sz="1400" b="1">
                <a:solidFill>
                  <a:srgbClr val="92D050"/>
                </a:solidFill>
                <a:sym typeface="+mn-ea"/>
              </a:rPr>
              <a:t> // undefined, because that is the set value</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.has(</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true</a:t>
            </a:r>
            <a:endParaRPr lang="en-US" sz="1400" b="1">
              <a:solidFill>
                <a:srgbClr val="00B0F0"/>
              </a:solidFill>
              <a:sym typeface="+mn-ea"/>
            </a:endParaRPr>
          </a:p>
          <a:p>
            <a:pPr algn="l"/>
            <a:r>
              <a:rPr lang="en-US" sz="1400" b="1">
                <a:solidFill>
                  <a:schemeClr val="accent2"/>
                </a:solidFill>
                <a:sym typeface="+mn-ea"/>
              </a:rPr>
              <a:t>wm2</a:t>
            </a:r>
            <a:r>
              <a:rPr lang="en-US" sz="1400" b="1">
                <a:solidFill>
                  <a:srgbClr val="00B0F0"/>
                </a:solidFill>
                <a:sym typeface="+mn-ea"/>
              </a:rPr>
              <a:t>.has(</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false</a:t>
            </a:r>
            <a:endParaRPr lang="en-US" sz="1400" b="1">
              <a:solidFill>
                <a:srgbClr val="92D050"/>
              </a:solidFill>
              <a:sym typeface="+mn-ea"/>
            </a:endParaRPr>
          </a:p>
          <a:p>
            <a:pPr algn="l"/>
            <a:r>
              <a:rPr lang="en-US" sz="1400" b="1">
                <a:solidFill>
                  <a:schemeClr val="accent2"/>
                </a:solidFill>
                <a:sym typeface="+mn-ea"/>
              </a:rPr>
              <a:t>wm2</a:t>
            </a:r>
            <a:r>
              <a:rPr lang="en-US" sz="1400" b="1">
                <a:solidFill>
                  <a:srgbClr val="00B0F0"/>
                </a:solidFill>
                <a:sym typeface="+mn-ea"/>
              </a:rPr>
              <a:t>.has(</a:t>
            </a:r>
            <a:r>
              <a:rPr lang="en-US" sz="1400" b="1">
                <a:solidFill>
                  <a:schemeClr val="bg1"/>
                </a:solidFill>
                <a:sym typeface="+mn-ea"/>
              </a:rPr>
              <a:t>o3</a:t>
            </a:r>
            <a:r>
              <a:rPr lang="en-US" sz="1400" b="1">
                <a:solidFill>
                  <a:srgbClr val="00B0F0"/>
                </a:solidFill>
                <a:sym typeface="+mn-ea"/>
              </a:rPr>
              <a:t>); </a:t>
            </a:r>
            <a:r>
              <a:rPr lang="en-US" sz="1400" b="1">
                <a:solidFill>
                  <a:srgbClr val="92D050"/>
                </a:solidFill>
                <a:sym typeface="+mn-ea"/>
              </a:rPr>
              <a:t>// true (even if the value itself is 'undefined')</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wm3</a:t>
            </a:r>
            <a:r>
              <a:rPr lang="en-US" sz="1400" b="1">
                <a:solidFill>
                  <a:srgbClr val="00B0F0"/>
                </a:solidFill>
                <a:sym typeface="+mn-ea"/>
              </a:rPr>
              <a:t>.set(</a:t>
            </a:r>
            <a:r>
              <a:rPr lang="en-US" sz="1400" b="1">
                <a:solidFill>
                  <a:schemeClr val="bg1"/>
                </a:solidFill>
                <a:sym typeface="+mn-ea"/>
              </a:rPr>
              <a:t>o1, 37</a:t>
            </a:r>
            <a:r>
              <a:rPr lang="en-US" sz="1400" b="1">
                <a:solidFill>
                  <a:srgbClr val="00B0F0"/>
                </a:solidFill>
                <a:sym typeface="+mn-ea"/>
              </a:rPr>
              <a:t>);        </a:t>
            </a:r>
            <a:r>
              <a:rPr lang="en-US" sz="1400" b="1">
                <a:solidFill>
                  <a:schemeClr val="accent2"/>
                </a:solidFill>
                <a:sym typeface="+mn-ea"/>
              </a:rPr>
              <a:t>wm3</a:t>
            </a:r>
            <a:r>
              <a:rPr lang="en-US" sz="1400" b="1">
                <a:solidFill>
                  <a:srgbClr val="00B0F0"/>
                </a:solidFill>
                <a:sym typeface="+mn-ea"/>
              </a:rPr>
              <a:t>.get(</a:t>
            </a:r>
            <a:r>
              <a:rPr lang="en-US" sz="1400" b="1">
                <a:solidFill>
                  <a:schemeClr val="bg1"/>
                </a:solidFill>
                <a:sym typeface="+mn-ea"/>
              </a:rPr>
              <a:t>o1</a:t>
            </a:r>
            <a:r>
              <a:rPr lang="en-US" sz="1400" b="1">
                <a:solidFill>
                  <a:srgbClr val="00B0F0"/>
                </a:solidFill>
                <a:sym typeface="+mn-ea"/>
              </a:rPr>
              <a:t>);</a:t>
            </a:r>
            <a:r>
              <a:rPr lang="en-US" sz="1400" b="1">
                <a:solidFill>
                  <a:srgbClr val="92D050"/>
                </a:solidFill>
                <a:sym typeface="+mn-ea"/>
              </a:rPr>
              <a:t> // 37</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.has(</a:t>
            </a:r>
            <a:r>
              <a:rPr lang="en-US" sz="1400" b="1">
                <a:solidFill>
                  <a:schemeClr val="bg1"/>
                </a:solidFill>
                <a:sym typeface="+mn-ea"/>
              </a:rPr>
              <a:t>o1</a:t>
            </a:r>
            <a:r>
              <a:rPr lang="en-US" sz="1400" b="1">
                <a:solidFill>
                  <a:srgbClr val="00B0F0"/>
                </a:solidFill>
                <a:sym typeface="+mn-ea"/>
              </a:rPr>
              <a:t>);</a:t>
            </a:r>
            <a:r>
              <a:rPr lang="en-US" sz="1400" b="1">
                <a:solidFill>
                  <a:srgbClr val="92D050"/>
                </a:solidFill>
                <a:sym typeface="+mn-ea"/>
              </a:rPr>
              <a:t> // true    </a:t>
            </a:r>
            <a:r>
              <a:rPr lang="en-US" sz="1400" b="1">
                <a:solidFill>
                  <a:schemeClr val="accent2"/>
                </a:solidFill>
                <a:sym typeface="+mn-ea"/>
              </a:rPr>
              <a:t>wm1</a:t>
            </a:r>
            <a:r>
              <a:rPr lang="en-US" sz="1400" b="1">
                <a:solidFill>
                  <a:srgbClr val="00B0F0"/>
                </a:solidFill>
                <a:sym typeface="+mn-ea"/>
              </a:rPr>
              <a:t>.delete(</a:t>
            </a:r>
            <a:r>
              <a:rPr lang="en-US" sz="1400" b="1">
                <a:solidFill>
                  <a:schemeClr val="bg1"/>
                </a:solidFill>
                <a:sym typeface="+mn-ea"/>
              </a:rPr>
              <a:t>o1</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.has(</a:t>
            </a:r>
            <a:r>
              <a:rPr lang="en-US" sz="1400" b="1">
                <a:solidFill>
                  <a:schemeClr val="bg1"/>
                </a:solidFill>
                <a:sym typeface="+mn-ea"/>
              </a:rPr>
              <a:t>o1</a:t>
            </a:r>
            <a:r>
              <a:rPr lang="en-US" sz="1400" b="1">
                <a:solidFill>
                  <a:srgbClr val="00B0F0"/>
                </a:solidFill>
                <a:sym typeface="+mn-ea"/>
              </a:rPr>
              <a:t>);</a:t>
            </a:r>
            <a:r>
              <a:rPr lang="en-US" sz="1400" b="1">
                <a:solidFill>
                  <a:srgbClr val="92D050"/>
                </a:solidFill>
                <a:sym typeface="+mn-ea"/>
              </a:rPr>
              <a:t> // false</a:t>
            </a:r>
            <a:endParaRPr lang="en-US" sz="1400" b="1">
              <a:solidFill>
                <a:srgbClr val="92D050"/>
              </a:solidFill>
              <a:sym typeface="+mn-ea"/>
            </a:endParaRPr>
          </a:p>
        </p:txBody>
      </p:sp>
      <p:sp>
        <p:nvSpPr>
          <p:cNvPr id="6" name="Rectangles 5"/>
          <p:cNvSpPr/>
          <p:nvPr/>
        </p:nvSpPr>
        <p:spPr>
          <a:xfrm>
            <a:off x="5374005" y="229870"/>
            <a:ext cx="3531235" cy="6628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const </a:t>
            </a:r>
            <a:r>
              <a:rPr lang="en-US" sz="1400" b="1">
                <a:solidFill>
                  <a:schemeClr val="accent2"/>
                </a:solidFill>
                <a:sym typeface="+mn-ea"/>
              </a:rPr>
              <a:t>myMap </a:t>
            </a:r>
            <a:r>
              <a:rPr lang="en-US" sz="1400" b="1">
                <a:solidFill>
                  <a:srgbClr val="00B0F0"/>
                </a:solidFill>
                <a:sym typeface="+mn-ea"/>
              </a:rPr>
              <a:t>= new Map();</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keyString </a:t>
            </a:r>
            <a:r>
              <a:rPr lang="en-US" sz="1400" b="1">
                <a:solidFill>
                  <a:srgbClr val="00B0F0"/>
                </a:solidFill>
                <a:sym typeface="+mn-ea"/>
              </a:rPr>
              <a:t>= </a:t>
            </a:r>
            <a:r>
              <a:rPr lang="en-US" sz="1400" b="1">
                <a:solidFill>
                  <a:schemeClr val="bg1"/>
                </a:solidFill>
                <a:sym typeface="+mn-ea"/>
              </a:rPr>
              <a:t>"a string"</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keyObj </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keyFunc </a:t>
            </a:r>
            <a:r>
              <a:rPr lang="en-US" sz="1400" b="1">
                <a:solidFill>
                  <a:srgbClr val="00B0F0"/>
                </a:solidFill>
                <a:sym typeface="+mn-ea"/>
              </a:rPr>
              <a:t>= </a:t>
            </a:r>
            <a:r>
              <a:rPr lang="en-US" sz="1400" b="1">
                <a:solidFill>
                  <a:schemeClr val="bg1"/>
                </a:solidFill>
                <a:sym typeface="+mn-ea"/>
              </a:rPr>
              <a:t>function () {}</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92D050"/>
                </a:solidFill>
                <a:sym typeface="+mn-ea"/>
              </a:rPr>
              <a:t>// setting the values</a:t>
            </a:r>
            <a:endParaRPr lang="en-US" sz="1400" b="1">
              <a:solidFill>
                <a:srgbClr val="92D050"/>
              </a:solidFill>
              <a:sym typeface="+mn-ea"/>
            </a:endParaRPr>
          </a:p>
          <a:p>
            <a:pPr algn="l"/>
            <a:r>
              <a:rPr lang="en-US" sz="1400" b="1">
                <a:solidFill>
                  <a:schemeClr val="accent2"/>
                </a:solidFill>
                <a:sym typeface="+mn-ea"/>
              </a:rPr>
              <a:t>myMap</a:t>
            </a:r>
            <a:r>
              <a:rPr lang="en-US" sz="1400" b="1">
                <a:solidFill>
                  <a:srgbClr val="00B0F0"/>
                </a:solidFill>
                <a:sym typeface="+mn-ea"/>
              </a:rPr>
              <a:t>.set(</a:t>
            </a:r>
            <a:r>
              <a:rPr lang="en-US" sz="1400" b="1">
                <a:solidFill>
                  <a:schemeClr val="bg1"/>
                </a:solidFill>
                <a:sym typeface="+mn-ea"/>
              </a:rPr>
              <a:t>keyString, "value associated with 'a string'"</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myMap</a:t>
            </a:r>
            <a:r>
              <a:rPr lang="en-US" sz="1400" b="1">
                <a:solidFill>
                  <a:srgbClr val="00B0F0"/>
                </a:solidFill>
                <a:sym typeface="+mn-ea"/>
              </a:rPr>
              <a:t>.set(</a:t>
            </a:r>
            <a:r>
              <a:rPr lang="en-US" sz="1400" b="1">
                <a:solidFill>
                  <a:schemeClr val="bg1"/>
                </a:solidFill>
                <a:sym typeface="+mn-ea"/>
              </a:rPr>
              <a:t>keyObj, "value associated with keyObj"</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myMap</a:t>
            </a:r>
            <a:r>
              <a:rPr lang="en-US" sz="1400" b="1">
                <a:solidFill>
                  <a:srgbClr val="00B0F0"/>
                </a:solidFill>
                <a:sym typeface="+mn-ea"/>
              </a:rPr>
              <a:t>.set(</a:t>
            </a:r>
            <a:r>
              <a:rPr lang="en-US" sz="1400" b="1">
                <a:solidFill>
                  <a:schemeClr val="bg1"/>
                </a:solidFill>
                <a:sym typeface="+mn-ea"/>
              </a:rPr>
              <a:t>keyFunc, "value associated with keyFunc"</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.size); </a:t>
            </a:r>
            <a:r>
              <a:rPr lang="en-US" sz="1400" b="1">
                <a:solidFill>
                  <a:srgbClr val="92D050"/>
                </a:solidFill>
                <a:sym typeface="+mn-ea"/>
              </a:rPr>
              <a:t>// 3</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92D050"/>
                </a:solidFill>
                <a:sym typeface="+mn-ea"/>
              </a:rPr>
              <a:t>// getting the values</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keyString</a:t>
            </a:r>
            <a:r>
              <a:rPr lang="en-US" sz="1400" b="1">
                <a:solidFill>
                  <a:srgbClr val="00B0F0"/>
                </a:solidFill>
                <a:sym typeface="+mn-ea"/>
              </a:rPr>
              <a:t>)); </a:t>
            </a:r>
            <a:r>
              <a:rPr lang="en-US" sz="1400" b="1">
                <a:solidFill>
                  <a:srgbClr val="92D050"/>
                </a:solidFill>
                <a:sym typeface="+mn-ea"/>
              </a:rPr>
              <a:t>// "value associated with 'a string'"</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keyObj</a:t>
            </a:r>
            <a:r>
              <a:rPr lang="en-US" sz="1400" b="1">
                <a:solidFill>
                  <a:srgbClr val="00B0F0"/>
                </a:solidFill>
                <a:sym typeface="+mn-ea"/>
              </a:rPr>
              <a:t>)); </a:t>
            </a:r>
            <a:r>
              <a:rPr lang="en-US" sz="1400" b="1">
                <a:solidFill>
                  <a:srgbClr val="92D050"/>
                </a:solidFill>
                <a:sym typeface="+mn-ea"/>
              </a:rPr>
              <a:t>// "value associated with keyObj"</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keyFunc</a:t>
            </a:r>
            <a:r>
              <a:rPr lang="en-US" sz="1400" b="1">
                <a:solidFill>
                  <a:srgbClr val="00B0F0"/>
                </a:solidFill>
                <a:sym typeface="+mn-ea"/>
              </a:rPr>
              <a:t>)); </a:t>
            </a:r>
            <a:r>
              <a:rPr lang="en-US" sz="1400" b="1">
                <a:solidFill>
                  <a:srgbClr val="92D050"/>
                </a:solidFill>
                <a:sym typeface="+mn-ea"/>
              </a:rPr>
              <a:t>// "value associated with keyFunc"</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"a string"</a:t>
            </a:r>
            <a:r>
              <a:rPr lang="en-US" sz="1400" b="1">
                <a:solidFill>
                  <a:srgbClr val="00B0F0"/>
                </a:solidFill>
                <a:sym typeface="+mn-ea"/>
              </a:rPr>
              <a:t>)); </a:t>
            </a:r>
            <a:r>
              <a:rPr lang="en-US" sz="1400" b="1">
                <a:solidFill>
                  <a:srgbClr val="92D050"/>
                </a:solidFill>
                <a:sym typeface="+mn-ea"/>
              </a:rPr>
              <a:t>// "value associated with 'a string'", because keyString === 'a string'</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a:t>
            </a:r>
            <a:r>
              <a:rPr lang="en-US" sz="1400" b="1">
                <a:solidFill>
                  <a:srgbClr val="00B0F0"/>
                </a:solidFill>
                <a:sym typeface="+mn-ea"/>
              </a:rPr>
              <a:t>)); </a:t>
            </a:r>
            <a:r>
              <a:rPr lang="en-US" sz="1400" b="1">
                <a:solidFill>
                  <a:srgbClr val="92D050"/>
                </a:solidFill>
                <a:sym typeface="+mn-ea"/>
              </a:rPr>
              <a:t>// undefined, because keyObj !== {}</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function () {}</a:t>
            </a:r>
            <a:r>
              <a:rPr lang="en-US" sz="1400" b="1">
                <a:solidFill>
                  <a:srgbClr val="00B0F0"/>
                </a:solidFill>
                <a:sym typeface="+mn-ea"/>
              </a:rPr>
              <a:t>)); </a:t>
            </a:r>
            <a:r>
              <a:rPr lang="en-US" sz="1400" b="1">
                <a:solidFill>
                  <a:srgbClr val="92D050"/>
                </a:solidFill>
                <a:sym typeface="+mn-ea"/>
              </a:rPr>
              <a:t>// undefined, because keyFunc !== function () {}</a:t>
            </a:r>
            <a:endParaRPr lang="en-US" sz="1400" b="1">
              <a:solidFill>
                <a:srgbClr val="92D050"/>
              </a:solidFill>
              <a:sym typeface="+mn-ea"/>
            </a:endParaRPr>
          </a:p>
        </p:txBody>
      </p:sp>
      <p:sp>
        <p:nvSpPr>
          <p:cNvPr id="7" name="矩形 23"/>
          <p:cNvSpPr/>
          <p:nvPr/>
        </p:nvSpPr>
        <p:spPr>
          <a:xfrm>
            <a:off x="5835650"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Map </a:t>
            </a:r>
            <a:endParaRPr lang="en-US" altLang="zh-CN" sz="1600" b="1" dirty="0">
              <a:solidFill>
                <a:schemeClr val="bg1"/>
              </a:solidFill>
              <a:sym typeface="+mn-ea"/>
            </a:endParaRPr>
          </a:p>
        </p:txBody>
      </p:sp>
      <p:sp>
        <p:nvSpPr>
          <p:cNvPr id="8" name="Rectangles 7"/>
          <p:cNvSpPr/>
          <p:nvPr/>
        </p:nvSpPr>
        <p:spPr>
          <a:xfrm>
            <a:off x="8905240" y="229235"/>
            <a:ext cx="3201035" cy="6628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const </a:t>
            </a:r>
            <a:r>
              <a:rPr lang="en-US" sz="1400" b="1">
                <a:solidFill>
                  <a:schemeClr val="accent2"/>
                </a:solidFill>
                <a:sym typeface="+mn-ea"/>
              </a:rPr>
              <a:t>kvArray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["key1", "value1"],</a:t>
            </a:r>
            <a:endParaRPr lang="en-US" sz="1400" b="1">
              <a:solidFill>
                <a:schemeClr val="bg1"/>
              </a:solidFill>
              <a:sym typeface="+mn-ea"/>
            </a:endParaRPr>
          </a:p>
          <a:p>
            <a:pPr algn="l"/>
            <a:r>
              <a:rPr lang="en-US" sz="1400" b="1">
                <a:solidFill>
                  <a:schemeClr val="bg1"/>
                </a:solidFill>
                <a:sym typeface="+mn-ea"/>
              </a:rPr>
              <a:t>  ["key2", "value2"],</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92D050"/>
                </a:solidFill>
                <a:sym typeface="+mn-ea"/>
              </a:rPr>
              <a:t>// Use the regular Map constructor to transform a 2D key-value Array into a map</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myMap </a:t>
            </a:r>
            <a:r>
              <a:rPr lang="en-US" sz="1400" b="1">
                <a:solidFill>
                  <a:srgbClr val="00B0F0"/>
                </a:solidFill>
                <a:sym typeface="+mn-ea"/>
              </a:rPr>
              <a:t>= new Map(</a:t>
            </a:r>
            <a:r>
              <a:rPr lang="en-US" sz="1400" b="1">
                <a:solidFill>
                  <a:schemeClr val="accent2"/>
                </a:solidFill>
                <a:sym typeface="+mn-ea"/>
              </a:rPr>
              <a:t>kvArray</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.get("key1"));</a:t>
            </a:r>
            <a:r>
              <a:rPr lang="en-US" sz="1400" b="1">
                <a:solidFill>
                  <a:srgbClr val="92D050"/>
                </a:solidFill>
                <a:sym typeface="+mn-ea"/>
              </a:rPr>
              <a:t> // "value1"</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92D050"/>
                </a:solidFill>
                <a:sym typeface="+mn-ea"/>
              </a:rPr>
              <a:t>// Use Array.from() to transform a map into a 2D key-value Array</a:t>
            </a:r>
            <a:endParaRPr lang="en-US" sz="1400" b="1">
              <a:solidFill>
                <a:srgbClr val="92D050"/>
              </a:solidFill>
              <a:sym typeface="+mn-ea"/>
            </a:endParaRPr>
          </a:p>
          <a:p>
            <a:pPr algn="l"/>
            <a:r>
              <a:rPr lang="en-US" sz="1400" b="1">
                <a:solidFill>
                  <a:srgbClr val="00B0F0"/>
                </a:solidFill>
                <a:sym typeface="+mn-ea"/>
              </a:rPr>
              <a:t>console.log(Array.from(</a:t>
            </a:r>
            <a:r>
              <a:rPr lang="en-US" sz="1400" b="1">
                <a:solidFill>
                  <a:schemeClr val="accent2"/>
                </a:solidFill>
                <a:sym typeface="+mn-ea"/>
              </a:rPr>
              <a:t>myMap</a:t>
            </a:r>
            <a:r>
              <a:rPr lang="en-US" sz="1400" b="1">
                <a:solidFill>
                  <a:srgbClr val="00B0F0"/>
                </a:solidFill>
                <a:sym typeface="+mn-ea"/>
              </a:rPr>
              <a:t>)); </a:t>
            </a:r>
            <a:r>
              <a:rPr lang="en-US" sz="1400" b="1">
                <a:solidFill>
                  <a:srgbClr val="92D050"/>
                </a:solidFill>
                <a:sym typeface="+mn-ea"/>
              </a:rPr>
              <a:t>// Will show you exactly the same Array as kvArray</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92D050"/>
                </a:solidFill>
                <a:sym typeface="+mn-ea"/>
              </a:rPr>
              <a:t>// A succinct way to do the same, using the spread syntax</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92D050"/>
                </a:solidFill>
                <a:sym typeface="+mn-ea"/>
              </a:rPr>
              <a:t>// Or use the keys() or values() iterators, and convert them to an array</a:t>
            </a:r>
            <a:endParaRPr lang="en-US" sz="1400" b="1">
              <a:solidFill>
                <a:srgbClr val="92D050"/>
              </a:solidFill>
              <a:sym typeface="+mn-ea"/>
            </a:endParaRPr>
          </a:p>
          <a:p>
            <a:pPr algn="l"/>
            <a:r>
              <a:rPr lang="en-US" sz="1400" b="1">
                <a:solidFill>
                  <a:srgbClr val="00B0F0"/>
                </a:solidFill>
                <a:sym typeface="+mn-ea"/>
              </a:rPr>
              <a:t>console.log(Array.from(myMap.keys()));</a:t>
            </a:r>
            <a:r>
              <a:rPr lang="en-US" sz="1400" b="1">
                <a:solidFill>
                  <a:srgbClr val="92D050"/>
                </a:solidFill>
                <a:sym typeface="+mn-ea"/>
              </a:rPr>
              <a:t> // ["key1", "key2"]</a:t>
            </a:r>
            <a:endParaRPr lang="en-US" sz="1400" b="1">
              <a:solidFill>
                <a:srgbClr val="00B0F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9" name="Rectangles 18"/>
          <p:cNvSpPr/>
          <p:nvPr/>
        </p:nvSpPr>
        <p:spPr>
          <a:xfrm>
            <a:off x="102235" y="4420870"/>
            <a:ext cx="1938655" cy="7188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chemeClr val="bg1"/>
              </a:solidFill>
              <a:sym typeface="+mn-ea"/>
            </a:endParaRPr>
          </a:p>
        </p:txBody>
      </p:sp>
      <p:sp>
        <p:nvSpPr>
          <p:cNvPr id="4" name="Rectangles 3"/>
          <p:cNvSpPr/>
          <p:nvPr/>
        </p:nvSpPr>
        <p:spPr>
          <a:xfrm>
            <a:off x="103505" y="793115"/>
            <a:ext cx="1822450" cy="596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a:t>
            </a:r>
            <a:r>
              <a:rPr lang="en-US" sz="1400">
                <a:highlight>
                  <a:srgbClr val="FFFF00"/>
                </a:highlight>
                <a:sym typeface="+mn-ea"/>
              </a:rPr>
              <a: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rgbClr val="C00000"/>
              </a:solidFill>
              <a:sym typeface="+mn-ea"/>
            </a:endParaRPr>
          </a:p>
        </p:txBody>
      </p:sp>
      <p:sp>
        <p:nvSpPr>
          <p:cNvPr id="25" name="Rectangles 24"/>
          <p:cNvSpPr/>
          <p:nvPr/>
        </p:nvSpPr>
        <p:spPr>
          <a:xfrm>
            <a:off x="69850" y="6328410"/>
            <a:ext cx="1981835"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C00000"/>
                </a:solidFill>
                <a:sym typeface="+mn-ea"/>
              </a:rPr>
              <a:t>const </a:t>
            </a:r>
            <a:r>
              <a:rPr lang="en-US" sz="1400">
                <a:sym typeface="+mn-ea"/>
              </a:rPr>
              <a:t>is used only for constant variable.</a:t>
            </a:r>
            <a:endParaRPr lang="en-US" sz="1400"/>
          </a:p>
        </p:txBody>
      </p:sp>
      <p:sp>
        <p:nvSpPr>
          <p:cNvPr id="7" name="Rectangles 6"/>
          <p:cNvSpPr/>
          <p:nvPr/>
        </p:nvSpPr>
        <p:spPr>
          <a:xfrm>
            <a:off x="104775" y="5271135"/>
            <a:ext cx="1936115" cy="95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line comment </a:t>
            </a:r>
            <a:endParaRPr lang="en-US" sz="1400" b="1">
              <a:solidFill>
                <a:schemeClr val="bg1"/>
              </a:solidFill>
            </a:endParaRPr>
          </a:p>
          <a:p>
            <a:pPr algn="l"/>
            <a:r>
              <a:rPr lang="en-US" sz="1400" b="1">
                <a:solidFill>
                  <a:srgbClr val="C00000"/>
                </a:solidFill>
                <a:sym typeface="+mn-ea"/>
              </a:rPr>
              <a:t>*/</a:t>
            </a:r>
            <a:r>
              <a:rPr lang="en-US" sz="1400" b="1">
                <a:solidFill>
                  <a:schemeClr val="bg1"/>
                </a:solidFill>
                <a:sym typeface="+mn-ea"/>
              </a:rPr>
              <a:t> </a:t>
            </a:r>
            <a:endParaRPr lang="en-US" sz="1400" b="1">
              <a:solidFill>
                <a:schemeClr val="bg1"/>
              </a:solidFill>
              <a:sym typeface="+mn-ea"/>
            </a:endParaRPr>
          </a:p>
        </p:txBody>
      </p:sp>
      <p:sp>
        <p:nvSpPr>
          <p:cNvPr id="8" name="Rectangles 7"/>
          <p:cNvSpPr/>
          <p:nvPr/>
        </p:nvSpPr>
        <p:spPr>
          <a:xfrm>
            <a:off x="102235" y="1444625"/>
            <a:ext cx="1824355" cy="1161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single quotes</a:t>
            </a:r>
            <a:endParaRPr lang="en-US" sz="1400" b="1">
              <a:solidFill>
                <a:schemeClr val="accent5"/>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9" name="Rectangles 8"/>
          <p:cNvSpPr/>
          <p:nvPr/>
        </p:nvSpPr>
        <p:spPr>
          <a:xfrm>
            <a:off x="104775" y="2727325"/>
            <a:ext cx="182181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double quotes</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24" name="矩形 23"/>
          <p:cNvSpPr/>
          <p:nvPr/>
        </p:nvSpPr>
        <p:spPr>
          <a:xfrm>
            <a:off x="104775" y="-12700"/>
            <a:ext cx="182118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Comment</a:t>
            </a:r>
            <a:endParaRPr lang="en-US" altLang="zh-CN" b="1" dirty="0">
              <a:solidFill>
                <a:schemeClr val="bg1"/>
              </a:solidFill>
            </a:endParaRPr>
          </a:p>
        </p:txBody>
      </p:sp>
      <p:sp>
        <p:nvSpPr>
          <p:cNvPr id="10" name="矩形 23"/>
          <p:cNvSpPr/>
          <p:nvPr/>
        </p:nvSpPr>
        <p:spPr>
          <a:xfrm>
            <a:off x="280543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graphicFrame>
        <p:nvGraphicFramePr>
          <p:cNvPr id="14" name="Table 13"/>
          <p:cNvGraphicFramePr/>
          <p:nvPr/>
        </p:nvGraphicFramePr>
        <p:xfrm>
          <a:off x="4326255" y="4225925"/>
          <a:ext cx="4068445" cy="1748155"/>
        </p:xfrm>
        <a:graphic>
          <a:graphicData uri="http://schemas.openxmlformats.org/drawingml/2006/table">
            <a:tbl>
              <a:tblPr firstRow="1" bandRow="1">
                <a:tableStyleId>{5C22544A-7EE6-4342-B048-85BDC9FD1C3A}</a:tableStyleId>
              </a:tblPr>
              <a:tblGrid>
                <a:gridCol w="2761615"/>
                <a:gridCol w="426085"/>
                <a:gridCol w="373380"/>
                <a:gridCol w="507365"/>
              </a:tblGrid>
              <a:tr h="201295">
                <a:tc>
                  <a:txBody>
                    <a:bodyPr/>
                    <a:p>
                      <a:pPr>
                        <a:buNone/>
                      </a:pPr>
                      <a:r>
                        <a:rPr lang="en-US" sz="1000">
                          <a:solidFill>
                            <a:schemeClr val="lt1">
                              <a:alpha val="0"/>
                            </a:schemeClr>
                          </a:solidFill>
                        </a:rPr>
                        <a:t>le</a:t>
                      </a:r>
                      <a:endParaRPr lang="en-US" sz="1000">
                        <a:solidFill>
                          <a:schemeClr val="lt1">
                            <a:alpha val="0"/>
                          </a:schemeClr>
                        </a:solidFill>
                      </a:endParaRPr>
                    </a:p>
                  </a:txBody>
                  <a:tcPr>
                    <a:solidFill>
                      <a:schemeClr val="accent1">
                        <a:alpha val="0"/>
                      </a:schemeClr>
                    </a:solidFill>
                  </a:tcPr>
                </a:tc>
                <a:tc>
                  <a:txBody>
                    <a:bodyPr/>
                    <a:p>
                      <a:pPr>
                        <a:buNone/>
                      </a:pPr>
                      <a:r>
                        <a:rPr lang="en-US" sz="1000"/>
                        <a:t>var</a:t>
                      </a:r>
                      <a:endParaRPr lang="en-US" sz="1000"/>
                    </a:p>
                  </a:txBody>
                  <a:tcPr/>
                </a:tc>
                <a:tc>
                  <a:txBody>
                    <a:bodyPr/>
                    <a:p>
                      <a:pPr>
                        <a:buNone/>
                      </a:pPr>
                      <a:r>
                        <a:rPr lang="en-US" sz="1000"/>
                        <a:t>let</a:t>
                      </a:r>
                      <a:endParaRPr lang="en-US" sz="1000"/>
                    </a:p>
                  </a:txBody>
                  <a:tcPr/>
                </a:tc>
                <a:tc>
                  <a:txBody>
                    <a:bodyPr/>
                    <a:p>
                      <a:pPr>
                        <a:buNone/>
                      </a:pPr>
                      <a:r>
                        <a:rPr lang="en-US" sz="1000"/>
                        <a:t>const</a:t>
                      </a:r>
                      <a:endParaRPr lang="en-US" sz="1000"/>
                    </a:p>
                  </a:txBody>
                  <a:tcPr/>
                </a:tc>
              </a:tr>
              <a:tr h="246380">
                <a:tc>
                  <a:txBody>
                    <a:bodyPr/>
                    <a:p>
                      <a:pPr>
                        <a:buNone/>
                      </a:pPr>
                      <a:r>
                        <a:rPr lang="en-US" sz="1000" b="1">
                          <a:solidFill>
                            <a:srgbClr val="C00000"/>
                          </a:solidFill>
                          <a:sym typeface="+mn-ea"/>
                        </a:rPr>
                        <a:t>Variable Declaration </a:t>
                      </a:r>
                      <a:endParaRPr lang="en-US" sz="1000" b="1">
                        <a:solidFill>
                          <a:srgbClr val="C00000"/>
                        </a:solidFill>
                        <a:sym typeface="+mn-ea"/>
                      </a:endParaRPr>
                    </a:p>
                  </a:txBody>
                  <a:tcPr/>
                </a:tc>
                <a:tc>
                  <a:txBody>
                    <a:bodyPr/>
                    <a:p>
                      <a:pPr>
                        <a:buNone/>
                      </a:pPr>
                      <a:r>
                        <a:rPr lang="en-US" sz="1000"/>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9555">
                <a:tc>
                  <a:txBody>
                    <a:bodyPr/>
                    <a:p>
                      <a:pPr>
                        <a:buNone/>
                      </a:pPr>
                      <a:r>
                        <a:rPr lang="en-US" sz="1000" b="1">
                          <a:solidFill>
                            <a:srgbClr val="C00000"/>
                          </a:solidFill>
                          <a:sym typeface="+mn-ea"/>
                        </a:rPr>
                        <a:t>Variable Declaration &amp;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r>
              <a:tr h="246380">
                <a:tc>
                  <a:txBody>
                    <a:bodyPr/>
                    <a:p>
                      <a:pPr>
                        <a:buNone/>
                      </a:pPr>
                      <a:r>
                        <a:rPr lang="en-US" sz="1000" b="1">
                          <a:solidFill>
                            <a:srgbClr val="C00000"/>
                          </a:solidFill>
                          <a:sym typeface="+mn-ea"/>
                        </a:rPr>
                        <a:t>Variable Re-Declaration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69240">
                <a:tc>
                  <a:txBody>
                    <a:bodyPr/>
                    <a:p>
                      <a:pPr>
                        <a:buNone/>
                      </a:pPr>
                      <a:r>
                        <a:rPr lang="en-US" sz="1000" b="1">
                          <a:solidFill>
                            <a:srgbClr val="C00000"/>
                          </a:solidFill>
                          <a:sym typeface="+mn-ea"/>
                        </a:rPr>
                        <a:t>Variable Re-Declaration &amp;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bl>
          </a:graphicData>
        </a:graphic>
      </p:graphicFrame>
      <p:sp>
        <p:nvSpPr>
          <p:cNvPr id="16" name="Rectangles 15"/>
          <p:cNvSpPr/>
          <p:nvPr/>
        </p:nvSpPr>
        <p:spPr>
          <a:xfrm>
            <a:off x="5483225" y="81915"/>
            <a:ext cx="2911475" cy="4049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b="1">
                <a:solidFill>
                  <a:srgbClr val="C00000"/>
                </a:solidFill>
              </a:rPr>
              <a:t>Variable Declaration</a:t>
            </a:r>
            <a:endParaRPr lang="en-US" sz="1400" b="1">
              <a:solidFill>
                <a:srgbClr val="C00000"/>
              </a:solidFill>
            </a:endParaRPr>
          </a:p>
          <a:p>
            <a:pPr algn="ctr"/>
            <a:r>
              <a:rPr lang="en-US" sz="1400" b="1">
                <a:solidFill>
                  <a:schemeClr val="bg1"/>
                </a:solidFill>
              </a:rPr>
              <a:t>var/let</a:t>
            </a:r>
            <a:r>
              <a:rPr lang="en-US" sz="1400">
                <a:solidFill>
                  <a:schemeClr val="bg1"/>
                </a:solidFill>
              </a:rPr>
              <a:t> </a:t>
            </a:r>
            <a:r>
              <a:rPr lang="en-US" sz="1400">
                <a:solidFill>
                  <a:schemeClr val="bg1"/>
                </a:solidFill>
                <a:sym typeface="+mn-ea"/>
              </a:rPr>
              <a:t>varName </a:t>
            </a:r>
            <a:r>
              <a:rPr lang="en-US" sz="1400">
                <a:solidFill>
                  <a:schemeClr val="bg1"/>
                </a:solidFill>
              </a:rPr>
              <a:t>;</a:t>
            </a:r>
            <a:endParaRPr lang="en-US" sz="1400">
              <a:solidFill>
                <a:schemeClr val="bg1"/>
              </a:solidFill>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var/let/const</a:t>
            </a:r>
            <a:r>
              <a:rPr lang="en-US" sz="1400">
                <a:solidFill>
                  <a:schemeClr val="bg1"/>
                </a:solidFill>
                <a:sym typeface="+mn-ea"/>
              </a:rPr>
              <a:t> varName </a:t>
            </a:r>
            <a:r>
              <a:rPr lang="en-US" sz="1400">
                <a:solidFill>
                  <a:schemeClr val="bg1"/>
                </a:solidFill>
                <a:sym typeface="+mn-ea"/>
              </a:rPr>
              <a:t>= value;</a:t>
            </a:r>
            <a:endParaRPr lang="en-US" sz="1400">
              <a:solidFill>
                <a:schemeClr val="bg1"/>
              </a:solidFill>
              <a:sym typeface="+mn-ea"/>
            </a:endParaRPr>
          </a:p>
          <a:p>
            <a:pPr algn="ctr"/>
            <a:r>
              <a:rPr lang="en-US" sz="1400">
                <a:highlight>
                  <a:srgbClr val="FFFF00"/>
                </a:highlight>
                <a:sym typeface="+mn-ea"/>
              </a:rPr>
              <a:t>  Example... </a:t>
            </a:r>
            <a:endParaRPr lang="en-US" sz="1400">
              <a:highlight>
                <a:srgbClr val="FFFF00"/>
              </a:highlight>
              <a:sym typeface="+mn-ea"/>
            </a:endParaRPr>
          </a:p>
          <a:p>
            <a:pPr algn="ctr"/>
            <a:r>
              <a:rPr lang="en-US" sz="1400" b="1">
                <a:solidFill>
                  <a:srgbClr val="C00000"/>
                </a:solidFill>
                <a:sym typeface="+mn-ea"/>
              </a:rPr>
              <a:t>Variable Declaration</a:t>
            </a:r>
            <a:endParaRPr lang="en-US" sz="1400" b="1">
              <a:solidFill>
                <a:srgbClr val="C00000"/>
              </a:solidFill>
            </a:endParaRPr>
          </a:p>
          <a:p>
            <a:pPr algn="ctr"/>
            <a:r>
              <a:rPr lang="en-US" sz="1400" b="1">
                <a:solidFill>
                  <a:schemeClr val="bg1"/>
                </a:solidFill>
                <a:sym typeface="+mn-ea"/>
              </a:rPr>
              <a:t>let</a:t>
            </a:r>
            <a:r>
              <a:rPr lang="en-US" sz="1400">
                <a:solidFill>
                  <a:schemeClr val="bg1"/>
                </a:solidFill>
                <a:sym typeface="+mn-ea"/>
              </a:rPr>
              <a:t> </a:t>
            </a:r>
            <a:r>
              <a:rPr lang="en-US" sz="1400">
                <a:solidFill>
                  <a:schemeClr val="bg1"/>
                </a:solidFill>
                <a:sym typeface="+mn-ea"/>
              </a:rPr>
              <a:t>carName1;</a:t>
            </a:r>
            <a:endParaRPr lang="en-US" sz="1400">
              <a:solidFill>
                <a:schemeClr val="bg1"/>
              </a:solidFill>
            </a:endParaRPr>
          </a:p>
          <a:p>
            <a:pPr algn="ctr"/>
            <a:r>
              <a:rPr lang="en-US" sz="1400" b="1">
                <a:solidFill>
                  <a:schemeClr val="bg1"/>
                </a:solidFill>
                <a:sym typeface="+mn-ea"/>
              </a:rPr>
              <a:t>var</a:t>
            </a:r>
            <a:r>
              <a:rPr lang="en-US" sz="1400">
                <a:solidFill>
                  <a:schemeClr val="bg1"/>
                </a:solidFill>
                <a:sym typeface="+mn-ea"/>
              </a:rPr>
              <a:t> carName2;</a:t>
            </a:r>
            <a:endParaRPr lang="en-US" sz="1400" b="1">
              <a:solidFill>
                <a:srgbClr val="C00000"/>
              </a:solidFill>
              <a:sym typeface="+mn-ea"/>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carName1= "Volvo";</a:t>
            </a:r>
            <a:endParaRPr lang="en-US" sz="1400">
              <a:solidFill>
                <a:schemeClr val="bg1"/>
              </a:solidFill>
              <a:sym typeface="+mn-ea"/>
            </a:endParaRPr>
          </a:p>
          <a:p>
            <a:pPr algn="ctr"/>
            <a:r>
              <a:rPr lang="en-US" sz="1400">
                <a:solidFill>
                  <a:schemeClr val="bg1"/>
                </a:solidFill>
                <a:sym typeface="+mn-ea"/>
              </a:rPr>
              <a:t>carName2=567;</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 </a:t>
            </a:r>
            <a:r>
              <a:rPr lang="en-US" sz="1400">
                <a:solidFill>
                  <a:schemeClr val="bg1"/>
                </a:solidFill>
                <a:sym typeface="+mn-ea"/>
              </a:rPr>
              <a:t>BusName </a:t>
            </a:r>
            <a:r>
              <a:rPr lang="en-US" sz="1400">
                <a:solidFill>
                  <a:schemeClr val="bg1"/>
                </a:solidFill>
                <a:sym typeface="+mn-ea"/>
              </a:rPr>
              <a:t>= "Bmw";</a:t>
            </a:r>
            <a:endParaRPr lang="en-US" sz="1400">
              <a:solidFill>
                <a:schemeClr val="bg1"/>
              </a:solidFill>
              <a:sym typeface="+mn-ea"/>
            </a:endParaRPr>
          </a:p>
          <a:p>
            <a:pPr algn="ctr"/>
            <a:r>
              <a:rPr lang="en-US" sz="1400" b="1">
                <a:solidFill>
                  <a:schemeClr val="bg1"/>
                </a:solidFill>
                <a:sym typeface="+mn-ea"/>
              </a:rPr>
              <a:t>let </a:t>
            </a:r>
            <a:r>
              <a:rPr lang="en-US" sz="1400">
                <a:solidFill>
                  <a:schemeClr val="bg1"/>
                </a:solidFill>
                <a:sym typeface="+mn-ea"/>
              </a:rPr>
              <a:t>myNum = 56;</a:t>
            </a:r>
            <a:endParaRPr lang="en-US" sz="1400">
              <a:solidFill>
                <a:schemeClr val="bg1"/>
              </a:solidFill>
              <a:sym typeface="+mn-ea"/>
            </a:endParaRPr>
          </a:p>
          <a:p>
            <a:pPr algn="ctr"/>
            <a:r>
              <a:rPr lang="en-US" sz="1400" b="1">
                <a:solidFill>
                  <a:schemeClr val="bg1"/>
                </a:solidFill>
                <a:sym typeface="+mn-ea"/>
              </a:rPr>
              <a:t>const</a:t>
            </a:r>
            <a:r>
              <a:rPr lang="en-US" sz="1400">
                <a:solidFill>
                  <a:schemeClr val="bg1"/>
                </a:solidFill>
                <a:sym typeface="+mn-ea"/>
              </a:rPr>
              <a:t> myFloat = 78.3;</a:t>
            </a:r>
            <a:endParaRPr lang="en-US" sz="1400">
              <a:solidFill>
                <a:schemeClr val="bg1"/>
              </a:solidFill>
              <a:sym typeface="+mn-ea"/>
            </a:endParaRPr>
          </a:p>
        </p:txBody>
      </p:sp>
      <p:sp>
        <p:nvSpPr>
          <p:cNvPr id="17" name="Rectangles 16"/>
          <p:cNvSpPr/>
          <p:nvPr/>
        </p:nvSpPr>
        <p:spPr>
          <a:xfrm>
            <a:off x="2305685" y="793115"/>
            <a:ext cx="3044190" cy="333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rPr>
              <a:t>Many Values to Multiple Variables</a:t>
            </a:r>
            <a:endParaRPr lang="en-US" sz="1400" b="1">
              <a:solidFill>
                <a:srgbClr val="C00000"/>
              </a:solidFill>
            </a:endParaRPr>
          </a:p>
          <a:p>
            <a:pPr algn="ctr"/>
            <a:r>
              <a:rPr lang="en-US" sz="1400">
                <a:solidFill>
                  <a:schemeClr val="bg1"/>
                </a:solidFill>
                <a:sym typeface="+mn-ea"/>
              </a:rPr>
              <a:t>var1,var2,var3 = val1,val2,val3;</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var1=var2=var3 = value;</a:t>
            </a:r>
            <a:endParaRPr lang="en-US" sz="1400">
              <a:solidFill>
                <a:schemeClr val="bg1"/>
              </a:solidFill>
              <a:sym typeface="+mn-ea"/>
            </a:endParaRPr>
          </a:p>
          <a:p>
            <a:pPr algn="ctr"/>
            <a:r>
              <a:rPr lang="en-US" sz="1400">
                <a:highlight>
                  <a:srgbClr val="FFFF00"/>
                </a:highlight>
                <a:sym typeface="+mn-ea"/>
              </a:rPr>
              <a:t>  Example... </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x = 5</a:t>
            </a:r>
            <a:endParaRPr lang="en-US" sz="1400">
              <a:solidFill>
                <a:schemeClr val="bg1"/>
              </a:solidFill>
              <a:sym typeface="+mn-ea"/>
            </a:endParaRPr>
          </a:p>
          <a:p>
            <a:pPr algn="ctr"/>
            <a:r>
              <a:rPr lang="en-US" sz="1400">
                <a:solidFill>
                  <a:schemeClr val="bg1"/>
                </a:solidFill>
                <a:sym typeface="+mn-ea"/>
              </a:rPr>
              <a:t>y = "John"</a:t>
            </a:r>
            <a:endParaRPr lang="en-US" sz="1400">
              <a:solidFill>
                <a:schemeClr val="bg1"/>
              </a:solidFill>
              <a:sym typeface="+mn-ea"/>
            </a:endParaRPr>
          </a:p>
          <a:p>
            <a:pPr algn="ctr"/>
            <a:r>
              <a:rPr lang="en-US" sz="1400" b="1">
                <a:solidFill>
                  <a:srgbClr val="C00000"/>
                </a:solidFill>
                <a:sym typeface="+mn-ea"/>
              </a:rPr>
              <a:t>Many Values to Multiple Variables</a:t>
            </a:r>
            <a:endParaRPr lang="en-US" sz="1400" b="1">
              <a:solidFill>
                <a:srgbClr val="C00000"/>
              </a:solidFill>
            </a:endParaRPr>
          </a:p>
          <a:p>
            <a:pPr algn="ctr"/>
            <a:r>
              <a:rPr lang="en-US" sz="1400">
                <a:solidFill>
                  <a:schemeClr val="bg1"/>
                </a:solidFill>
                <a:sym typeface="+mn-ea"/>
              </a:rPr>
              <a:t>x, y, z = "Orange", "Banana", "Cherry"</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x = y = z = "Orange"</a:t>
            </a:r>
            <a:endParaRPr lang="en-US" sz="1400">
              <a:solidFill>
                <a:schemeClr val="bg1"/>
              </a:solidFill>
              <a:sym typeface="+mn-ea"/>
            </a:endParaRPr>
          </a:p>
        </p:txBody>
      </p:sp>
      <p:sp>
        <p:nvSpPr>
          <p:cNvPr id="3" name="Rectangles 2"/>
          <p:cNvSpPr/>
          <p:nvPr/>
        </p:nvSpPr>
        <p:spPr>
          <a:xfrm>
            <a:off x="8528685" y="3832860"/>
            <a:ext cx="3572510" cy="2468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a:solidFill>
                  <a:schemeClr val="bg1"/>
                </a:solidFill>
              </a:rPr>
              <a:t>String, Number, Bigint, Boolean, Undefined, Null, Symbol, Object</a:t>
            </a:r>
            <a:endParaRPr lang="en-US" sz="1400" b="1">
              <a:solidFill>
                <a:schemeClr val="bg1"/>
              </a:solidFill>
            </a:endParaRPr>
          </a:p>
          <a:p>
            <a:pPr algn="ctr"/>
            <a:r>
              <a:rPr lang="en-US" sz="1400" b="1">
                <a:solidFill>
                  <a:srgbClr val="C00000"/>
                </a:solidFill>
              </a:rPr>
              <a:t>The Object Datatype</a:t>
            </a:r>
            <a:endParaRPr lang="en-US" sz="1400" b="1">
              <a:solidFill>
                <a:srgbClr val="C00000"/>
              </a:solidFill>
            </a:endParaRPr>
          </a:p>
          <a:p>
            <a:pPr algn="ctr"/>
            <a:r>
              <a:rPr lang="en-US" sz="1400">
                <a:solidFill>
                  <a:schemeClr val="bg1"/>
                </a:solidFill>
              </a:rPr>
              <a:t>object, array, date, map, set,weakMap, weakSet,Math,TypedArray</a:t>
            </a:r>
            <a:endParaRPr lang="en-US" sz="1400">
              <a:solidFill>
                <a:schemeClr val="bg1"/>
              </a:solidFill>
            </a:endParaRPr>
          </a:p>
          <a:p>
            <a:pPr algn="ctr"/>
            <a:endParaRPr lang="en-US" sz="1400">
              <a:solidFill>
                <a:schemeClr val="bg1"/>
              </a:solidFill>
            </a:endParaRPr>
          </a:p>
          <a:p>
            <a:pPr algn="ctr"/>
            <a:endParaRPr lang="en-US" sz="1400">
              <a:solidFill>
                <a:schemeClr val="bg1"/>
              </a:solidFill>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typeof(</a:t>
            </a:r>
            <a:r>
              <a:rPr lang="en-US" sz="1400" b="1">
                <a:solidFill>
                  <a:schemeClr val="bg1"/>
                </a:solidFill>
                <a:sym typeface="+mn-ea"/>
              </a:rPr>
              <a:t>variableName</a:t>
            </a:r>
            <a:r>
              <a:rPr lang="en-US" sz="1400" b="1">
                <a:solidFill>
                  <a:srgbClr val="00B0F0"/>
                </a:solidFill>
                <a:sym typeface="+mn-ea"/>
              </a:rPr>
              <a:t>)</a:t>
            </a:r>
            <a:endParaRPr lang="en-US" sz="1400">
              <a:solidFill>
                <a:schemeClr val="bg1"/>
              </a:solidFill>
            </a:endParaRPr>
          </a:p>
        </p:txBody>
      </p:sp>
      <p:sp>
        <p:nvSpPr>
          <p:cNvPr id="2" name="Rectangles 1"/>
          <p:cNvSpPr/>
          <p:nvPr/>
        </p:nvSpPr>
        <p:spPr>
          <a:xfrm>
            <a:off x="8528050" y="793115"/>
            <a:ext cx="3575685" cy="2992755"/>
          </a:xfrm>
          <a:prstGeom prst="rect">
            <a:avLst/>
          </a:prstGeom>
          <a:solidFill>
            <a:schemeClr val="bg1">
              <a:lumMod val="85000"/>
              <a:alpha val="0"/>
            </a:schemeClr>
          </a:solidFill>
          <a:ln w="28575" cmpd="sng">
            <a:solidFill>
              <a:schemeClr val="accent1">
                <a:shade val="50000"/>
              </a:schemeClr>
            </a:solidFill>
            <a:prstDash val="sysDot"/>
          </a:ln>
          <a:effectLst>
            <a:outerShdw dist="50800" dir="5400000" sx="1000" sy="1000" algn="ctr" rotWithShape="0">
              <a:srgbClr val="000000">
                <a:alpha val="49000"/>
              </a:srgbClr>
            </a:outerShdw>
          </a:effectLst>
          <a:scene3d>
            <a:camera prst="orthographicFront"/>
            <a:lightRig rig="threePt" dir="t">
              <a:rot lat="0" lon="0" rev="0"/>
            </a:lightRig>
          </a:scene3d>
          <a:sp3d>
            <a:contourClr>
              <a:srgbClr val="FF0000"/>
            </a:contourClr>
          </a:sp3d>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Text Type:- </a:t>
            </a:r>
            <a:r>
              <a:rPr lang="en-US" sz="1400">
                <a:solidFill>
                  <a:schemeClr val="bg1"/>
                </a:solidFill>
                <a:sym typeface="+mn-ea"/>
              </a:rPr>
              <a:t>str</a:t>
            </a:r>
            <a:endParaRPr lang="en-US" sz="1400" b="1">
              <a:solidFill>
                <a:srgbClr val="C00000"/>
              </a:solidFill>
              <a:sym typeface="+mn-ea"/>
            </a:endParaRPr>
          </a:p>
          <a:p>
            <a:pPr algn="ctr"/>
            <a:r>
              <a:rPr lang="en-US" sz="1400" b="1">
                <a:solidFill>
                  <a:srgbClr val="C00000"/>
                </a:solidFill>
                <a:sym typeface="+mn-ea"/>
              </a:rPr>
              <a:t>Numeric Types:- </a:t>
            </a:r>
            <a:r>
              <a:rPr lang="en-US" sz="1400">
                <a:solidFill>
                  <a:schemeClr val="bg1"/>
                </a:solidFill>
                <a:sym typeface="+mn-ea"/>
              </a:rPr>
              <a:t>int, float, complex</a:t>
            </a:r>
            <a:endParaRPr lang="en-US" sz="1400" b="1">
              <a:solidFill>
                <a:srgbClr val="C00000"/>
              </a:solidFill>
              <a:sym typeface="+mn-ea"/>
            </a:endParaRPr>
          </a:p>
          <a:p>
            <a:pPr algn="ctr"/>
            <a:r>
              <a:rPr lang="en-US" sz="1400" b="1">
                <a:solidFill>
                  <a:srgbClr val="C00000"/>
                </a:solidFill>
                <a:sym typeface="+mn-ea"/>
              </a:rPr>
              <a:t>Sequence Types:- </a:t>
            </a:r>
            <a:r>
              <a:rPr lang="en-US" sz="1400">
                <a:solidFill>
                  <a:schemeClr val="bg1"/>
                </a:solidFill>
                <a:sym typeface="+mn-ea"/>
              </a:rPr>
              <a:t>list, tuple, range</a:t>
            </a:r>
            <a:endParaRPr lang="en-US" sz="1400" b="1">
              <a:solidFill>
                <a:srgbClr val="C00000"/>
              </a:solidFill>
              <a:sym typeface="+mn-ea"/>
            </a:endParaRPr>
          </a:p>
          <a:p>
            <a:pPr algn="ctr"/>
            <a:r>
              <a:rPr lang="en-US" sz="1400" b="1">
                <a:solidFill>
                  <a:srgbClr val="C00000"/>
                </a:solidFill>
                <a:sym typeface="+mn-ea"/>
              </a:rPr>
              <a:t>Mapping Type:- </a:t>
            </a:r>
            <a:r>
              <a:rPr lang="en-US" sz="1400">
                <a:solidFill>
                  <a:schemeClr val="bg1"/>
                </a:solidFill>
                <a:sym typeface="+mn-ea"/>
              </a:rPr>
              <a:t>dict</a:t>
            </a:r>
            <a:endParaRPr lang="en-US" sz="1400" b="1">
              <a:solidFill>
                <a:srgbClr val="C00000"/>
              </a:solidFill>
              <a:sym typeface="+mn-ea"/>
            </a:endParaRPr>
          </a:p>
          <a:p>
            <a:pPr algn="ctr"/>
            <a:r>
              <a:rPr lang="en-US" sz="1400" b="1">
                <a:solidFill>
                  <a:srgbClr val="C00000"/>
                </a:solidFill>
                <a:sym typeface="+mn-ea"/>
              </a:rPr>
              <a:t>Set Types:-</a:t>
            </a:r>
            <a:r>
              <a:rPr lang="en-US" sz="1400">
                <a:solidFill>
                  <a:schemeClr val="bg1"/>
                </a:solidFill>
                <a:sym typeface="+mn-ea"/>
              </a:rPr>
              <a:t>set, frozenset</a:t>
            </a:r>
            <a:endParaRPr lang="en-US" sz="1400" b="1">
              <a:solidFill>
                <a:srgbClr val="C00000"/>
              </a:solidFill>
              <a:sym typeface="+mn-ea"/>
            </a:endParaRPr>
          </a:p>
          <a:p>
            <a:pPr algn="ctr"/>
            <a:r>
              <a:rPr lang="en-US" sz="1400" b="1">
                <a:solidFill>
                  <a:srgbClr val="C00000"/>
                </a:solidFill>
                <a:sym typeface="+mn-ea"/>
              </a:rPr>
              <a:t>Boolean Type:- </a:t>
            </a:r>
            <a:r>
              <a:rPr lang="en-US" sz="1400">
                <a:solidFill>
                  <a:schemeClr val="bg1"/>
                </a:solidFill>
                <a:sym typeface="+mn-ea"/>
              </a:rPr>
              <a:t>bool</a:t>
            </a:r>
            <a:endParaRPr lang="en-US" sz="1400" b="1">
              <a:solidFill>
                <a:srgbClr val="C00000"/>
              </a:solidFill>
              <a:sym typeface="+mn-ea"/>
            </a:endParaRPr>
          </a:p>
          <a:p>
            <a:pPr algn="ctr"/>
            <a:r>
              <a:rPr lang="en-US" sz="1400" b="1">
                <a:solidFill>
                  <a:srgbClr val="C00000"/>
                </a:solidFill>
                <a:sym typeface="+mn-ea"/>
              </a:rPr>
              <a:t>Binary Types:- </a:t>
            </a:r>
            <a:r>
              <a:rPr lang="en-US" sz="1400">
                <a:solidFill>
                  <a:schemeClr val="bg1"/>
                </a:solidFill>
                <a:sym typeface="+mn-ea"/>
              </a:rPr>
              <a:t>bytes, bytearray, memoryview</a:t>
            </a:r>
            <a:endParaRPr lang="en-US" sz="1400">
              <a:solidFill>
                <a:schemeClr val="bg1"/>
              </a:solidFill>
              <a:sym typeface="+mn-ea"/>
            </a:endParaRPr>
          </a:p>
          <a:p>
            <a:pPr algn="ctr"/>
            <a:r>
              <a:rPr lang="en-US" sz="1400" b="1">
                <a:solidFill>
                  <a:srgbClr val="C00000"/>
                </a:solidFill>
                <a:sym typeface="+mn-ea"/>
              </a:rPr>
              <a:t>None Type:- </a:t>
            </a:r>
            <a:r>
              <a:rPr lang="en-US" sz="1400">
                <a:solidFill>
                  <a:schemeClr val="bg1"/>
                </a:solidFill>
                <a:sym typeface="+mn-ea"/>
              </a:rPr>
              <a:t>NoneType</a:t>
            </a:r>
            <a:endParaRPr lang="en-US" sz="1400">
              <a:solidFill>
                <a:schemeClr val="bg1"/>
              </a:solidFill>
              <a:sym typeface="+mn-ea"/>
            </a:endParaRPr>
          </a:p>
          <a:p>
            <a:pPr algn="ctr"/>
            <a:endParaRPr lang="en-US" sz="1400">
              <a:solidFill>
                <a:schemeClr val="bg1"/>
              </a:solidFill>
              <a:sym typeface="+mn-ea"/>
            </a:endParaRPr>
          </a:p>
          <a:p>
            <a:pPr algn="ctr"/>
            <a:endParaRPr lang="en-US" sz="1400">
              <a:solidFill>
                <a:schemeClr val="bg1"/>
              </a:solidFill>
              <a:sym typeface="+mn-ea"/>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a:t>
            </a:r>
            <a:r>
              <a:rPr lang="en-US" sz="1400" b="1">
                <a:solidFill>
                  <a:schemeClr val="bg1"/>
                </a:solidFill>
                <a:sym typeface="+mn-ea"/>
              </a:rPr>
              <a:t>variableName</a:t>
            </a:r>
            <a:r>
              <a:rPr lang="en-US" sz="1400" b="1">
                <a:solidFill>
                  <a:srgbClr val="00B0F0"/>
                </a:solidFill>
                <a:sym typeface="+mn-ea"/>
              </a:rPr>
              <a:t>)</a:t>
            </a:r>
            <a:endParaRPr lang="en-US" sz="1400" b="1">
              <a:solidFill>
                <a:srgbClr val="00B0F0"/>
              </a:solidFill>
              <a:sym typeface="+mn-ea"/>
            </a:endParaRPr>
          </a:p>
        </p:txBody>
      </p:sp>
      <p:sp>
        <p:nvSpPr>
          <p:cNvPr id="5" name="矩形 23"/>
          <p:cNvSpPr/>
          <p:nvPr/>
        </p:nvSpPr>
        <p:spPr>
          <a:xfrm>
            <a:off x="898271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Data Types</a:t>
            </a:r>
            <a:endParaRPr lang="en-US" altLang="zh-CN" b="1" dirty="0">
              <a:solidFill>
                <a:schemeClr val="bg1"/>
              </a:solidFill>
            </a:endParaRPr>
          </a:p>
        </p:txBody>
      </p:sp>
      <p:sp>
        <p:nvSpPr>
          <p:cNvPr id="6" name="Rectangles 5"/>
          <p:cNvSpPr/>
          <p:nvPr/>
        </p:nvSpPr>
        <p:spPr>
          <a:xfrm>
            <a:off x="2086610" y="4420235"/>
            <a:ext cx="2239645" cy="2093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VariableHoisting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variable can be used before it has been declared. JavaScript only hoists declarations, not initializations.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chemeClr val="bg1"/>
                </a:solidFill>
                <a:sym typeface="+mn-ea"/>
              </a:rPr>
              <a:t> </a:t>
            </a:r>
            <a:r>
              <a:rPr lang="en-US" sz="1400" b="1">
                <a:solidFill>
                  <a:srgbClr val="00B0F0"/>
                </a:solidFill>
                <a:sym typeface="+mn-ea"/>
              </a:rPr>
              <a:t>console.log(</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var </a:t>
            </a:r>
            <a:r>
              <a:rPr lang="en-US" sz="1400" b="1">
                <a:solidFill>
                  <a:schemeClr val="bg1"/>
                </a:solidFill>
                <a:sym typeface="+mn-ea"/>
              </a:rPr>
              <a:t>x;</a:t>
            </a:r>
            <a:r>
              <a:rPr lang="en-US" sz="1400" b="1">
                <a:solidFill>
                  <a:srgbClr val="00B050"/>
                </a:solidFill>
                <a:sym typeface="+mn-ea"/>
              </a:rPr>
              <a:t> // undefined</a:t>
            </a:r>
            <a:endParaRPr lang="en-US" sz="1400" b="1">
              <a:solidFill>
                <a:srgbClr val="00B05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Conditionals</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s 18"/>
          <p:cNvSpPr/>
          <p:nvPr/>
        </p:nvSpPr>
        <p:spPr>
          <a:xfrm>
            <a:off x="5584825" y="818515"/>
            <a:ext cx="3461385" cy="675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JavaScript...   </a:t>
            </a:r>
            <a:r>
              <a:rPr lang="en-US" sz="1400">
                <a:highlight>
                  <a:srgbClr val="FFFF00"/>
                </a:highlight>
              </a:rPr>
              <a:t> </a:t>
            </a:r>
            <a:endParaRPr lang="en-US" sz="1400">
              <a:solidFill>
                <a:schemeClr val="bg1"/>
              </a:solidFill>
              <a:sym typeface="+mn-ea"/>
            </a:endParaRPr>
          </a:p>
          <a:p>
            <a:pPr algn="l"/>
            <a:r>
              <a:rPr lang="en-US" sz="1400">
                <a:solidFill>
                  <a:schemeClr val="bg1"/>
                </a:solidFill>
                <a:sym typeface="+mn-ea"/>
              </a:rPr>
              <a:t>(ifC</a:t>
            </a:r>
            <a:r>
              <a:rPr lang="en-US" sz="1400">
                <a:solidFill>
                  <a:schemeClr val="bg1"/>
                </a:solidFill>
                <a:sym typeface="+mn-ea"/>
              </a:rPr>
              <a:t>ondition) ? </a:t>
            </a:r>
            <a:r>
              <a:rPr lang="en-US" sz="1400" b="1">
                <a:solidFill>
                  <a:srgbClr val="FFFF00"/>
                </a:solidFill>
                <a:sym typeface="+mn-ea"/>
              </a:rPr>
              <a:t>ifStatement </a:t>
            </a:r>
            <a:r>
              <a:rPr lang="en-US" sz="1400">
                <a:solidFill>
                  <a:schemeClr val="bg1"/>
                </a:solidFill>
                <a:sym typeface="+mn-ea"/>
              </a:rPr>
              <a:t>: </a:t>
            </a:r>
            <a:r>
              <a:rPr lang="en-US" sz="1400" b="1">
                <a:solidFill>
                  <a:srgbClr val="FFFF00"/>
                </a:solidFill>
                <a:sym typeface="+mn-ea"/>
              </a:rPr>
              <a:t>elseStatement</a:t>
            </a:r>
            <a:r>
              <a:rPr lang="en-US" sz="1400">
                <a:solidFill>
                  <a:schemeClr val="bg1"/>
                </a:solidFill>
                <a:sym typeface="+mn-ea"/>
              </a:rPr>
              <a:t>; </a:t>
            </a:r>
            <a:endParaRPr lang="en-US" sz="1400">
              <a:solidFill>
                <a:schemeClr val="bg1"/>
              </a:solidFill>
              <a:sym typeface="+mn-ea"/>
            </a:endParaRPr>
          </a:p>
        </p:txBody>
      </p:sp>
      <p:sp>
        <p:nvSpPr>
          <p:cNvPr id="4" name="Rectangles 3"/>
          <p:cNvSpPr/>
          <p:nvPr/>
        </p:nvSpPr>
        <p:spPr>
          <a:xfrm>
            <a:off x="5360670" y="1605915"/>
            <a:ext cx="3909695" cy="7620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Python... </a:t>
            </a:r>
            <a:endParaRPr lang="en-US" sz="1400"/>
          </a:p>
          <a:p>
            <a:pPr algn="l"/>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r>
              <a:rPr lang="en-US" sz="1400">
                <a:solidFill>
                  <a:schemeClr val="bg1"/>
                </a:solidFill>
                <a:sym typeface="+mn-ea"/>
              </a:rPr>
              <a:t>if </a:t>
            </a:r>
            <a:r>
              <a:rPr lang="en-US" sz="1400">
                <a:solidFill>
                  <a:schemeClr val="bg1"/>
                </a:solidFill>
                <a:sym typeface="+mn-ea"/>
              </a:rPr>
              <a:t> (ifCondition)  else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8" name="Rounded Rectangle 7"/>
          <p:cNvSpPr/>
          <p:nvPr/>
        </p:nvSpPr>
        <p:spPr>
          <a:xfrm>
            <a:off x="4177665" y="-15240"/>
            <a:ext cx="5250180" cy="5213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if-else  and TernaryOperator and switch</a:t>
            </a:r>
            <a:endParaRPr lang="en-US" sz="2400" b="1">
              <a:solidFill>
                <a:schemeClr val="accent1"/>
              </a:solidFill>
            </a:endParaRPr>
          </a:p>
        </p:txBody>
      </p:sp>
      <p:sp>
        <p:nvSpPr>
          <p:cNvPr id="10" name="Rectangles 9"/>
          <p:cNvSpPr/>
          <p:nvPr/>
        </p:nvSpPr>
        <p:spPr>
          <a:xfrm>
            <a:off x="90170" y="3555365"/>
            <a:ext cx="2439035" cy="1644650"/>
          </a:xfrm>
          <a:prstGeom prst="rect">
            <a:avLst/>
          </a:prstGeom>
          <a:solidFill>
            <a:schemeClr val="tx1">
              <a:alpha val="0"/>
            </a:schemeClr>
          </a:solidFill>
          <a:ln w="412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a:t>
            </a:r>
            <a:r>
              <a:rPr lang="en-US" sz="1400">
                <a:highlight>
                  <a:srgbClr val="FFFF00"/>
                </a:highlight>
                <a:sym typeface="+mn-ea"/>
              </a:rPr>
              <a:t>  Python...  </a:t>
            </a:r>
            <a:endParaRPr lang="en-US" sz="1400">
              <a:highlight>
                <a:srgbClr val="FFFF00"/>
              </a:highlight>
              <a:sym typeface="+mn-ea"/>
            </a:endParaRPr>
          </a:p>
          <a:p>
            <a:pPr algn="ctr"/>
            <a:r>
              <a:rPr lang="en-US" sz="1400">
                <a:highlight>
                  <a:srgbClr val="FFFF00"/>
                </a:highlight>
                <a:sym typeface="+mn-ea"/>
              </a:rPr>
              <a: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11" name="Rectangles 10"/>
          <p:cNvSpPr/>
          <p:nvPr/>
        </p:nvSpPr>
        <p:spPr>
          <a:xfrm>
            <a:off x="90805" y="506095"/>
            <a:ext cx="2438400" cy="16103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elseStatement</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2" name="Rectangles 1"/>
          <p:cNvSpPr/>
          <p:nvPr/>
        </p:nvSpPr>
        <p:spPr>
          <a:xfrm>
            <a:off x="9427845" y="505460"/>
            <a:ext cx="2646045" cy="29629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switch(</a:t>
            </a:r>
            <a:r>
              <a:rPr lang="en-US" sz="1400" b="1">
                <a:solidFill>
                  <a:srgbClr val="FFFF00"/>
                </a:solidFill>
                <a:sym typeface="+mn-ea"/>
              </a:rPr>
              <a:t>expression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case x:</a:t>
            </a:r>
            <a:endParaRPr lang="en-US" sz="1400">
              <a:solidFill>
                <a:schemeClr val="bg1"/>
              </a:solidFill>
              <a:sym typeface="+mn-ea"/>
            </a:endParaRPr>
          </a:p>
          <a:p>
            <a:pPr algn="l"/>
            <a:r>
              <a:rPr lang="en-US" sz="1400">
                <a:solidFill>
                  <a:schemeClr val="bg1"/>
                </a:solidFill>
                <a:sym typeface="+mn-ea"/>
              </a:rPr>
              <a:t>    	// code block for x</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case y:</a:t>
            </a:r>
            <a:endParaRPr lang="en-US" sz="1400">
              <a:solidFill>
                <a:schemeClr val="bg1"/>
              </a:solidFill>
              <a:sym typeface="+mn-ea"/>
            </a:endParaRPr>
          </a:p>
          <a:p>
            <a:pPr algn="l"/>
            <a:r>
              <a:rPr lang="en-US" sz="1400">
                <a:solidFill>
                  <a:schemeClr val="bg1"/>
                </a:solidFill>
                <a:sym typeface="+mn-ea"/>
              </a:rPr>
              <a:t>    	// code block for y</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default:</a:t>
            </a:r>
            <a:endParaRPr lang="en-US" sz="1400">
              <a:solidFill>
                <a:schemeClr val="bg1"/>
              </a:solidFill>
              <a:sym typeface="+mn-ea"/>
            </a:endParaRPr>
          </a:p>
          <a:p>
            <a:pPr algn="l"/>
            <a:r>
              <a:rPr lang="en-US" sz="1400">
                <a:solidFill>
                  <a:schemeClr val="bg1"/>
                </a:solidFill>
                <a:sym typeface="+mn-ea"/>
              </a:rPr>
              <a:t>    	// default code block</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3" name="Rectangles 2"/>
          <p:cNvSpPr/>
          <p:nvPr/>
        </p:nvSpPr>
        <p:spPr>
          <a:xfrm>
            <a:off x="8726805" y="3827780"/>
            <a:ext cx="3347085" cy="1766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match </a:t>
            </a:r>
            <a:r>
              <a:rPr lang="en-US" sz="1400" b="1">
                <a:solidFill>
                  <a:srgbClr val="FFFF00"/>
                </a:solidFill>
                <a:sym typeface="+mn-ea"/>
              </a:rPr>
              <a:t>expression</a:t>
            </a:r>
            <a:r>
              <a:rPr lang="en-US" sz="1400">
                <a:solidFill>
                  <a:schemeClr val="bg1"/>
                </a:solidFill>
                <a:sym typeface="+mn-ea"/>
              </a:rPr>
              <a:t>:</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x:</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x</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y:</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y</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_:</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default-code</a:t>
            </a:r>
            <a:endParaRPr lang="en-US" sz="1400">
              <a:solidFill>
                <a:schemeClr val="bg1"/>
              </a:solidFill>
              <a:sym typeface="+mn-ea"/>
            </a:endParaRPr>
          </a:p>
        </p:txBody>
      </p:sp>
      <p:sp>
        <p:nvSpPr>
          <p:cNvPr id="7" name="Rectangles 6"/>
          <p:cNvSpPr/>
          <p:nvPr/>
        </p:nvSpPr>
        <p:spPr>
          <a:xfrm>
            <a:off x="6254115" y="2774950"/>
            <a:ext cx="2123440"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rgbClr val="00B050"/>
                </a:solidFill>
                <a:sym typeface="+mn-ea"/>
              </a:rPr>
              <a:t>oneIdentationSpace </a:t>
            </a:r>
            <a:r>
              <a:rPr lang="en-US" sz="1400">
                <a:solidFill>
                  <a:schemeClr val="tx1"/>
                </a:solidFill>
                <a:sym typeface="+mn-ea"/>
              </a:rPr>
              <a:t>is required otherwise we get error.</a:t>
            </a:r>
            <a:r>
              <a:rPr lang="en-US" sz="1400" b="1">
                <a:solidFill>
                  <a:schemeClr val="accent6"/>
                </a:solidFill>
                <a:sym typeface="+mn-ea"/>
              </a:rPr>
              <a:t> </a:t>
            </a:r>
            <a:r>
              <a:rPr lang="en-US" sz="1400" b="1">
                <a:solidFill>
                  <a:srgbClr val="00B050"/>
                </a:solidFill>
                <a:sym typeface="+mn-ea"/>
              </a:rPr>
              <a:t>oneIdentationSpace </a:t>
            </a:r>
            <a:r>
              <a:rPr lang="en-US" sz="1400">
                <a:solidFill>
                  <a:schemeClr val="tx1"/>
                </a:solidFill>
                <a:sym typeface="+mn-ea"/>
              </a:rPr>
              <a:t>means 4space/1tabSpace.</a:t>
            </a:r>
            <a:endParaRPr lang="en-US" sz="1400">
              <a:solidFill>
                <a:schemeClr val="tx1"/>
              </a:solidFill>
              <a:sym typeface="+mn-ea"/>
            </a:endParaRPr>
          </a:p>
          <a:p>
            <a:pPr algn="l"/>
            <a:r>
              <a:rPr lang="en-US" sz="1400" b="1">
                <a:solidFill>
                  <a:srgbClr val="00B050"/>
                </a:solidFill>
                <a:sym typeface="+mn-ea"/>
              </a:rPr>
              <a:t>oneIdentationSpace </a:t>
            </a:r>
            <a:r>
              <a:rPr lang="en-US" sz="1400">
                <a:solidFill>
                  <a:schemeClr val="tx1"/>
                </a:solidFill>
                <a:sym typeface="+mn-ea"/>
              </a:rPr>
              <a:t>is also called oneTabSpace.</a:t>
            </a:r>
            <a:r>
              <a:rPr lang="en-US" b="1">
                <a:solidFill>
                  <a:schemeClr val="accent6"/>
                </a:solidFill>
                <a:sym typeface="+mn-ea"/>
              </a:rPr>
              <a:t> </a:t>
            </a:r>
            <a:endParaRPr lang="en-US" b="1">
              <a:solidFill>
                <a:schemeClr val="accent6"/>
              </a:solidFill>
              <a:sym typeface="+mn-ea"/>
            </a:endParaRPr>
          </a:p>
        </p:txBody>
      </p:sp>
      <p:sp>
        <p:nvSpPr>
          <p:cNvPr id="12" name="Rectangles 11"/>
          <p:cNvSpPr/>
          <p:nvPr/>
        </p:nvSpPr>
        <p:spPr>
          <a:xfrm>
            <a:off x="2665730" y="802005"/>
            <a:ext cx="2557780" cy="2457450"/>
          </a:xfrm>
          <a:prstGeom prst="rect">
            <a:avLst/>
          </a:prstGeom>
          <a:solidFill>
            <a:schemeClr val="tx1">
              <a:alpha val="0"/>
            </a:schemeClr>
          </a:solidFill>
          <a:ln w="1270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if (elseIfCondition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13" name="Rectangles 12"/>
          <p:cNvSpPr/>
          <p:nvPr/>
        </p:nvSpPr>
        <p:spPr>
          <a:xfrm>
            <a:off x="2645410" y="3555365"/>
            <a:ext cx="2558415" cy="2311400"/>
          </a:xfrm>
          <a:prstGeom prst="rect">
            <a:avLst/>
          </a:prstGeom>
          <a:solidFill>
            <a:schemeClr val="tx1">
              <a:alpha val="0"/>
            </a:schemeClr>
          </a:solidFill>
          <a:ln w="1905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elif (elseIfCondition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endParaRPr lang="en-US" sz="1400">
              <a:solidFill>
                <a:schemeClr val="bg1"/>
              </a:solidFill>
              <a:sym typeface="+mn-ea"/>
            </a:endParaRPr>
          </a:p>
          <a:p>
            <a:pPr algn="l"/>
            <a:endParaRPr lang="en-US" sz="1400">
              <a:solidFill>
                <a:schemeClr val="bg1"/>
              </a:solidFill>
              <a:sym typeface="+mn-ea"/>
            </a:endParaRPr>
          </a:p>
        </p:txBody>
      </p:sp>
      <p:sp>
        <p:nvSpPr>
          <p:cNvPr id="24" name="矩形 23"/>
          <p:cNvSpPr/>
          <p:nvPr/>
        </p:nvSpPr>
        <p:spPr>
          <a:xfrm>
            <a:off x="104775" y="-12700"/>
            <a:ext cx="1821180" cy="313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a:t>
            </a:r>
            <a:endParaRPr lang="en-US" altLang="zh-CN" b="1" dirty="0">
              <a:solidFill>
                <a:schemeClr val="bg1"/>
              </a:solidFill>
            </a:endParaRPr>
          </a:p>
        </p:txBody>
      </p:sp>
      <p:sp>
        <p:nvSpPr>
          <p:cNvPr id="14" name="矩形 23"/>
          <p:cNvSpPr/>
          <p:nvPr/>
        </p:nvSpPr>
        <p:spPr>
          <a:xfrm>
            <a:off x="2843530" y="50546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-elseIf - else</a:t>
            </a:r>
            <a:endParaRPr lang="en-US" altLang="zh-CN" b="1" dirty="0">
              <a:solidFill>
                <a:schemeClr val="bg1"/>
              </a:solidFill>
            </a:endParaRPr>
          </a:p>
        </p:txBody>
      </p:sp>
      <p:sp>
        <p:nvSpPr>
          <p:cNvPr id="17" name="矩形 23"/>
          <p:cNvSpPr/>
          <p:nvPr/>
        </p:nvSpPr>
        <p:spPr>
          <a:xfrm>
            <a:off x="5892165" y="505460"/>
            <a:ext cx="2486025"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Ternary Operator</a:t>
            </a:r>
            <a:endParaRPr lang="en-US" altLang="zh-CN" b="1" dirty="0">
              <a:solidFill>
                <a:schemeClr val="bg1"/>
              </a:solidFill>
            </a:endParaRPr>
          </a:p>
        </p:txBody>
      </p:sp>
      <p:sp>
        <p:nvSpPr>
          <p:cNvPr id="18" name="矩形 23"/>
          <p:cNvSpPr/>
          <p:nvPr/>
        </p:nvSpPr>
        <p:spPr>
          <a:xfrm>
            <a:off x="9839960" y="10033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Switch</a:t>
            </a:r>
            <a:endParaRPr lang="en-US" altLang="zh-CN"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Loops </a:t>
            </a:r>
            <a:endParaRPr lang="en-US" altLang="zh-CN" sz="3600" b="1" dirty="0">
              <a:solidFill>
                <a:schemeClr val="tx1">
                  <a:lumMod val="75000"/>
                  <a:lumOff val="25000"/>
                </a:schemeClr>
              </a:solidFill>
            </a:endParaRPr>
          </a:p>
        </p:txBody>
      </p:sp>
      <p:sp>
        <p:nvSpPr>
          <p:cNvPr id="27" name="矩形 26"/>
          <p:cNvSpPr/>
          <p:nvPr/>
        </p:nvSpPr>
        <p:spPr>
          <a:xfrm>
            <a:off x="1327150" y="3211830"/>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Loop is used to repeat a specific block of code a known number of times. </a:t>
            </a:r>
            <a:endParaRPr lang="en-US" altLang="zh-CN" sz="1600" b="1" dirty="0">
              <a:solidFill>
                <a:schemeClr val="bg1">
                  <a:lumMod val="6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146050" y="908050"/>
            <a:ext cx="3141980" cy="1349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a:t>
            </a:r>
            <a:r>
              <a:rPr lang="en-US" sz="1400">
                <a:highlight>
                  <a:srgbClr val="FFFF00"/>
                </a:highlight>
                <a:sym typeface="+mn-ea"/>
              </a:rPr>
              <a:t>JavaScript</a:t>
            </a:r>
            <a:r>
              <a:rPr lang="en-US" sz="1400">
                <a:highlight>
                  <a:srgbClr val="FFFF00"/>
                </a:highlight>
                <a:sym typeface="+mn-ea"/>
              </a:rPr>
              <a: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/Decrement (--) ;  </a:t>
            </a:r>
            <a:endParaRPr lang="en-US" sz="1400">
              <a:solidFill>
                <a:schemeClr val="bg1"/>
              </a:solidFill>
              <a:sym typeface="+mn-ea"/>
            </a:endParaRPr>
          </a:p>
          <a:p>
            <a:pPr algn="l"/>
            <a:r>
              <a:rPr lang="en-US" sz="1400" b="1">
                <a:solidFill>
                  <a:srgbClr val="00B0F0"/>
                </a:solidFill>
                <a:sym typeface="+mn-ea"/>
              </a:rPr>
              <a:t>}  </a:t>
            </a:r>
            <a:endParaRPr lang="en-US" sz="1400" b="1">
              <a:solidFill>
                <a:srgbClr val="00B0F0"/>
              </a:solidFill>
              <a:sym typeface="+mn-ea"/>
            </a:endParaRPr>
          </a:p>
        </p:txBody>
      </p:sp>
      <p:sp>
        <p:nvSpPr>
          <p:cNvPr id="6" name="Rectangles 5"/>
          <p:cNvSpPr/>
          <p:nvPr/>
        </p:nvSpPr>
        <p:spPr>
          <a:xfrm>
            <a:off x="146050" y="2240915"/>
            <a:ext cx="3130550" cy="13322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Do-While Loop</a:t>
            </a:r>
            <a:r>
              <a:rPr lang="en-US" sz="1400">
                <a:highlight>
                  <a:srgbClr val="FFFF00"/>
                </a:highlight>
                <a:sym typeface="+mn-ea"/>
              </a:rPr>
              <a:t> :-  JavaScript...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do{</a:t>
            </a:r>
            <a:endParaRPr lang="en-US" sz="1400" b="1">
              <a:solidFill>
                <a:srgbClr val="00B0F0"/>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 Decrement (--) ;</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135255" y="0"/>
            <a:ext cx="4214495" cy="907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initialization</a:t>
            </a:r>
            <a:r>
              <a:rPr lang="en-US" sz="1400" b="1">
                <a:solidFill>
                  <a:srgbClr val="00B0F0"/>
                </a:solidFill>
                <a:sym typeface="+mn-ea"/>
              </a:rPr>
              <a:t>;</a:t>
            </a:r>
            <a:r>
              <a:rPr lang="en-US" sz="1400">
                <a:solidFill>
                  <a:schemeClr val="bg1"/>
                </a:solidFill>
                <a:sym typeface="+mn-ea"/>
              </a:rPr>
              <a:t>   </a:t>
            </a:r>
            <a:r>
              <a:rPr lang="en-US" sz="1400" b="1">
                <a:solidFill>
                  <a:srgbClr val="FF0000"/>
                </a:solidFill>
                <a:sym typeface="+mn-ea"/>
              </a:rPr>
              <a:t>condition</a:t>
            </a:r>
            <a:r>
              <a:rPr lang="en-US" sz="1400" b="1">
                <a:solidFill>
                  <a:srgbClr val="00B0F0"/>
                </a:solidFill>
                <a:sym typeface="+mn-ea"/>
              </a:rPr>
              <a:t>;   </a:t>
            </a:r>
            <a:r>
              <a:rPr lang="en-US" sz="1400" b="1">
                <a:solidFill>
                  <a:srgbClr val="FF0000"/>
                </a:solidFill>
                <a:sym typeface="+mn-ea"/>
              </a:rPr>
              <a:t>increment/decrement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5" name="Rectangles 44"/>
          <p:cNvSpPr/>
          <p:nvPr/>
        </p:nvSpPr>
        <p:spPr>
          <a:xfrm>
            <a:off x="3299460" y="2037715"/>
            <a:ext cx="2508250" cy="9182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For-In Loop</a:t>
            </a:r>
            <a:r>
              <a:rPr lang="en-US" sz="1400">
                <a:highlight>
                  <a:srgbClr val="FFFF00"/>
                </a:highlight>
              </a:rPr>
              <a:t> :-</a:t>
            </a:r>
            <a:r>
              <a:rPr lang="en-US" sz="1400">
                <a:highlight>
                  <a:srgbClr val="FFFF00"/>
                </a:highlight>
                <a:sym typeface="+mn-ea"/>
              </a:rPr>
              <a:t> ...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index </a:t>
            </a:r>
            <a:r>
              <a:rPr lang="en-US" sz="1400" b="1">
                <a:solidFill>
                  <a:srgbClr val="00B0F0"/>
                </a:solidFill>
                <a:sym typeface="+mn-ea"/>
              </a:rPr>
              <a:t>in </a:t>
            </a:r>
            <a:r>
              <a:rPr lang="en-US" sz="1400">
                <a:solidFill>
                  <a:srgbClr val="00B0F0"/>
                </a:solidFill>
                <a:sym typeface="+mn-ea"/>
              </a:rPr>
              <a:t>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6" name="Rectangles 45"/>
          <p:cNvSpPr/>
          <p:nvPr/>
        </p:nvSpPr>
        <p:spPr>
          <a:xfrm>
            <a:off x="5807710" y="2016760"/>
            <a:ext cx="2927350" cy="9747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For-Of Loop</a:t>
            </a:r>
            <a:r>
              <a:rPr lang="en-US" sz="1400">
                <a:highlight>
                  <a:srgbClr val="FFFF00"/>
                </a:highlight>
              </a:rPr>
              <a:t> :-</a:t>
            </a:r>
            <a:r>
              <a:rPr lang="en-US" sz="1400">
                <a:highlight>
                  <a:srgbClr val="FFFF00"/>
                </a:highlight>
                <a:sym typeface="+mn-ea"/>
              </a:rPr>
              <a:t> ...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element </a:t>
            </a:r>
            <a:r>
              <a:rPr lang="en-US" sz="1400" b="1">
                <a:solidFill>
                  <a:srgbClr val="00B0F0"/>
                </a:solidFill>
                <a:sym typeface="+mn-ea"/>
              </a:rPr>
              <a:t>of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8" name="Rectangles 47"/>
          <p:cNvSpPr/>
          <p:nvPr/>
        </p:nvSpPr>
        <p:spPr>
          <a:xfrm>
            <a:off x="135255" y="3573145"/>
            <a:ext cx="314198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JavaScript  </a:t>
            </a:r>
            <a:r>
              <a:rPr lang="en-US" sz="1400" b="1">
                <a:solidFill>
                  <a:schemeClr val="accent6"/>
                </a:solidFill>
                <a:sym typeface="+mn-ea"/>
              </a:rPr>
              <a:t>IterableObject </a:t>
            </a:r>
            <a:r>
              <a:rPr lang="en-US" sz="1400">
                <a:solidFill>
                  <a:schemeClr val="tx1"/>
                </a:solidFill>
                <a:sym typeface="+mn-ea"/>
              </a:rPr>
              <a:t>will be String, Object, Array, Map, Set ..</a:t>
            </a:r>
            <a:endParaRPr lang="en-US" sz="1400" b="1">
              <a:solidFill>
                <a:schemeClr val="tx1"/>
              </a:solidFill>
              <a:sym typeface="+mn-ea"/>
            </a:endParaRPr>
          </a:p>
        </p:txBody>
      </p:sp>
      <p:sp>
        <p:nvSpPr>
          <p:cNvPr id="2" name="Rectangles 1"/>
          <p:cNvSpPr/>
          <p:nvPr/>
        </p:nvSpPr>
        <p:spPr>
          <a:xfrm>
            <a:off x="3276600" y="2991485"/>
            <a:ext cx="544195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for-in </a:t>
            </a:r>
            <a:r>
              <a:rPr lang="en-US" sz="1400" b="1">
                <a:solidFill>
                  <a:schemeClr val="tx1"/>
                </a:solidFill>
                <a:sym typeface="+mn-ea"/>
              </a:rPr>
              <a:t>loops over keys</a:t>
            </a:r>
            <a:r>
              <a:rPr lang="en-US" sz="1400" b="1">
                <a:solidFill>
                  <a:srgbClr val="7030A0"/>
                </a:solidFill>
                <a:sym typeface="+mn-ea"/>
              </a:rPr>
              <a:t>, while for-of</a:t>
            </a:r>
            <a:r>
              <a:rPr lang="en-US" sz="1400" b="1">
                <a:solidFill>
                  <a:schemeClr val="tx1"/>
                </a:solidFill>
                <a:sym typeface="+mn-ea"/>
              </a:rPr>
              <a:t> loops over values</a:t>
            </a:r>
            <a:r>
              <a:rPr lang="en-US" sz="1400" b="1">
                <a:solidFill>
                  <a:srgbClr val="7030A0"/>
                </a:solidFill>
                <a:sym typeface="+mn-ea"/>
              </a:rPr>
              <a:t>.  in Array ,</a:t>
            </a:r>
            <a:r>
              <a:rPr lang="en-US" sz="1400" b="1">
                <a:solidFill>
                  <a:schemeClr val="tx1"/>
                </a:solidFill>
                <a:sym typeface="+mn-ea"/>
              </a:rPr>
              <a:t> keys is Index </a:t>
            </a:r>
            <a:r>
              <a:rPr lang="en-US" sz="1400" b="1">
                <a:solidFill>
                  <a:srgbClr val="7030A0"/>
                </a:solidFill>
                <a:sym typeface="+mn-ea"/>
              </a:rPr>
              <a:t>. </a:t>
            </a:r>
            <a:r>
              <a:rPr lang="en-US" sz="1400" b="1">
                <a:solidFill>
                  <a:srgbClr val="7030A0"/>
                </a:solidFill>
                <a:sym typeface="+mn-ea"/>
              </a:rPr>
              <a:t>in Object ,</a:t>
            </a:r>
            <a:r>
              <a:rPr lang="en-US" sz="1400" b="1">
                <a:solidFill>
                  <a:schemeClr val="tx1"/>
                </a:solidFill>
                <a:sym typeface="+mn-ea"/>
              </a:rPr>
              <a:t> keys is keys</a:t>
            </a:r>
            <a:endParaRPr lang="en-US" sz="1400" b="1">
              <a:solidFill>
                <a:schemeClr val="tx1"/>
              </a:solidFill>
              <a:sym typeface="+mn-ea"/>
            </a:endParaRPr>
          </a:p>
        </p:txBody>
      </p:sp>
      <p:sp>
        <p:nvSpPr>
          <p:cNvPr id="3" name="Rectangles 2"/>
          <p:cNvSpPr/>
          <p:nvPr/>
        </p:nvSpPr>
        <p:spPr>
          <a:xfrm>
            <a:off x="8735695" y="118745"/>
            <a:ext cx="3362960" cy="66090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const </a:t>
            </a:r>
            <a:r>
              <a:rPr lang="en-US" sz="1400" b="1">
                <a:solidFill>
                  <a:srgbClr val="E907E7"/>
                </a:solidFill>
                <a:sym typeface="+mn-ea"/>
              </a:rPr>
              <a:t>string1 </a:t>
            </a:r>
            <a:r>
              <a:rPr lang="en-US" sz="1400" b="1">
                <a:solidFill>
                  <a:schemeClr val="bg1"/>
                </a:solidFill>
                <a:sym typeface="+mn-ea"/>
              </a:rPr>
              <a:t>=</a:t>
            </a:r>
            <a:r>
              <a:rPr lang="en-US" sz="1400" b="1">
                <a:solidFill>
                  <a:srgbClr val="FF0000"/>
                </a:solidFill>
                <a:sym typeface="+mn-ea"/>
              </a:rPr>
              <a:t> "Abhay";</a:t>
            </a:r>
            <a:endParaRPr lang="en-US" sz="1400" b="1">
              <a:solidFill>
                <a:srgbClr val="FF0000"/>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string1 )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  "0" , "1", "2", "3", "4" </a:t>
            </a:r>
            <a:endParaRPr lang="en-US" sz="1400" b="1">
              <a:solidFill>
                <a:srgbClr val="FFFF00"/>
              </a:solidFill>
              <a:sym typeface="+mn-ea"/>
            </a:endParaRPr>
          </a:p>
          <a:p>
            <a:pPr algn="l"/>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string1 )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  "A" , "b", "h", "a", "y"</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rgbClr val="E907E7"/>
                </a:solidFill>
                <a:sym typeface="+mn-ea"/>
              </a:rPr>
              <a:t>array1 </a:t>
            </a:r>
            <a:r>
              <a:rPr lang="en-US" sz="1400" b="1">
                <a:solidFill>
                  <a:schemeClr val="bg1"/>
                </a:solidFill>
                <a:sym typeface="+mn-ea"/>
              </a:rPr>
              <a:t>=</a:t>
            </a:r>
            <a:r>
              <a:rPr lang="en-US" sz="1400" b="1">
                <a:solidFill>
                  <a:srgbClr val="7030A0"/>
                </a:solidFill>
                <a:sym typeface="+mn-ea"/>
              </a:rPr>
              <a:t> </a:t>
            </a:r>
            <a:r>
              <a:rPr lang="en-US" sz="1400" b="1">
                <a:solidFill>
                  <a:srgbClr val="FF0000"/>
                </a:solidFill>
                <a:sym typeface="+mn-ea"/>
              </a:rPr>
              <a:t>['a', 'b', 'c'];</a:t>
            </a:r>
            <a:endParaRPr lang="en-US" sz="1400" b="1">
              <a:solidFill>
                <a:srgbClr val="7030A0"/>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array1) { </a:t>
            </a:r>
            <a:endParaRPr lang="en-US" sz="1400" b="1">
              <a:solidFill>
                <a:schemeClr val="bg1"/>
              </a:solidFill>
              <a:sym typeface="+mn-ea"/>
            </a:endParaRPr>
          </a:p>
          <a:p>
            <a:pPr algn="l"/>
            <a:r>
              <a:rPr lang="en-US" sz="1400" b="1">
                <a:solidFill>
                  <a:schemeClr val="bg1"/>
                </a:solidFill>
                <a:sym typeface="+mn-ea"/>
              </a:rPr>
              <a:t>	console.log(element);   </a:t>
            </a:r>
            <a:endParaRPr lang="en-US" sz="1400" b="1">
              <a:solidFill>
                <a:schemeClr val="bg1"/>
              </a:solidFill>
              <a:sym typeface="+mn-ea"/>
            </a:endParaRPr>
          </a:p>
          <a:p>
            <a:pPr algn="l"/>
            <a:r>
              <a:rPr lang="en-US" sz="1400" b="1">
                <a:solidFill>
                  <a:schemeClr val="bg1"/>
                </a:solidFill>
                <a:sym typeface="+mn-ea"/>
              </a:rPr>
              <a:t>	</a:t>
            </a:r>
            <a:r>
              <a:rPr lang="en-US" sz="1400" b="1">
                <a:solidFill>
                  <a:srgbClr val="FFFF00"/>
                </a:solidFill>
                <a:sym typeface="+mn-ea"/>
              </a:rPr>
              <a:t>//  "0" , "1", "2"</a:t>
            </a:r>
            <a:endParaRPr lang="en-US" sz="1400" b="1">
              <a:solidFill>
                <a:srgbClr val="FFFF00"/>
              </a:solidFill>
              <a:sym typeface="+mn-ea"/>
            </a:endParaRPr>
          </a:p>
          <a:p>
            <a:pPr algn="l"/>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array1) { </a:t>
            </a:r>
            <a:endParaRPr lang="en-US" sz="1400" b="1">
              <a:solidFill>
                <a:schemeClr val="bg1"/>
              </a:solidFill>
              <a:sym typeface="+mn-ea"/>
            </a:endParaRPr>
          </a:p>
          <a:p>
            <a:pPr algn="l"/>
            <a:r>
              <a:rPr lang="en-US" sz="1400" b="1">
                <a:solidFill>
                  <a:schemeClr val="bg1"/>
                </a:solidFill>
                <a:sym typeface="+mn-ea"/>
              </a:rPr>
              <a:t>	console.log(element);   </a:t>
            </a:r>
            <a:endParaRPr lang="en-US" sz="1400" b="1">
              <a:solidFill>
                <a:schemeClr val="bg1"/>
              </a:solidFill>
              <a:sym typeface="+mn-ea"/>
            </a:endParaRPr>
          </a:p>
          <a:p>
            <a:pPr algn="l"/>
            <a:r>
              <a:rPr lang="en-US" sz="1400" b="1">
                <a:solidFill>
                  <a:schemeClr val="bg1"/>
                </a:solidFill>
                <a:sym typeface="+mn-ea"/>
              </a:rPr>
              <a:t>	</a:t>
            </a:r>
            <a:r>
              <a:rPr lang="en-US" sz="1400" b="1">
                <a:solidFill>
                  <a:srgbClr val="FFFF00"/>
                </a:solidFill>
                <a:sym typeface="+mn-ea"/>
              </a:rPr>
              <a:t>//  "a" , "b", "c"</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const </a:t>
            </a:r>
            <a:r>
              <a:rPr lang="en-US" sz="1400" b="1">
                <a:solidFill>
                  <a:srgbClr val="E907E7"/>
                </a:solidFill>
                <a:sym typeface="+mn-ea"/>
              </a:rPr>
              <a:t>object1 </a:t>
            </a:r>
            <a:r>
              <a:rPr lang="en-US" sz="1400" b="1">
                <a:solidFill>
                  <a:schemeClr val="bg1"/>
                </a:solidFill>
                <a:sym typeface="+mn-ea"/>
              </a:rPr>
              <a:t>= </a:t>
            </a:r>
            <a:r>
              <a:rPr lang="en-US" sz="1400" b="1">
                <a:solidFill>
                  <a:srgbClr val="FF0000"/>
                </a:solidFill>
                <a:sym typeface="+mn-ea"/>
              </a:rPr>
              <a:t>{</a:t>
            </a:r>
            <a:endParaRPr lang="en-US" sz="1400" b="1">
              <a:solidFill>
                <a:srgbClr val="FF0000"/>
              </a:solidFill>
              <a:sym typeface="+mn-ea"/>
            </a:endParaRPr>
          </a:p>
          <a:p>
            <a:pPr algn="l"/>
            <a:r>
              <a:rPr lang="en-US" sz="1400" b="1">
                <a:solidFill>
                  <a:srgbClr val="FF0000"/>
                </a:solidFill>
                <a:sym typeface="+mn-ea"/>
              </a:rPr>
              <a:t>	         fname:"John", </a:t>
            </a:r>
            <a:endParaRPr lang="en-US" sz="1400" b="1">
              <a:solidFill>
                <a:srgbClr val="FF0000"/>
              </a:solidFill>
              <a:sym typeface="+mn-ea"/>
            </a:endParaRPr>
          </a:p>
          <a:p>
            <a:pPr algn="l"/>
            <a:r>
              <a:rPr lang="en-US" sz="1400" b="1">
                <a:solidFill>
                  <a:srgbClr val="FF0000"/>
                </a:solidFill>
                <a:sym typeface="+mn-ea"/>
              </a:rPr>
              <a:t>	         lname:"Doe", age:25</a:t>
            </a:r>
            <a:endParaRPr lang="en-US" sz="1400" b="1">
              <a:solidFill>
                <a:srgbClr val="FF0000"/>
              </a:solidFill>
              <a:sym typeface="+mn-ea"/>
            </a:endParaRPr>
          </a:p>
          <a:p>
            <a:pPr algn="l"/>
            <a:r>
              <a:rPr lang="en-US" sz="1400" b="1">
                <a:solidFill>
                  <a:srgbClr val="FF0000"/>
                </a:solidFill>
                <a:sym typeface="+mn-ea"/>
              </a:rPr>
              <a:t>	      };</a:t>
            </a:r>
            <a:endParaRPr lang="en-US" sz="1400" b="1">
              <a:solidFill>
                <a:srgbClr val="FF0000"/>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object1 )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 "fname", "lname", "age"</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object1 </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//Error: person is not iterable</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chemeClr val="bg1"/>
              </a:solidFill>
              <a:sym typeface="+mn-ea"/>
            </a:endParaRPr>
          </a:p>
        </p:txBody>
      </p:sp>
      <p:sp>
        <p:nvSpPr>
          <p:cNvPr id="8" name="Rounded Rectangle 7"/>
          <p:cNvSpPr/>
          <p:nvPr/>
        </p:nvSpPr>
        <p:spPr>
          <a:xfrm>
            <a:off x="4493895" y="0"/>
            <a:ext cx="1730375" cy="349250"/>
          </a:xfrm>
          <a:prstGeom prst="round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Looping</a:t>
            </a:r>
            <a:endParaRPr lang="en-US" sz="2400" b="1">
              <a:solidFill>
                <a:schemeClr val="accent1"/>
              </a:solidFill>
            </a:endParaRPr>
          </a:p>
        </p:txBody>
      </p:sp>
      <p:sp>
        <p:nvSpPr>
          <p:cNvPr id="7" name="Rectangles 6"/>
          <p:cNvSpPr/>
          <p:nvPr/>
        </p:nvSpPr>
        <p:spPr>
          <a:xfrm>
            <a:off x="3276600" y="907415"/>
            <a:ext cx="2050415" cy="11150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will be i=i+2 , i=i+3 , i=i+4 , i=i-7 , i=i-8</a:t>
            </a:r>
            <a:r>
              <a:rPr lang="en-US" sz="1400">
                <a:solidFill>
                  <a:schemeClr val="tx1"/>
                </a:solidFill>
                <a:sym typeface="+mn-ea"/>
              </a:rPr>
              <a:t> </a:t>
            </a:r>
            <a:endParaRPr lang="en-US" sz="1400">
              <a:solidFill>
                <a:schemeClr val="tx1"/>
              </a:solidFill>
              <a:sym typeface="+mn-ea"/>
            </a:endParaRPr>
          </a:p>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 i=i+1 can be written as  i++ </a:t>
            </a:r>
            <a:endParaRPr lang="en-US" sz="1400" b="1">
              <a:solidFill>
                <a:schemeClr val="tx1"/>
              </a:solidFill>
              <a:sym typeface="+mn-ea"/>
            </a:endParaRPr>
          </a:p>
        </p:txBody>
      </p:sp>
      <p:sp>
        <p:nvSpPr>
          <p:cNvPr id="4" name="Rectangles 3"/>
          <p:cNvSpPr/>
          <p:nvPr/>
        </p:nvSpPr>
        <p:spPr>
          <a:xfrm>
            <a:off x="5327650" y="370205"/>
            <a:ext cx="340804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differ b/w </a:t>
            </a:r>
            <a:r>
              <a:rPr lang="en-US" sz="1400" b="1">
                <a:solidFill>
                  <a:srgbClr val="7030A0"/>
                </a:solidFill>
                <a:highlight>
                  <a:srgbClr val="FFFF00"/>
                </a:highlight>
              </a:rPr>
              <a:t>For-of</a:t>
            </a:r>
            <a:r>
              <a:rPr lang="en-US" sz="1400" b="1">
                <a:highlight>
                  <a:srgbClr val="FFFF00"/>
                </a:highlight>
              </a:rPr>
              <a:t> and</a:t>
            </a:r>
            <a:r>
              <a:rPr lang="en-US" sz="1400" b="1">
                <a:solidFill>
                  <a:srgbClr val="7030A0"/>
                </a:solidFill>
                <a:highlight>
                  <a:srgbClr val="FFFF00"/>
                </a:highlight>
              </a:rPr>
              <a:t> For-In</a:t>
            </a:r>
            <a:r>
              <a:rPr lang="en-US" sz="1400" b="1">
                <a:highlight>
                  <a:srgbClr val="FFFF00"/>
                </a:highlight>
              </a:rPr>
              <a:t> Loop</a:t>
            </a:r>
            <a:r>
              <a:rPr lang="en-US" sz="1400">
                <a:highlight>
                  <a:srgbClr val="FFFF00"/>
                </a:highlight>
              </a:rPr>
              <a:t> :-</a:t>
            </a:r>
            <a:r>
              <a:rPr lang="en-US" sz="1400">
                <a:highlight>
                  <a:srgbClr val="FFFF00"/>
                </a:highlight>
                <a:sym typeface="+mn-ea"/>
              </a:rPr>
              <a:t> ... </a:t>
            </a:r>
            <a:r>
              <a:rPr lang="en-US" sz="1400">
                <a:highlight>
                  <a:srgbClr val="FFFF00"/>
                </a:highlight>
              </a:rPr>
              <a:t>   </a:t>
            </a:r>
            <a:endParaRPr lang="en-US" sz="1400"/>
          </a:p>
          <a:p>
            <a:pPr algn="l"/>
            <a:r>
              <a:rPr lang="en-US" sz="1400" b="1">
                <a:solidFill>
                  <a:srgbClr val="00B0F0"/>
                </a:solidFill>
                <a:sym typeface="+mn-ea"/>
              </a:rPr>
              <a:t>for-of</a:t>
            </a:r>
            <a:r>
              <a:rPr lang="en-US" sz="1400">
                <a:solidFill>
                  <a:srgbClr val="00B0F0"/>
                </a:solidFill>
                <a:sym typeface="+mn-ea"/>
              </a:rPr>
              <a:t> </a:t>
            </a:r>
            <a:r>
              <a:rPr lang="en-US" sz="1400">
                <a:solidFill>
                  <a:schemeClr val="bg1"/>
                </a:solidFill>
                <a:sym typeface="+mn-ea"/>
              </a:rPr>
              <a:t>lets you loop over iterable data structures such as </a:t>
            </a:r>
            <a:r>
              <a:rPr lang="en-US" sz="1400" b="1">
                <a:solidFill>
                  <a:schemeClr val="bg1"/>
                </a:solidFill>
                <a:sym typeface="+mn-ea"/>
              </a:rPr>
              <a:t>Arrays, Strings, Maps, NodeLists, and more.</a:t>
            </a:r>
            <a:endParaRPr lang="en-US" sz="1400" b="1">
              <a:solidFill>
                <a:schemeClr val="bg1"/>
              </a:solidFill>
              <a:sym typeface="+mn-ea"/>
            </a:endParaRPr>
          </a:p>
          <a:p>
            <a:pPr algn="l"/>
            <a:r>
              <a:rPr lang="en-US" sz="1400" b="1">
                <a:solidFill>
                  <a:srgbClr val="00B0F0"/>
                </a:solidFill>
                <a:sym typeface="+mn-ea"/>
              </a:rPr>
              <a:t>for-in </a:t>
            </a:r>
            <a:r>
              <a:rPr lang="en-US" sz="1400">
                <a:solidFill>
                  <a:schemeClr val="bg1"/>
                </a:solidFill>
                <a:sym typeface="+mn-ea"/>
              </a:rPr>
              <a:t>statement loops through the properties of</a:t>
            </a:r>
            <a:r>
              <a:rPr lang="en-US" sz="1400" b="1">
                <a:solidFill>
                  <a:schemeClr val="bg1"/>
                </a:solidFill>
                <a:sym typeface="+mn-ea"/>
              </a:rPr>
              <a:t> an Object</a:t>
            </a:r>
            <a:r>
              <a:rPr lang="en-US" sz="1400">
                <a:solidFill>
                  <a:schemeClr val="bg1"/>
                </a:solidFill>
                <a:sym typeface="+mn-ea"/>
              </a:rPr>
              <a:t> such as</a:t>
            </a:r>
            <a:r>
              <a:rPr lang="en-US" sz="1400" b="1">
                <a:solidFill>
                  <a:schemeClr val="bg1"/>
                </a:solidFill>
                <a:sym typeface="+mn-ea"/>
              </a:rPr>
              <a:t> Object, Arrays, Strings, Maps, NodeLists, and more.</a:t>
            </a:r>
            <a:endParaRPr lang="en-US" sz="1400" b="1">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66491</Words>
  <Application>WPS Presentation</Application>
  <PresentationFormat>Widescreen</PresentationFormat>
  <Paragraphs>1972</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91906</cp:lastModifiedBy>
  <cp:revision>505</cp:revision>
  <dcterms:created xsi:type="dcterms:W3CDTF">2022-12-28T05:03:00Z</dcterms:created>
  <dcterms:modified xsi:type="dcterms:W3CDTF">2023-07-09T09:47:16Z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