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72" r:id="rId3"/>
    <p:sldId id="644" r:id="rId4"/>
    <p:sldId id="642" r:id="rId5"/>
    <p:sldId id="647" r:id="rId6"/>
    <p:sldId id="648" r:id="rId7"/>
    <p:sldId id="649" r:id="rId8"/>
    <p:sldId id="675" r:id="rId9"/>
    <p:sldId id="646" r:id="rId10"/>
    <p:sldId id="676" r:id="rId11"/>
    <p:sldId id="712" r:id="rId12"/>
    <p:sldId id="721" r:id="rId13"/>
    <p:sldId id="711" r:id="rId14"/>
    <p:sldId id="708" r:id="rId15"/>
    <p:sldId id="722" r:id="rId16"/>
    <p:sldId id="725" r:id="rId17"/>
    <p:sldId id="727" r:id="rId18"/>
    <p:sldId id="726" r:id="rId19"/>
    <p:sldId id="709" r:id="rId20"/>
    <p:sldId id="724" r:id="rId21"/>
    <p:sldId id="728" r:id="rId22"/>
    <p:sldId id="702" r:id="rId23"/>
    <p:sldId id="723" r:id="rId24"/>
    <p:sldId id="707" r:id="rId25"/>
    <p:sldId id="710" r:id="rId26"/>
    <p:sldId id="705" r:id="rId27"/>
    <p:sldId id="7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5405" y="22225"/>
            <a:ext cx="2256790" cy="140970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Questions</a:t>
            </a:r>
            <a:r>
              <a:rPr lang="en-US" sz="1200" b="1">
                <a:solidFill>
                  <a:srgbClr val="FFFF00"/>
                </a:solidFill>
                <a:sym typeface="+mn-ea"/>
              </a:rPr>
              <a:t>  </a:t>
            </a:r>
            <a:endParaRPr lang="en-US" sz="1200" b="1">
              <a:solidFill>
                <a:srgbClr val="FFFF00"/>
              </a:solidFill>
              <a:sym typeface="+mn-ea"/>
            </a:endParaRPr>
          </a:p>
          <a:p>
            <a:pPr indent="0" algn="l">
              <a:buFont typeface="Arial" panose="020B0604020202020204" pitchFamily="34" charset="0"/>
              <a:buNone/>
            </a:pPr>
            <a:r>
              <a:rPr lang="en-IN" sz="1200" b="1">
                <a:solidFill>
                  <a:srgbClr val="00B0F0"/>
                </a:solidFill>
                <a:sym typeface="+mn-ea"/>
              </a:rPr>
              <a:t>What is design pattern .</a:t>
            </a: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where and when to use it .</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Benifit of using Design Pattern .</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Dis-advantage of Design Pattern</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List of Design Parttern.</a:t>
            </a:r>
            <a:endParaRPr lang="en-IN" sz="1200" b="1">
              <a:solidFill>
                <a:srgbClr val="92D050"/>
              </a:solidFill>
              <a:sym typeface="+mn-ea"/>
            </a:endParaRPr>
          </a:p>
        </p:txBody>
      </p:sp>
      <p:sp>
        <p:nvSpPr>
          <p:cNvPr id="2" name="Rectangles 1"/>
          <p:cNvSpPr/>
          <p:nvPr/>
        </p:nvSpPr>
        <p:spPr>
          <a:xfrm>
            <a:off x="4138930" y="22225"/>
            <a:ext cx="3587750" cy="135001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What is design pattern .</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A design pattern is the</a:t>
            </a:r>
            <a:r>
              <a:rPr lang="en-IN" sz="1200" b="1">
                <a:solidFill>
                  <a:srgbClr val="00B0F0"/>
                </a:solidFill>
                <a:sym typeface="+mn-ea"/>
              </a:rPr>
              <a:t> re-usable form of a solution to a design problem</a:t>
            </a:r>
            <a:r>
              <a:rPr lang="en-IN" sz="1200" b="1">
                <a:solidFill>
                  <a:schemeClr val="bg1"/>
                </a:solidFill>
                <a:sym typeface="+mn-ea"/>
              </a:rPr>
              <a:t>.</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Design Patterns are best practices that the programmer can use</a:t>
            </a:r>
            <a:r>
              <a:rPr lang="en-IN" sz="1200" b="1">
                <a:solidFill>
                  <a:srgbClr val="00B0F0"/>
                </a:solidFill>
                <a:sym typeface="+mn-ea"/>
              </a:rPr>
              <a:t> to solve common problems when designing an application or system</a:t>
            </a:r>
            <a:r>
              <a:rPr lang="en-IN" sz="1200" b="1">
                <a:solidFill>
                  <a:schemeClr val="bg1"/>
                </a:solidFill>
                <a:sym typeface="+mn-ea"/>
              </a:rPr>
              <a:t>.</a:t>
            </a:r>
            <a:endParaRPr lang="en-IN" sz="1200" b="1">
              <a:solidFill>
                <a:schemeClr val="bg1"/>
              </a:solidFill>
              <a:sym typeface="+mn-ea"/>
            </a:endParaRPr>
          </a:p>
        </p:txBody>
      </p:sp>
      <p:sp>
        <p:nvSpPr>
          <p:cNvPr id="3" name="Rectangles 2"/>
          <p:cNvSpPr/>
          <p:nvPr/>
        </p:nvSpPr>
        <p:spPr>
          <a:xfrm>
            <a:off x="2322195" y="22225"/>
            <a:ext cx="1816735" cy="87566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Types of design pattern .</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Creational Pattern</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Structural Pattern</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Behavioral Pattern</a:t>
            </a:r>
            <a:endParaRPr lang="en-IN" sz="1200" b="1">
              <a:solidFill>
                <a:schemeClr val="bg1"/>
              </a:solidFill>
              <a:sym typeface="+mn-ea"/>
            </a:endParaRPr>
          </a:p>
        </p:txBody>
      </p:sp>
      <p:sp>
        <p:nvSpPr>
          <p:cNvPr id="4" name="Rectangles 3"/>
          <p:cNvSpPr/>
          <p:nvPr/>
        </p:nvSpPr>
        <p:spPr>
          <a:xfrm>
            <a:off x="65405" y="1431925"/>
            <a:ext cx="3588385" cy="48158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Benifit of using Design Pattern . </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Creating and using patterns p</a:t>
            </a:r>
            <a:r>
              <a:rPr lang="en-IN" sz="1200" b="1">
                <a:solidFill>
                  <a:schemeClr val="accent1"/>
                </a:solidFill>
                <a:sym typeface="+mn-ea"/>
              </a:rPr>
              <a:t>romotes software reuse</a:t>
            </a:r>
            <a:r>
              <a:rPr lang="en-IN" sz="1200" b="1">
                <a:solidFill>
                  <a:schemeClr val="bg1"/>
                </a:solidFill>
                <a:sym typeface="+mn-ea"/>
              </a:rPr>
              <a:t>;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a pattern is</a:t>
            </a:r>
            <a:r>
              <a:rPr lang="en-IN" sz="1200" b="1">
                <a:solidFill>
                  <a:srgbClr val="92D050"/>
                </a:solidFill>
                <a:sym typeface="+mn-ea"/>
              </a:rPr>
              <a:t> designed once</a:t>
            </a:r>
            <a:r>
              <a:rPr lang="en-IN" sz="1200" b="1">
                <a:solidFill>
                  <a:schemeClr val="bg1"/>
                </a:solidFill>
                <a:sym typeface="+mn-ea"/>
              </a:rPr>
              <a:t> and is </a:t>
            </a:r>
            <a:r>
              <a:rPr lang="en-IN" sz="1200" b="1">
                <a:solidFill>
                  <a:srgbClr val="92D050"/>
                </a:solidFill>
                <a:sym typeface="+mn-ea"/>
              </a:rPr>
              <a:t>used many times</a:t>
            </a:r>
            <a:r>
              <a:rPr lang="en-IN" sz="1200" b="1">
                <a:solidFill>
                  <a:schemeClr val="bg1"/>
                </a:solidFill>
                <a:sym typeface="+mn-ea"/>
              </a:rPr>
              <a:t>.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Reuse of patterns potentially </a:t>
            </a:r>
            <a:r>
              <a:rPr lang="en-IN" sz="1200" b="1">
                <a:solidFill>
                  <a:srgbClr val="00B0F0"/>
                </a:solidFill>
                <a:sym typeface="+mn-ea"/>
              </a:rPr>
              <a:t>lowers production costs </a:t>
            </a:r>
            <a:r>
              <a:rPr lang="en-IN" sz="1200" b="1">
                <a:solidFill>
                  <a:schemeClr val="bg1"/>
                </a:solidFill>
                <a:sym typeface="+mn-ea"/>
              </a:rPr>
              <a:t>and </a:t>
            </a:r>
            <a:r>
              <a:rPr lang="en-IN" sz="1200" b="1">
                <a:solidFill>
                  <a:srgbClr val="00B0F0"/>
                </a:solidFill>
                <a:sym typeface="+mn-ea"/>
              </a:rPr>
              <a:t>saves time by minimizing the redesign time</a:t>
            </a:r>
            <a:r>
              <a:rPr lang="en-IN" sz="1200" b="1">
                <a:solidFill>
                  <a:schemeClr val="bg1"/>
                </a:solidFill>
                <a:sym typeface="+mn-ea"/>
              </a:rPr>
              <a:t>.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Reuse </a:t>
            </a:r>
            <a:r>
              <a:rPr lang="en-IN" sz="1200" b="1">
                <a:solidFill>
                  <a:srgbClr val="92D050"/>
                </a:solidFill>
                <a:sym typeface="+mn-ea"/>
              </a:rPr>
              <a:t>affords higher software reliability</a:t>
            </a:r>
            <a:r>
              <a:rPr lang="en-IN" sz="1200" b="1">
                <a:solidFill>
                  <a:schemeClr val="bg1"/>
                </a:solidFill>
                <a:sym typeface="+mn-ea"/>
              </a:rPr>
              <a:t> and </a:t>
            </a:r>
            <a:r>
              <a:rPr lang="en-IN" sz="1200" b="1">
                <a:solidFill>
                  <a:srgbClr val="92D050"/>
                </a:solidFill>
                <a:sym typeface="+mn-ea"/>
              </a:rPr>
              <a:t>continuity to code design</a:t>
            </a:r>
            <a:r>
              <a:rPr lang="en-IN" sz="1200" b="1">
                <a:solidFill>
                  <a:schemeClr val="bg1"/>
                </a:solidFill>
                <a:sym typeface="+mn-ea"/>
              </a:rPr>
              <a:t>.</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Reusability in countless projects to</a:t>
            </a:r>
            <a:r>
              <a:rPr lang="en-IN" sz="1200" b="1">
                <a:solidFill>
                  <a:srgbClr val="00B0F0"/>
                </a:solidFill>
                <a:sym typeface="+mn-ea"/>
              </a:rPr>
              <a:t> solve problems with a common pattern</a:t>
            </a:r>
            <a:endParaRPr lang="en-IN" sz="1200" b="1">
              <a:solidFill>
                <a:schemeClr val="bg1"/>
              </a:solidFill>
              <a:sym typeface="+mn-ea"/>
            </a:endParaRPr>
          </a:p>
          <a:p>
            <a:pPr marL="171450" indent="-171450" algn="l">
              <a:buFont typeface="Arial" panose="020B0604020202020204" pitchFamily="34" charset="0"/>
              <a:buChar char="•"/>
            </a:pPr>
            <a:r>
              <a:rPr lang="en-IN" sz="1200" b="1">
                <a:solidFill>
                  <a:srgbClr val="92D050"/>
                </a:solidFill>
                <a:sym typeface="+mn-ea"/>
              </a:rPr>
              <a:t>Spend less time figuring out how to solve a particular issue</a:t>
            </a:r>
            <a:endParaRPr lang="en-IN" sz="1200" b="1">
              <a:solidFill>
                <a:srgbClr val="92D050"/>
              </a:solidFill>
              <a:sym typeface="+mn-ea"/>
            </a:endParaRPr>
          </a:p>
          <a:p>
            <a:pPr marL="171450" indent="-171450" algn="l">
              <a:buFont typeface="Arial" panose="020B0604020202020204" pitchFamily="34" charset="0"/>
              <a:buChar char="•"/>
            </a:pPr>
            <a:r>
              <a:rPr lang="en-IN" sz="1200" b="1">
                <a:solidFill>
                  <a:srgbClr val="00B0F0"/>
                </a:solidFill>
                <a:sym typeface="+mn-ea"/>
              </a:rPr>
              <a:t>Spend a safe time on implementing the solution </a:t>
            </a:r>
            <a:r>
              <a:rPr lang="en-IN" sz="1200" b="1">
                <a:solidFill>
                  <a:schemeClr val="bg1"/>
                </a:solidFill>
                <a:sym typeface="+mn-ea"/>
              </a:rPr>
              <a:t>and </a:t>
            </a:r>
            <a:r>
              <a:rPr lang="en-IN" sz="1200" b="1">
                <a:solidFill>
                  <a:srgbClr val="00B0F0"/>
                </a:solidFill>
                <a:sym typeface="+mn-ea"/>
              </a:rPr>
              <a:t>improve the quality of the software product</a:t>
            </a:r>
            <a:endParaRPr lang="en-IN" sz="1200" b="1">
              <a:solidFill>
                <a:schemeClr val="bg1"/>
              </a:solidFill>
              <a:sym typeface="+mn-ea"/>
            </a:endParaRPr>
          </a:p>
          <a:p>
            <a:pPr marL="171450" indent="-171450" algn="l">
              <a:buFont typeface="Arial" panose="020B0604020202020204" pitchFamily="34" charset="0"/>
              <a:buChar char="•"/>
            </a:pPr>
            <a:r>
              <a:rPr lang="en-IN" sz="1200" b="1">
                <a:solidFill>
                  <a:srgbClr val="92D050"/>
                </a:solidFill>
                <a:sym typeface="+mn-ea"/>
              </a:rPr>
              <a:t>Provides more value for the money</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Proven solution –</a:t>
            </a:r>
            <a:r>
              <a:rPr lang="en-IN" sz="1200" b="1">
                <a:solidFill>
                  <a:srgbClr val="00B0F0"/>
                </a:solidFill>
                <a:sym typeface="+mn-ea"/>
              </a:rPr>
              <a:t> Extending or enhancing a software system that relies on well-established design patterns is easier</a:t>
            </a:r>
            <a:endParaRPr lang="en-IN" sz="1200" b="1">
              <a:solidFill>
                <a:schemeClr val="bg1"/>
              </a:solidFill>
              <a:sym typeface="+mn-ea"/>
            </a:endParaRPr>
          </a:p>
          <a:p>
            <a:pPr marL="171450" indent="-171450" algn="l">
              <a:buFont typeface="Arial" panose="020B0604020202020204" pitchFamily="34" charset="0"/>
              <a:buChar char="•"/>
            </a:pPr>
            <a:r>
              <a:rPr lang="en-IN" sz="1200" b="1">
                <a:solidFill>
                  <a:srgbClr val="92D050"/>
                </a:solidFill>
                <a:sym typeface="+mn-ea"/>
              </a:rPr>
              <a:t>Refactoring your code base </a:t>
            </a:r>
            <a:r>
              <a:rPr lang="en-IN" sz="1200" b="1">
                <a:solidFill>
                  <a:schemeClr val="bg1"/>
                </a:solidFill>
                <a:sym typeface="+mn-ea"/>
              </a:rPr>
              <a:t>also means that </a:t>
            </a:r>
            <a:r>
              <a:rPr lang="en-IN" sz="1200" b="1">
                <a:solidFill>
                  <a:srgbClr val="92D050"/>
                </a:solidFill>
                <a:sym typeface="+mn-ea"/>
              </a:rPr>
              <a:t>you introduce new bugs</a:t>
            </a:r>
            <a:endParaRPr lang="en-IN" sz="1200" b="1">
              <a:solidFill>
                <a:schemeClr val="bg1"/>
              </a:solidFill>
              <a:sym typeface="+mn-ea"/>
            </a:endParaRPr>
          </a:p>
          <a:p>
            <a:pPr marL="171450" indent="-171450" algn="l">
              <a:buFont typeface="Arial" panose="020B0604020202020204" pitchFamily="34" charset="0"/>
              <a:buChar char="•"/>
            </a:pPr>
            <a:r>
              <a:rPr lang="en-IN" sz="1200" b="1">
                <a:solidFill>
                  <a:srgbClr val="00B0F0"/>
                </a:solidFill>
                <a:sym typeface="+mn-ea"/>
              </a:rPr>
              <a:t>Reduces the risk of implementing solutions</a:t>
            </a:r>
            <a:r>
              <a:rPr lang="en-IN" sz="1200" b="1">
                <a:solidFill>
                  <a:schemeClr val="bg1"/>
                </a:solidFill>
                <a:sym typeface="+mn-ea"/>
              </a:rPr>
              <a:t> that only work in the short-term.</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Lessen the need for frequent changes by using design patterns</a:t>
            </a:r>
            <a:endParaRPr lang="en-IN" sz="1200" b="1">
              <a:solidFill>
                <a:schemeClr val="bg1"/>
              </a:solidFill>
              <a:sym typeface="+mn-ea"/>
            </a:endParaRPr>
          </a:p>
        </p:txBody>
      </p:sp>
      <p:sp>
        <p:nvSpPr>
          <p:cNvPr id="9" name="Rectangles 8"/>
          <p:cNvSpPr/>
          <p:nvPr/>
        </p:nvSpPr>
        <p:spPr>
          <a:xfrm>
            <a:off x="3653790" y="1372235"/>
            <a:ext cx="3588385" cy="226568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Limitations of Design Pattern . </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Whether or not to use a design pattern can be a tough decision.</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Due to their generic nature, design patterns may not be able to address specific issues. In such cases, you will need to adapt them and change their implementation to fit your particular needs.</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A certain level of expertise is required to implement design patterns correctly.</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Unexperienced teams may fail to implement them properly, which can lead to bugs and unexpected delays.  </a:t>
            </a:r>
            <a:endParaRPr lang="en-IN" sz="1200" b="1">
              <a:solidFill>
                <a:schemeClr val="bg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107950" y="112395"/>
            <a:ext cx="3587750" cy="463486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Creational design patterns</a:t>
            </a:r>
            <a:endParaRPr lang="en-IN" sz="1200" b="1">
              <a:solidFill>
                <a:srgbClr val="FFFF00"/>
              </a:solidFill>
              <a:sym typeface="+mn-ea"/>
            </a:endParaRPr>
          </a:p>
          <a:p>
            <a:pPr algn="l"/>
            <a:r>
              <a:rPr lang="en-IN" sz="1200" b="1">
                <a:solidFill>
                  <a:schemeClr val="bg1"/>
                </a:solidFill>
                <a:sym typeface="+mn-ea"/>
              </a:rPr>
              <a:t>These design patterns are</a:t>
            </a:r>
            <a:r>
              <a:rPr lang="en-IN" sz="1200" b="1">
                <a:solidFill>
                  <a:srgbClr val="00B0F0"/>
                </a:solidFill>
                <a:sym typeface="+mn-ea"/>
              </a:rPr>
              <a:t> all about class instantiation</a:t>
            </a:r>
            <a:r>
              <a:rPr lang="en-IN" sz="1200" b="1">
                <a:solidFill>
                  <a:schemeClr val="bg1"/>
                </a:solidFill>
                <a:sym typeface="+mn-ea"/>
              </a:rPr>
              <a:t>.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This pattern can be further </a:t>
            </a:r>
            <a:r>
              <a:rPr lang="en-IN" sz="1200" b="1">
                <a:solidFill>
                  <a:srgbClr val="00B0F0"/>
                </a:solidFill>
                <a:sym typeface="+mn-ea"/>
              </a:rPr>
              <a:t>divided into</a:t>
            </a:r>
            <a:r>
              <a:rPr lang="en-IN" sz="1200" b="1">
                <a:solidFill>
                  <a:schemeClr val="bg1"/>
                </a:solidFill>
                <a:sym typeface="+mn-ea"/>
              </a:rPr>
              <a:t> </a:t>
            </a:r>
            <a:r>
              <a:rPr lang="en-IN" sz="1200" b="1">
                <a:solidFill>
                  <a:srgbClr val="92D050"/>
                </a:solidFill>
                <a:sym typeface="+mn-ea"/>
              </a:rPr>
              <a:t>class-creation patterns</a:t>
            </a:r>
            <a:r>
              <a:rPr lang="en-IN" sz="1200" b="1">
                <a:solidFill>
                  <a:schemeClr val="bg1"/>
                </a:solidFill>
                <a:sym typeface="+mn-ea"/>
              </a:rPr>
              <a:t> and </a:t>
            </a:r>
            <a:r>
              <a:rPr lang="en-IN" sz="1200" b="1">
                <a:solidFill>
                  <a:srgbClr val="92D050"/>
                </a:solidFill>
                <a:sym typeface="+mn-ea"/>
              </a:rPr>
              <a:t>object-creational patterns</a:t>
            </a:r>
            <a:r>
              <a:rPr lang="en-IN" sz="1200" b="1">
                <a:solidFill>
                  <a:schemeClr val="bg1"/>
                </a:solidFill>
                <a:sym typeface="+mn-ea"/>
              </a:rPr>
              <a:t>.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While </a:t>
            </a:r>
            <a:r>
              <a:rPr lang="en-IN" sz="1200" b="1">
                <a:solidFill>
                  <a:srgbClr val="00B0F0"/>
                </a:solidFill>
                <a:sym typeface="+mn-ea"/>
              </a:rPr>
              <a:t>class-creation patterns</a:t>
            </a:r>
            <a:r>
              <a:rPr lang="en-IN" sz="1200" b="1">
                <a:solidFill>
                  <a:schemeClr val="bg1"/>
                </a:solidFill>
                <a:sym typeface="+mn-ea"/>
              </a:rPr>
              <a:t> use inheritance effectively in the instantiation process,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rgbClr val="00B0F0"/>
                </a:solidFill>
                <a:sym typeface="+mn-ea"/>
              </a:rPr>
              <a:t>object-creation patterns </a:t>
            </a:r>
            <a:r>
              <a:rPr lang="en-IN" sz="1200" b="1">
                <a:solidFill>
                  <a:schemeClr val="bg1"/>
                </a:solidFill>
                <a:sym typeface="+mn-ea"/>
              </a:rPr>
              <a:t>use delegation effectively to get the job done.</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accent4"/>
                </a:solidFill>
                <a:sym typeface="+mn-ea"/>
              </a:rPr>
              <a:t>Abstract Factory</a:t>
            </a:r>
            <a:endParaRPr lang="en-IN" sz="1200" b="1">
              <a:solidFill>
                <a:schemeClr val="accent4"/>
              </a:solidFill>
              <a:sym typeface="+mn-ea"/>
            </a:endParaRPr>
          </a:p>
          <a:p>
            <a:pPr algn="l"/>
            <a:r>
              <a:rPr lang="en-IN" sz="1200" b="1">
                <a:solidFill>
                  <a:schemeClr val="bg1"/>
                </a:solidFill>
                <a:sym typeface="+mn-ea"/>
              </a:rPr>
              <a:t>Creates an instance of several families of classes</a:t>
            </a:r>
            <a:endParaRPr lang="en-IN" sz="1200" b="1">
              <a:solidFill>
                <a:schemeClr val="bg1"/>
              </a:solidFill>
              <a:sym typeface="+mn-ea"/>
            </a:endParaRPr>
          </a:p>
          <a:p>
            <a:pPr algn="l"/>
            <a:r>
              <a:rPr lang="en-IN" sz="1200" b="1">
                <a:solidFill>
                  <a:schemeClr val="accent4"/>
                </a:solidFill>
                <a:sym typeface="+mn-ea"/>
              </a:rPr>
              <a:t>Builder</a:t>
            </a:r>
            <a:endParaRPr lang="en-IN" sz="1200" b="1">
              <a:solidFill>
                <a:schemeClr val="accent4"/>
              </a:solidFill>
              <a:sym typeface="+mn-ea"/>
            </a:endParaRPr>
          </a:p>
          <a:p>
            <a:pPr algn="l"/>
            <a:r>
              <a:rPr lang="en-IN" sz="1200" b="1">
                <a:solidFill>
                  <a:schemeClr val="bg1"/>
                </a:solidFill>
                <a:sym typeface="+mn-ea"/>
              </a:rPr>
              <a:t>Separates object construction from its representation</a:t>
            </a:r>
            <a:endParaRPr lang="en-IN" sz="1200" b="1">
              <a:solidFill>
                <a:schemeClr val="bg1"/>
              </a:solidFill>
              <a:sym typeface="+mn-ea"/>
            </a:endParaRPr>
          </a:p>
          <a:p>
            <a:pPr algn="l"/>
            <a:r>
              <a:rPr lang="en-IN" sz="1200" b="1">
                <a:solidFill>
                  <a:schemeClr val="accent4"/>
                </a:solidFill>
                <a:sym typeface="+mn-ea"/>
              </a:rPr>
              <a:t>Factory Method</a:t>
            </a:r>
            <a:endParaRPr lang="en-IN" sz="1200" b="1">
              <a:solidFill>
                <a:schemeClr val="accent4"/>
              </a:solidFill>
              <a:sym typeface="+mn-ea"/>
            </a:endParaRPr>
          </a:p>
          <a:p>
            <a:pPr algn="l"/>
            <a:r>
              <a:rPr lang="en-IN" sz="1200" b="1">
                <a:solidFill>
                  <a:schemeClr val="bg1"/>
                </a:solidFill>
                <a:sym typeface="+mn-ea"/>
              </a:rPr>
              <a:t>Creates an instance of several derived classes</a:t>
            </a:r>
            <a:endParaRPr lang="en-IN" sz="1200" b="1">
              <a:solidFill>
                <a:schemeClr val="bg1"/>
              </a:solidFill>
              <a:sym typeface="+mn-ea"/>
            </a:endParaRPr>
          </a:p>
          <a:p>
            <a:pPr algn="l"/>
            <a:r>
              <a:rPr lang="en-IN" sz="1200" b="1">
                <a:solidFill>
                  <a:schemeClr val="accent4"/>
                </a:solidFill>
                <a:sym typeface="+mn-ea"/>
              </a:rPr>
              <a:t>Object Pool</a:t>
            </a:r>
            <a:endParaRPr lang="en-IN" sz="1200" b="1">
              <a:solidFill>
                <a:schemeClr val="accent4"/>
              </a:solidFill>
              <a:sym typeface="+mn-ea"/>
            </a:endParaRPr>
          </a:p>
          <a:p>
            <a:pPr algn="l"/>
            <a:r>
              <a:rPr lang="en-IN" sz="1200" b="1">
                <a:solidFill>
                  <a:schemeClr val="bg1"/>
                </a:solidFill>
                <a:sym typeface="+mn-ea"/>
              </a:rPr>
              <a:t>Avoid expensive acquisition and release of resources by recycling objects that are no longer in use</a:t>
            </a:r>
            <a:endParaRPr lang="en-IN" sz="1200" b="1">
              <a:solidFill>
                <a:schemeClr val="bg1"/>
              </a:solidFill>
              <a:sym typeface="+mn-ea"/>
            </a:endParaRPr>
          </a:p>
          <a:p>
            <a:pPr algn="l"/>
            <a:r>
              <a:rPr lang="en-IN" sz="1200" b="1">
                <a:solidFill>
                  <a:schemeClr val="accent4"/>
                </a:solidFill>
                <a:sym typeface="+mn-ea"/>
              </a:rPr>
              <a:t>Prototype</a:t>
            </a:r>
            <a:endParaRPr lang="en-IN" sz="1200" b="1">
              <a:solidFill>
                <a:schemeClr val="accent4"/>
              </a:solidFill>
              <a:sym typeface="+mn-ea"/>
            </a:endParaRPr>
          </a:p>
          <a:p>
            <a:pPr algn="l"/>
            <a:r>
              <a:rPr lang="en-IN" sz="1200" b="1">
                <a:solidFill>
                  <a:schemeClr val="bg1"/>
                </a:solidFill>
                <a:sym typeface="+mn-ea"/>
              </a:rPr>
              <a:t>A fully initialized instance to be copied or cloned</a:t>
            </a:r>
            <a:endParaRPr lang="en-IN" sz="1200" b="1">
              <a:solidFill>
                <a:schemeClr val="bg1"/>
              </a:solidFill>
              <a:sym typeface="+mn-ea"/>
            </a:endParaRPr>
          </a:p>
          <a:p>
            <a:pPr algn="l"/>
            <a:r>
              <a:rPr lang="en-IN" sz="1200" b="1">
                <a:solidFill>
                  <a:schemeClr val="accent4"/>
                </a:solidFill>
                <a:sym typeface="+mn-ea"/>
              </a:rPr>
              <a:t>Singleton</a:t>
            </a:r>
            <a:endParaRPr lang="en-IN" sz="1200" b="1">
              <a:solidFill>
                <a:schemeClr val="accent4"/>
              </a:solidFill>
              <a:sym typeface="+mn-ea"/>
            </a:endParaRPr>
          </a:p>
          <a:p>
            <a:pPr algn="l"/>
            <a:r>
              <a:rPr lang="en-IN" sz="1200" b="1">
                <a:solidFill>
                  <a:schemeClr val="bg1"/>
                </a:solidFill>
                <a:sym typeface="+mn-ea"/>
              </a:rPr>
              <a:t>A class of which only a single instance can exist</a:t>
            </a:r>
            <a:endParaRPr lang="en-IN" sz="1200" b="1">
              <a:solidFill>
                <a:schemeClr val="bg1"/>
              </a:solidFill>
              <a:sym typeface="+mn-ea"/>
            </a:endParaRPr>
          </a:p>
        </p:txBody>
      </p:sp>
      <p:sp>
        <p:nvSpPr>
          <p:cNvPr id="7" name="Rectangles 6"/>
          <p:cNvSpPr/>
          <p:nvPr/>
        </p:nvSpPr>
        <p:spPr>
          <a:xfrm>
            <a:off x="107315" y="4747260"/>
            <a:ext cx="3588385" cy="173355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What is instantiation of a class?</a:t>
            </a:r>
            <a:endParaRPr lang="en-IN" sz="1200" b="1">
              <a:solidFill>
                <a:srgbClr val="FFFF00"/>
              </a:solidFill>
              <a:sym typeface="+mn-ea"/>
            </a:endParaRPr>
          </a:p>
          <a:p>
            <a:pPr algn="l"/>
            <a:r>
              <a:rPr lang="en-IN" sz="1200" b="1">
                <a:solidFill>
                  <a:schemeClr val="bg1"/>
                </a:solidFill>
                <a:sym typeface="+mn-ea"/>
              </a:rPr>
              <a:t>The phrase</a:t>
            </a:r>
            <a:r>
              <a:rPr lang="en-IN" sz="1200" b="1">
                <a:solidFill>
                  <a:srgbClr val="00B0F0"/>
                </a:solidFill>
                <a:sym typeface="+mn-ea"/>
              </a:rPr>
              <a:t> "instantiating a class"</a:t>
            </a:r>
            <a:r>
              <a:rPr lang="en-IN" sz="1200" b="1">
                <a:solidFill>
                  <a:schemeClr val="bg1"/>
                </a:solidFill>
                <a:sym typeface="+mn-ea"/>
              </a:rPr>
              <a:t> means the same thing as</a:t>
            </a:r>
            <a:r>
              <a:rPr lang="en-IN" sz="1200" b="1">
                <a:solidFill>
                  <a:srgbClr val="92D050"/>
                </a:solidFill>
                <a:sym typeface="+mn-ea"/>
              </a:rPr>
              <a:t> "creating an object."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When you </a:t>
            </a:r>
            <a:r>
              <a:rPr lang="en-IN" sz="1200" b="1">
                <a:solidFill>
                  <a:srgbClr val="00B0F0"/>
                </a:solidFill>
                <a:sym typeface="+mn-ea"/>
              </a:rPr>
              <a:t>create an object,</a:t>
            </a:r>
            <a:r>
              <a:rPr lang="en-IN" sz="1200" b="1">
                <a:solidFill>
                  <a:schemeClr val="bg1"/>
                </a:solidFill>
                <a:sym typeface="+mn-ea"/>
              </a:rPr>
              <a:t> you are </a:t>
            </a:r>
            <a:r>
              <a:rPr lang="en-IN" sz="1200" b="1">
                <a:solidFill>
                  <a:srgbClr val="92D050"/>
                </a:solidFill>
                <a:sym typeface="+mn-ea"/>
              </a:rPr>
              <a:t>creating an "instance" of a class</a:t>
            </a:r>
            <a:r>
              <a:rPr lang="en-IN" sz="1200" b="1">
                <a:solidFill>
                  <a:schemeClr val="bg1"/>
                </a:solidFill>
                <a:sym typeface="+mn-ea"/>
              </a:rPr>
              <a:t>, therefore "</a:t>
            </a:r>
            <a:r>
              <a:rPr lang="en-IN" sz="1200" b="1">
                <a:solidFill>
                  <a:srgbClr val="92D050"/>
                </a:solidFill>
                <a:sym typeface="+mn-ea"/>
              </a:rPr>
              <a:t>instantiating" a class</a:t>
            </a:r>
            <a:r>
              <a:rPr lang="en-IN" sz="1200" b="1">
                <a:solidFill>
                  <a:schemeClr val="bg1"/>
                </a:solidFill>
                <a:sym typeface="+mn-ea"/>
              </a:rPr>
              <a:t>.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The new operator requires a single, postfix argument: a call to a constructor.</a:t>
            </a:r>
            <a:endParaRPr lang="en-IN" sz="1200" b="1">
              <a:solidFill>
                <a:schemeClr val="bg1"/>
              </a:solidFill>
              <a:sym typeface="+mn-ea"/>
            </a:endParaRPr>
          </a:p>
        </p:txBody>
      </p:sp>
      <p:sp>
        <p:nvSpPr>
          <p:cNvPr id="8" name="Rectangles 7"/>
          <p:cNvSpPr/>
          <p:nvPr/>
        </p:nvSpPr>
        <p:spPr>
          <a:xfrm>
            <a:off x="3695700" y="112395"/>
            <a:ext cx="3587750" cy="535686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Structural design patterns</a:t>
            </a:r>
            <a:endParaRPr lang="en-IN" sz="1200" b="1">
              <a:solidFill>
                <a:srgbClr val="FFFF00"/>
              </a:solidFill>
              <a:sym typeface="+mn-ea"/>
            </a:endParaRPr>
          </a:p>
          <a:p>
            <a:pPr algn="l"/>
            <a:r>
              <a:rPr lang="en-IN" sz="1200" b="1">
                <a:solidFill>
                  <a:schemeClr val="bg1"/>
                </a:solidFill>
                <a:sym typeface="+mn-ea"/>
              </a:rPr>
              <a:t>These design patterns are a</a:t>
            </a:r>
            <a:r>
              <a:rPr lang="en-IN" sz="1200" b="1">
                <a:solidFill>
                  <a:srgbClr val="00B0F0"/>
                </a:solidFill>
                <a:sym typeface="+mn-ea"/>
              </a:rPr>
              <a:t>ll about Class and Object composition.</a:t>
            </a:r>
            <a:r>
              <a:rPr lang="en-IN" sz="1200" b="1">
                <a:solidFill>
                  <a:schemeClr val="bg1"/>
                </a:solidFill>
                <a:sym typeface="+mn-ea"/>
              </a:rPr>
              <a:t>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Structural class-creation patterns</a:t>
            </a:r>
            <a:r>
              <a:rPr lang="en-IN" sz="1200" b="1">
                <a:solidFill>
                  <a:srgbClr val="92D050"/>
                </a:solidFill>
                <a:sym typeface="+mn-ea"/>
              </a:rPr>
              <a:t> use inheritance to compose interfaces. </a:t>
            </a:r>
            <a:endParaRPr lang="en-IN" sz="1200" b="1">
              <a:solidFill>
                <a:srgbClr val="92D050"/>
              </a:solidFill>
              <a:sym typeface="+mn-ea"/>
            </a:endParaRPr>
          </a:p>
          <a:p>
            <a:pPr algn="l"/>
            <a:endParaRPr lang="en-IN" sz="1200" b="1">
              <a:solidFill>
                <a:srgbClr val="92D050"/>
              </a:solidFill>
              <a:sym typeface="+mn-ea"/>
            </a:endParaRPr>
          </a:p>
          <a:p>
            <a:pPr algn="l"/>
            <a:r>
              <a:rPr lang="en-IN" sz="1200" b="1">
                <a:solidFill>
                  <a:schemeClr val="bg1"/>
                </a:solidFill>
                <a:sym typeface="+mn-ea"/>
              </a:rPr>
              <a:t>Structural object-patterns</a:t>
            </a:r>
            <a:r>
              <a:rPr lang="en-IN" sz="1200" b="1">
                <a:solidFill>
                  <a:srgbClr val="00B0F0"/>
                </a:solidFill>
                <a:sym typeface="+mn-ea"/>
              </a:rPr>
              <a:t> define ways to compose objects </a:t>
            </a:r>
            <a:r>
              <a:rPr lang="en-IN" sz="1200" b="1">
                <a:solidFill>
                  <a:schemeClr val="bg1">
                    <a:lumMod val="75000"/>
                  </a:schemeClr>
                </a:solidFill>
                <a:sym typeface="+mn-ea"/>
              </a:rPr>
              <a:t>to obtain new functionality</a:t>
            </a:r>
            <a:r>
              <a:rPr lang="en-IN" sz="1200" b="1">
                <a:solidFill>
                  <a:schemeClr val="bg1"/>
                </a:solidFill>
                <a:sym typeface="+mn-ea"/>
              </a:rPr>
              <a:t>.</a:t>
            </a:r>
            <a:endParaRPr lang="en-IN" sz="1200" b="1">
              <a:solidFill>
                <a:schemeClr val="bg1"/>
              </a:solidFill>
              <a:sym typeface="+mn-ea"/>
            </a:endParaRPr>
          </a:p>
          <a:p>
            <a:pPr algn="l"/>
            <a:endParaRPr lang="en-IN" sz="1200" b="1">
              <a:solidFill>
                <a:schemeClr val="bg1"/>
              </a:solidFill>
              <a:sym typeface="+mn-ea"/>
            </a:endParaRPr>
          </a:p>
          <a:p>
            <a:pPr algn="l"/>
            <a:endParaRPr lang="en-IN" sz="1200" b="1">
              <a:solidFill>
                <a:schemeClr val="bg1"/>
              </a:solidFill>
              <a:sym typeface="+mn-ea"/>
            </a:endParaRPr>
          </a:p>
          <a:p>
            <a:pPr algn="l"/>
            <a:r>
              <a:rPr lang="en-IN" sz="1200" b="1">
                <a:solidFill>
                  <a:srgbClr val="FFC000"/>
                </a:solidFill>
                <a:sym typeface="+mn-ea"/>
              </a:rPr>
              <a:t>Adapter</a:t>
            </a:r>
            <a:endParaRPr lang="en-IN" sz="1200" b="1">
              <a:solidFill>
                <a:schemeClr val="bg1"/>
              </a:solidFill>
              <a:sym typeface="+mn-ea"/>
            </a:endParaRPr>
          </a:p>
          <a:p>
            <a:pPr algn="l"/>
            <a:r>
              <a:rPr lang="en-IN" sz="1200" b="1">
                <a:solidFill>
                  <a:schemeClr val="bg1"/>
                </a:solidFill>
                <a:sym typeface="+mn-ea"/>
              </a:rPr>
              <a:t>Match interfaces of different classes</a:t>
            </a:r>
            <a:endParaRPr lang="en-IN" sz="1200" b="1">
              <a:solidFill>
                <a:schemeClr val="bg1"/>
              </a:solidFill>
              <a:sym typeface="+mn-ea"/>
            </a:endParaRPr>
          </a:p>
          <a:p>
            <a:pPr algn="l"/>
            <a:r>
              <a:rPr lang="en-IN" sz="1200" b="1">
                <a:solidFill>
                  <a:srgbClr val="FFC000"/>
                </a:solidFill>
                <a:sym typeface="+mn-ea"/>
              </a:rPr>
              <a:t>Bridge</a:t>
            </a:r>
            <a:endParaRPr lang="en-IN" sz="1200" b="1">
              <a:solidFill>
                <a:schemeClr val="bg1"/>
              </a:solidFill>
              <a:sym typeface="+mn-ea"/>
            </a:endParaRPr>
          </a:p>
          <a:p>
            <a:pPr algn="l"/>
            <a:r>
              <a:rPr lang="en-IN" sz="1200" b="1">
                <a:solidFill>
                  <a:schemeClr val="bg1"/>
                </a:solidFill>
                <a:sym typeface="+mn-ea"/>
              </a:rPr>
              <a:t>Separates an object’s interface from its implementation</a:t>
            </a:r>
            <a:endParaRPr lang="en-IN" sz="1200" b="1">
              <a:solidFill>
                <a:schemeClr val="bg1"/>
              </a:solidFill>
              <a:sym typeface="+mn-ea"/>
            </a:endParaRPr>
          </a:p>
          <a:p>
            <a:pPr algn="l"/>
            <a:r>
              <a:rPr lang="en-IN" sz="1200" b="1">
                <a:solidFill>
                  <a:srgbClr val="FFC000"/>
                </a:solidFill>
                <a:sym typeface="+mn-ea"/>
              </a:rPr>
              <a:t>Composite</a:t>
            </a:r>
            <a:endParaRPr lang="en-IN" sz="1200" b="1">
              <a:solidFill>
                <a:schemeClr val="bg1"/>
              </a:solidFill>
              <a:sym typeface="+mn-ea"/>
            </a:endParaRPr>
          </a:p>
          <a:p>
            <a:pPr algn="l"/>
            <a:r>
              <a:rPr lang="en-IN" sz="1200" b="1">
                <a:solidFill>
                  <a:schemeClr val="bg1"/>
                </a:solidFill>
                <a:sym typeface="+mn-ea"/>
              </a:rPr>
              <a:t>A tree structure of simple and composite objects</a:t>
            </a:r>
            <a:endParaRPr lang="en-IN" sz="1200" b="1">
              <a:solidFill>
                <a:schemeClr val="bg1"/>
              </a:solidFill>
              <a:sym typeface="+mn-ea"/>
            </a:endParaRPr>
          </a:p>
          <a:p>
            <a:pPr algn="l"/>
            <a:r>
              <a:rPr lang="en-IN" sz="1200" b="1">
                <a:solidFill>
                  <a:srgbClr val="FFC000"/>
                </a:solidFill>
                <a:sym typeface="+mn-ea"/>
              </a:rPr>
              <a:t>Decorator</a:t>
            </a:r>
            <a:endParaRPr lang="en-IN" sz="1200" b="1">
              <a:solidFill>
                <a:schemeClr val="bg1"/>
              </a:solidFill>
              <a:sym typeface="+mn-ea"/>
            </a:endParaRPr>
          </a:p>
          <a:p>
            <a:pPr algn="l"/>
            <a:r>
              <a:rPr lang="en-IN" sz="1200" b="1">
                <a:solidFill>
                  <a:schemeClr val="bg1"/>
                </a:solidFill>
                <a:sym typeface="+mn-ea"/>
              </a:rPr>
              <a:t>Add responsibilities to objects dynamically</a:t>
            </a:r>
            <a:endParaRPr lang="en-IN" sz="1200" b="1">
              <a:solidFill>
                <a:schemeClr val="bg1"/>
              </a:solidFill>
              <a:sym typeface="+mn-ea"/>
            </a:endParaRPr>
          </a:p>
          <a:p>
            <a:pPr algn="l"/>
            <a:r>
              <a:rPr lang="en-IN" sz="1200" b="1">
                <a:solidFill>
                  <a:srgbClr val="FFC000"/>
                </a:solidFill>
                <a:sym typeface="+mn-ea"/>
              </a:rPr>
              <a:t>Facade</a:t>
            </a:r>
            <a:endParaRPr lang="en-IN" sz="1200" b="1">
              <a:solidFill>
                <a:schemeClr val="bg1"/>
              </a:solidFill>
              <a:sym typeface="+mn-ea"/>
            </a:endParaRPr>
          </a:p>
          <a:p>
            <a:pPr algn="l"/>
            <a:r>
              <a:rPr lang="en-IN" sz="1200" b="1">
                <a:solidFill>
                  <a:schemeClr val="bg1"/>
                </a:solidFill>
                <a:sym typeface="+mn-ea"/>
              </a:rPr>
              <a:t>A single class that represents an entire subsystem</a:t>
            </a:r>
            <a:endParaRPr lang="en-IN" sz="1200" b="1">
              <a:solidFill>
                <a:schemeClr val="bg1"/>
              </a:solidFill>
              <a:sym typeface="+mn-ea"/>
            </a:endParaRPr>
          </a:p>
          <a:p>
            <a:pPr algn="l"/>
            <a:r>
              <a:rPr lang="en-IN" sz="1200" b="1">
                <a:solidFill>
                  <a:srgbClr val="FFC000"/>
                </a:solidFill>
                <a:sym typeface="+mn-ea"/>
              </a:rPr>
              <a:t>Flyweight</a:t>
            </a:r>
            <a:endParaRPr lang="en-IN" sz="1200" b="1">
              <a:solidFill>
                <a:schemeClr val="bg1"/>
              </a:solidFill>
              <a:sym typeface="+mn-ea"/>
            </a:endParaRPr>
          </a:p>
          <a:p>
            <a:pPr algn="l"/>
            <a:r>
              <a:rPr lang="en-IN" sz="1200" b="1">
                <a:solidFill>
                  <a:schemeClr val="bg1"/>
                </a:solidFill>
                <a:sym typeface="+mn-ea"/>
              </a:rPr>
              <a:t>A fine-grained instance used for efficient sharing</a:t>
            </a:r>
            <a:endParaRPr lang="en-IN" sz="1200" b="1">
              <a:solidFill>
                <a:schemeClr val="bg1"/>
              </a:solidFill>
              <a:sym typeface="+mn-ea"/>
            </a:endParaRPr>
          </a:p>
          <a:p>
            <a:pPr algn="l"/>
            <a:r>
              <a:rPr lang="en-IN" sz="1200" b="1">
                <a:solidFill>
                  <a:srgbClr val="FFC000"/>
                </a:solidFill>
                <a:sym typeface="+mn-ea"/>
              </a:rPr>
              <a:t>Private Class Data</a:t>
            </a:r>
            <a:endParaRPr lang="en-IN" sz="1200" b="1">
              <a:solidFill>
                <a:srgbClr val="FFC000"/>
              </a:solidFill>
              <a:sym typeface="+mn-ea"/>
            </a:endParaRPr>
          </a:p>
          <a:p>
            <a:pPr algn="l"/>
            <a:r>
              <a:rPr lang="en-IN" sz="1200" b="1">
                <a:solidFill>
                  <a:schemeClr val="bg1"/>
                </a:solidFill>
                <a:sym typeface="+mn-ea"/>
              </a:rPr>
              <a:t>Restricts accessor/mutator access</a:t>
            </a:r>
            <a:endParaRPr lang="en-IN" sz="1200" b="1">
              <a:solidFill>
                <a:schemeClr val="bg1"/>
              </a:solidFill>
              <a:sym typeface="+mn-ea"/>
            </a:endParaRPr>
          </a:p>
          <a:p>
            <a:pPr algn="l"/>
            <a:r>
              <a:rPr lang="en-IN" sz="1200" b="1">
                <a:solidFill>
                  <a:srgbClr val="FFC000"/>
                </a:solidFill>
                <a:sym typeface="+mn-ea"/>
              </a:rPr>
              <a:t>Proxy</a:t>
            </a:r>
            <a:endParaRPr lang="en-IN" sz="1200" b="1">
              <a:solidFill>
                <a:schemeClr val="bg1"/>
              </a:solidFill>
              <a:sym typeface="+mn-ea"/>
            </a:endParaRPr>
          </a:p>
          <a:p>
            <a:pPr algn="l"/>
            <a:r>
              <a:rPr lang="en-IN" sz="1200" b="1">
                <a:solidFill>
                  <a:schemeClr val="bg1"/>
                </a:solidFill>
                <a:sym typeface="+mn-ea"/>
              </a:rPr>
              <a:t>An object representing another object</a:t>
            </a:r>
            <a:endParaRPr lang="en-IN" sz="1200" b="1">
              <a:solidFill>
                <a:schemeClr val="bg1"/>
              </a:solidFill>
              <a:sym typeface="+mn-ea"/>
            </a:endParaRPr>
          </a:p>
        </p:txBody>
      </p:sp>
      <p:sp>
        <p:nvSpPr>
          <p:cNvPr id="9" name="Rectangles 8"/>
          <p:cNvSpPr/>
          <p:nvPr/>
        </p:nvSpPr>
        <p:spPr>
          <a:xfrm>
            <a:off x="7283450" y="111760"/>
            <a:ext cx="3587750" cy="665099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Behavioral design patterns</a:t>
            </a:r>
            <a:endParaRPr lang="en-IN" sz="1200" b="1">
              <a:solidFill>
                <a:srgbClr val="FFFF00"/>
              </a:solidFill>
              <a:sym typeface="+mn-ea"/>
            </a:endParaRPr>
          </a:p>
          <a:p>
            <a:pPr algn="l"/>
            <a:r>
              <a:rPr lang="en-IN" sz="1200" b="1">
                <a:solidFill>
                  <a:schemeClr val="bg1"/>
                </a:solidFill>
                <a:sym typeface="+mn-ea"/>
              </a:rPr>
              <a:t>These design patterns are all about Class's objects communication. </a:t>
            </a:r>
            <a:endParaRPr lang="en-IN" sz="1200" b="1">
              <a:solidFill>
                <a:schemeClr val="bg1"/>
              </a:solidFill>
              <a:sym typeface="+mn-ea"/>
            </a:endParaRPr>
          </a:p>
          <a:p>
            <a:pPr algn="l"/>
            <a:endParaRPr lang="en-IN" sz="1200" b="1">
              <a:solidFill>
                <a:schemeClr val="bg1"/>
              </a:solidFill>
              <a:sym typeface="+mn-ea"/>
            </a:endParaRPr>
          </a:p>
          <a:p>
            <a:pPr algn="l"/>
            <a:r>
              <a:rPr lang="en-IN" sz="1200" b="1">
                <a:solidFill>
                  <a:schemeClr val="bg1"/>
                </a:solidFill>
                <a:sym typeface="+mn-ea"/>
              </a:rPr>
              <a:t>Behavioral patterns are those patterns that are most specifically concerned with communication between objects.</a:t>
            </a:r>
            <a:endParaRPr lang="en-IN" sz="1200" b="1">
              <a:solidFill>
                <a:schemeClr val="bg1"/>
              </a:solidFill>
              <a:sym typeface="+mn-ea"/>
            </a:endParaRPr>
          </a:p>
          <a:p>
            <a:pPr algn="l"/>
            <a:endParaRPr lang="en-IN" sz="1200" b="1">
              <a:solidFill>
                <a:schemeClr val="bg1"/>
              </a:solidFill>
              <a:sym typeface="+mn-ea"/>
            </a:endParaRPr>
          </a:p>
          <a:p>
            <a:pPr algn="l"/>
            <a:endParaRPr lang="en-IN" sz="1200" b="1">
              <a:solidFill>
                <a:srgbClr val="FFC000"/>
              </a:solidFill>
              <a:sym typeface="+mn-ea"/>
            </a:endParaRPr>
          </a:p>
          <a:p>
            <a:pPr algn="l"/>
            <a:r>
              <a:rPr lang="en-IN" sz="1200" b="1">
                <a:solidFill>
                  <a:srgbClr val="FFC000"/>
                </a:solidFill>
                <a:sym typeface="+mn-ea"/>
              </a:rPr>
              <a:t>Chain of responsibility</a:t>
            </a:r>
            <a:endParaRPr lang="en-IN" sz="1200" b="1">
              <a:solidFill>
                <a:srgbClr val="FFC000"/>
              </a:solidFill>
              <a:sym typeface="+mn-ea"/>
            </a:endParaRPr>
          </a:p>
          <a:p>
            <a:pPr algn="l"/>
            <a:r>
              <a:rPr lang="en-IN" sz="1200" b="1">
                <a:solidFill>
                  <a:schemeClr val="bg1"/>
                </a:solidFill>
                <a:sym typeface="+mn-ea"/>
              </a:rPr>
              <a:t>A way of passing a request between a chain of objects</a:t>
            </a:r>
            <a:endParaRPr lang="en-IN" sz="1200" b="1">
              <a:solidFill>
                <a:schemeClr val="bg1"/>
              </a:solidFill>
              <a:sym typeface="+mn-ea"/>
            </a:endParaRPr>
          </a:p>
          <a:p>
            <a:pPr algn="l"/>
            <a:r>
              <a:rPr lang="en-IN" sz="1200" b="1">
                <a:solidFill>
                  <a:srgbClr val="FFC000"/>
                </a:solidFill>
                <a:sym typeface="+mn-ea"/>
              </a:rPr>
              <a:t>Command</a:t>
            </a:r>
            <a:endParaRPr lang="en-IN" sz="1200" b="1">
              <a:solidFill>
                <a:srgbClr val="FFC000"/>
              </a:solidFill>
              <a:sym typeface="+mn-ea"/>
            </a:endParaRPr>
          </a:p>
          <a:p>
            <a:pPr algn="l"/>
            <a:r>
              <a:rPr lang="en-IN" sz="1200" b="1">
                <a:solidFill>
                  <a:schemeClr val="bg1"/>
                </a:solidFill>
                <a:sym typeface="+mn-ea"/>
              </a:rPr>
              <a:t>Encapsulate a command request as an object</a:t>
            </a:r>
            <a:endParaRPr lang="en-IN" sz="1200" b="1">
              <a:solidFill>
                <a:schemeClr val="bg1"/>
              </a:solidFill>
              <a:sym typeface="+mn-ea"/>
            </a:endParaRPr>
          </a:p>
          <a:p>
            <a:pPr algn="l"/>
            <a:r>
              <a:rPr lang="en-IN" sz="1200" b="1">
                <a:solidFill>
                  <a:srgbClr val="FFC000"/>
                </a:solidFill>
                <a:sym typeface="+mn-ea"/>
              </a:rPr>
              <a:t>Interpreter</a:t>
            </a:r>
            <a:endParaRPr lang="en-IN" sz="1200" b="1">
              <a:solidFill>
                <a:srgbClr val="FFC000"/>
              </a:solidFill>
              <a:sym typeface="+mn-ea"/>
            </a:endParaRPr>
          </a:p>
          <a:p>
            <a:pPr algn="l"/>
            <a:r>
              <a:rPr lang="en-IN" sz="1200" b="1">
                <a:solidFill>
                  <a:schemeClr val="bg1"/>
                </a:solidFill>
                <a:sym typeface="+mn-ea"/>
              </a:rPr>
              <a:t>A way to include language elements in a program</a:t>
            </a:r>
            <a:endParaRPr lang="en-IN" sz="1200" b="1">
              <a:solidFill>
                <a:schemeClr val="bg1"/>
              </a:solidFill>
              <a:sym typeface="+mn-ea"/>
            </a:endParaRPr>
          </a:p>
          <a:p>
            <a:pPr algn="l"/>
            <a:r>
              <a:rPr lang="en-IN" sz="1200" b="1">
                <a:solidFill>
                  <a:srgbClr val="FFC000"/>
                </a:solidFill>
                <a:sym typeface="+mn-ea"/>
              </a:rPr>
              <a:t>Iterator</a:t>
            </a:r>
            <a:endParaRPr lang="en-IN" sz="1200" b="1">
              <a:solidFill>
                <a:srgbClr val="FFC000"/>
              </a:solidFill>
              <a:sym typeface="+mn-ea"/>
            </a:endParaRPr>
          </a:p>
          <a:p>
            <a:pPr algn="l"/>
            <a:r>
              <a:rPr lang="en-IN" sz="1200" b="1">
                <a:solidFill>
                  <a:schemeClr val="bg1"/>
                </a:solidFill>
                <a:sym typeface="+mn-ea"/>
              </a:rPr>
              <a:t>Sequentially access the elements of a collection</a:t>
            </a:r>
            <a:endParaRPr lang="en-IN" sz="1200" b="1">
              <a:solidFill>
                <a:schemeClr val="bg1"/>
              </a:solidFill>
              <a:sym typeface="+mn-ea"/>
            </a:endParaRPr>
          </a:p>
          <a:p>
            <a:pPr algn="l"/>
            <a:r>
              <a:rPr lang="en-IN" sz="1200" b="1">
                <a:solidFill>
                  <a:srgbClr val="FFC000"/>
                </a:solidFill>
                <a:sym typeface="+mn-ea"/>
              </a:rPr>
              <a:t>Mediator</a:t>
            </a:r>
            <a:endParaRPr lang="en-IN" sz="1200" b="1">
              <a:solidFill>
                <a:srgbClr val="FFC000"/>
              </a:solidFill>
              <a:sym typeface="+mn-ea"/>
            </a:endParaRPr>
          </a:p>
          <a:p>
            <a:pPr algn="l"/>
            <a:r>
              <a:rPr lang="en-IN" sz="1200" b="1">
                <a:solidFill>
                  <a:schemeClr val="bg1"/>
                </a:solidFill>
                <a:sym typeface="+mn-ea"/>
              </a:rPr>
              <a:t>Defines simplified communication between classes</a:t>
            </a:r>
            <a:endParaRPr lang="en-IN" sz="1200" b="1">
              <a:solidFill>
                <a:schemeClr val="bg1"/>
              </a:solidFill>
              <a:sym typeface="+mn-ea"/>
            </a:endParaRPr>
          </a:p>
          <a:p>
            <a:pPr algn="l"/>
            <a:r>
              <a:rPr lang="en-IN" sz="1200" b="1">
                <a:solidFill>
                  <a:srgbClr val="FFC000"/>
                </a:solidFill>
                <a:sym typeface="+mn-ea"/>
              </a:rPr>
              <a:t>Memento</a:t>
            </a:r>
            <a:endParaRPr lang="en-IN" sz="1200" b="1">
              <a:solidFill>
                <a:srgbClr val="FFC000"/>
              </a:solidFill>
              <a:sym typeface="+mn-ea"/>
            </a:endParaRPr>
          </a:p>
          <a:p>
            <a:pPr algn="l"/>
            <a:r>
              <a:rPr lang="en-IN" sz="1200" b="1">
                <a:solidFill>
                  <a:schemeClr val="bg1"/>
                </a:solidFill>
                <a:sym typeface="+mn-ea"/>
              </a:rPr>
              <a:t>Capture and restore an object's internal state</a:t>
            </a:r>
            <a:endParaRPr lang="en-IN" sz="1200" b="1">
              <a:solidFill>
                <a:schemeClr val="bg1"/>
              </a:solidFill>
              <a:sym typeface="+mn-ea"/>
            </a:endParaRPr>
          </a:p>
          <a:p>
            <a:pPr algn="l"/>
            <a:r>
              <a:rPr lang="en-IN" sz="1200" b="1">
                <a:solidFill>
                  <a:srgbClr val="FFC000"/>
                </a:solidFill>
                <a:sym typeface="+mn-ea"/>
              </a:rPr>
              <a:t>Null Object</a:t>
            </a:r>
            <a:endParaRPr lang="en-IN" sz="1200" b="1">
              <a:solidFill>
                <a:srgbClr val="FFC000"/>
              </a:solidFill>
              <a:sym typeface="+mn-ea"/>
            </a:endParaRPr>
          </a:p>
          <a:p>
            <a:pPr algn="l"/>
            <a:r>
              <a:rPr lang="en-IN" sz="1200" b="1">
                <a:solidFill>
                  <a:schemeClr val="bg1"/>
                </a:solidFill>
                <a:sym typeface="+mn-ea"/>
              </a:rPr>
              <a:t>Designed to act as a default value of an object</a:t>
            </a:r>
            <a:endParaRPr lang="en-IN" sz="1200" b="1">
              <a:solidFill>
                <a:schemeClr val="bg1"/>
              </a:solidFill>
              <a:sym typeface="+mn-ea"/>
            </a:endParaRPr>
          </a:p>
          <a:p>
            <a:pPr algn="l"/>
            <a:r>
              <a:rPr lang="en-IN" sz="1200" b="1">
                <a:solidFill>
                  <a:srgbClr val="FFC000"/>
                </a:solidFill>
                <a:sym typeface="+mn-ea"/>
              </a:rPr>
              <a:t>Observer</a:t>
            </a:r>
            <a:endParaRPr lang="en-IN" sz="1200" b="1">
              <a:solidFill>
                <a:srgbClr val="FFC000"/>
              </a:solidFill>
              <a:sym typeface="+mn-ea"/>
            </a:endParaRPr>
          </a:p>
          <a:p>
            <a:pPr algn="l"/>
            <a:r>
              <a:rPr lang="en-IN" sz="1200" b="1">
                <a:solidFill>
                  <a:schemeClr val="bg1"/>
                </a:solidFill>
                <a:sym typeface="+mn-ea"/>
              </a:rPr>
              <a:t>A way of notifying change to a number of classes</a:t>
            </a:r>
            <a:endParaRPr lang="en-IN" sz="1200" b="1">
              <a:solidFill>
                <a:schemeClr val="bg1"/>
              </a:solidFill>
              <a:sym typeface="+mn-ea"/>
            </a:endParaRPr>
          </a:p>
          <a:p>
            <a:pPr algn="l"/>
            <a:r>
              <a:rPr lang="en-IN" sz="1200" b="1">
                <a:solidFill>
                  <a:srgbClr val="FFC000"/>
                </a:solidFill>
                <a:sym typeface="+mn-ea"/>
              </a:rPr>
              <a:t>State</a:t>
            </a:r>
            <a:endParaRPr lang="en-IN" sz="1200" b="1">
              <a:solidFill>
                <a:srgbClr val="FFC000"/>
              </a:solidFill>
              <a:sym typeface="+mn-ea"/>
            </a:endParaRPr>
          </a:p>
          <a:p>
            <a:pPr algn="l"/>
            <a:r>
              <a:rPr lang="en-IN" sz="1200" b="1">
                <a:solidFill>
                  <a:schemeClr val="bg1"/>
                </a:solidFill>
                <a:sym typeface="+mn-ea"/>
              </a:rPr>
              <a:t>Alter an object's behavior when its state changes</a:t>
            </a:r>
            <a:endParaRPr lang="en-IN" sz="1200" b="1">
              <a:solidFill>
                <a:schemeClr val="bg1"/>
              </a:solidFill>
              <a:sym typeface="+mn-ea"/>
            </a:endParaRPr>
          </a:p>
          <a:p>
            <a:pPr algn="l"/>
            <a:r>
              <a:rPr lang="en-IN" sz="1200" b="1">
                <a:solidFill>
                  <a:srgbClr val="FFC000"/>
                </a:solidFill>
                <a:sym typeface="+mn-ea"/>
              </a:rPr>
              <a:t>Strategy</a:t>
            </a:r>
            <a:endParaRPr lang="en-IN" sz="1200" b="1">
              <a:solidFill>
                <a:srgbClr val="FFC000"/>
              </a:solidFill>
              <a:sym typeface="+mn-ea"/>
            </a:endParaRPr>
          </a:p>
          <a:p>
            <a:pPr algn="l"/>
            <a:r>
              <a:rPr lang="en-IN" sz="1200" b="1">
                <a:solidFill>
                  <a:schemeClr val="bg1"/>
                </a:solidFill>
                <a:sym typeface="+mn-ea"/>
              </a:rPr>
              <a:t>Encapsulates an algorithm inside a class</a:t>
            </a:r>
            <a:endParaRPr lang="en-IN" sz="1200" b="1">
              <a:solidFill>
                <a:schemeClr val="bg1"/>
              </a:solidFill>
              <a:sym typeface="+mn-ea"/>
            </a:endParaRPr>
          </a:p>
          <a:p>
            <a:pPr algn="l"/>
            <a:r>
              <a:rPr lang="en-IN" sz="1200" b="1">
                <a:solidFill>
                  <a:srgbClr val="FFC000"/>
                </a:solidFill>
                <a:sym typeface="+mn-ea"/>
              </a:rPr>
              <a:t>Template method</a:t>
            </a:r>
            <a:endParaRPr lang="en-IN" sz="1200" b="1">
              <a:solidFill>
                <a:srgbClr val="FFC000"/>
              </a:solidFill>
              <a:sym typeface="+mn-ea"/>
            </a:endParaRPr>
          </a:p>
          <a:p>
            <a:pPr algn="l"/>
            <a:r>
              <a:rPr lang="en-IN" sz="1200" b="1">
                <a:solidFill>
                  <a:schemeClr val="bg1"/>
                </a:solidFill>
                <a:sym typeface="+mn-ea"/>
              </a:rPr>
              <a:t>Defer the exact steps of an algorithm to a subclass</a:t>
            </a:r>
            <a:endParaRPr lang="en-IN" sz="1200" b="1">
              <a:solidFill>
                <a:schemeClr val="bg1"/>
              </a:solidFill>
              <a:sym typeface="+mn-ea"/>
            </a:endParaRPr>
          </a:p>
          <a:p>
            <a:pPr algn="l"/>
            <a:r>
              <a:rPr lang="en-IN" sz="1200" b="1">
                <a:solidFill>
                  <a:srgbClr val="FFC000"/>
                </a:solidFill>
                <a:sym typeface="+mn-ea"/>
              </a:rPr>
              <a:t>Visitor</a:t>
            </a:r>
            <a:endParaRPr lang="en-IN" sz="1200" b="1">
              <a:solidFill>
                <a:srgbClr val="FFC000"/>
              </a:solidFill>
              <a:sym typeface="+mn-ea"/>
            </a:endParaRPr>
          </a:p>
          <a:p>
            <a:pPr algn="l"/>
            <a:r>
              <a:rPr lang="en-IN" sz="1200" b="1">
                <a:solidFill>
                  <a:schemeClr val="bg1"/>
                </a:solidFill>
                <a:sym typeface="+mn-ea"/>
              </a:rPr>
              <a:t>Defines a new operation to a class without change</a:t>
            </a:r>
            <a:endParaRPr lang="en-IN" sz="1200" b="1">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Creational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IN" altLang="en-US" sz="1600" b="1" dirty="0">
                <a:solidFill>
                  <a:schemeClr val="bg1">
                    <a:lumMod val="65000"/>
                  </a:schemeClr>
                </a:solidFill>
              </a:rPr>
              <a:t>Abstract Factory , Builder , Factory Method , prototype , Singleton</a:t>
            </a:r>
            <a:endParaRPr lang="en-IN" altLang="en-US" sz="1600" b="1" dirty="0">
              <a:solidFill>
                <a:schemeClr val="bg1">
                  <a:lumMod val="6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Singleton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107950" y="112395"/>
            <a:ext cx="3587750" cy="118173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Question from SIngelton Design Pattern</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What is Singleton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we need Singelton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How to create singelton class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constructor is private?</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class is sealed?</a:t>
            </a:r>
            <a:endParaRPr lang="en-IN" sz="1200" b="1">
              <a:solidFill>
                <a:schemeClr val="bg1"/>
              </a:solidFill>
              <a:sym typeface="+mn-ea"/>
            </a:endParaRPr>
          </a:p>
        </p:txBody>
      </p:sp>
      <p:sp>
        <p:nvSpPr>
          <p:cNvPr id="2" name="Rectangles 1"/>
          <p:cNvSpPr/>
          <p:nvPr/>
        </p:nvSpPr>
        <p:spPr>
          <a:xfrm>
            <a:off x="107950" y="1294130"/>
            <a:ext cx="3587750" cy="224536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What is Singleton Design Pattern ?</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The Singleton pattern is a design pattern that</a:t>
            </a:r>
            <a:r>
              <a:rPr lang="en-IN" sz="1200" b="1">
                <a:solidFill>
                  <a:srgbClr val="92D050"/>
                </a:solidFill>
                <a:sym typeface="+mn-ea"/>
              </a:rPr>
              <a:t> restricts the instantiation of a class to the “single” object</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Throughout the </a:t>
            </a:r>
            <a:r>
              <a:rPr lang="en-IN" sz="1200" b="1">
                <a:solidFill>
                  <a:srgbClr val="00B0F0"/>
                </a:solidFill>
                <a:sym typeface="+mn-ea"/>
              </a:rPr>
              <a:t>lifetime of the application</a:t>
            </a:r>
            <a:r>
              <a:rPr lang="en-IN" sz="1200" b="1">
                <a:solidFill>
                  <a:schemeClr val="bg1"/>
                </a:solidFill>
                <a:sym typeface="+mn-ea"/>
              </a:rPr>
              <a:t> the </a:t>
            </a:r>
            <a:r>
              <a:rPr lang="en-IN" sz="1200" b="1">
                <a:solidFill>
                  <a:srgbClr val="92D050"/>
                </a:solidFill>
                <a:sym typeface="+mn-ea"/>
              </a:rPr>
              <a:t>instance will remain same.</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FFC000"/>
                </a:solidFill>
                <a:sym typeface="+mn-ea"/>
              </a:rPr>
              <a:t>Class should be sealed </a:t>
            </a:r>
            <a:r>
              <a:rPr lang="en-IN" sz="1200" b="1">
                <a:solidFill>
                  <a:schemeClr val="bg1"/>
                </a:solidFill>
                <a:sym typeface="+mn-ea"/>
              </a:rPr>
              <a:t>and </a:t>
            </a:r>
            <a:r>
              <a:rPr lang="en-IN" sz="1200" b="1">
                <a:solidFill>
                  <a:srgbClr val="FFC000"/>
                </a:solidFill>
                <a:sym typeface="+mn-ea"/>
              </a:rPr>
              <a:t>its constructor should be private.</a:t>
            </a:r>
            <a:endParaRPr lang="en-IN" sz="1200" b="1">
              <a:solidFill>
                <a:srgbClr val="FFC000"/>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92D050"/>
                </a:solidFill>
                <a:sym typeface="+mn-ea"/>
              </a:rPr>
              <a:t>Instance should be requested instead of created</a:t>
            </a:r>
            <a:r>
              <a:rPr lang="en-IN" sz="1200" b="1">
                <a:solidFill>
                  <a:schemeClr val="bg1"/>
                </a:solidFill>
                <a:sym typeface="+mn-ea"/>
              </a:rPr>
              <a:t>.</a:t>
            </a:r>
            <a:endParaRPr lang="en-IN" sz="1200" b="1">
              <a:solidFill>
                <a:schemeClr val="bg1"/>
              </a:solidFill>
              <a:sym typeface="+mn-ea"/>
            </a:endParaRPr>
          </a:p>
        </p:txBody>
      </p:sp>
      <p:sp>
        <p:nvSpPr>
          <p:cNvPr id="3" name="Rectangles 2"/>
          <p:cNvSpPr/>
          <p:nvPr/>
        </p:nvSpPr>
        <p:spPr>
          <a:xfrm>
            <a:off x="107950" y="3539490"/>
            <a:ext cx="3587750" cy="185102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Why we nedd Singleton Design Pattern ?</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When there is </a:t>
            </a:r>
            <a:r>
              <a:rPr lang="en-IN" sz="1200" b="1">
                <a:solidFill>
                  <a:srgbClr val="00B0F0"/>
                </a:solidFill>
                <a:sym typeface="+mn-ea"/>
              </a:rPr>
              <a:t>single resource throughout the application</a:t>
            </a:r>
            <a:r>
              <a:rPr lang="en-IN" sz="1200" b="1">
                <a:solidFill>
                  <a:schemeClr val="bg1"/>
                </a:solidFill>
                <a:sym typeface="+mn-ea"/>
              </a:rPr>
              <a:t> , example dataBase , log file etc.</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When there is a single resource and there is </a:t>
            </a:r>
            <a:r>
              <a:rPr lang="en-IN" sz="1200" b="1">
                <a:solidFill>
                  <a:srgbClr val="00B0F0"/>
                </a:solidFill>
                <a:sym typeface="+mn-ea"/>
              </a:rPr>
              <a:t>very high chance for deadlock</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when we want to</a:t>
            </a:r>
            <a:r>
              <a:rPr lang="en-IN" sz="1200" b="1">
                <a:solidFill>
                  <a:srgbClr val="00B0F0"/>
                </a:solidFill>
                <a:sym typeface="+mn-ea"/>
              </a:rPr>
              <a:t> pass instance from one class to another class</a:t>
            </a:r>
            <a:r>
              <a:rPr lang="en-IN" sz="1200" b="1">
                <a:solidFill>
                  <a:schemeClr val="bg1"/>
                </a:solidFill>
                <a:sym typeface="+mn-ea"/>
              </a:rPr>
              <a:t>.</a:t>
            </a:r>
            <a:endParaRPr lang="en-IN" sz="1200" b="1">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s 3"/>
          <p:cNvSpPr/>
          <p:nvPr/>
        </p:nvSpPr>
        <p:spPr>
          <a:xfrm>
            <a:off x="36830" y="20955"/>
            <a:ext cx="316928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Classic Implementation  in Java</a:t>
            </a:r>
            <a:endParaRPr lang="en-IN" sz="1200" b="1">
              <a:solidFill>
                <a:srgbClr val="FFFF00"/>
              </a:solidFill>
              <a:sym typeface="+mn-ea"/>
            </a:endParaRPr>
          </a:p>
          <a:p>
            <a:pPr indent="0" algn="l">
              <a:buFont typeface="Arial" panose="020B0604020202020204" pitchFamily="34" charset="0"/>
              <a:buNone/>
            </a:pPr>
            <a:r>
              <a:rPr lang="en-IN" sz="1200" b="1">
                <a:solidFill>
                  <a:srgbClr val="92D050"/>
                </a:solidFill>
                <a:sym typeface="+mn-ea"/>
              </a:rPr>
              <a:t>// Classical Java implementation of singleton</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design pattern</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class </a:t>
            </a:r>
            <a:r>
              <a:rPr lang="en-IN" sz="1200" b="1">
                <a:solidFill>
                  <a:schemeClr val="accent2"/>
                </a:solidFill>
                <a:sym typeface="+mn-ea"/>
              </a:rPr>
              <a:t>Singleton</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private static </a:t>
            </a:r>
            <a:r>
              <a:rPr lang="en-IN" sz="1200" b="1">
                <a:solidFill>
                  <a:schemeClr val="accent2"/>
                </a:solidFill>
                <a:sym typeface="+mn-ea"/>
              </a:rPr>
              <a:t>Singleton </a:t>
            </a:r>
            <a:r>
              <a:rPr lang="en-IN" sz="1200" b="1">
                <a:solidFill>
                  <a:schemeClr val="bg1"/>
                </a:solidFill>
                <a:sym typeface="+mn-ea"/>
              </a:rPr>
              <a:t>obj</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private constructor to force use of</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 getInstance() to create Singleton object</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private </a:t>
            </a:r>
            <a:r>
              <a:rPr lang="en-IN" sz="1200" b="1">
                <a:solidFill>
                  <a:schemeClr val="accent2"/>
                </a:solidFill>
                <a:sym typeface="+mn-ea"/>
              </a:rPr>
              <a:t>Singleton</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public static </a:t>
            </a:r>
            <a:r>
              <a:rPr lang="en-IN" sz="1200" b="1">
                <a:solidFill>
                  <a:schemeClr val="accent2"/>
                </a:solidFill>
                <a:sym typeface="+mn-ea"/>
              </a:rPr>
              <a:t>Singleton </a:t>
            </a:r>
            <a:r>
              <a:rPr lang="en-IN" sz="1200" b="1">
                <a:solidFill>
                  <a:schemeClr val="accent4"/>
                </a:solidFill>
                <a:sym typeface="+mn-ea"/>
              </a:rPr>
              <a:t>getInstance</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if (</a:t>
            </a:r>
            <a:r>
              <a:rPr lang="en-IN" sz="1200" b="1">
                <a:solidFill>
                  <a:schemeClr val="bg1"/>
                </a:solidFill>
                <a:sym typeface="+mn-ea"/>
              </a:rPr>
              <a:t>obj</a:t>
            </a:r>
            <a:r>
              <a:rPr lang="en-IN" sz="1200" b="1">
                <a:solidFill>
                  <a:srgbClr val="00B0F0"/>
                </a:solidFill>
                <a:sym typeface="+mn-ea"/>
              </a:rPr>
              <a:t>==null)  </a:t>
            </a:r>
            <a:r>
              <a:rPr lang="en-IN" sz="1200" b="1">
                <a:solidFill>
                  <a:schemeClr val="bg1"/>
                </a:solidFill>
                <a:sym typeface="+mn-ea"/>
              </a:rPr>
              <a:t>obj </a:t>
            </a:r>
            <a:r>
              <a:rPr lang="en-IN" sz="1200" b="1">
                <a:solidFill>
                  <a:srgbClr val="00B0F0"/>
                </a:solidFill>
                <a:sym typeface="+mn-ea"/>
              </a:rPr>
              <a:t>= new </a:t>
            </a:r>
            <a:r>
              <a:rPr lang="en-IN" sz="1200" b="1">
                <a:solidFill>
                  <a:schemeClr val="accent2"/>
                </a:solidFill>
                <a:sym typeface="+mn-ea"/>
              </a:rPr>
              <a:t>Singleton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return </a:t>
            </a:r>
            <a:r>
              <a:rPr lang="en-IN" sz="1200" b="1">
                <a:solidFill>
                  <a:schemeClr val="bg1"/>
                </a:solidFill>
                <a:sym typeface="+mn-ea"/>
              </a:rPr>
              <a:t>obj</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p:txBody>
      </p:sp>
      <p:sp>
        <p:nvSpPr>
          <p:cNvPr id="5" name="Rectangles 4"/>
          <p:cNvSpPr/>
          <p:nvPr/>
        </p:nvSpPr>
        <p:spPr>
          <a:xfrm>
            <a:off x="3206115" y="20955"/>
            <a:ext cx="288861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Classic Implementation  in Java</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Here we have </a:t>
            </a:r>
            <a:r>
              <a:rPr lang="en-IN" sz="1200" b="1">
                <a:solidFill>
                  <a:srgbClr val="00B0F0"/>
                </a:solidFill>
                <a:sym typeface="+mn-ea"/>
              </a:rPr>
              <a:t>declared getInstance() static</a:t>
            </a:r>
            <a:r>
              <a:rPr lang="en-IN" sz="1200" b="1">
                <a:solidFill>
                  <a:schemeClr val="bg1"/>
                </a:solidFill>
                <a:sym typeface="+mn-ea"/>
              </a:rPr>
              <a:t> so that we can </a:t>
            </a:r>
            <a:r>
              <a:rPr lang="en-IN" sz="1200" b="1">
                <a:solidFill>
                  <a:srgbClr val="92D050"/>
                </a:solidFill>
                <a:sym typeface="+mn-ea"/>
              </a:rPr>
              <a:t>call it without instantiating the class</a:t>
            </a:r>
            <a:r>
              <a:rPr lang="en-IN" sz="1200" b="1">
                <a:solidFill>
                  <a:schemeClr val="bg1"/>
                </a:solidFill>
                <a:sym typeface="+mn-ea"/>
              </a:rPr>
              <a:t>. ex:- </a:t>
            </a:r>
            <a:r>
              <a:rPr lang="en-IN" sz="1200" b="1">
                <a:solidFill>
                  <a:schemeClr val="accent2"/>
                </a:solidFill>
                <a:sym typeface="+mn-ea"/>
              </a:rPr>
              <a:t>Singleton.</a:t>
            </a:r>
            <a:r>
              <a:rPr lang="en-IN" sz="1200" b="1">
                <a:solidFill>
                  <a:schemeClr val="accent4"/>
                </a:solidFill>
                <a:sym typeface="+mn-ea"/>
              </a:rPr>
              <a:t>getInstance() </a:t>
            </a:r>
            <a:r>
              <a:rPr lang="en-IN" sz="1200" b="1">
                <a:solidFill>
                  <a:schemeClr val="accent2"/>
                </a:solidFill>
                <a:sym typeface="+mn-ea"/>
              </a:rPr>
              <a:t>.</a:t>
            </a:r>
            <a:endParaRPr lang="en-IN" sz="1200" b="1">
              <a:solidFill>
                <a:schemeClr val="accent2"/>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The </a:t>
            </a:r>
            <a:r>
              <a:rPr lang="en-IN" sz="1200" b="1">
                <a:solidFill>
                  <a:srgbClr val="00B0F0"/>
                </a:solidFill>
                <a:sym typeface="+mn-ea"/>
              </a:rPr>
              <a:t>first time getInstance()</a:t>
            </a:r>
            <a:r>
              <a:rPr lang="en-IN" sz="1200" b="1">
                <a:solidFill>
                  <a:schemeClr val="bg1"/>
                </a:solidFill>
                <a:sym typeface="+mn-ea"/>
              </a:rPr>
              <a:t> is called it </a:t>
            </a:r>
            <a:r>
              <a:rPr lang="en-IN" sz="1200" b="1">
                <a:solidFill>
                  <a:srgbClr val="92D050"/>
                </a:solidFill>
                <a:sym typeface="+mn-ea"/>
              </a:rPr>
              <a:t>creates a new singleton object</a:t>
            </a:r>
            <a:r>
              <a:rPr lang="en-IN" sz="1200" b="1">
                <a:solidFill>
                  <a:schemeClr val="bg1"/>
                </a:solidFill>
                <a:sym typeface="+mn-ea"/>
              </a:rPr>
              <a:t> and </a:t>
            </a:r>
            <a:r>
              <a:rPr lang="en-IN" sz="1200" b="1">
                <a:solidFill>
                  <a:srgbClr val="92D050"/>
                </a:solidFill>
                <a:sym typeface="+mn-ea"/>
              </a:rPr>
              <a:t>after that it just returns the same object</a:t>
            </a:r>
            <a:r>
              <a:rPr lang="en-IN" sz="1200" b="1">
                <a:solidFill>
                  <a:schemeClr val="bg1"/>
                </a:solidFill>
                <a:sym typeface="+mn-ea"/>
              </a:rPr>
              <a:t>. </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Note that</a:t>
            </a:r>
            <a:r>
              <a:rPr lang="en-IN" sz="1200" b="1">
                <a:solidFill>
                  <a:srgbClr val="00B0F0"/>
                </a:solidFill>
                <a:sym typeface="+mn-ea"/>
              </a:rPr>
              <a:t> Singleton obj is not created</a:t>
            </a:r>
            <a:r>
              <a:rPr lang="en-IN" sz="1200" b="1">
                <a:solidFill>
                  <a:schemeClr val="bg1"/>
                </a:solidFill>
                <a:sym typeface="+mn-ea"/>
              </a:rPr>
              <a:t> </a:t>
            </a:r>
            <a:r>
              <a:rPr lang="en-IN" sz="1200" b="1">
                <a:solidFill>
                  <a:srgbClr val="92D050"/>
                </a:solidFill>
                <a:sym typeface="+mn-ea"/>
              </a:rPr>
              <a:t>until</a:t>
            </a:r>
            <a:r>
              <a:rPr lang="en-IN" sz="1200" b="1">
                <a:solidFill>
                  <a:schemeClr val="bg1"/>
                </a:solidFill>
                <a:sym typeface="+mn-ea"/>
              </a:rPr>
              <a:t> we need it and </a:t>
            </a:r>
            <a:r>
              <a:rPr lang="en-IN" sz="1200" b="1">
                <a:solidFill>
                  <a:srgbClr val="92D050"/>
                </a:solidFill>
                <a:sym typeface="+mn-ea"/>
              </a:rPr>
              <a:t>call getInstance() method</a:t>
            </a:r>
            <a:r>
              <a:rPr lang="en-IN" sz="1200" b="1">
                <a:solidFill>
                  <a:schemeClr val="bg1"/>
                </a:solidFill>
                <a:sym typeface="+mn-ea"/>
              </a:rPr>
              <a:t>. </a:t>
            </a: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This is called</a:t>
            </a:r>
            <a:r>
              <a:rPr lang="en-IN" sz="1200" b="1">
                <a:solidFill>
                  <a:schemeClr val="accent2"/>
                </a:solidFill>
                <a:sym typeface="+mn-ea"/>
              </a:rPr>
              <a:t> lazy instantiation</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The </a:t>
            </a:r>
            <a:r>
              <a:rPr lang="en-IN" sz="1200" b="1">
                <a:solidFill>
                  <a:srgbClr val="00B0F0"/>
                </a:solidFill>
                <a:sym typeface="+mn-ea"/>
              </a:rPr>
              <a:t>main problem</a:t>
            </a:r>
            <a:r>
              <a:rPr lang="en-IN" sz="1200" b="1">
                <a:solidFill>
                  <a:schemeClr val="bg1"/>
                </a:solidFill>
                <a:sym typeface="+mn-ea"/>
              </a:rPr>
              <a:t> with above method is that </a:t>
            </a:r>
            <a:r>
              <a:rPr lang="en-IN" sz="1200" b="1">
                <a:solidFill>
                  <a:srgbClr val="92D050"/>
                </a:solidFill>
                <a:sym typeface="+mn-ea"/>
              </a:rPr>
              <a:t>it is not thread safe</a:t>
            </a:r>
            <a:r>
              <a:rPr lang="en-IN" sz="1200" b="1">
                <a:solidFill>
                  <a:schemeClr val="bg1"/>
                </a:solidFill>
                <a:sym typeface="+mn-ea"/>
              </a:rPr>
              <a:t>.</a:t>
            </a:r>
            <a:endParaRPr lang="en-IN" sz="1200" b="1">
              <a:solidFill>
                <a:schemeClr val="bg1"/>
              </a:solidFill>
              <a:sym typeface="+mn-ea"/>
            </a:endParaRPr>
          </a:p>
        </p:txBody>
      </p:sp>
      <p:pic>
        <p:nvPicPr>
          <p:cNvPr id="100" name="Picture 99"/>
          <p:cNvPicPr/>
          <p:nvPr/>
        </p:nvPicPr>
        <p:blipFill>
          <a:blip r:embed="rId1"/>
          <a:stretch>
            <a:fillRect/>
          </a:stretch>
        </p:blipFill>
        <p:spPr>
          <a:xfrm>
            <a:off x="36830" y="3147695"/>
            <a:ext cx="6057900" cy="283591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s 3"/>
          <p:cNvSpPr/>
          <p:nvPr/>
        </p:nvSpPr>
        <p:spPr>
          <a:xfrm>
            <a:off x="36830" y="0"/>
            <a:ext cx="316928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Eager Instantiation in Java</a:t>
            </a:r>
            <a:endParaRPr lang="en-IN" sz="1200" b="1">
              <a:solidFill>
                <a:srgbClr val="FFFF00"/>
              </a:solidFill>
              <a:sym typeface="+mn-ea"/>
            </a:endParaRPr>
          </a:p>
          <a:p>
            <a:pPr indent="0" algn="l">
              <a:buFont typeface="Arial" panose="020B0604020202020204" pitchFamily="34" charset="0"/>
              <a:buNone/>
            </a:pPr>
            <a:r>
              <a:rPr lang="en-IN" sz="1200" b="1">
                <a:solidFill>
                  <a:srgbClr val="92D050"/>
                </a:solidFill>
                <a:sym typeface="+mn-ea"/>
              </a:rPr>
              <a:t>// Static initializer based Java implementation </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a:t>
            </a:r>
            <a:r>
              <a:rPr lang="en-IN" sz="1200" b="1">
                <a:solidFill>
                  <a:srgbClr val="92D050"/>
                </a:solidFill>
                <a:sym typeface="+mn-ea"/>
              </a:rPr>
              <a:t>of </a:t>
            </a:r>
            <a:r>
              <a:rPr lang="en-IN" sz="1200" b="1">
                <a:solidFill>
                  <a:srgbClr val="92D050"/>
                </a:solidFill>
                <a:sym typeface="+mn-ea"/>
              </a:rPr>
              <a:t>singleton design pattern</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class </a:t>
            </a:r>
            <a:r>
              <a:rPr lang="en-IN" sz="1200" b="1">
                <a:solidFill>
                  <a:schemeClr val="accent2"/>
                </a:solidFill>
                <a:sym typeface="+mn-ea"/>
              </a:rPr>
              <a:t>Singleton</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private static </a:t>
            </a:r>
            <a:r>
              <a:rPr lang="en-IN" sz="1200" b="1">
                <a:solidFill>
                  <a:schemeClr val="accent2"/>
                </a:solidFill>
                <a:sym typeface="+mn-ea"/>
              </a:rPr>
              <a:t>Singleton </a:t>
            </a:r>
            <a:r>
              <a:rPr lang="en-IN" sz="1200" b="1">
                <a:solidFill>
                  <a:schemeClr val="bg1"/>
                </a:solidFill>
                <a:sym typeface="+mn-ea"/>
              </a:rPr>
              <a:t>obj </a:t>
            </a:r>
            <a:r>
              <a:rPr lang="en-IN" sz="1200" b="1">
                <a:solidFill>
                  <a:srgbClr val="00B0F0"/>
                </a:solidFill>
                <a:sym typeface="+mn-ea"/>
              </a:rPr>
              <a:t>= new </a:t>
            </a:r>
            <a:r>
              <a:rPr lang="en-IN" sz="1200" b="1">
                <a:solidFill>
                  <a:schemeClr val="accent2"/>
                </a:solidFill>
                <a:sym typeface="+mn-ea"/>
              </a:rPr>
              <a:t>Singleton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private constructor to force use of</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 getInstance() to create Singleton object</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private </a:t>
            </a:r>
            <a:r>
              <a:rPr lang="en-IN" sz="1200" b="1">
                <a:solidFill>
                  <a:schemeClr val="accent2"/>
                </a:solidFill>
                <a:sym typeface="+mn-ea"/>
              </a:rPr>
              <a:t>Singleton</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public static </a:t>
            </a:r>
            <a:r>
              <a:rPr lang="en-IN" sz="1200" b="1">
                <a:solidFill>
                  <a:schemeClr val="accent2"/>
                </a:solidFill>
                <a:sym typeface="+mn-ea"/>
              </a:rPr>
              <a:t>Singleton </a:t>
            </a:r>
            <a:r>
              <a:rPr lang="en-IN" sz="1200" b="1">
                <a:solidFill>
                  <a:schemeClr val="accent4"/>
                </a:solidFill>
                <a:sym typeface="+mn-ea"/>
              </a:rPr>
              <a:t>getInstance</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return </a:t>
            </a:r>
            <a:r>
              <a:rPr lang="en-IN" sz="1200" b="1">
                <a:solidFill>
                  <a:schemeClr val="bg1"/>
                </a:solidFill>
                <a:sym typeface="+mn-ea"/>
              </a:rPr>
              <a:t>obj</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p:txBody>
      </p:sp>
      <p:sp>
        <p:nvSpPr>
          <p:cNvPr id="5" name="Rectangles 4"/>
          <p:cNvSpPr/>
          <p:nvPr/>
        </p:nvSpPr>
        <p:spPr>
          <a:xfrm>
            <a:off x="3206115" y="20955"/>
            <a:ext cx="288861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Eager Instantiation</a:t>
            </a:r>
            <a:r>
              <a:rPr lang="en-IN" sz="1200" b="1">
                <a:solidFill>
                  <a:srgbClr val="FFFF00"/>
                </a:solidFill>
                <a:sym typeface="+mn-ea"/>
              </a:rPr>
              <a:t>  in Java</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Here we have created instance of singleton in static initializer. </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JVM executes static initializer when the class is loaded and hence this is guaranteed to be thread safe. </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Use this method only when your singleton class is light and is used throughout the execution of your program.</a:t>
            </a:r>
            <a:endParaRPr lang="en-IN" sz="1200" b="1">
              <a:solidFill>
                <a:schemeClr val="bg1"/>
              </a:solidFill>
              <a:sym typeface="+mn-ea"/>
            </a:endParaRPr>
          </a:p>
        </p:txBody>
      </p:sp>
      <p:pic>
        <p:nvPicPr>
          <p:cNvPr id="100" name="Picture 99"/>
          <p:cNvPicPr/>
          <p:nvPr/>
        </p:nvPicPr>
        <p:blipFill>
          <a:blip r:embed="rId1"/>
          <a:stretch>
            <a:fillRect/>
          </a:stretch>
        </p:blipFill>
        <p:spPr>
          <a:xfrm>
            <a:off x="36830" y="3147695"/>
            <a:ext cx="6057900" cy="283591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107950" y="112395"/>
            <a:ext cx="3587750" cy="118173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Question from SIngelton Design Pattern</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What is Singleton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we need Singelton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How to create singelton class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constructor is private?</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class is sealed?</a:t>
            </a:r>
            <a:endParaRPr lang="en-IN" sz="1200" b="1">
              <a:solidFill>
                <a:schemeClr val="bg1"/>
              </a:solidFill>
              <a:sym typeface="+mn-ea"/>
            </a:endParaRPr>
          </a:p>
        </p:txBody>
      </p:sp>
      <p:sp>
        <p:nvSpPr>
          <p:cNvPr id="2" name="Rectangles 1"/>
          <p:cNvSpPr/>
          <p:nvPr/>
        </p:nvSpPr>
        <p:spPr>
          <a:xfrm>
            <a:off x="107950" y="1294130"/>
            <a:ext cx="3587750" cy="224536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What is Singleton Design Pattern ?</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The Singleton pattern is a design pattern that</a:t>
            </a:r>
            <a:r>
              <a:rPr lang="en-IN" sz="1200" b="1">
                <a:solidFill>
                  <a:srgbClr val="92D050"/>
                </a:solidFill>
                <a:sym typeface="+mn-ea"/>
              </a:rPr>
              <a:t> restricts the instantiation of a class to the “single” object</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Throughout the </a:t>
            </a:r>
            <a:r>
              <a:rPr lang="en-IN" sz="1200" b="1">
                <a:solidFill>
                  <a:srgbClr val="00B0F0"/>
                </a:solidFill>
                <a:sym typeface="+mn-ea"/>
              </a:rPr>
              <a:t>lifetime of the application</a:t>
            </a:r>
            <a:r>
              <a:rPr lang="en-IN" sz="1200" b="1">
                <a:solidFill>
                  <a:schemeClr val="bg1"/>
                </a:solidFill>
                <a:sym typeface="+mn-ea"/>
              </a:rPr>
              <a:t> the </a:t>
            </a:r>
            <a:r>
              <a:rPr lang="en-IN" sz="1200" b="1">
                <a:solidFill>
                  <a:srgbClr val="92D050"/>
                </a:solidFill>
                <a:sym typeface="+mn-ea"/>
              </a:rPr>
              <a:t>instance will remain same.</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FFC000"/>
                </a:solidFill>
                <a:sym typeface="+mn-ea"/>
              </a:rPr>
              <a:t>Class should be sealed </a:t>
            </a:r>
            <a:r>
              <a:rPr lang="en-IN" sz="1200" b="1">
                <a:solidFill>
                  <a:schemeClr val="bg1"/>
                </a:solidFill>
                <a:sym typeface="+mn-ea"/>
              </a:rPr>
              <a:t>and </a:t>
            </a:r>
            <a:r>
              <a:rPr lang="en-IN" sz="1200" b="1">
                <a:solidFill>
                  <a:srgbClr val="FFC000"/>
                </a:solidFill>
                <a:sym typeface="+mn-ea"/>
              </a:rPr>
              <a:t>its constructor should be private.</a:t>
            </a:r>
            <a:endParaRPr lang="en-IN" sz="1200" b="1">
              <a:solidFill>
                <a:srgbClr val="FFC000"/>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92D050"/>
                </a:solidFill>
                <a:sym typeface="+mn-ea"/>
              </a:rPr>
              <a:t>Instance should be requested instead of created</a:t>
            </a:r>
            <a:r>
              <a:rPr lang="en-IN" sz="1200" b="1">
                <a:solidFill>
                  <a:schemeClr val="bg1"/>
                </a:solidFill>
                <a:sym typeface="+mn-ea"/>
              </a:rPr>
              <a:t>.</a:t>
            </a:r>
            <a:endParaRPr lang="en-IN" sz="1200" b="1">
              <a:solidFill>
                <a:schemeClr val="bg1"/>
              </a:solidFill>
              <a:sym typeface="+mn-ea"/>
            </a:endParaRPr>
          </a:p>
        </p:txBody>
      </p:sp>
      <p:sp>
        <p:nvSpPr>
          <p:cNvPr id="3" name="Rectangles 2"/>
          <p:cNvSpPr/>
          <p:nvPr/>
        </p:nvSpPr>
        <p:spPr>
          <a:xfrm>
            <a:off x="107950" y="3539490"/>
            <a:ext cx="3587750" cy="185102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Why we nedd Singleton Design Pattern ?</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When there is </a:t>
            </a:r>
            <a:r>
              <a:rPr lang="en-IN" sz="1200" b="1">
                <a:solidFill>
                  <a:srgbClr val="00B0F0"/>
                </a:solidFill>
                <a:sym typeface="+mn-ea"/>
              </a:rPr>
              <a:t>single resource throughout the application</a:t>
            </a:r>
            <a:r>
              <a:rPr lang="en-IN" sz="1200" b="1">
                <a:solidFill>
                  <a:schemeClr val="bg1"/>
                </a:solidFill>
                <a:sym typeface="+mn-ea"/>
              </a:rPr>
              <a:t> , example dataBase , log file etc.</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When there is a single resource and there is </a:t>
            </a:r>
            <a:r>
              <a:rPr lang="en-IN" sz="1200" b="1">
                <a:solidFill>
                  <a:srgbClr val="00B0F0"/>
                </a:solidFill>
                <a:sym typeface="+mn-ea"/>
              </a:rPr>
              <a:t>very high chance for deadlock</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when we want to</a:t>
            </a:r>
            <a:r>
              <a:rPr lang="en-IN" sz="1200" b="1">
                <a:solidFill>
                  <a:srgbClr val="00B0F0"/>
                </a:solidFill>
                <a:sym typeface="+mn-ea"/>
              </a:rPr>
              <a:t> pass instance from one class to another class</a:t>
            </a:r>
            <a:r>
              <a:rPr lang="en-IN" sz="1200" b="1">
                <a:solidFill>
                  <a:schemeClr val="bg1"/>
                </a:solidFill>
                <a:sym typeface="+mn-ea"/>
              </a:rPr>
              <a:t>.</a:t>
            </a:r>
            <a:endParaRPr lang="en-IN" sz="1200" b="1">
              <a:solidFill>
                <a:schemeClr val="bg1"/>
              </a:solidFill>
              <a:sym typeface="+mn-ea"/>
            </a:endParaRPr>
          </a:p>
        </p:txBody>
      </p:sp>
      <p:sp>
        <p:nvSpPr>
          <p:cNvPr id="4" name="Rectangles 3"/>
          <p:cNvSpPr/>
          <p:nvPr/>
        </p:nvSpPr>
        <p:spPr>
          <a:xfrm>
            <a:off x="4425950" y="112395"/>
            <a:ext cx="316928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Classic Implementation  in Java</a:t>
            </a:r>
            <a:endParaRPr lang="en-IN" sz="1200" b="1">
              <a:solidFill>
                <a:srgbClr val="FFFF00"/>
              </a:solidFill>
              <a:sym typeface="+mn-ea"/>
            </a:endParaRPr>
          </a:p>
          <a:p>
            <a:pPr indent="0" algn="l">
              <a:buFont typeface="Arial" panose="020B0604020202020204" pitchFamily="34" charset="0"/>
              <a:buNone/>
            </a:pPr>
            <a:r>
              <a:rPr lang="en-IN" sz="1200" b="1">
                <a:solidFill>
                  <a:srgbClr val="92D050"/>
                </a:solidFill>
                <a:sym typeface="+mn-ea"/>
              </a:rPr>
              <a:t>// Classical Java implementation of singleton</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design pattern</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class </a:t>
            </a:r>
            <a:r>
              <a:rPr lang="en-IN" sz="1200" b="1">
                <a:solidFill>
                  <a:schemeClr val="accent2"/>
                </a:solidFill>
                <a:sym typeface="+mn-ea"/>
              </a:rPr>
              <a:t>Singleton</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private static </a:t>
            </a:r>
            <a:r>
              <a:rPr lang="en-IN" sz="1200" b="1">
                <a:solidFill>
                  <a:schemeClr val="accent2"/>
                </a:solidFill>
                <a:sym typeface="+mn-ea"/>
              </a:rPr>
              <a:t>Singleton </a:t>
            </a:r>
            <a:r>
              <a:rPr lang="en-IN" sz="1200" b="1">
                <a:solidFill>
                  <a:schemeClr val="accent4"/>
                </a:solidFill>
                <a:sym typeface="+mn-ea"/>
              </a:rPr>
              <a:t>obj</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private constructor to force use of</a:t>
            </a:r>
            <a:endParaRPr lang="en-IN" sz="1200" b="1">
              <a:solidFill>
                <a:srgbClr val="92D050"/>
              </a:solidFill>
              <a:sym typeface="+mn-ea"/>
            </a:endParaRPr>
          </a:p>
          <a:p>
            <a:pPr indent="0" algn="l">
              <a:buFont typeface="Arial" panose="020B0604020202020204" pitchFamily="34" charset="0"/>
              <a:buNone/>
            </a:pPr>
            <a:r>
              <a:rPr lang="en-IN" sz="1200" b="1">
                <a:solidFill>
                  <a:srgbClr val="92D050"/>
                </a:solidFill>
                <a:sym typeface="+mn-ea"/>
              </a:rPr>
              <a:t>         // getInstance() to create Singleton object</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private </a:t>
            </a:r>
            <a:r>
              <a:rPr lang="en-IN" sz="1200" b="1">
                <a:solidFill>
                  <a:schemeClr val="accent2"/>
                </a:solidFill>
                <a:sym typeface="+mn-ea"/>
              </a:rPr>
              <a:t>Singleton</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public static </a:t>
            </a:r>
            <a:r>
              <a:rPr lang="en-IN" sz="1200" b="1">
                <a:solidFill>
                  <a:schemeClr val="accent2"/>
                </a:solidFill>
                <a:sym typeface="+mn-ea"/>
              </a:rPr>
              <a:t>Singleton </a:t>
            </a:r>
            <a:r>
              <a:rPr lang="en-IN" sz="1200" b="1">
                <a:solidFill>
                  <a:schemeClr val="accent4"/>
                </a:solidFill>
                <a:sym typeface="+mn-ea"/>
              </a:rPr>
              <a:t>getInstance</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if (</a:t>
            </a:r>
            <a:r>
              <a:rPr lang="en-IN" sz="1200" b="1">
                <a:solidFill>
                  <a:schemeClr val="bg1"/>
                </a:solidFill>
                <a:sym typeface="+mn-ea"/>
              </a:rPr>
              <a:t>obj</a:t>
            </a:r>
            <a:r>
              <a:rPr lang="en-IN" sz="1200" b="1">
                <a:solidFill>
                  <a:srgbClr val="00B0F0"/>
                </a:solidFill>
                <a:sym typeface="+mn-ea"/>
              </a:rPr>
              <a:t>==null)  </a:t>
            </a:r>
            <a:r>
              <a:rPr lang="en-IN" sz="1200" b="1">
                <a:solidFill>
                  <a:schemeClr val="bg1"/>
                </a:solidFill>
                <a:sym typeface="+mn-ea"/>
              </a:rPr>
              <a:t>obj </a:t>
            </a:r>
            <a:r>
              <a:rPr lang="en-IN" sz="1200" b="1">
                <a:solidFill>
                  <a:srgbClr val="00B0F0"/>
                </a:solidFill>
                <a:sym typeface="+mn-ea"/>
              </a:rPr>
              <a:t>= new </a:t>
            </a:r>
            <a:r>
              <a:rPr lang="en-IN" sz="1200" b="1">
                <a:solidFill>
                  <a:schemeClr val="accent2"/>
                </a:solidFill>
                <a:sym typeface="+mn-ea"/>
              </a:rPr>
              <a:t>Singleton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return </a:t>
            </a:r>
            <a:r>
              <a:rPr lang="en-IN" sz="1200" b="1">
                <a:solidFill>
                  <a:schemeClr val="bg1"/>
                </a:solidFill>
                <a:sym typeface="+mn-ea"/>
              </a:rPr>
              <a:t>obj</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p:txBody>
      </p:sp>
      <p:sp>
        <p:nvSpPr>
          <p:cNvPr id="5" name="Rectangles 4"/>
          <p:cNvSpPr/>
          <p:nvPr/>
        </p:nvSpPr>
        <p:spPr>
          <a:xfrm>
            <a:off x="7595235" y="112395"/>
            <a:ext cx="2888615" cy="312674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Classic Implementation  in Java</a:t>
            </a:r>
            <a:endParaRPr lang="en-IN" sz="1200" b="1">
              <a:solidFill>
                <a:srgbClr val="FFFF00"/>
              </a:solidFill>
              <a:sym typeface="+mn-ea"/>
            </a:endParaRPr>
          </a:p>
          <a:p>
            <a:pPr indent="0" algn="l">
              <a:buFont typeface="Arial" panose="020B0604020202020204" pitchFamily="34" charset="0"/>
              <a:buNone/>
            </a:pPr>
            <a:r>
              <a:rPr lang="en-IN" sz="1200" b="1">
                <a:solidFill>
                  <a:schemeClr val="bg1"/>
                </a:solidFill>
                <a:sym typeface="+mn-ea"/>
              </a:rPr>
              <a:t>Here we have </a:t>
            </a:r>
            <a:r>
              <a:rPr lang="en-IN" sz="1200" b="1">
                <a:solidFill>
                  <a:srgbClr val="00B0F0"/>
                </a:solidFill>
                <a:sym typeface="+mn-ea"/>
              </a:rPr>
              <a:t>declared getInstance() static</a:t>
            </a:r>
            <a:r>
              <a:rPr lang="en-IN" sz="1200" b="1">
                <a:solidFill>
                  <a:schemeClr val="bg1"/>
                </a:solidFill>
                <a:sym typeface="+mn-ea"/>
              </a:rPr>
              <a:t> so that we can </a:t>
            </a:r>
            <a:r>
              <a:rPr lang="en-IN" sz="1200" b="1">
                <a:solidFill>
                  <a:srgbClr val="92D050"/>
                </a:solidFill>
                <a:sym typeface="+mn-ea"/>
              </a:rPr>
              <a:t>call it without instantiating the class</a:t>
            </a:r>
            <a:r>
              <a:rPr lang="en-IN" sz="1200" b="1">
                <a:solidFill>
                  <a:schemeClr val="bg1"/>
                </a:solidFill>
                <a:sym typeface="+mn-ea"/>
              </a:rPr>
              <a:t>. ex:- </a:t>
            </a:r>
            <a:r>
              <a:rPr lang="en-IN" sz="1200" b="1">
                <a:solidFill>
                  <a:schemeClr val="accent2"/>
                </a:solidFill>
                <a:sym typeface="+mn-ea"/>
              </a:rPr>
              <a:t>Singleton.</a:t>
            </a:r>
            <a:r>
              <a:rPr lang="en-IN" sz="1200" b="1">
                <a:solidFill>
                  <a:schemeClr val="accent4"/>
                </a:solidFill>
                <a:sym typeface="+mn-ea"/>
              </a:rPr>
              <a:t>getInstance() </a:t>
            </a:r>
            <a:r>
              <a:rPr lang="en-IN" sz="1200" b="1">
                <a:solidFill>
                  <a:schemeClr val="accent2"/>
                </a:solidFill>
                <a:sym typeface="+mn-ea"/>
              </a:rPr>
              <a:t>.</a:t>
            </a:r>
            <a:endParaRPr lang="en-IN" sz="1200" b="1">
              <a:solidFill>
                <a:schemeClr val="accent2"/>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The </a:t>
            </a:r>
            <a:r>
              <a:rPr lang="en-IN" sz="1200" b="1">
                <a:solidFill>
                  <a:srgbClr val="00B0F0"/>
                </a:solidFill>
                <a:sym typeface="+mn-ea"/>
              </a:rPr>
              <a:t>first time getInstance()</a:t>
            </a:r>
            <a:r>
              <a:rPr lang="en-IN" sz="1200" b="1">
                <a:solidFill>
                  <a:schemeClr val="bg1"/>
                </a:solidFill>
                <a:sym typeface="+mn-ea"/>
              </a:rPr>
              <a:t> is called it </a:t>
            </a:r>
            <a:r>
              <a:rPr lang="en-IN" sz="1200" b="1">
                <a:solidFill>
                  <a:srgbClr val="92D050"/>
                </a:solidFill>
                <a:sym typeface="+mn-ea"/>
              </a:rPr>
              <a:t>creates a new singleton object</a:t>
            </a:r>
            <a:r>
              <a:rPr lang="en-IN" sz="1200" b="1">
                <a:solidFill>
                  <a:schemeClr val="bg1"/>
                </a:solidFill>
                <a:sym typeface="+mn-ea"/>
              </a:rPr>
              <a:t> and </a:t>
            </a:r>
            <a:r>
              <a:rPr lang="en-IN" sz="1200" b="1">
                <a:solidFill>
                  <a:srgbClr val="92D050"/>
                </a:solidFill>
                <a:sym typeface="+mn-ea"/>
              </a:rPr>
              <a:t>after that it just returns the same object</a:t>
            </a:r>
            <a:r>
              <a:rPr lang="en-IN" sz="1200" b="1">
                <a:solidFill>
                  <a:schemeClr val="bg1"/>
                </a:solidFill>
                <a:sym typeface="+mn-ea"/>
              </a:rPr>
              <a:t>. </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Note that</a:t>
            </a:r>
            <a:r>
              <a:rPr lang="en-IN" sz="1200" b="1">
                <a:solidFill>
                  <a:srgbClr val="00B0F0"/>
                </a:solidFill>
                <a:sym typeface="+mn-ea"/>
              </a:rPr>
              <a:t> Singleton obj is not created</a:t>
            </a:r>
            <a:r>
              <a:rPr lang="en-IN" sz="1200" b="1">
                <a:solidFill>
                  <a:schemeClr val="bg1"/>
                </a:solidFill>
                <a:sym typeface="+mn-ea"/>
              </a:rPr>
              <a:t> </a:t>
            </a:r>
            <a:r>
              <a:rPr lang="en-IN" sz="1200" b="1">
                <a:solidFill>
                  <a:srgbClr val="92D050"/>
                </a:solidFill>
                <a:sym typeface="+mn-ea"/>
              </a:rPr>
              <a:t>until</a:t>
            </a:r>
            <a:r>
              <a:rPr lang="en-IN" sz="1200" b="1">
                <a:solidFill>
                  <a:schemeClr val="bg1"/>
                </a:solidFill>
                <a:sym typeface="+mn-ea"/>
              </a:rPr>
              <a:t> we need it and </a:t>
            </a:r>
            <a:r>
              <a:rPr lang="en-IN" sz="1200" b="1">
                <a:solidFill>
                  <a:srgbClr val="92D050"/>
                </a:solidFill>
                <a:sym typeface="+mn-ea"/>
              </a:rPr>
              <a:t>call getInstance() method</a:t>
            </a:r>
            <a:r>
              <a:rPr lang="en-IN" sz="1200" b="1">
                <a:solidFill>
                  <a:schemeClr val="bg1"/>
                </a:solidFill>
                <a:sym typeface="+mn-ea"/>
              </a:rPr>
              <a:t>. </a:t>
            </a: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This is called</a:t>
            </a:r>
            <a:r>
              <a:rPr lang="en-IN" sz="1200" b="1">
                <a:solidFill>
                  <a:schemeClr val="accent2"/>
                </a:solidFill>
                <a:sym typeface="+mn-ea"/>
              </a:rPr>
              <a:t> lazy instantiation</a:t>
            </a:r>
            <a:r>
              <a:rPr lang="en-IN" sz="1200" b="1">
                <a:solidFill>
                  <a:schemeClr val="bg1"/>
                </a:solidFill>
                <a:sym typeface="+mn-ea"/>
              </a:rPr>
              <a:t>.</a:t>
            </a:r>
            <a:endParaRPr lang="en-IN" sz="1200" b="1">
              <a:solidFill>
                <a:schemeClr val="bg1"/>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chemeClr val="bg1"/>
                </a:solidFill>
                <a:sym typeface="+mn-ea"/>
              </a:rPr>
              <a:t>The </a:t>
            </a:r>
            <a:r>
              <a:rPr lang="en-IN" sz="1200" b="1">
                <a:solidFill>
                  <a:srgbClr val="00B0F0"/>
                </a:solidFill>
                <a:sym typeface="+mn-ea"/>
              </a:rPr>
              <a:t>main problem</a:t>
            </a:r>
            <a:r>
              <a:rPr lang="en-IN" sz="1200" b="1">
                <a:solidFill>
                  <a:schemeClr val="bg1"/>
                </a:solidFill>
                <a:sym typeface="+mn-ea"/>
              </a:rPr>
              <a:t> with above method is that </a:t>
            </a:r>
            <a:r>
              <a:rPr lang="en-IN" sz="1200" b="1">
                <a:solidFill>
                  <a:srgbClr val="92D050"/>
                </a:solidFill>
                <a:sym typeface="+mn-ea"/>
              </a:rPr>
              <a:t>it is not thread safe</a:t>
            </a:r>
            <a:r>
              <a:rPr lang="en-IN" sz="1200" b="1">
                <a:solidFill>
                  <a:schemeClr val="bg1"/>
                </a:solidFill>
                <a:sym typeface="+mn-ea"/>
              </a:rPr>
              <a:t>.</a:t>
            </a:r>
            <a:endParaRPr lang="en-IN" sz="1200" b="1">
              <a:solidFill>
                <a:schemeClr val="bg1"/>
              </a:solidFill>
              <a:sym typeface="+mn-ea"/>
            </a:endParaRPr>
          </a:p>
        </p:txBody>
      </p:sp>
      <p:pic>
        <p:nvPicPr>
          <p:cNvPr id="100" name="Picture 99"/>
          <p:cNvPicPr/>
          <p:nvPr/>
        </p:nvPicPr>
        <p:blipFill>
          <a:blip r:embed="rId1"/>
          <a:stretch>
            <a:fillRect/>
          </a:stretch>
        </p:blipFill>
        <p:spPr>
          <a:xfrm>
            <a:off x="4425950" y="3239135"/>
            <a:ext cx="6057900" cy="28359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413510" y="2082800"/>
            <a:ext cx="9646920" cy="829945"/>
          </a:xfrm>
          <a:prstGeom prst="rect">
            <a:avLst/>
          </a:prstGeom>
          <a:noFill/>
        </p:spPr>
        <p:txBody>
          <a:bodyPr wrap="square" rtlCol="0">
            <a:spAutoFit/>
          </a:bodyPr>
          <a:p>
            <a:pPr algn="ctr"/>
            <a:r>
              <a:rPr lang="en-IN" altLang="en-US" sz="4800" b="1" dirty="0">
                <a:solidFill>
                  <a:schemeClr val="accent1"/>
                </a:solidFill>
              </a:rPr>
              <a:t>Factory Method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70485" y="30480"/>
            <a:ext cx="3794125" cy="169100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Question from Factory Design Pattern</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What is Factory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we need Singelton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How to create Factory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Benifit of using factory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Difference between factory and abstract factory pattern.</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Have you used in your project . what problem it solves.</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Example of factory class</a:t>
            </a:r>
            <a:endParaRPr lang="en-IN" sz="1200" b="1">
              <a:solidFill>
                <a:schemeClr val="bg1"/>
              </a:solidFill>
              <a:sym typeface="+mn-ea"/>
            </a:endParaRPr>
          </a:p>
        </p:txBody>
      </p:sp>
      <p:sp>
        <p:nvSpPr>
          <p:cNvPr id="2" name="Rectangles 1"/>
          <p:cNvSpPr/>
          <p:nvPr/>
        </p:nvSpPr>
        <p:spPr>
          <a:xfrm>
            <a:off x="70485" y="1725295"/>
            <a:ext cx="3794125" cy="122491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Difference between factory and abstract factory pattern</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factory design pattern basically instance(object) vreate krke apko deta hai</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lekin abstract factory design pattern me aap main factory se dusra factory create krte ho fir , vo (dusra) apko instance create krke deta hai. </a:t>
            </a:r>
            <a:endParaRPr lang="en-IN" sz="1200" b="1">
              <a:solidFill>
                <a:schemeClr val="bg1"/>
              </a:solidFill>
              <a:sym typeface="+mn-ea"/>
            </a:endParaRPr>
          </a:p>
        </p:txBody>
      </p:sp>
      <p:pic>
        <p:nvPicPr>
          <p:cNvPr id="101" name="Picture 100"/>
          <p:cNvPicPr/>
          <p:nvPr/>
        </p:nvPicPr>
        <p:blipFill>
          <a:blip r:embed="rId1"/>
          <a:stretch>
            <a:fillRect/>
          </a:stretch>
        </p:blipFill>
        <p:spPr>
          <a:xfrm>
            <a:off x="3864610" y="30480"/>
            <a:ext cx="8233410" cy="38366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22020"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078230" y="2082800"/>
            <a:ext cx="10056495" cy="829945"/>
          </a:xfrm>
          <a:prstGeom prst="rect">
            <a:avLst/>
          </a:prstGeom>
          <a:noFill/>
        </p:spPr>
        <p:txBody>
          <a:bodyPr wrap="square" rtlCol="0">
            <a:spAutoFit/>
          </a:bodyPr>
          <a:p>
            <a:pPr algn="ctr"/>
            <a:r>
              <a:rPr lang="en-US" altLang="zh-CN" sz="4800" b="1" dirty="0">
                <a:solidFill>
                  <a:schemeClr val="accent1"/>
                </a:solidFill>
              </a:rPr>
              <a:t>Oops </a:t>
            </a:r>
            <a:r>
              <a:rPr lang="en-IN" altLang="en-US" sz="4800" b="1" dirty="0">
                <a:solidFill>
                  <a:schemeClr val="accent1"/>
                </a:solidFill>
              </a:rPr>
              <a:t>Overview in JavaScript</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s 2"/>
          <p:cNvSpPr/>
          <p:nvPr/>
        </p:nvSpPr>
        <p:spPr>
          <a:xfrm>
            <a:off x="69850" y="32385"/>
            <a:ext cx="3794760" cy="557403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step1 :- Example we have three types of notification class</a:t>
            </a:r>
            <a:endParaRPr lang="en-IN" sz="1200" b="1">
              <a:solidFill>
                <a:srgbClr val="FFFF00"/>
              </a:solidFill>
              <a:sym typeface="+mn-ea"/>
            </a:endParaRPr>
          </a:p>
          <a:p>
            <a:pPr indent="0" algn="l">
              <a:buFont typeface="Arial" panose="020B0604020202020204" pitchFamily="34" charset="0"/>
              <a:buNone/>
            </a:pPr>
            <a:r>
              <a:rPr lang="en-IN" sz="1200" b="1">
                <a:solidFill>
                  <a:srgbClr val="00B0F0"/>
                </a:solidFill>
                <a:sym typeface="+mn-ea"/>
              </a:rPr>
              <a:t>public interface </a:t>
            </a:r>
            <a:r>
              <a:rPr lang="en-IN" sz="1200" b="1">
                <a:solidFill>
                  <a:schemeClr val="accent4"/>
                </a:solidFill>
                <a:sym typeface="+mn-ea"/>
              </a:rPr>
              <a:t>Notification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void </a:t>
            </a:r>
            <a:r>
              <a:rPr lang="en-IN" sz="1200" b="1">
                <a:solidFill>
                  <a:schemeClr val="accent2"/>
                </a:solidFill>
                <a:sym typeface="+mn-ea"/>
              </a:rPr>
              <a:t>notifyUser</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public class </a:t>
            </a:r>
            <a:r>
              <a:rPr lang="en-IN" sz="1200" b="1">
                <a:solidFill>
                  <a:schemeClr val="accent4"/>
                </a:solidFill>
                <a:sym typeface="+mn-ea"/>
              </a:rPr>
              <a:t>SMSNotification </a:t>
            </a:r>
            <a:r>
              <a:rPr lang="en-IN" sz="1200" b="1">
                <a:solidFill>
                  <a:srgbClr val="00B0F0"/>
                </a:solidFill>
                <a:sym typeface="+mn-ea"/>
              </a:rPr>
              <a:t>implements Notification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FF0000"/>
                </a:solidFill>
                <a:sym typeface="+mn-ea"/>
              </a:rPr>
              <a:t>@Override</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public void </a:t>
            </a:r>
            <a:r>
              <a:rPr lang="en-IN" sz="1200" b="1">
                <a:solidFill>
                  <a:schemeClr val="accent2"/>
                </a:solidFill>
                <a:sym typeface="+mn-ea"/>
              </a:rPr>
              <a:t>notifyUser</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TODO Auto-generated method stub</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System.out.println(</a:t>
            </a:r>
            <a:r>
              <a:rPr lang="en-IN" sz="1200" b="1">
                <a:solidFill>
                  <a:schemeClr val="bg1"/>
                </a:solidFill>
                <a:sym typeface="+mn-ea"/>
              </a:rPr>
              <a:t>"Sending an SMS 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public class </a:t>
            </a:r>
            <a:r>
              <a:rPr lang="en-IN" sz="1200" b="1">
                <a:solidFill>
                  <a:schemeClr val="accent4"/>
                </a:solidFill>
                <a:sym typeface="+mn-ea"/>
              </a:rPr>
              <a:t>EmailNotification </a:t>
            </a:r>
            <a:r>
              <a:rPr lang="en-IN" sz="1200" b="1">
                <a:solidFill>
                  <a:srgbClr val="00B0F0"/>
                </a:solidFill>
                <a:sym typeface="+mn-ea"/>
              </a:rPr>
              <a:t>implements Notification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FF0000"/>
                </a:solidFill>
                <a:sym typeface="+mn-ea"/>
              </a:rPr>
              <a:t> @Override</a:t>
            </a:r>
            <a:endParaRPr lang="en-IN" sz="1200" b="1">
              <a:solidFill>
                <a:srgbClr val="FF0000"/>
              </a:solidFill>
              <a:sym typeface="+mn-ea"/>
            </a:endParaRPr>
          </a:p>
          <a:p>
            <a:pPr indent="0" algn="l">
              <a:buFont typeface="Arial" panose="020B0604020202020204" pitchFamily="34" charset="0"/>
              <a:buNone/>
            </a:pPr>
            <a:r>
              <a:rPr lang="en-IN" sz="1200" b="1">
                <a:solidFill>
                  <a:srgbClr val="00B0F0"/>
                </a:solidFill>
                <a:sym typeface="+mn-ea"/>
              </a:rPr>
              <a:t>    public void </a:t>
            </a:r>
            <a:r>
              <a:rPr lang="en-IN" sz="1200" b="1">
                <a:solidFill>
                  <a:schemeClr val="accent2"/>
                </a:solidFill>
                <a:sym typeface="+mn-ea"/>
              </a:rPr>
              <a:t>notifyUser</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TODO Auto-generated method stub</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System.out.println(</a:t>
            </a:r>
            <a:r>
              <a:rPr lang="en-IN" sz="1200" b="1">
                <a:solidFill>
                  <a:schemeClr val="bg1"/>
                </a:solidFill>
                <a:sym typeface="+mn-ea"/>
              </a:rPr>
              <a:t>"Sending an e-mail 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public class </a:t>
            </a:r>
            <a:r>
              <a:rPr lang="en-IN" sz="1200" b="1">
                <a:solidFill>
                  <a:schemeClr val="accent4"/>
                </a:solidFill>
                <a:sym typeface="+mn-ea"/>
              </a:rPr>
              <a:t>PushNotification </a:t>
            </a:r>
            <a:r>
              <a:rPr lang="en-IN" sz="1200" b="1">
                <a:solidFill>
                  <a:srgbClr val="00B0F0"/>
                </a:solidFill>
                <a:sym typeface="+mn-ea"/>
              </a:rPr>
              <a:t>implements Notification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FF0000"/>
                </a:solidFill>
                <a:sym typeface="+mn-ea"/>
              </a:rPr>
              <a:t>@Override</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public void </a:t>
            </a:r>
            <a:r>
              <a:rPr lang="en-IN" sz="1200" b="1">
                <a:solidFill>
                  <a:schemeClr val="accent2"/>
                </a:solidFill>
                <a:sym typeface="+mn-ea"/>
              </a:rPr>
              <a:t>notifyUser</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92D050"/>
                </a:solidFill>
                <a:sym typeface="+mn-ea"/>
              </a:rPr>
              <a:t>        // TODO Auto-generated method stub</a:t>
            </a:r>
            <a:endParaRPr lang="en-IN" sz="1200" b="1">
              <a:solidFill>
                <a:srgbClr val="92D050"/>
              </a:solidFill>
              <a:sym typeface="+mn-ea"/>
            </a:endParaRPr>
          </a:p>
          <a:p>
            <a:pPr indent="0" algn="l">
              <a:buFont typeface="Arial" panose="020B0604020202020204" pitchFamily="34" charset="0"/>
              <a:buNone/>
            </a:pPr>
            <a:r>
              <a:rPr lang="en-IN" sz="1200" b="1">
                <a:solidFill>
                  <a:srgbClr val="00B0F0"/>
                </a:solidFill>
                <a:sym typeface="+mn-ea"/>
              </a:rPr>
              <a:t>        System.out.println(</a:t>
            </a:r>
            <a:r>
              <a:rPr lang="en-IN" sz="1200" b="1">
                <a:solidFill>
                  <a:schemeClr val="bg1"/>
                </a:solidFill>
                <a:sym typeface="+mn-ea"/>
              </a:rPr>
              <a:t>"Sending a push 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E907E7"/>
                </a:solidFill>
                <a:sym typeface="+mn-ea"/>
              </a:rPr>
              <a:t>// basically this is raw material creating factory</a:t>
            </a:r>
            <a:endParaRPr lang="en-IN" sz="1200" b="1">
              <a:solidFill>
                <a:srgbClr val="E907E7"/>
              </a:solidFill>
              <a:sym typeface="+mn-ea"/>
            </a:endParaRPr>
          </a:p>
        </p:txBody>
      </p:sp>
      <p:sp>
        <p:nvSpPr>
          <p:cNvPr id="4" name="Rectangles 3"/>
          <p:cNvSpPr/>
          <p:nvPr/>
        </p:nvSpPr>
        <p:spPr>
          <a:xfrm>
            <a:off x="3864610" y="32385"/>
            <a:ext cx="3845560" cy="446151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step2 :-  Now we will make a factory where we create all types of notification object from notification class </a:t>
            </a:r>
            <a:endParaRPr lang="en-IN" sz="1200" b="1">
              <a:solidFill>
                <a:srgbClr val="FFFF00"/>
              </a:solidFill>
              <a:sym typeface="+mn-ea"/>
            </a:endParaRPr>
          </a:p>
          <a:p>
            <a:pPr indent="0" algn="l">
              <a:buFont typeface="Arial" panose="020B0604020202020204" pitchFamily="34" charset="0"/>
              <a:buNone/>
            </a:pPr>
            <a:r>
              <a:rPr lang="en-IN" sz="1200" b="1">
                <a:solidFill>
                  <a:srgbClr val="00B0F0"/>
                </a:solidFill>
                <a:sym typeface="+mn-ea"/>
              </a:rPr>
              <a:t>public class </a:t>
            </a:r>
            <a:r>
              <a:rPr lang="en-IN" sz="1200" b="1">
                <a:solidFill>
                  <a:schemeClr val="accent4"/>
                </a:solidFill>
                <a:sym typeface="+mn-ea"/>
              </a:rPr>
              <a:t>NotificationFactory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public </a:t>
            </a:r>
            <a:r>
              <a:rPr lang="en-IN" sz="1200" b="1">
                <a:solidFill>
                  <a:schemeClr val="accent4"/>
                </a:solidFill>
                <a:sym typeface="+mn-ea"/>
              </a:rPr>
              <a:t>Notification </a:t>
            </a:r>
            <a:r>
              <a:rPr lang="en-IN" sz="1200" b="1">
                <a:solidFill>
                  <a:schemeClr val="accent2"/>
                </a:solidFill>
                <a:sym typeface="+mn-ea"/>
              </a:rPr>
              <a:t>createNotification</a:t>
            </a:r>
            <a:r>
              <a:rPr lang="en-IN" sz="1200" b="1">
                <a:solidFill>
                  <a:srgbClr val="00B0F0"/>
                </a:solidFill>
                <a:sym typeface="+mn-ea"/>
              </a:rPr>
              <a:t>(String </a:t>
            </a:r>
            <a:r>
              <a:rPr lang="en-IN" sz="1200" b="1">
                <a:solidFill>
                  <a:schemeClr val="accent1">
                    <a:lumMod val="40000"/>
                    <a:lumOff val="60000"/>
                  </a:schemeClr>
                </a:solidFill>
                <a:sym typeface="+mn-ea"/>
              </a:rPr>
              <a:t>channel</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if (</a:t>
            </a:r>
            <a:r>
              <a:rPr lang="en-IN" sz="1200" b="1">
                <a:solidFill>
                  <a:schemeClr val="accent1">
                    <a:lumMod val="40000"/>
                    <a:lumOff val="60000"/>
                  </a:schemeClr>
                </a:solidFill>
                <a:sym typeface="+mn-ea"/>
              </a:rPr>
              <a:t>channel </a:t>
            </a:r>
            <a:r>
              <a:rPr lang="en-IN" sz="1200" b="1">
                <a:solidFill>
                  <a:srgbClr val="00B0F0"/>
                </a:solidFill>
                <a:sym typeface="+mn-ea"/>
              </a:rPr>
              <a:t>== null || </a:t>
            </a:r>
            <a:r>
              <a:rPr lang="en-IN" sz="1200" b="1">
                <a:solidFill>
                  <a:schemeClr val="accent1">
                    <a:lumMod val="40000"/>
                    <a:lumOff val="60000"/>
                  </a:schemeClr>
                </a:solidFill>
                <a:sym typeface="+mn-ea"/>
              </a:rPr>
              <a:t>channel</a:t>
            </a:r>
            <a:r>
              <a:rPr lang="en-IN" sz="1200" b="1">
                <a:solidFill>
                  <a:srgbClr val="00B0F0"/>
                </a:solidFill>
                <a:sym typeface="+mn-ea"/>
              </a:rPr>
              <a:t>.isEmpty())</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return null;</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switch (</a:t>
            </a:r>
            <a:r>
              <a:rPr lang="en-IN" sz="1200" b="1">
                <a:solidFill>
                  <a:schemeClr val="accent1">
                    <a:lumMod val="40000"/>
                    <a:lumOff val="60000"/>
                  </a:schemeClr>
                </a:solidFill>
                <a:sym typeface="+mn-ea"/>
              </a:rPr>
              <a:t>channel</a:t>
            </a:r>
            <a:r>
              <a:rPr lang="en-IN" sz="1200" b="1">
                <a:solidFill>
                  <a:srgbClr val="00B0F0"/>
                </a:solidFill>
                <a:sym typeface="+mn-ea"/>
              </a:rPr>
              <a:t>)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case "</a:t>
            </a:r>
            <a:r>
              <a:rPr lang="en-IN" sz="1200" b="1">
                <a:solidFill>
                  <a:schemeClr val="accent4">
                    <a:lumMod val="40000"/>
                    <a:lumOff val="60000"/>
                  </a:schemeClr>
                </a:solidFill>
                <a:sym typeface="+mn-ea"/>
              </a:rPr>
              <a:t>SMS</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return</a:t>
            </a:r>
            <a:r>
              <a:rPr lang="en-IN" sz="1200" b="1">
                <a:solidFill>
                  <a:schemeClr val="accent2">
                    <a:lumMod val="40000"/>
                    <a:lumOff val="60000"/>
                  </a:schemeClr>
                </a:solidFill>
                <a:sym typeface="+mn-ea"/>
              </a:rPr>
              <a:t> new SMSNotification()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case "</a:t>
            </a:r>
            <a:r>
              <a:rPr lang="en-IN" sz="1200" b="1">
                <a:solidFill>
                  <a:schemeClr val="accent4">
                    <a:lumMod val="40000"/>
                    <a:lumOff val="60000"/>
                  </a:schemeClr>
                </a:solidFill>
                <a:sym typeface="+mn-ea"/>
              </a:rPr>
              <a:t>EMAIL</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return </a:t>
            </a:r>
            <a:r>
              <a:rPr lang="en-IN" sz="1200" b="1">
                <a:solidFill>
                  <a:schemeClr val="accent2">
                    <a:lumMod val="40000"/>
                    <a:lumOff val="60000"/>
                  </a:schemeClr>
                </a:solidFill>
                <a:sym typeface="+mn-ea"/>
              </a:rPr>
              <a:t>new EmailNotification()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case "</a:t>
            </a:r>
            <a:r>
              <a:rPr lang="en-IN" sz="1200" b="1">
                <a:solidFill>
                  <a:schemeClr val="accent4">
                    <a:lumMod val="40000"/>
                    <a:lumOff val="60000"/>
                  </a:schemeClr>
                </a:solidFill>
                <a:sym typeface="+mn-ea"/>
              </a:rPr>
              <a:t>PUSH</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return </a:t>
            </a:r>
            <a:r>
              <a:rPr lang="en-IN" sz="1200" b="1">
                <a:solidFill>
                  <a:schemeClr val="accent2">
                    <a:lumMod val="40000"/>
                    <a:lumOff val="60000"/>
                  </a:schemeClr>
                </a:solidFill>
                <a:sym typeface="+mn-ea"/>
              </a:rPr>
              <a:t>new PushNotification()</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default: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throw </a:t>
            </a:r>
            <a:r>
              <a:rPr lang="en-IN" sz="1200" b="1">
                <a:solidFill>
                  <a:schemeClr val="accent4">
                    <a:lumMod val="40000"/>
                    <a:lumOff val="60000"/>
                  </a:schemeClr>
                </a:solidFill>
                <a:sym typeface="+mn-ea"/>
              </a:rPr>
              <a:t>new IllegalArgumentExceptio</a:t>
            </a:r>
            <a:r>
              <a:rPr lang="en-IN" sz="1200" b="1">
                <a:solidFill>
                  <a:srgbClr val="00B0F0"/>
                </a:solidFill>
                <a:sym typeface="+mn-ea"/>
              </a:rPr>
              <a:t>n("</a:t>
            </a:r>
            <a:r>
              <a:rPr lang="en-IN" sz="1200" b="1">
                <a:solidFill>
                  <a:schemeClr val="bg1"/>
                </a:solidFill>
                <a:sym typeface="+mn-ea"/>
              </a:rPr>
              <a:t>Unknown channel</a:t>
            </a:r>
            <a:r>
              <a:rPr lang="en-IN" sz="1200" b="1">
                <a:solidFill>
                  <a:srgbClr val="00B0F0"/>
                </a:solidFill>
                <a:sym typeface="+mn-ea"/>
              </a:rPr>
              <a:t> "+</a:t>
            </a:r>
            <a:r>
              <a:rPr lang="en-IN" sz="1200" b="1">
                <a:solidFill>
                  <a:schemeClr val="accent1">
                    <a:lumMod val="40000"/>
                    <a:lumOff val="60000"/>
                  </a:schemeClr>
                </a:solidFill>
                <a:sym typeface="+mn-ea"/>
              </a:rPr>
              <a:t>channel</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endParaRPr lang="en-IN" sz="1200" b="1">
              <a:solidFill>
                <a:schemeClr val="bg1"/>
              </a:solidFill>
              <a:sym typeface="+mn-ea"/>
            </a:endParaRPr>
          </a:p>
          <a:p>
            <a:pPr indent="0" algn="l">
              <a:buFont typeface="Arial" panose="020B0604020202020204" pitchFamily="34" charset="0"/>
              <a:buNone/>
            </a:pPr>
            <a:r>
              <a:rPr lang="en-IN" sz="1200" b="1">
                <a:solidFill>
                  <a:srgbClr val="E907E7"/>
                </a:solidFill>
                <a:sym typeface="+mn-ea"/>
              </a:rPr>
              <a:t>// this is assembling or making product with the help of raw material </a:t>
            </a:r>
            <a:endParaRPr lang="en-IN" sz="1200" b="1">
              <a:solidFill>
                <a:srgbClr val="E907E7"/>
              </a:solidFill>
              <a:sym typeface="+mn-ea"/>
            </a:endParaRPr>
          </a:p>
        </p:txBody>
      </p:sp>
      <p:sp>
        <p:nvSpPr>
          <p:cNvPr id="5" name="Rectangles 4"/>
          <p:cNvSpPr/>
          <p:nvPr/>
        </p:nvSpPr>
        <p:spPr>
          <a:xfrm>
            <a:off x="3864610" y="4493895"/>
            <a:ext cx="5071110" cy="1668780"/>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step3 :-  Now we will give a notification service and get SMSNotification  from notification factory </a:t>
            </a:r>
            <a:endParaRPr lang="en-IN" sz="1200" b="1">
              <a:solidFill>
                <a:srgbClr val="FFFF00"/>
              </a:solidFill>
              <a:sym typeface="+mn-ea"/>
            </a:endParaRPr>
          </a:p>
          <a:p>
            <a:pPr indent="0" algn="l">
              <a:buFont typeface="Arial" panose="020B0604020202020204" pitchFamily="34" charset="0"/>
              <a:buNone/>
            </a:pPr>
            <a:r>
              <a:rPr lang="en-IN" sz="1200" b="1">
                <a:solidFill>
                  <a:srgbClr val="00B0F0"/>
                </a:solidFill>
                <a:sym typeface="+mn-ea"/>
              </a:rPr>
              <a:t>public class </a:t>
            </a:r>
            <a:r>
              <a:rPr lang="en-IN" sz="1200" b="1">
                <a:solidFill>
                  <a:schemeClr val="accent4"/>
                </a:solidFill>
                <a:sym typeface="+mn-ea"/>
              </a:rPr>
              <a:t>NotificationService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public static void main(String[] args)   {</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chemeClr val="accent4"/>
                </a:solidFill>
                <a:sym typeface="+mn-ea"/>
              </a:rPr>
              <a:t>NotificationFactory </a:t>
            </a:r>
            <a:r>
              <a:rPr lang="en-IN" sz="1200" b="1">
                <a:solidFill>
                  <a:schemeClr val="accent2"/>
                </a:solidFill>
                <a:sym typeface="+mn-ea"/>
              </a:rPr>
              <a:t>notificationFactory </a:t>
            </a:r>
            <a:r>
              <a:rPr lang="en-IN" sz="1200" b="1">
                <a:solidFill>
                  <a:srgbClr val="00B0F0"/>
                </a:solidFill>
                <a:sym typeface="+mn-ea"/>
              </a:rPr>
              <a:t>= new </a:t>
            </a:r>
            <a:r>
              <a:rPr lang="en-IN" sz="1200" b="1">
                <a:solidFill>
                  <a:schemeClr val="accent4"/>
                </a:solidFill>
                <a:sym typeface="+mn-ea"/>
              </a:rPr>
              <a:t>NotificationFactory</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chemeClr val="accent4"/>
                </a:solidFill>
                <a:sym typeface="+mn-ea"/>
              </a:rPr>
              <a:t>Notification </a:t>
            </a:r>
            <a:r>
              <a:rPr lang="en-IN" sz="1200" b="1">
                <a:solidFill>
                  <a:schemeClr val="bg1"/>
                </a:solidFill>
                <a:sym typeface="+mn-ea"/>
              </a:rPr>
              <a:t>notification </a:t>
            </a:r>
            <a:r>
              <a:rPr lang="en-IN" sz="1200" b="1">
                <a:solidFill>
                  <a:srgbClr val="00B0F0"/>
                </a:solidFill>
                <a:sym typeface="+mn-ea"/>
              </a:rPr>
              <a:t>= </a:t>
            </a:r>
            <a:r>
              <a:rPr lang="en-IN" sz="1200" b="1">
                <a:solidFill>
                  <a:schemeClr val="accent2"/>
                </a:solidFill>
                <a:sym typeface="+mn-ea"/>
              </a:rPr>
              <a:t>notificationFactory</a:t>
            </a:r>
            <a:r>
              <a:rPr lang="en-IN" sz="1200" b="1">
                <a:solidFill>
                  <a:srgbClr val="00B0F0"/>
                </a:solidFill>
                <a:sym typeface="+mn-ea"/>
              </a:rPr>
              <a:t>.</a:t>
            </a:r>
            <a:r>
              <a:rPr lang="en-IN" sz="1200" b="1">
                <a:solidFill>
                  <a:schemeClr val="accent2"/>
                </a:solidFill>
                <a:sym typeface="+mn-ea"/>
              </a:rPr>
              <a:t>createNotification</a:t>
            </a:r>
            <a:r>
              <a:rPr lang="en-IN" sz="1200" b="1">
                <a:solidFill>
                  <a:srgbClr val="00B0F0"/>
                </a:solidFill>
                <a:sym typeface="+mn-ea"/>
              </a:rPr>
              <a:t>("</a:t>
            </a:r>
            <a:r>
              <a:rPr lang="en-IN" sz="1200" b="1">
                <a:solidFill>
                  <a:schemeClr val="bg1"/>
                </a:solidFill>
                <a:sym typeface="+mn-ea"/>
              </a:rPr>
              <a:t>SMS</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chemeClr val="bg1"/>
                </a:solidFill>
                <a:sym typeface="+mn-ea"/>
              </a:rPr>
              <a:t>notification</a:t>
            </a:r>
            <a:r>
              <a:rPr lang="en-IN" sz="1200" b="1">
                <a:solidFill>
                  <a:srgbClr val="00B0F0"/>
                </a:solidFill>
                <a:sym typeface="+mn-ea"/>
              </a:rPr>
              <a:t>.</a:t>
            </a:r>
            <a:r>
              <a:rPr lang="en-IN" sz="1200" b="1">
                <a:solidFill>
                  <a:srgbClr val="FF0000"/>
                </a:solidFill>
                <a:sym typeface="+mn-ea"/>
              </a:rPr>
              <a:t>notifyUser</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    </a:t>
            </a:r>
            <a:r>
              <a:rPr lang="en-IN" sz="1200" b="1">
                <a:solidFill>
                  <a:srgbClr val="00B0F0"/>
                </a:solidFill>
                <a:sym typeface="+mn-ea"/>
              </a:rPr>
              <a:t>}</a:t>
            </a:r>
            <a:endParaRPr lang="en-IN" sz="1200" b="1">
              <a:solidFill>
                <a:srgbClr val="00B0F0"/>
              </a:solidFill>
              <a:sym typeface="+mn-ea"/>
            </a:endParaRPr>
          </a:p>
          <a:p>
            <a:pPr indent="0" algn="l">
              <a:buFont typeface="Arial" panose="020B0604020202020204" pitchFamily="34" charset="0"/>
              <a:buNone/>
            </a:pPr>
            <a:r>
              <a:rPr lang="en-IN" sz="1200" b="1">
                <a:solidFill>
                  <a:srgbClr val="00B0F0"/>
                </a:solidFill>
                <a:sym typeface="+mn-ea"/>
              </a:rPr>
              <a:t>}</a:t>
            </a:r>
            <a:endParaRPr lang="en-IN" sz="1200" b="1">
              <a:solidFill>
                <a:srgbClr val="00B0F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785" y="2082800"/>
            <a:ext cx="9619615" cy="829945"/>
          </a:xfrm>
          <a:prstGeom prst="rect">
            <a:avLst/>
          </a:prstGeom>
          <a:noFill/>
        </p:spPr>
        <p:txBody>
          <a:bodyPr wrap="square" rtlCol="0">
            <a:spAutoFit/>
          </a:bodyPr>
          <a:p>
            <a:pPr algn="ctr"/>
            <a:r>
              <a:rPr lang="en-IN" altLang="en-US" sz="4800" b="1" dirty="0">
                <a:solidFill>
                  <a:schemeClr val="accent1"/>
                </a:solidFill>
              </a:rPr>
              <a:t>Abstract Factory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107950" y="112395"/>
            <a:ext cx="3587750" cy="1181735"/>
          </a:xfrm>
          <a:prstGeom prst="rect">
            <a:avLst/>
          </a:prstGeom>
          <a:solidFill>
            <a:schemeClr val="tx1">
              <a:alpha val="0"/>
            </a:schemeClr>
          </a:solidFill>
          <a:ln w="12700"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sz="1200" b="1">
                <a:solidFill>
                  <a:srgbClr val="FFFF00"/>
                </a:solidFill>
                <a:sym typeface="+mn-ea"/>
              </a:rPr>
              <a:t>Question from SIngelton Design Pattern</a:t>
            </a:r>
            <a:endParaRPr lang="en-IN" sz="1200" b="1">
              <a:solidFill>
                <a:srgbClr val="FFFF00"/>
              </a:solidFill>
              <a:sym typeface="+mn-ea"/>
            </a:endParaRPr>
          </a:p>
          <a:p>
            <a:pPr marL="171450" indent="-171450" algn="l">
              <a:buFont typeface="Arial" panose="020B0604020202020204" pitchFamily="34" charset="0"/>
              <a:buChar char="•"/>
            </a:pPr>
            <a:r>
              <a:rPr lang="en-IN" sz="1200" b="1">
                <a:solidFill>
                  <a:schemeClr val="bg1"/>
                </a:solidFill>
                <a:sym typeface="+mn-ea"/>
              </a:rPr>
              <a:t>What is Singleton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we need Singelton Design Pattern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How to create singelton class ?</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constructor is private?</a:t>
            </a:r>
            <a:endParaRPr lang="en-IN" sz="1200" b="1">
              <a:solidFill>
                <a:schemeClr val="bg1"/>
              </a:solidFill>
              <a:sym typeface="+mn-ea"/>
            </a:endParaRPr>
          </a:p>
          <a:p>
            <a:pPr marL="171450" indent="-171450" algn="l">
              <a:buFont typeface="Arial" panose="020B0604020202020204" pitchFamily="34" charset="0"/>
              <a:buChar char="•"/>
            </a:pPr>
            <a:r>
              <a:rPr lang="en-IN" sz="1200" b="1">
                <a:solidFill>
                  <a:schemeClr val="bg1"/>
                </a:solidFill>
                <a:sym typeface="+mn-ea"/>
              </a:rPr>
              <a:t>Why the class is sealed?</a:t>
            </a:r>
            <a:endParaRPr lang="en-IN" sz="1200" b="1">
              <a:solidFill>
                <a:schemeClr val="bg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413510" y="2082800"/>
            <a:ext cx="9646920" cy="829945"/>
          </a:xfrm>
          <a:prstGeom prst="rect">
            <a:avLst/>
          </a:prstGeom>
          <a:noFill/>
        </p:spPr>
        <p:txBody>
          <a:bodyPr wrap="square" rtlCol="0">
            <a:spAutoFit/>
          </a:bodyPr>
          <a:p>
            <a:pPr algn="ctr"/>
            <a:r>
              <a:rPr lang="en-IN" altLang="en-US" sz="4800" b="1" dirty="0">
                <a:solidFill>
                  <a:schemeClr val="accent1"/>
                </a:solidFill>
              </a:rPr>
              <a:t>Builder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413510" y="2082800"/>
            <a:ext cx="9646920" cy="829945"/>
          </a:xfrm>
          <a:prstGeom prst="rect">
            <a:avLst/>
          </a:prstGeom>
          <a:noFill/>
        </p:spPr>
        <p:txBody>
          <a:bodyPr wrap="square" rtlCol="0">
            <a:spAutoFit/>
          </a:bodyPr>
          <a:p>
            <a:pPr algn="ctr"/>
            <a:r>
              <a:rPr lang="en-IN" altLang="en-US" sz="4800" b="1" dirty="0">
                <a:solidFill>
                  <a:schemeClr val="accent1"/>
                </a:solidFill>
              </a:rPr>
              <a:t>Prototype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Structural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IN" altLang="en-US" sz="1600" b="1" dirty="0">
                <a:solidFill>
                  <a:schemeClr val="bg1">
                    <a:lumMod val="65000"/>
                  </a:schemeClr>
                </a:solidFill>
              </a:rPr>
              <a:t>Adapter , Bridge , Composite , Decorator , Facade , Fly weight , Proxy</a:t>
            </a:r>
            <a:endParaRPr lang="en-IN" altLang="en-US" sz="1600" b="1" dirty="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Behavioural Design Pattern </a:t>
            </a:r>
            <a:endParaRPr lang="en-US" altLang="zh-CN" sz="3600" b="1" dirty="0">
              <a:solidFill>
                <a:schemeClr val="tx1">
                  <a:lumMod val="75000"/>
                  <a:lumOff val="25000"/>
                </a:schemeClr>
              </a:solidFill>
            </a:endParaRPr>
          </a:p>
        </p:txBody>
      </p:sp>
      <p:sp>
        <p:nvSpPr>
          <p:cNvPr id="27" name="矩形 26"/>
          <p:cNvSpPr/>
          <p:nvPr/>
        </p:nvSpPr>
        <p:spPr>
          <a:xfrm>
            <a:off x="1113155" y="2912745"/>
            <a:ext cx="10020935" cy="779780"/>
          </a:xfrm>
          <a:prstGeom prst="rect">
            <a:avLst/>
          </a:prstGeom>
        </p:spPr>
        <p:txBody>
          <a:bodyPr wrap="square">
            <a:spAutoFit/>
          </a:bodyPr>
          <a:p>
            <a:pPr algn="ctr">
              <a:lnSpc>
                <a:spcPct val="140000"/>
              </a:lnSpc>
            </a:pPr>
            <a:r>
              <a:rPr lang="en-IN" altLang="en-US" sz="1600" b="1" dirty="0">
                <a:solidFill>
                  <a:schemeClr val="bg1">
                    <a:lumMod val="65000"/>
                  </a:schemeClr>
                </a:solidFill>
              </a:rPr>
              <a:t>chain of responsibility, command, Interpreter, Iterator, Mediator, Momento , Observer, State, Strategy, </a:t>
            </a:r>
            <a:endParaRPr lang="en-IN" altLang="en-US" sz="1600" b="1" dirty="0">
              <a:solidFill>
                <a:schemeClr val="bg1">
                  <a:lumMod val="65000"/>
                </a:schemeClr>
              </a:solidFill>
            </a:endParaRPr>
          </a:p>
          <a:p>
            <a:pPr algn="ctr">
              <a:lnSpc>
                <a:spcPct val="140000"/>
              </a:lnSpc>
            </a:pPr>
            <a:r>
              <a:rPr lang="en-IN" altLang="en-US" sz="1600" b="1" dirty="0">
                <a:solidFill>
                  <a:schemeClr val="bg1">
                    <a:lumMod val="65000"/>
                  </a:schemeClr>
                </a:solidFill>
              </a:rPr>
              <a:t>Template Method , Visitor</a:t>
            </a:r>
            <a:endParaRPr lang="en-IN" altLang="en-US" sz="1600" b="1"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3902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9262110" y="828040"/>
            <a:ext cx="251777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ON </a:t>
            </a:r>
            <a:r>
              <a:rPr lang="en-US" sz="1200" b="1">
                <a:solidFill>
                  <a:srgbClr val="00B0F0"/>
                </a:solidFill>
                <a:sym typeface="+mn-ea"/>
              </a:rPr>
              <a:t>.</a:t>
            </a:r>
            <a:r>
              <a:rPr lang="en-US" sz="1200" b="1">
                <a:solidFill>
                  <a:schemeClr val="bg1"/>
                </a:solidFill>
                <a:sym typeface="+mn-ea"/>
              </a:rPr>
              <a:t>var1</a:t>
            </a:r>
            <a:r>
              <a:rPr lang="en-US" sz="1200" b="1">
                <a:solidFill>
                  <a:schemeClr val="accent4"/>
                </a:solidFill>
                <a:sym typeface="+mn-ea"/>
              </a:rPr>
              <a:t> ;  ....   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9262110" y="361442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5091430" y="2222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262110" y="4381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9271000" y="2474595"/>
            <a:ext cx="2517140"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9196070" y="428942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6" name="Rectangles 5"/>
          <p:cNvSpPr/>
          <p:nvPr/>
        </p:nvSpPr>
        <p:spPr>
          <a:xfrm>
            <a:off x="5091430" y="850265"/>
            <a:ext cx="4179570" cy="2812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Example </a:t>
            </a: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5090795" y="3662680"/>
            <a:ext cx="4105275" cy="30378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16" name="Rectangles 15"/>
          <p:cNvSpPr/>
          <p:nvPr/>
        </p:nvSpPr>
        <p:spPr>
          <a:xfrm>
            <a:off x="2574290" y="3913505"/>
            <a:ext cx="2516505" cy="1997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386080" y="5910580"/>
            <a:ext cx="4704715" cy="483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73660" y="302260"/>
            <a:ext cx="358775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When we model a problem in terms of objects in OOP, we create abstract definitions representing the types of objects we want to have in our system.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For example, if we were </a:t>
            </a:r>
            <a:r>
              <a:rPr sz="1200" b="1">
                <a:solidFill>
                  <a:srgbClr val="00B0F0"/>
                </a:solidFill>
                <a:sym typeface="+mn-ea"/>
              </a:rPr>
              <a:t>modeling a school</a:t>
            </a:r>
            <a:r>
              <a:rPr sz="1200" b="1">
                <a:solidFill>
                  <a:schemeClr val="bg1"/>
                </a:solidFill>
                <a:sym typeface="+mn-ea"/>
              </a:rPr>
              <a:t>, we might want to have </a:t>
            </a:r>
            <a:r>
              <a:rPr sz="1200" b="1">
                <a:solidFill>
                  <a:srgbClr val="92D050"/>
                </a:solidFill>
                <a:sym typeface="+mn-ea"/>
              </a:rPr>
              <a:t>objects representing professors</a:t>
            </a:r>
            <a:r>
              <a:rPr sz="1200" b="1">
                <a:solidFill>
                  <a:schemeClr val="bg1"/>
                </a:solidFill>
                <a:sym typeface="+mn-ea"/>
              </a:rPr>
              <a:t>. </a:t>
            </a:r>
            <a:endParaRPr sz="1200" b="1">
              <a:solidFill>
                <a:schemeClr val="bg1"/>
              </a:solidFill>
              <a:sym typeface="+mn-ea"/>
            </a:endParaRPr>
          </a:p>
          <a:p>
            <a:pPr algn="l"/>
            <a:r>
              <a:rPr sz="1200" b="1">
                <a:solidFill>
                  <a:srgbClr val="00B0F0"/>
                </a:solidFill>
                <a:sym typeface="+mn-ea"/>
              </a:rPr>
              <a:t>Every professor has some properties </a:t>
            </a:r>
            <a:r>
              <a:rPr sz="1200" b="1">
                <a:solidFill>
                  <a:schemeClr val="bg1"/>
                </a:solidFill>
                <a:sym typeface="+mn-ea"/>
              </a:rPr>
              <a:t>in common: they all have a </a:t>
            </a:r>
            <a:r>
              <a:rPr sz="1200" b="1">
                <a:solidFill>
                  <a:srgbClr val="92D050"/>
                </a:solidFill>
                <a:sym typeface="+mn-ea"/>
              </a:rPr>
              <a:t>name</a:t>
            </a:r>
            <a:r>
              <a:rPr sz="1200" b="1">
                <a:solidFill>
                  <a:schemeClr val="bg1"/>
                </a:solidFill>
                <a:sym typeface="+mn-ea"/>
              </a:rPr>
              <a:t> and a </a:t>
            </a:r>
            <a:r>
              <a:rPr sz="1200" b="1">
                <a:solidFill>
                  <a:srgbClr val="92D050"/>
                </a:solidFill>
                <a:sym typeface="+mn-ea"/>
              </a:rPr>
              <a:t>subject </a:t>
            </a:r>
            <a:r>
              <a:rPr sz="1200" b="1">
                <a:solidFill>
                  <a:schemeClr val="bg1"/>
                </a:solidFill>
                <a:sym typeface="+mn-ea"/>
              </a:rPr>
              <a:t>that they teach. Additionally, every professor can do certain things: they can all grade a paper and they can introduce themselves to their students at the start of the year, for example.</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So Professor could be a class in our system. The definition of the class lists the data and methods that every professor has.</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This defines a Professor class with:</a:t>
            </a:r>
            <a:endParaRPr sz="1200" b="1">
              <a:solidFill>
                <a:srgbClr val="00B0F0"/>
              </a:solidFill>
              <a:sym typeface="+mn-ea"/>
            </a:endParaRPr>
          </a:p>
          <a:p>
            <a:pPr algn="l"/>
            <a:endParaRPr sz="1200" b="1">
              <a:solidFill>
                <a:schemeClr val="bg1"/>
              </a:solidFill>
              <a:sym typeface="+mn-ea"/>
            </a:endParaRPr>
          </a:p>
          <a:p>
            <a:pPr algn="l"/>
            <a:r>
              <a:rPr sz="1200" b="1">
                <a:solidFill>
                  <a:srgbClr val="92D050"/>
                </a:solidFill>
                <a:sym typeface="+mn-ea"/>
              </a:rPr>
              <a:t>two data properties:</a:t>
            </a:r>
            <a:r>
              <a:rPr sz="1200" b="1">
                <a:solidFill>
                  <a:schemeClr val="bg1"/>
                </a:solidFill>
                <a:sym typeface="+mn-ea"/>
              </a:rPr>
              <a:t> name and teaches</a:t>
            </a:r>
            <a:endParaRPr sz="1200" b="1">
              <a:solidFill>
                <a:schemeClr val="bg1"/>
              </a:solidFill>
              <a:sym typeface="+mn-ea"/>
            </a:endParaRPr>
          </a:p>
          <a:p>
            <a:pPr algn="l"/>
            <a:r>
              <a:rPr sz="1200" b="1">
                <a:solidFill>
                  <a:srgbClr val="92D050"/>
                </a:solidFill>
                <a:sym typeface="+mn-ea"/>
              </a:rPr>
              <a:t>two methods:</a:t>
            </a:r>
            <a:r>
              <a:rPr sz="1200" b="1">
                <a:solidFill>
                  <a:schemeClr val="bg1"/>
                </a:solidFill>
                <a:sym typeface="+mn-ea"/>
              </a:rPr>
              <a:t> grade() to grade a paper and introduceSelf() to introduce themselves.</a:t>
            </a:r>
            <a:endParaRPr sz="1200" b="1">
              <a:solidFill>
                <a:schemeClr val="bg1"/>
              </a:solidFill>
              <a:sym typeface="+mn-ea"/>
            </a:endParaRPr>
          </a:p>
        </p:txBody>
      </p:sp>
      <p:sp>
        <p:nvSpPr>
          <p:cNvPr id="2" name="Rectangles 1"/>
          <p:cNvSpPr/>
          <p:nvPr/>
        </p:nvSpPr>
        <p:spPr>
          <a:xfrm>
            <a:off x="3661410" y="22225"/>
            <a:ext cx="358775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-2</a:t>
            </a:r>
            <a:endParaRPr lang="en-US" sz="1200" b="1">
              <a:solidFill>
                <a:srgbClr val="FFFF00"/>
              </a:solidFill>
              <a:sym typeface="+mn-ea"/>
            </a:endParaRPr>
          </a:p>
          <a:p>
            <a:pPr algn="l"/>
            <a:r>
              <a:rPr sz="1200" b="1">
                <a:solidFill>
                  <a:schemeClr val="bg1"/>
                </a:solidFill>
                <a:sym typeface="+mn-ea"/>
              </a:rPr>
              <a:t>The process of creating an instance is performed by a special function called a constructor. We pass values to the constructor for any internal state that we want to initialize in the new instance.</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92D050"/>
                </a:solidFill>
                <a:sym typeface="+mn-ea"/>
              </a:rPr>
              <a:t>However, students do have a name and may also want to introduce themselves, so we might write out the definition of a student class like this:</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Student</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p:txBody>
      </p:sp>
      <p:sp>
        <p:nvSpPr>
          <p:cNvPr id="3" name="Rectangles 2"/>
          <p:cNvSpPr/>
          <p:nvPr/>
        </p:nvSpPr>
        <p:spPr>
          <a:xfrm>
            <a:off x="7258685" y="22225"/>
            <a:ext cx="2397760" cy="29146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We start by observing that</a:t>
            </a:r>
            <a:r>
              <a:rPr sz="1200" b="1">
                <a:solidFill>
                  <a:srgbClr val="92D050"/>
                </a:solidFill>
                <a:sym typeface="+mn-ea"/>
              </a:rPr>
              <a:t> students and professors are both people, and people have names and want to introduce themselves. </a:t>
            </a:r>
            <a:r>
              <a:rPr sz="1200" b="1">
                <a:solidFill>
                  <a:schemeClr val="bg1"/>
                </a:solidFill>
                <a:sym typeface="+mn-ea"/>
              </a:rPr>
              <a:t>We can model this by </a:t>
            </a:r>
            <a:r>
              <a:rPr sz="1200" b="1">
                <a:solidFill>
                  <a:schemeClr val="accent4"/>
                </a:solidFill>
                <a:sym typeface="+mn-ea"/>
              </a:rPr>
              <a:t>defining a new class Person, where we define all the common properties of people</a:t>
            </a:r>
            <a:r>
              <a:rPr sz="1200" b="1">
                <a:solidFill>
                  <a:schemeClr val="bg1"/>
                </a:solidFill>
                <a:sym typeface="+mn-ea"/>
              </a:rPr>
              <a:t>.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4" name="Rectangles 3"/>
          <p:cNvSpPr/>
          <p:nvPr/>
        </p:nvSpPr>
        <p:spPr>
          <a:xfrm>
            <a:off x="9665970" y="21590"/>
            <a:ext cx="252603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-2</a:t>
            </a:r>
            <a:endParaRPr sz="1200" b="1">
              <a:solidFill>
                <a:schemeClr val="bg1"/>
              </a:solidFill>
              <a:sym typeface="+mn-ea"/>
            </a:endParaRPr>
          </a:p>
          <a:p>
            <a:pPr algn="l"/>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3500" y="73660"/>
            <a:ext cx="3587750" cy="5283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sz="1200" b="1">
                <a:solidFill>
                  <a:srgbClr val="FFFF00"/>
                </a:solidFill>
                <a:sym typeface="+mn-ea"/>
              </a:rPr>
              <a:t>Encapsulation</a:t>
            </a:r>
            <a:endParaRPr sz="1200" b="1">
              <a:solidFill>
                <a:schemeClr val="bg1"/>
              </a:solidFill>
              <a:sym typeface="+mn-ea"/>
            </a:endParaRPr>
          </a:p>
          <a:p>
            <a:pPr algn="l"/>
            <a:r>
              <a:rPr sz="1200" b="1">
                <a:solidFill>
                  <a:schemeClr val="bg1"/>
                </a:solidFill>
                <a:sym typeface="+mn-ea"/>
              </a:rPr>
              <a:t>Objects provide an interface to other code that wants to use them but maintain their own internal state. </a:t>
            </a:r>
            <a:endParaRPr sz="1200" b="1">
              <a:solidFill>
                <a:schemeClr val="bg1"/>
              </a:solidFill>
              <a:sym typeface="+mn-ea"/>
            </a:endParaRPr>
          </a:p>
          <a:p>
            <a:pPr algn="l"/>
            <a:endParaRPr sz="1200" b="1">
              <a:solidFill>
                <a:schemeClr val="bg1"/>
              </a:solidFill>
              <a:sym typeface="+mn-ea"/>
            </a:endParaRPr>
          </a:p>
          <a:p>
            <a:pPr algn="l"/>
            <a:r>
              <a:rPr sz="1200" b="1">
                <a:solidFill>
                  <a:schemeClr val="accent4"/>
                </a:solidFill>
                <a:sym typeface="+mn-ea"/>
              </a:rPr>
              <a:t>The object's internal state is kept private</a:t>
            </a:r>
            <a:r>
              <a:rPr sz="1200" b="1">
                <a:solidFill>
                  <a:schemeClr val="bg1"/>
                </a:solidFill>
                <a:sym typeface="+mn-ea"/>
              </a:rPr>
              <a:t>, meaning that it can only be accessed by the object's own methods, not from other objects.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Keeping an object's internal state private, and generally </a:t>
            </a:r>
            <a:r>
              <a:rPr sz="1200" b="1">
                <a:solidFill>
                  <a:srgbClr val="92D050"/>
                </a:solidFill>
                <a:sym typeface="+mn-ea"/>
              </a:rPr>
              <a:t>making a clear division between its public interface and its private internal state, is called encapsulation.</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lang="en-US" sz="1200" b="1">
                <a:solidFill>
                  <a:schemeClr val="bg1"/>
                </a:solidFill>
                <a:sym typeface="+mn-ea"/>
              </a:rPr>
              <a:t>C</a:t>
            </a:r>
            <a:r>
              <a:rPr sz="1200" b="1">
                <a:solidFill>
                  <a:schemeClr val="bg1"/>
                </a:solidFill>
                <a:sym typeface="+mn-ea"/>
              </a:rPr>
              <a:t>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private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chemeClr val="bg1"/>
                </a:solidFill>
                <a:sym typeface="+mn-ea"/>
              </a:rPr>
              <a:t>       canStudyArchery() { return this.year &gt; 1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student = new Student('Weber', 1)</a:t>
            </a:r>
            <a:endParaRPr sz="1200" b="1">
              <a:solidFill>
                <a:schemeClr val="bg1"/>
              </a:solidFill>
              <a:sym typeface="+mn-ea"/>
            </a:endParaRPr>
          </a:p>
          <a:p>
            <a:pPr algn="l"/>
            <a:r>
              <a:rPr sz="1200" b="1">
                <a:solidFill>
                  <a:schemeClr val="bg1"/>
                </a:solidFill>
                <a:sym typeface="+mn-ea"/>
              </a:rPr>
              <a:t>student.year </a:t>
            </a:r>
            <a:r>
              <a:rPr sz="1200" b="1">
                <a:solidFill>
                  <a:srgbClr val="92D050"/>
                </a:solidFill>
                <a:sym typeface="+mn-ea"/>
              </a:rPr>
              <a:t>// error: 'year' is a private property of Student</a:t>
            </a:r>
            <a:endParaRPr sz="1200" b="1">
              <a:solidFill>
                <a:srgbClr val="92D05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1920" y="302260"/>
            <a:ext cx="2757805" cy="648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You can declare a class using the class keyword. Here's a class declaration for our Person from the previous article:</a:t>
            </a:r>
            <a:endParaRPr sz="1200" b="1">
              <a:solidFill>
                <a:schemeClr val="bg1"/>
              </a:solidFill>
              <a:sym typeface="+mn-ea"/>
            </a:endParaRPr>
          </a:p>
          <a:p>
            <a:pPr algn="l"/>
            <a:endParaRPr sz="1200" b="1">
              <a:solidFill>
                <a:srgbClr val="00B0F0"/>
              </a:solidFill>
              <a:sym typeface="+mn-ea"/>
            </a:endParaRPr>
          </a:p>
          <a:p>
            <a:pPr algn="l"/>
            <a:r>
              <a:rPr sz="1200" b="1">
                <a:solidFill>
                  <a:srgbClr val="00B0F0"/>
                </a:solidFill>
                <a:sym typeface="+mn-ea"/>
              </a:rPr>
              <a:t>In pseudocode,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rgbClr val="00B0F0"/>
                </a:solidFill>
                <a:sym typeface="+mn-ea"/>
              </a:rPr>
              <a:t>In 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r>
              <a:rPr lang="en-IN" sz="1200" b="1">
                <a:solidFill>
                  <a:srgbClr val="92D050"/>
                </a:solidFill>
                <a:sym typeface="+mn-ea"/>
              </a:rPr>
              <a:t>// a name property.</a:t>
            </a:r>
            <a:endParaRPr lang="en-IN"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 constructor that takes a name parameter that is used to initialize the new object's name property</a:t>
            </a:r>
            <a:endParaRPr lang="en-IN" sz="1200" b="1">
              <a:solidFill>
                <a:srgbClr val="92D05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lang="en-US" sz="1200" b="1">
                <a:solidFill>
                  <a:srgbClr val="92D050"/>
                </a:solidFill>
                <a:sym typeface="+mn-ea"/>
              </a:rPr>
              <a:t>/*this.var0:- global </a:t>
            </a:r>
            <a:r>
              <a:rPr lang="en-IN" altLang="en-US" sz="1200" b="1">
                <a:solidFill>
                  <a:srgbClr val="92D050"/>
                </a:solidFill>
                <a:sym typeface="+mn-ea"/>
              </a:rPr>
              <a:t> </a:t>
            </a:r>
            <a:r>
              <a:rPr lang="en-US" sz="1200" b="1">
                <a:solidFill>
                  <a:srgbClr val="92D050"/>
                </a:solidFill>
                <a:sym typeface="+mn-ea"/>
              </a:rPr>
              <a:t>variable*/</a:t>
            </a:r>
            <a:r>
              <a:rPr lang="en-IN" altLang="en-US" sz="1200" b="1">
                <a:solidFill>
                  <a:srgbClr val="92D050"/>
                </a:solidFill>
                <a:sym typeface="+mn-ea"/>
              </a:rPr>
              <a:t>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r>
              <a:rPr lang="en-US" sz="1200" b="1">
                <a:solidFill>
                  <a:srgbClr val="92D050"/>
                </a:solidFill>
                <a:sym typeface="+mn-ea"/>
              </a:rPr>
              <a:t>/*par0 :- parameter by constructorglobal variable*/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t>
            </a:r>
            <a:r>
              <a:rPr sz="1200" b="1">
                <a:solidFill>
                  <a:srgbClr val="92D050"/>
                </a:solidFill>
                <a:sym typeface="+mn-ea"/>
              </a:rPr>
              <a:t>an introduceSelf() method that can refer to the object's properties using this.</a:t>
            </a:r>
            <a:endParaRPr sz="1200" b="1">
              <a:solidFill>
                <a:srgbClr val="92D05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4" name="Rectangles 3"/>
          <p:cNvSpPr/>
          <p:nvPr/>
        </p:nvSpPr>
        <p:spPr>
          <a:xfrm>
            <a:off x="2879725" y="302260"/>
            <a:ext cx="252603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In pseudocode,</a:t>
            </a:r>
            <a:r>
              <a:rPr lang="en-IN" sz="1200" b="1">
                <a:solidFill>
                  <a:srgbClr val="00B0F0"/>
                </a:solidFill>
                <a:sym typeface="+mn-ea"/>
              </a:rPr>
              <a:t> </a:t>
            </a:r>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6" name="Rectangles 5"/>
          <p:cNvSpPr/>
          <p:nvPr/>
        </p:nvSpPr>
        <p:spPr>
          <a:xfrm>
            <a:off x="5405755" y="22860"/>
            <a:ext cx="2994660" cy="6706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Given our Person class above, let's define the Professor subclass.</a:t>
            </a:r>
            <a:r>
              <a:rPr lang="en-US" sz="1200" b="1">
                <a:solidFill>
                  <a:srgbClr val="00B0F0"/>
                </a:solidFill>
                <a:sym typeface="+mn-ea"/>
              </a:rPr>
              <a:t>    </a:t>
            </a:r>
            <a:r>
              <a:rPr sz="1200" b="1">
                <a:solidFill>
                  <a:srgbClr val="00B0F0"/>
                </a:solidFill>
                <a:sym typeface="+mn-ea"/>
              </a:rPr>
              <a:t>In code,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endParaRPr lang="en-IN"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Professor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teaches</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teaches </a:t>
            </a:r>
            <a:r>
              <a:rPr sz="1200" b="1">
                <a:solidFill>
                  <a:srgbClr val="00B0F0"/>
                </a:solidFill>
                <a:sym typeface="+mn-ea"/>
              </a:rPr>
              <a:t>= </a:t>
            </a:r>
            <a:r>
              <a:rPr sz="1200" b="1">
                <a:solidFill>
                  <a:schemeClr val="bg1"/>
                </a:solidFill>
                <a:sym typeface="+mn-ea"/>
              </a:rPr>
              <a:t>teaches</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will be your </a:t>
            </a:r>
            <a:r>
              <a:rPr sz="1200" b="1">
                <a:solidFill>
                  <a:srgbClr val="00B0F0"/>
                </a:solidFill>
                <a:sym typeface="+mn-ea"/>
              </a:rPr>
              <a:t>${this.</a:t>
            </a:r>
            <a:r>
              <a:rPr sz="1200" b="1">
                <a:solidFill>
                  <a:schemeClr val="accent2"/>
                </a:solidFill>
                <a:sym typeface="+mn-ea"/>
              </a:rPr>
              <a:t>teaches</a:t>
            </a:r>
            <a:r>
              <a:rPr sz="1200" b="1">
                <a:solidFill>
                  <a:srgbClr val="00B0F0"/>
                </a:solidFill>
                <a:sym typeface="+mn-ea"/>
              </a:rPr>
              <a:t>} </a:t>
            </a:r>
            <a:r>
              <a:rPr sz="1200" b="1">
                <a:solidFill>
                  <a:schemeClr val="bg1"/>
                </a:solidFill>
                <a:sym typeface="+mn-ea"/>
              </a:rPr>
              <a:t>professor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grade</a:t>
            </a:r>
            <a:r>
              <a:rPr sz="1200" b="1">
                <a:solidFill>
                  <a:srgbClr val="00B0F0"/>
                </a:solidFill>
                <a:sym typeface="+mn-ea"/>
              </a:rPr>
              <a:t>(</a:t>
            </a:r>
            <a:r>
              <a:rPr sz="1200" b="1">
                <a:solidFill>
                  <a:schemeClr val="bg1"/>
                </a:solidFill>
                <a:sym typeface="+mn-ea"/>
              </a:rPr>
              <a:t>paper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const grade = Math.floor(Math.random() * (5 - 1) + 1);</a:t>
            </a:r>
            <a:endParaRPr sz="1200" b="1">
              <a:solidFill>
                <a:srgbClr val="00B0F0"/>
              </a:solidFill>
              <a:sym typeface="+mn-ea"/>
            </a:endParaRPr>
          </a:p>
          <a:p>
            <a:pPr algn="l"/>
            <a:r>
              <a:rPr sz="1200" b="1">
                <a:solidFill>
                  <a:srgbClr val="00B0F0"/>
                </a:solidFill>
                <a:sym typeface="+mn-ea"/>
              </a:rPr>
              <a:t>    console.log(grade);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2" name="Rectangles 1"/>
          <p:cNvSpPr/>
          <p:nvPr/>
        </p:nvSpPr>
        <p:spPr>
          <a:xfrm>
            <a:off x="8400415" y="22225"/>
            <a:ext cx="2579370" cy="3267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a:t>
            </a:r>
            <a:r>
              <a:rPr lang="en-US" altLang="en-IN" sz="1200" b="1">
                <a:solidFill>
                  <a:srgbClr val="FFFF00"/>
                </a:solidFill>
                <a:sym typeface="+mn-ea"/>
              </a:rPr>
              <a:t>2</a:t>
            </a:r>
            <a:endParaRPr sz="1200" b="1">
              <a:solidFill>
                <a:schemeClr val="bg1"/>
              </a:solidFill>
              <a:sym typeface="+mn-ea"/>
            </a:endParaRPr>
          </a:p>
          <a:p>
            <a:pPr algn="l"/>
            <a:r>
              <a:rPr sz="1200" b="1">
                <a:solidFill>
                  <a:srgbClr val="00B0F0"/>
                </a:solidFill>
                <a:sym typeface="+mn-ea"/>
              </a:rPr>
              <a:t>class </a:t>
            </a:r>
            <a:r>
              <a:rPr lang="en-US" sz="1200" b="1">
                <a:solidFill>
                  <a:schemeClr val="accent4"/>
                </a:solidFill>
                <a:sym typeface="+mn-ea"/>
              </a:rPr>
              <a:t>Student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lang="en-US"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lang="en-US"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lang="en-US" sz="1200" b="1">
                <a:solidFill>
                  <a:schemeClr val="accent2"/>
                </a:solidFill>
                <a:sym typeface="+mn-ea"/>
              </a:rPr>
              <a:t>year</a:t>
            </a:r>
            <a:r>
              <a:rPr sz="1200" b="1">
                <a:solidFill>
                  <a:srgbClr val="00B0F0"/>
                </a:solidFill>
                <a:sym typeface="+mn-ea"/>
              </a:rPr>
              <a:t>= </a:t>
            </a:r>
            <a:r>
              <a:rPr lang="en-US"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a:t>
            </a:r>
            <a:r>
              <a:rPr lang="en-US" sz="1200" b="1">
                <a:solidFill>
                  <a:schemeClr val="bg1"/>
                </a:solidFill>
                <a:sym typeface="+mn-ea"/>
              </a:rPr>
              <a:t>am</a:t>
            </a:r>
            <a:r>
              <a:rPr sz="1200" b="1">
                <a:solidFill>
                  <a:schemeClr val="bg1"/>
                </a:solidFill>
                <a:sym typeface="+mn-ea"/>
              </a:rPr>
              <a:t> </a:t>
            </a:r>
            <a:r>
              <a:rPr sz="1200" b="1">
                <a:solidFill>
                  <a:srgbClr val="00B0F0"/>
                </a:solidFill>
                <a:sym typeface="+mn-ea"/>
              </a:rPr>
              <a:t>${this.</a:t>
            </a:r>
            <a:r>
              <a:rPr lang="en-US" sz="1200" b="1">
                <a:solidFill>
                  <a:schemeClr val="accent2"/>
                </a:solidFill>
                <a:sym typeface="+mn-ea"/>
              </a:rPr>
              <a:t>year</a:t>
            </a:r>
            <a:r>
              <a:rPr sz="1200" b="1">
                <a:solidFill>
                  <a:srgbClr val="00B0F0"/>
                </a:solidFill>
                <a:sym typeface="+mn-ea"/>
              </a:rPr>
              <a:t>} </a:t>
            </a:r>
            <a:r>
              <a:rPr lang="en-US" sz="1200" b="1">
                <a:solidFill>
                  <a:schemeClr val="bg1"/>
                </a:solidFill>
                <a:sym typeface="+mn-ea"/>
              </a:rPr>
              <a:t>old</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3500" y="62865"/>
            <a:ext cx="3587750" cy="5283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sz="1200" b="1">
                <a:solidFill>
                  <a:srgbClr val="FFFF00"/>
                </a:solidFill>
                <a:sym typeface="+mn-ea"/>
              </a:rPr>
              <a:t>Encapsulation</a:t>
            </a:r>
            <a:endParaRPr sz="1200" b="1">
              <a:solidFill>
                <a:schemeClr val="bg1"/>
              </a:solidFill>
              <a:sym typeface="+mn-ea"/>
            </a:endParaRPr>
          </a:p>
          <a:p>
            <a:pPr algn="l"/>
            <a:r>
              <a:rPr sz="1200" b="1">
                <a:solidFill>
                  <a:schemeClr val="bg1"/>
                </a:solidFill>
                <a:sym typeface="+mn-ea"/>
              </a:rPr>
              <a:t>Objects provide an interface to other code that wants to use them but maintain their own internal state. </a:t>
            </a:r>
            <a:endParaRPr sz="1200" b="1">
              <a:solidFill>
                <a:schemeClr val="bg1"/>
              </a:solidFill>
              <a:sym typeface="+mn-ea"/>
            </a:endParaRPr>
          </a:p>
          <a:p>
            <a:pPr algn="l"/>
            <a:endParaRPr sz="1200" b="1">
              <a:solidFill>
                <a:schemeClr val="bg1"/>
              </a:solidFill>
              <a:sym typeface="+mn-ea"/>
            </a:endParaRPr>
          </a:p>
          <a:p>
            <a:pPr algn="l"/>
            <a:r>
              <a:rPr sz="1200" b="1">
                <a:solidFill>
                  <a:schemeClr val="accent4"/>
                </a:solidFill>
                <a:sym typeface="+mn-ea"/>
              </a:rPr>
              <a:t>The object's internal state is kept private</a:t>
            </a:r>
            <a:r>
              <a:rPr sz="1200" b="1">
                <a:solidFill>
                  <a:schemeClr val="bg1"/>
                </a:solidFill>
                <a:sym typeface="+mn-ea"/>
              </a:rPr>
              <a:t>, meaning that it can only be accessed by the object's own methods, not from other objects.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Keeping an object's internal state private, and generally </a:t>
            </a:r>
            <a:r>
              <a:rPr sz="1200" b="1">
                <a:solidFill>
                  <a:srgbClr val="92D050"/>
                </a:solidFill>
                <a:sym typeface="+mn-ea"/>
              </a:rPr>
              <a:t>making a clear division between its public interface and its private internal state, is called encapsulation.</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lang="en-US" sz="1200" b="1">
                <a:solidFill>
                  <a:schemeClr val="bg1"/>
                </a:solidFill>
                <a:sym typeface="+mn-ea"/>
              </a:rPr>
              <a:t>C</a:t>
            </a:r>
            <a:r>
              <a:rPr sz="1200" b="1">
                <a:solidFill>
                  <a:schemeClr val="bg1"/>
                </a:solidFill>
                <a:sym typeface="+mn-ea"/>
              </a:rPr>
              <a:t>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private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chemeClr val="bg1"/>
                </a:solidFill>
                <a:sym typeface="+mn-ea"/>
              </a:rPr>
              <a:t>       canStudyArchery() { return this.year &gt; 1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student = new Student('Weber', 1)</a:t>
            </a:r>
            <a:endParaRPr sz="1200" b="1">
              <a:solidFill>
                <a:schemeClr val="bg1"/>
              </a:solidFill>
              <a:sym typeface="+mn-ea"/>
            </a:endParaRPr>
          </a:p>
          <a:p>
            <a:pPr algn="l"/>
            <a:r>
              <a:rPr sz="1200" b="1">
                <a:solidFill>
                  <a:schemeClr val="bg1"/>
                </a:solidFill>
                <a:sym typeface="+mn-ea"/>
              </a:rPr>
              <a:t>student.year </a:t>
            </a:r>
            <a:r>
              <a:rPr sz="1200" b="1">
                <a:solidFill>
                  <a:srgbClr val="92D050"/>
                </a:solidFill>
                <a:sym typeface="+mn-ea"/>
              </a:rPr>
              <a:t>// error: 'year' is a private property of Student</a:t>
            </a:r>
            <a:endParaRPr sz="1200" b="1">
              <a:solidFill>
                <a:srgbClr val="92D050"/>
              </a:solidFill>
              <a:sym typeface="+mn-ea"/>
            </a:endParaRPr>
          </a:p>
        </p:txBody>
      </p:sp>
      <p:sp>
        <p:nvSpPr>
          <p:cNvPr id="6" name="Rectangles 5"/>
          <p:cNvSpPr/>
          <p:nvPr/>
        </p:nvSpPr>
        <p:spPr>
          <a:xfrm>
            <a:off x="7329170" y="151765"/>
            <a:ext cx="2994660" cy="6706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Given our Person class above, let's define the Professor subclass.</a:t>
            </a:r>
            <a:r>
              <a:rPr lang="en-US" sz="1200" b="1">
                <a:solidFill>
                  <a:srgbClr val="00B0F0"/>
                </a:solidFill>
                <a:sym typeface="+mn-ea"/>
              </a:rPr>
              <a:t>    </a:t>
            </a:r>
            <a:r>
              <a:rPr sz="1200" b="1">
                <a:solidFill>
                  <a:srgbClr val="00B0F0"/>
                </a:solidFill>
                <a:sym typeface="+mn-ea"/>
              </a:rPr>
              <a:t>In code,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endParaRPr lang="en-IN"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Professor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teaches</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teaches </a:t>
            </a:r>
            <a:r>
              <a:rPr sz="1200" b="1">
                <a:solidFill>
                  <a:srgbClr val="00B0F0"/>
                </a:solidFill>
                <a:sym typeface="+mn-ea"/>
              </a:rPr>
              <a:t>= </a:t>
            </a:r>
            <a:r>
              <a:rPr sz="1200" b="1">
                <a:solidFill>
                  <a:schemeClr val="bg1"/>
                </a:solidFill>
                <a:sym typeface="+mn-ea"/>
              </a:rPr>
              <a:t>teaches</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will be your </a:t>
            </a:r>
            <a:r>
              <a:rPr sz="1200" b="1">
                <a:solidFill>
                  <a:srgbClr val="00B0F0"/>
                </a:solidFill>
                <a:sym typeface="+mn-ea"/>
              </a:rPr>
              <a:t>${this.</a:t>
            </a:r>
            <a:r>
              <a:rPr sz="1200" b="1">
                <a:solidFill>
                  <a:schemeClr val="accent2"/>
                </a:solidFill>
                <a:sym typeface="+mn-ea"/>
              </a:rPr>
              <a:t>teaches</a:t>
            </a:r>
            <a:r>
              <a:rPr sz="1200" b="1">
                <a:solidFill>
                  <a:srgbClr val="00B0F0"/>
                </a:solidFill>
                <a:sym typeface="+mn-ea"/>
              </a:rPr>
              <a:t>} </a:t>
            </a:r>
            <a:r>
              <a:rPr sz="1200" b="1">
                <a:solidFill>
                  <a:schemeClr val="bg1"/>
                </a:solidFill>
                <a:sym typeface="+mn-ea"/>
              </a:rPr>
              <a:t>professor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grade</a:t>
            </a:r>
            <a:r>
              <a:rPr sz="1200" b="1">
                <a:solidFill>
                  <a:srgbClr val="00B0F0"/>
                </a:solidFill>
                <a:sym typeface="+mn-ea"/>
              </a:rPr>
              <a:t>(</a:t>
            </a:r>
            <a:r>
              <a:rPr sz="1200" b="1">
                <a:solidFill>
                  <a:schemeClr val="bg1"/>
                </a:solidFill>
                <a:sym typeface="+mn-ea"/>
              </a:rPr>
              <a:t>paper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const grade = Math.floor(Math.random() * (5 - 1) + 1);</a:t>
            </a:r>
            <a:endParaRPr sz="1200" b="1">
              <a:solidFill>
                <a:srgbClr val="00B0F0"/>
              </a:solidFill>
              <a:sym typeface="+mn-ea"/>
            </a:endParaRPr>
          </a:p>
          <a:p>
            <a:pPr algn="l"/>
            <a:r>
              <a:rPr sz="1200" b="1">
                <a:solidFill>
                  <a:srgbClr val="00B0F0"/>
                </a:solidFill>
                <a:sym typeface="+mn-ea"/>
              </a:rPr>
              <a:t>    console.log(grade);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2" name="Rectangles 1"/>
          <p:cNvSpPr/>
          <p:nvPr/>
        </p:nvSpPr>
        <p:spPr>
          <a:xfrm>
            <a:off x="3651250" y="62865"/>
            <a:ext cx="3587750" cy="6603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Private Method &amp; Properties  Example</a:t>
            </a:r>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Student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r>
              <a:rPr sz="1200" b="1">
                <a:solidFill>
                  <a:schemeClr val="bg1"/>
                </a:solidFill>
                <a:sym typeface="+mn-ea"/>
              </a:rPr>
              <a:t>year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r>
              <a:rPr lang="en-US" sz="1200" b="1">
                <a:solidFill>
                  <a:srgbClr val="00B0F0"/>
                </a:solidFill>
                <a:sym typeface="+mn-ea"/>
              </a:rPr>
              <a:t> </a:t>
            </a:r>
            <a:r>
              <a:rPr lang="en-US" sz="1200" b="1">
                <a:solidFill>
                  <a:srgbClr val="92D050"/>
                </a:solidFill>
                <a:sym typeface="+mn-ea"/>
              </a:rPr>
              <a:t>// access parent constructor</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year</a:t>
            </a:r>
            <a:r>
              <a:rPr sz="1200" b="1">
                <a:solidFill>
                  <a:srgbClr val="00B0F0"/>
                </a:solidFill>
                <a:sym typeface="+mn-ea"/>
              </a:rPr>
              <a:t> = </a:t>
            </a:r>
            <a:r>
              <a:rPr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I'm in yea</a:t>
            </a:r>
            <a:r>
              <a:rPr sz="1200" b="1">
                <a:solidFill>
                  <a:srgbClr val="00B0F0"/>
                </a:solidFill>
                <a:sym typeface="+mn-ea"/>
              </a:rPr>
              <a:t>r ${this.#</a:t>
            </a:r>
            <a:r>
              <a:rPr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canStudyArchery</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return this.#</a:t>
            </a:r>
            <a:r>
              <a:rPr sz="1200" b="1">
                <a:solidFill>
                  <a:schemeClr val="accent2"/>
                </a:solidFill>
                <a:sym typeface="+mn-ea"/>
              </a:rPr>
              <a:t>year </a:t>
            </a:r>
            <a:r>
              <a:rPr sz="1200" b="1">
                <a:solidFill>
                  <a:srgbClr val="00B0F0"/>
                </a:solidFill>
                <a:sym typeface="+mn-ea"/>
              </a:rPr>
              <a:t>&gt; 1;</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FF0000"/>
                </a:solidFill>
                <a:sym typeface="+mn-ea"/>
              </a:rPr>
              <a:t>somePublicMethod</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somePrivateMethod</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somePrivateMethod</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You called 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const </a:t>
            </a:r>
            <a:r>
              <a:rPr sz="1200" b="1">
                <a:solidFill>
                  <a:schemeClr val="accent2"/>
                </a:solidFill>
                <a:sym typeface="+mn-ea"/>
              </a:rPr>
              <a:t>summers </a:t>
            </a:r>
            <a:r>
              <a:rPr sz="1200" b="1">
                <a:solidFill>
                  <a:srgbClr val="00B0F0"/>
                </a:solidFill>
                <a:sym typeface="+mn-ea"/>
              </a:rPr>
              <a:t>= new Student("</a:t>
            </a:r>
            <a:r>
              <a:rPr sz="1200" b="1">
                <a:solidFill>
                  <a:schemeClr val="bg1"/>
                </a:solidFill>
                <a:sym typeface="+mn-ea"/>
              </a:rPr>
              <a:t>Summers</a:t>
            </a:r>
            <a:r>
              <a:rPr sz="1200" b="1">
                <a:solidFill>
                  <a:srgbClr val="00B0F0"/>
                </a:solidFill>
                <a:sym typeface="+mn-ea"/>
              </a:rPr>
              <a:t>", </a:t>
            </a:r>
            <a:r>
              <a:rPr sz="1200" b="1">
                <a:solidFill>
                  <a:schemeClr val="bg1"/>
                </a:solidFill>
                <a:sym typeface="+mn-ea"/>
              </a:rPr>
              <a:t>2</a:t>
            </a:r>
            <a:r>
              <a:rPr sz="1200" b="1">
                <a:solidFill>
                  <a:srgbClr val="00B0F0"/>
                </a:solidFill>
                <a:sym typeface="+mn-ea"/>
              </a:rPr>
              <a:t>);</a:t>
            </a:r>
            <a:endParaRPr sz="1200" b="1">
              <a:solidFill>
                <a:srgbClr val="00B0F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introduceSelf</a:t>
            </a:r>
            <a:r>
              <a:rPr sz="1200" b="1">
                <a:solidFill>
                  <a:srgbClr val="00B0F0"/>
                </a:solidFill>
                <a:sym typeface="+mn-ea"/>
              </a:rPr>
              <a:t>(); </a:t>
            </a:r>
            <a:r>
              <a:rPr sz="1200" b="1">
                <a:solidFill>
                  <a:srgbClr val="92D050"/>
                </a:solidFill>
                <a:sym typeface="+mn-ea"/>
              </a:rPr>
              <a:t>// Hi! I'm Summers, and I'm in year 2.</a:t>
            </a:r>
            <a:endParaRPr sz="1200" b="1">
              <a:solidFill>
                <a:srgbClr val="92D05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canStudyArchery</a:t>
            </a:r>
            <a:r>
              <a:rPr sz="1200" b="1">
                <a:solidFill>
                  <a:srgbClr val="00B0F0"/>
                </a:solidFill>
                <a:sym typeface="+mn-ea"/>
              </a:rPr>
              <a:t>(); </a:t>
            </a:r>
            <a:r>
              <a:rPr sz="1200" b="1">
                <a:solidFill>
                  <a:srgbClr val="92D050"/>
                </a:solidFill>
                <a:sym typeface="+mn-ea"/>
              </a:rPr>
              <a:t>// true</a:t>
            </a:r>
            <a:endParaRPr sz="1200" b="1">
              <a:solidFill>
                <a:srgbClr val="00B0F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year</a:t>
            </a:r>
            <a:r>
              <a:rPr sz="1200" b="1">
                <a:solidFill>
                  <a:srgbClr val="00B0F0"/>
                </a:solidFill>
                <a:sym typeface="+mn-ea"/>
              </a:rPr>
              <a:t>; </a:t>
            </a:r>
            <a:r>
              <a:rPr sz="1200" b="1">
                <a:solidFill>
                  <a:srgbClr val="92D050"/>
                </a:solidFill>
                <a:sym typeface="+mn-ea"/>
              </a:rPr>
              <a:t>// SyntaxError</a:t>
            </a:r>
            <a:endParaRPr sz="1200" b="1">
              <a:solidFill>
                <a:srgbClr val="92D050"/>
              </a:solidFill>
              <a:sym typeface="+mn-ea"/>
            </a:endParaRPr>
          </a:p>
          <a:p>
            <a:pPr algn="l"/>
            <a:endParaRPr sz="1200" b="1">
              <a:solidFill>
                <a:srgbClr val="92D050"/>
              </a:solidFill>
              <a:sym typeface="+mn-ea"/>
            </a:endParaRPr>
          </a:p>
          <a:p>
            <a:pPr algn="l"/>
            <a:r>
              <a:rPr sz="1200" b="1">
                <a:solidFill>
                  <a:schemeClr val="accent2"/>
                </a:solidFill>
                <a:sym typeface="+mn-ea"/>
              </a:rPr>
              <a:t>summers </a:t>
            </a:r>
            <a:r>
              <a:rPr sz="1200" b="1">
                <a:solidFill>
                  <a:srgbClr val="00B0F0"/>
                </a:solidFill>
                <a:sym typeface="+mn-ea"/>
              </a:rPr>
              <a:t>.</a:t>
            </a:r>
            <a:r>
              <a:rPr sz="1200" b="1">
                <a:solidFill>
                  <a:srgbClr val="FF0000"/>
                </a:solidFill>
                <a:sym typeface="+mn-ea"/>
              </a:rPr>
              <a:t>somePublicMethod</a:t>
            </a:r>
            <a:r>
              <a:rPr sz="1200" b="1">
                <a:solidFill>
                  <a:srgbClr val="00B0F0"/>
                </a:solidFill>
                <a:sym typeface="+mn-ea"/>
              </a:rPr>
              <a:t>();</a:t>
            </a:r>
            <a:r>
              <a:rPr sz="1200" b="1">
                <a:solidFill>
                  <a:srgbClr val="92D050"/>
                </a:solidFill>
                <a:sym typeface="+mn-ea"/>
              </a:rPr>
              <a:t> // 'You called me?'</a:t>
            </a:r>
            <a:endParaRPr sz="1200" b="1">
              <a:solidFill>
                <a:srgbClr val="92D050"/>
              </a:solidFill>
              <a:sym typeface="+mn-ea"/>
            </a:endParaRPr>
          </a:p>
          <a:p>
            <a:pPr algn="l"/>
            <a:r>
              <a:rPr sz="1200" b="1">
                <a:solidFill>
                  <a:schemeClr val="accent2"/>
                </a:solidFill>
                <a:sym typeface="+mn-ea"/>
              </a:rPr>
              <a:t>summers </a:t>
            </a:r>
            <a:r>
              <a:rPr sz="1200" b="1">
                <a:solidFill>
                  <a:srgbClr val="00B0F0"/>
                </a:solidFill>
                <a:sym typeface="+mn-ea"/>
              </a:rPr>
              <a:t>.#</a:t>
            </a:r>
            <a:r>
              <a:rPr sz="1200" b="1">
                <a:solidFill>
                  <a:srgbClr val="FF0000"/>
                </a:solidFill>
                <a:sym typeface="+mn-ea"/>
              </a:rPr>
              <a:t>somePrivateMethod</a:t>
            </a:r>
            <a:r>
              <a:rPr sz="1200" b="1">
                <a:solidFill>
                  <a:srgbClr val="00B0F0"/>
                </a:solidFill>
                <a:sym typeface="+mn-ea"/>
              </a:rPr>
              <a:t>();</a:t>
            </a:r>
            <a:r>
              <a:rPr sz="1200" b="1">
                <a:solidFill>
                  <a:srgbClr val="92D050"/>
                </a:solidFill>
                <a:sym typeface="+mn-ea"/>
              </a:rPr>
              <a:t> // SyntaxError</a:t>
            </a:r>
            <a:endParaRPr sz="1200" b="1">
              <a:solidFill>
                <a:srgbClr val="92D050"/>
              </a:solidFill>
              <a:sym typeface="+mn-ea"/>
            </a:endParaRPr>
          </a:p>
        </p:txBody>
      </p:sp>
      <p:sp>
        <p:nvSpPr>
          <p:cNvPr id="3" name="Rectangles 2"/>
          <p:cNvSpPr/>
          <p:nvPr/>
        </p:nvSpPr>
        <p:spPr>
          <a:xfrm>
            <a:off x="54610" y="5346700"/>
            <a:ext cx="3597275" cy="13195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Private Method &amp; Properties</a:t>
            </a:r>
            <a:endParaRPr sz="1200" b="1">
              <a:solidFill>
                <a:schemeClr val="bg1"/>
              </a:solidFill>
              <a:sym typeface="+mn-ea"/>
            </a:endParaRPr>
          </a:p>
          <a:p>
            <a:pPr algn="l"/>
            <a:r>
              <a:rPr lang="en-US" sz="1200" b="1">
                <a:solidFill>
                  <a:schemeClr val="bg1"/>
                </a:solidFill>
                <a:sym typeface="+mn-ea"/>
              </a:rPr>
              <a:t>P</a:t>
            </a:r>
            <a:r>
              <a:rPr sz="1200" b="1">
                <a:solidFill>
                  <a:schemeClr val="bg1"/>
                </a:solidFill>
                <a:sym typeface="+mn-ea"/>
              </a:rPr>
              <a:t>rivate methods as well as private data properties. Just like </a:t>
            </a:r>
            <a:r>
              <a:rPr sz="1200" b="1">
                <a:solidFill>
                  <a:srgbClr val="00B0F0"/>
                </a:solidFill>
                <a:sym typeface="+mn-ea"/>
              </a:rPr>
              <a:t>private data properties, their names start with</a:t>
            </a:r>
            <a:r>
              <a:rPr sz="1200" b="1">
                <a:solidFill>
                  <a:srgbClr val="FF0000"/>
                </a:solidFill>
                <a:sym typeface="+mn-ea"/>
              </a:rPr>
              <a:t> #</a:t>
            </a:r>
            <a:r>
              <a:rPr sz="1200" b="1">
                <a:solidFill>
                  <a:schemeClr val="bg1"/>
                </a:solidFill>
                <a:sym typeface="+mn-ea"/>
              </a:rPr>
              <a:t>, and they can only be called by the object's own methods</a:t>
            </a:r>
            <a:r>
              <a:rPr lang="en-US" sz="1200" b="1">
                <a:solidFill>
                  <a:schemeClr val="bg1"/>
                </a:solidFill>
                <a:sym typeface="+mn-ea"/>
              </a:rPr>
              <a:t>.</a:t>
            </a:r>
            <a:endParaRPr sz="1200" b="1">
              <a:solidFill>
                <a:srgbClr val="92D05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65405" y="302260"/>
            <a:ext cx="3587750" cy="4135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Super , override method parent method  </a:t>
            </a:r>
            <a:endParaRPr lang="en-US" sz="1200" b="1">
              <a:solidFill>
                <a:srgbClr val="FFFF00"/>
              </a:solidFill>
              <a:sym typeface="+mn-ea"/>
            </a:endParaRPr>
          </a:p>
          <a:p>
            <a:pPr algn="l"/>
            <a:r>
              <a:rPr sz="1200" b="1">
                <a:solidFill>
                  <a:srgbClr val="00B0F0"/>
                </a:solidFill>
                <a:sym typeface="+mn-ea"/>
              </a:rPr>
              <a:t>class Person {</a:t>
            </a:r>
            <a:endParaRPr sz="1200" b="1">
              <a:solidFill>
                <a:srgbClr val="00B0F0"/>
              </a:solidFill>
              <a:sym typeface="+mn-ea"/>
            </a:endParaRPr>
          </a:p>
          <a:p>
            <a:pPr algn="l"/>
            <a:r>
              <a:rPr sz="1200" b="1">
                <a:solidFill>
                  <a:srgbClr val="00B0F0"/>
                </a:solidFill>
                <a:sym typeface="+mn-ea"/>
              </a:rPr>
              <a:t>greet() {</a:t>
            </a:r>
            <a:endParaRPr sz="1200" b="1">
              <a:solidFill>
                <a:srgbClr val="00B0F0"/>
              </a:solidFill>
              <a:sym typeface="+mn-ea"/>
            </a:endParaRPr>
          </a:p>
          <a:p>
            <a:pPr algn="l"/>
            <a:r>
              <a:rPr sz="1200" b="1">
                <a:solidFill>
                  <a:srgbClr val="00B0F0"/>
                </a:solidFill>
                <a:sym typeface="+mn-ea"/>
              </a:rPr>
              <a:t>console.log("Hello. I am a person.");</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92D050"/>
                </a:solidFill>
                <a:sym typeface="+mn-ea"/>
              </a:rPr>
              <a:t>//the child class</a:t>
            </a:r>
            <a:endParaRPr sz="1200" b="1">
              <a:solidFill>
                <a:srgbClr val="92D050"/>
              </a:solidFill>
              <a:sym typeface="+mn-ea"/>
            </a:endParaRPr>
          </a:p>
          <a:p>
            <a:pPr algn="l"/>
            <a:r>
              <a:rPr sz="1200" b="1">
                <a:solidFill>
                  <a:srgbClr val="00B0F0"/>
                </a:solidFill>
                <a:sym typeface="+mn-ea"/>
              </a:rPr>
              <a:t>class Employee extends Person {</a:t>
            </a:r>
            <a:endParaRPr sz="1200" b="1">
              <a:solidFill>
                <a:srgbClr val="00B0F0"/>
              </a:solidFill>
              <a:sym typeface="+mn-ea"/>
            </a:endParaRPr>
          </a:p>
          <a:p>
            <a:pPr algn="l"/>
            <a:endParaRPr sz="1200" b="1">
              <a:solidFill>
                <a:srgbClr val="00B0F0"/>
              </a:solidFill>
              <a:sym typeface="+mn-ea"/>
            </a:endParaRPr>
          </a:p>
          <a:p>
            <a:pPr algn="l"/>
            <a:r>
              <a:rPr lang="en-US" sz="1200" b="1">
                <a:solidFill>
                  <a:srgbClr val="92D050"/>
                </a:solidFill>
                <a:sym typeface="+mn-ea"/>
              </a:rPr>
              <a:t>// override parent method greet()</a:t>
            </a:r>
            <a:endParaRPr sz="1200" b="1">
              <a:solidFill>
                <a:srgbClr val="92D050"/>
              </a:solidFill>
              <a:sym typeface="+mn-ea"/>
            </a:endParaRPr>
          </a:p>
          <a:p>
            <a:pPr algn="l"/>
            <a:r>
              <a:rPr lang="en-US" sz="1200" b="1">
                <a:solidFill>
                  <a:srgbClr val="00B0F0"/>
                </a:solidFill>
                <a:sym typeface="+mn-ea"/>
              </a:rPr>
              <a:t>  </a:t>
            </a:r>
            <a:r>
              <a:rPr sz="1200" b="1">
                <a:solidFill>
                  <a:srgbClr val="00B0F0"/>
                </a:solidFill>
                <a:sym typeface="+mn-ea"/>
              </a:rPr>
              <a:t>greet() {</a:t>
            </a:r>
            <a:endParaRPr sz="1200" b="1">
              <a:solidFill>
                <a:srgbClr val="00B0F0"/>
              </a:solidFill>
              <a:sym typeface="+mn-ea"/>
            </a:endParaRPr>
          </a:p>
          <a:p>
            <a:pPr algn="l"/>
            <a:r>
              <a:rPr lang="en-US" sz="1200" b="1">
                <a:solidFill>
                  <a:srgbClr val="00B0F0"/>
                </a:solidFill>
                <a:sym typeface="+mn-ea"/>
              </a:rPr>
              <a:t>    </a:t>
            </a:r>
            <a:r>
              <a:rPr sz="1200" b="1">
                <a:solidFill>
                  <a:srgbClr val="00B0F0"/>
                </a:solidFill>
                <a:sym typeface="+mn-ea"/>
              </a:rPr>
              <a:t>super.greet(); /</a:t>
            </a:r>
            <a:r>
              <a:rPr sz="1200" b="1">
                <a:solidFill>
                  <a:srgbClr val="92D050"/>
                </a:solidFill>
                <a:sym typeface="+mn-ea"/>
              </a:rPr>
              <a:t>/calling parent class method via </a:t>
            </a:r>
            <a:r>
              <a:rPr lang="en-US" sz="1200" b="1">
                <a:solidFill>
                  <a:srgbClr val="92D050"/>
                </a:solidFill>
                <a:sym typeface="+mn-ea"/>
              </a:rPr>
              <a:t>  </a:t>
            </a:r>
            <a:r>
              <a:rPr sz="1200" b="1">
                <a:solidFill>
                  <a:srgbClr val="92D050"/>
                </a:solidFill>
                <a:sym typeface="+mn-ea"/>
              </a:rPr>
              <a:t>keyword 'super'</a:t>
            </a:r>
            <a:endParaRPr sz="1200" b="1">
              <a:solidFill>
                <a:srgbClr val="92D050"/>
              </a:solidFill>
              <a:sym typeface="+mn-ea"/>
            </a:endParaRPr>
          </a:p>
          <a:p>
            <a:pPr algn="l"/>
            <a:r>
              <a:rPr lang="en-US" sz="1200" b="1">
                <a:solidFill>
                  <a:srgbClr val="00B0F0"/>
                </a:solidFill>
                <a:sym typeface="+mn-ea"/>
              </a:rPr>
              <a:t>    </a:t>
            </a:r>
            <a:r>
              <a:rPr sz="1200" b="1">
                <a:solidFill>
                  <a:srgbClr val="00B0F0"/>
                </a:solidFill>
                <a:sym typeface="+mn-ea"/>
              </a:rPr>
              <a:t>console.log("Hello. I am an employee.");</a:t>
            </a:r>
            <a:endParaRPr sz="1200" b="1">
              <a:solidFill>
                <a:srgbClr val="00B0F0"/>
              </a:solidFill>
              <a:sym typeface="+mn-ea"/>
            </a:endParaRPr>
          </a:p>
          <a:p>
            <a:pPr algn="l"/>
            <a:r>
              <a:rPr lang="en-US" sz="1200" b="1">
                <a:solidFill>
                  <a:srgbClr val="00B0F0"/>
                </a:solidFill>
                <a:sym typeface="+mn-ea"/>
              </a:rPr>
              <a:t>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let per = new Person(); //parent class object</a:t>
            </a:r>
            <a:endParaRPr sz="1200" b="1">
              <a:solidFill>
                <a:srgbClr val="00B0F0"/>
              </a:solidFill>
              <a:sym typeface="+mn-ea"/>
            </a:endParaRPr>
          </a:p>
          <a:p>
            <a:pPr algn="l"/>
            <a:r>
              <a:rPr sz="1200" b="1">
                <a:solidFill>
                  <a:srgbClr val="00B0F0"/>
                </a:solidFill>
                <a:sym typeface="+mn-ea"/>
              </a:rPr>
              <a:t>let emp = new Employee(); //child class object</a:t>
            </a:r>
            <a:endParaRPr sz="1200" b="1">
              <a:solidFill>
                <a:srgbClr val="00B0F0"/>
              </a:solidFill>
              <a:sym typeface="+mn-ea"/>
            </a:endParaRPr>
          </a:p>
          <a:p>
            <a:pPr algn="l"/>
            <a:r>
              <a:rPr sz="1200" b="1">
                <a:solidFill>
                  <a:srgbClr val="00B0F0"/>
                </a:solidFill>
                <a:sym typeface="+mn-ea"/>
              </a:rPr>
              <a:t>per.greet();</a:t>
            </a:r>
            <a:r>
              <a:rPr lang="en-US" sz="1200" b="1">
                <a:solidFill>
                  <a:srgbClr val="00B0F0"/>
                </a:solidFill>
                <a:sym typeface="+mn-ea"/>
              </a:rPr>
              <a:t> </a:t>
            </a:r>
            <a:r>
              <a:rPr lang="en-US" sz="1200" b="1">
                <a:solidFill>
                  <a:srgbClr val="92D050"/>
                </a:solidFill>
                <a:sym typeface="+mn-ea"/>
              </a:rPr>
              <a:t>//</a:t>
            </a:r>
            <a:r>
              <a:rPr sz="1200" b="1">
                <a:solidFill>
                  <a:srgbClr val="92D050"/>
                </a:solidFill>
                <a:sym typeface="+mn-ea"/>
              </a:rPr>
              <a:t>"Hello. I am a person."</a:t>
            </a:r>
            <a:endParaRPr sz="1200" b="1">
              <a:solidFill>
                <a:srgbClr val="92D050"/>
              </a:solidFill>
              <a:sym typeface="+mn-ea"/>
            </a:endParaRPr>
          </a:p>
          <a:p>
            <a:pPr algn="l"/>
            <a:r>
              <a:rPr sz="1200" b="1">
                <a:solidFill>
                  <a:srgbClr val="00B0F0"/>
                </a:solidFill>
                <a:sym typeface="+mn-ea"/>
              </a:rPr>
              <a:t>emp.greet();     </a:t>
            </a:r>
            <a:endParaRPr sz="1200" b="1">
              <a:solidFill>
                <a:srgbClr val="00B0F0"/>
              </a:solidFill>
              <a:sym typeface="+mn-ea"/>
            </a:endParaRPr>
          </a:p>
          <a:p>
            <a:pPr algn="l"/>
            <a:r>
              <a:rPr sz="1200" b="1">
                <a:solidFill>
                  <a:srgbClr val="92D050"/>
                </a:solidFill>
                <a:sym typeface="+mn-ea"/>
              </a:rPr>
              <a:t>&gt; "Hello. I am a person."</a:t>
            </a:r>
            <a:endParaRPr sz="1200" b="1">
              <a:solidFill>
                <a:srgbClr val="92D050"/>
              </a:solidFill>
              <a:sym typeface="+mn-ea"/>
            </a:endParaRPr>
          </a:p>
          <a:p>
            <a:pPr algn="l"/>
            <a:r>
              <a:rPr sz="1200" b="1">
                <a:solidFill>
                  <a:srgbClr val="92D050"/>
                </a:solidFill>
                <a:sym typeface="+mn-ea"/>
              </a:rPr>
              <a:t>&gt; "Hello. I am an employee."</a:t>
            </a:r>
            <a:endParaRPr sz="1200" b="1">
              <a:solidFill>
                <a:srgbClr val="92D05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IN" altLang="en-US" sz="1600" b="1" dirty="0">
                <a:solidFill>
                  <a:schemeClr val="bg1">
                    <a:lumMod val="65000"/>
                  </a:schemeClr>
                </a:solidFill>
              </a:rPr>
              <a:t>Creational Design Pattern , Structural Design Pattern , Behavioural Design Pattern, </a:t>
            </a:r>
            <a:endParaRPr lang="en-IN" altLang="en-US"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25121</Words>
  <Application>WPS Presentation</Application>
  <PresentationFormat>Widescreen</PresentationFormat>
  <Paragraphs>832</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91906</cp:lastModifiedBy>
  <cp:revision>577</cp:revision>
  <dcterms:created xsi:type="dcterms:W3CDTF">2022-12-28T05:03:00Z</dcterms:created>
  <dcterms:modified xsi:type="dcterms:W3CDTF">2023-07-07T04:13:19Z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