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375" r:id="rId4"/>
    <p:sldId id="374" r:id="rId5"/>
    <p:sldId id="257" r:id="rId6"/>
    <p:sldId id="273" r:id="rId7"/>
    <p:sldId id="274" r:id="rId8"/>
    <p:sldId id="339" r:id="rId9"/>
    <p:sldId id="340" r:id="rId10"/>
    <p:sldId id="341" r:id="rId11"/>
    <p:sldId id="342" r:id="rId12"/>
    <p:sldId id="371" r:id="rId14"/>
    <p:sldId id="480" r:id="rId15"/>
    <p:sldId id="517" r:id="rId16"/>
    <p:sldId id="369" r:id="rId17"/>
    <p:sldId id="414" r:id="rId18"/>
    <p:sldId id="415" r:id="rId19"/>
    <p:sldId id="447" r:id="rId20"/>
    <p:sldId id="446" r:id="rId21"/>
    <p:sldId id="448" r:id="rId22"/>
    <p:sldId id="449" r:id="rId23"/>
    <p:sldId id="478" r:id="rId24"/>
    <p:sldId id="479" r:id="rId25"/>
    <p:sldId id="372" r:id="rId26"/>
    <p:sldId id="373" r:id="rId27"/>
    <p:sldId id="563" r:id="rId28"/>
    <p:sldId id="564" r:id="rId29"/>
    <p:sldId id="265" r:id="rId30"/>
    <p:sldId id="295" r:id="rId31"/>
    <p:sldId id="296" r:id="rId32"/>
    <p:sldId id="283" r:id="rId33"/>
    <p:sldId id="289" r:id="rId34"/>
    <p:sldId id="294" r:id="rId35"/>
    <p:sldId id="286" r:id="rId36"/>
    <p:sldId id="287" r:id="rId37"/>
    <p:sldId id="288" r:id="rId38"/>
    <p:sldId id="281" r:id="rId39"/>
    <p:sldId id="519" r:id="rId40"/>
    <p:sldId id="520" r:id="rId41"/>
    <p:sldId id="284" r:id="rId42"/>
    <p:sldId id="324" r:id="rId43"/>
    <p:sldId id="325" r:id="rId44"/>
    <p:sldId id="338" r:id="rId45"/>
    <p:sldId id="337" r:id="rId46"/>
    <p:sldId id="282" r:id="rId47"/>
    <p:sldId id="285" r:id="rId48"/>
    <p:sldId id="280" r:id="rId49"/>
    <p:sldId id="266" r:id="rId50"/>
    <p:sldId id="318" r:id="rId51"/>
    <p:sldId id="317" r:id="rId52"/>
    <p:sldId id="262" r:id="rId53"/>
    <p:sldId id="270" r:id="rId54"/>
    <p:sldId id="277" r:id="rId55"/>
    <p:sldId id="293" r:id="rId56"/>
    <p:sldId id="518" r:id="rId57"/>
    <p:sldId id="521" r:id="rId58"/>
    <p:sldId id="524" r:id="rId59"/>
    <p:sldId id="523" r:id="rId60"/>
    <p:sldId id="525" r:id="rId61"/>
    <p:sldId id="526" r:id="rId62"/>
    <p:sldId id="52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7423.58 1759.34,'0'-20,"20"20,-20-19,-20 19,20 19,0 1,20-20,0 0,-1 0,1 0,0 0,0 0,0 0,-1 0,1 0,0 0,0 0,-1 0,1 0,0 0,0-20,0 20,-1 0,-19 20,20-20,0 0,0 0,-1 0,1 0,0 0,0 0,0 0,-1 20,1-20,0 0,0 0,0 0,-1 0,1 0,-20 20,20-20,0 0,-1 0,-19 19,20-19,0 0,0 0,0 0,-20 20,19-20,1 0,0 0,-20 20,20-20,-20 20,19-20,1 20,0-20,0 0,0 0,-20 19,19-19,1 0,-20 20,20-20,-20 20,0 0,20-20,-20 19,0 1,19-20,-19 20,0 0,20-20,-20 20,20-20,-20 19,0 1,0 0,0 0,-20-20,20 19,0 1,20-20,-20 20,0 0,0 0,0-1,0 1,0 0,0 0,20-20,-20 20,0-1,20 1,-20 0,0 0,19-1,-19 1,20-20,0 0,-20 20,20-20,-20 20,19-20,-19 20,20-20,-20 19,20-19,-20 20,0 0,20-20,-20 20,20-20,-20 19,19-19,-19 20,20-20,-20 20,0 0,20-20,-20 20,20-20,-20 19,19-19,-19 20,20-20,-20 20,20-20,-20 20,20-20,0 19,-1-19,-19 20,20 0,0-20,-20 20,20-20,0 0,-20 20,19-20,1 0,-20 19,20-19,0 0,-20 20,19-20,1 0,-20 20,20-20,0 0,-20 20,20-20,-1 0,-19 19,20-19,0 0,-20 20,20-20,-1 0,1 0,-20 20,20-20,-20 20,20-20,0 0,-20 20,19-20,1 0,0 19,0-19,-1 0,-19 20,20-20,0 0,0 0,-20 20,20-20,-1 0,1 0,0 0,0 0,-1 0,1 0,-20-20,20 20,0 0,0 0,-1 0,1 0,0 0,0 0,-40-20,0 1,20 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12151.6 1522.34,'0'20,"0"-1,0 1,0 0,0 0,0-1,0 1,19-20,-19 20,20-20,-20 20,20-20,0 0,-1 0,-19-20,20 20,0 0,-20-20,20 20,-20-20,0 1,0-1,0 0,0 0,0 1,-20 19,20 19,20-19,-20 20,0 0,0 0,0-1,0 1,0 0,0 0,0 0,20-20,-1 0,-19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12685.6 1522.34,'0'-20,"-20"20,0 0,20-20,-20 20,1 0,-1 0,0 20,20 0,-20-20,20 20,0-1,20-19,-20 20,20-20,-20 20,20-20,-1 0,-19 20,20-20,0 0,-20 19,20-19,-20 20,0 0,0 0,-20-20,20 20,-20-20,0 0,20 19,-19-19,-1 0,0 0,0 0,0 0,1 0,19-19,-20 19,20-20,0 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13041.6 1542.34,'-20'0,"20"19,0 1,-20 0,20 0,0-1,0 1,0 0,0 0,0 0,0-1,0 1,0 0,0 0,0-1,20-19,-20-19,0 19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13060.6 1601.34,'0'-20,"0"0,0 1,0-1,0 0,20 20,-20-20,20 20,-20-20,20 20,0 0,-1 0,1 0,0 0,0 0,-1 0,-19 20,0-20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13080.6 1660.34,'20'0,"0"0,0 0,-1 0,1 0,0 0,0 0,-20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13298.6 1660.34,'-20'0,"20"20,0 0,0 0,0-1,0 1,20-20,-20 20,20-20,-20 20,19-20,1 0,0 0,0-20,0 20,-20-20,0 0,19 20,-19-19,0-1,0 0,0 0,0 0,0 1,0 38,0 1,0 0,0 0,0 0,0-1,0 1,20-20,-20 20,0 0,0-1,20-19,-20-19,0 19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13496.6 1660.34,'0'-20,"19"20,1 0,-20-19,20 19,0 0,0 0,-20 19,19-19,-19 20,20-20,-20 20,0 0,0 0,0-1,0 1,0 0,-20-20,20-20,0 0,-19 20,19-19,0-1,0 0,19 20,-19-20,0 0,20 1,0-1,0 20,-1 0,-19-20,20 20,0 0,0 0,0 0,-1 20,1 0,-20-1,0 1,20-20,-20 20,0 0,0 0,-20-20,20 19,0 1,0 0,20-20,-20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14148.6 1601.34,'0'-20,"-19"20,-1-20,0 20,0 0,20 20,-20-20,1 0,19 20,-20-20,0 20,20-1,-20-19,20 20,0 0,0 0,0 0,20-1,-20 1,20-20,-20 20,20-20,-1 20,1-20,0 0,0 0,0 0,-1-20,1 20,0 0,-20-20,0 0,0 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14326.6 1502.34,'20'0,"-20"20,0 0,0-1,0 1,20-20,-20 20,0 0,0-1,0 1,0 0,20 0,-20 0,0-1,0 1,0 0,0 0,-20-20,20-20,0 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14287.6 1660.34,'0'20,"20"-20,-1 0,1 0,0 0,0-20,0 20,-1 0,1 0,0 0,0 0,-1 0,1 0,-20-20,20 20,0 0,0 0,-20-19,0-1,0 0,19 20,-38 0,19 20,0 0,0-1,0 1,0 0,0 0,0 0,0-1,0 1,0 0,0 0,0-1,19-19,-19 20,-19-20,19-20,0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8729.58 2353.34,'-20'0,"20"19,-20-19,40 0,-20-19,20 19,-20-20,19 20,-19-20,20 20,0 0,-20-20,20 20,-20-20,19 20,-19-19,20 19,0 0,-20-20,20 20,-20-20,20 20,-1 0,-19-20,20 20,0 0,-20-20,20 20,0 0,-20-19,19 19,1 0,-20-20,0 0,0 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14584.6 1462.34,'0'-19,"19"19,-19 19,20-19,-20 20,20-20,-20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14979.6 1601.34,'-20'0,"20"-20,-19 20,-1 0,0 0,0 0,0 0,1 20,-1-20,20 20,-20-20,20 19,-20-19,20 20,0 0,0 0,0 0,20-20,-20 19,0 1,20-20,-20 20,20-20,-1 0,1 0,0 0,0 0,-20-20,20 20,-20-20,19 20,-19-19,0-1,20 0,-20 0,20 20,-20-20,20 1,-1-1,1 20,0 0,0 0,0 20,-20-1,19-19,-19 20,0 0,0 0,0 0,0-1,0 1,0-40,0 1,0-1,20 20,-20-20,0 0,20 20,-20-20,20 1,0-1,-1 0,1 20,0 0,-20-20,20 20,-1 0,-19 20,20-20,-20 20,0 0,0-1,0 1,0 0,-20-20,20 20,0 0,0-1,0 1,20-20,0 0,-20-20,0 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1858.34,'0'20,"0"0,0-1,0 1,20-20,-20 20,0 0,19-20,-19 19,20-19,0 0,-20 20,20-20,-1 0,-19 20,20-20,0 0,-20 20,20-20,0 0,-20 20,19-20,1 0,-20 19,20-19,0 0,-20 20,20-20,-20 20,19-20,1 20,0-20,-20 19,20-19,-20 20,19 0,1-20,-20 20,20-20,-20 20,20-20,-20 19,20-19,-1 20,1-20,-20 20,20-20,-20 20,20-20,-20 20,19-20,-19 19,20-19,0 0,-20 20,20-20,-20 20,20-20,-20 20,19-20,-19 19,20-19,0 20,0-20,-20 20,19-20,1 20,0-20,-20 20,20-20,0 19,-1-19,1 20,0-20,-20 20,20-20,-1 20,1-20,-20 19,20-19,-20 20,20-20,-20 20,20-20,-20 20,19-20,-19 20,20-20,-20 19,20-19,0 20,0 0,-1-20,-19 20,20-1,0 1,0-20,-20 20,19 0,1 0,0-1,0 1,0 0,-1 0,1-20,-20 19,20-19,-20 20,20-20,-1 20,1-20,-20 20,20-20,0 0,-20 20,20-20,-1 0,-19 19,20-19,0 20,0-20,-20 20,19-20,1 20,0-20,0 20,0-20,-20 19,19-19,1 0,-20 20,20-20,0 0,-20 20,19-20,1 0,-20 20,20-20,0 0,-20 19,20-19,-1 0,-19 20,20-20,0 0,0 20,-1-20,1 20,0-20,0 0,-20 20,20-20,-1 0,1 0,0 0,-20 19,20-19,0 0,-1 0,1 0,0 20,0-20,-1 0,1 0,0 20,0-20,0 0,-1 0,1 0,0 0,0 0,-1 0,1 0,0 0,0 0,0 0,-1 0,1 0,0 0,0 0,-1 0,1 0,0 0,0 0,0 0,-1 0,1 0,0 0,0 0,-20 20,19-20,1 0,0 0,0-20,0 20,-1 0,1 0,0 0,0 0,0 0,-1 0,1 0,-20-20,20 20,0 0,-1 0,1-20,0 20,0 0,-20-19,20 19,-1 0,1 0,-20-20,20 20,-20-20,20 20,-20-20,19 20,1 0,-20-20,20 20,-20-19,20 19,-20-20,20 20,-1 0,-19-20,20 20,-20-20,0 1,20-1,-20 0,20 20,-20-20,19 0,-19 1,20 19,-20-20,0 0,20 20,-20-20,-20 20,20 20,-20-20,20-20,0 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1878.34,'0'20,"-20"-20,20-20,-20 20,20-20,-20 20,1 0,19-20,0 0,-20 20,20-19,0-1,0 0,-20 20,20-20,0 1,0-1,0 40,0-40,0 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7937.58 2728.34,'20'-19,"0"19,-40 0,20 19,-20-19,20 20,-19 0,19 0,0-1,0 1,-20 0,20 0,0 0,0-1,0 1,-20-20,20 20,0 0,0-1,0 1,-20-20,20 20,0 0,-20 0,20-1,-19-19,19-19,0 19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3005.34,'0'-20,"-20"20,20 20,0 0,0 0,0 0,0-1,0 1,0 0,0 0,20-20,-20 20,20-20,-1 0,1 0,0 0,-20-20,20 20,-1 0,1 0,0-20,0 20,0 0,-1 0,-19-20,20 20,0 0,-20-20,20 20,-40 0,0 0,20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3520.34,'0'19,"-20"-19,20-19,0 38,20-19,-20 20,0 20,0-21,20 1,-20 0,0 0,0 0,0-1,19-19,-19 20,0 0,0 0,0-1,20-19,-20 20,-20-20,1 0,19-20,0 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3520.34,'0'-20,"-20"20,20-20,0 0,20 20,-20-20,0 1,0-1,20 20,-20-20,19 0,1 20,0 0,0 0,-1 0,1 0,0 0,-20 20,20-20,-20 20,0-20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3658.34,'0'20,"20"-20,-20-20,19 20,1 0,-20-20,20 20,0 0,-20-20,19 20,1-19,0 19,0 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7443.58 3539.34,'0'20,"0"0,0 0,0-1,0 1,20-20,-20 20,0 0,19-20,-19 20,20-20,0 0,0 0,0 0,-1 0,-19-20,20 20,-20-20,20 20,-20-20,0 0,0 1,0-1,-20 20,20-20,0 0,-20 20,40 0,-20 20,0 0,20-20,-20 20,0-1,0 1,20-20,-20 20,0 0,19-20,-19 20,20-20,-20-20,0 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9006.58 1996.34,'19'0,"1"0,0 0,0 0,-1 0,1 0,0 0,0 0,-20 20,20-20,-1 0,1 0,0 0,-20 20,20-20,-20 20,0 0,0-1,-20-19,20 20,0 0,-20-20,20 20,-20-20,20 19,-19 1,-1-20,20 20,-20-20,20 20,0-40,0 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3520.34,'20'-20,"-1"20,1 0,0 0,-20 20,20-20,-1 19,-19 1,0 0,20-20,-20 20,0-1,0 1,0 0,-20-20,20-20,-19 20,19-20,0 1,0-1,0 0,0 0,0 1,0-1,19 0,1 0,0 20,-20-20,20 20,0 0,-1 0,1 20,0-20,-20 20,20-20,-20 20,0 0,0-1,0 1,20-20,-20 20,0 0,0-1,0 1,0 0,0 0,-20-20,20 20,0-20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8313.58 3480.34,'0'-20,"-20"20,1 0,-1 0,20 20,-20-20,0 0,20 20,0 0,-19-20,19 19,0 1,0 0,0 0,0-1,0 1,0 0,19-20,-19 20,20-20,0 0,-20 20,20-20,-1 0,1 0,0 0,0 0,-20-20,20 20,-20-20,0 0,0 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8511.58 3460.34,'-20'0,"20"-20,0 40,0 0,0 0,20 0,-20-1,0 1,0 0,0 0,0-1,0 1,0 0,0 0,0 0,0-1,0 1,0 0,0-40,20 20,-20-20,0 1,0 19</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8452.58 3618.34,'19'0,"1"0,0 0,0 0,0 0,-1 0,1 0,0 0,0 0,-1 0,1 0,0 0,-20-19,20 19,-20-20,0 0,0 40,0 0,0-1,0 1,0 0,0 0,0 0,0-1,-20-19,20 20,0 0,0-40,0 0,0 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8689.58 3520.34,'0'-20,"0"0,20 40,0-20,-20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9006.58 3599.34,'-20'0,"0"0,0 0,0 0,1 0,19 19,-20-19,20 20,0 0,0 0,-20-20,20 20,0-1,20-19,-20 20,20-20,-1 0,1 0,0 0,-20-20,20 20,0-19,-20-1,19 20,-19-20,20 20,-20-20,20 0,-20 1,20 19,-1 0,1 0,0 0,-20 19,20-19,-20 20,0 0,0 0,0 0,20-20,-20 19,0 1,-20-20,20-20,20 20,-20-19,0-1,19 0,-19 0,20 20,-20-20,20 20,0-19,-1 19,-19-20,20 20,0 0,0 0,0 0,-20 20,0-1,0 1,0 0,0 0,-20 0,20-1,20-19,-20 20,19-20,-19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7364.58 4133.34,'0'0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7225.58 3994.34,'0'20,"0"0,0 0,20-20,-20 19,20-19,-20 20,20-20,-1 0,1 0,0 0,-20-20,20 20,0 0,-20-19,19 19,-19-20,0 0,0 0,0 0,-19 20,19-19,0-1,-20 20,20-20,-20 20,20-20,-20 20,0 0,1 0,-1 0,0 0,20 20,-20-20,20 20,0 0,-19-20,19 19,0 1,-20-20,20 20,0 0,0 0,-20-1,20 1,0 0,0 0,0 0,20-1,-20 1,0 0,20-20,-20 20,19-1,1-19,-20 20,20-20,0 0,-1 0,1 0,0 0,0 0,-20-20,20 20,-1 0,1 0,0 0,-20-19,0-1,20 20,-20-20,0 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7562.58 4034.34,'19'0,"-19"-20,20 20,-20-20,20 20,-20 20,20-20,-20 20,0 0,0-1,19-19,-19 20,0 0,0 0,0 0,0-1,0 1,0 0,0-40,0 0,0 1,0-1,0 0,0 0,0 0,20 1,-20-1,0 0,20 20,-20-20,20 20,-20-20,20 20,-1 0,1 0,-20-19,20 19,0 19,-1-19,-19 20,20-20,-20 20,0 0,0 0,20-20,-20 19,0 1,-20-20,20 20,0 0,0 0,0-1,0 1,0 0,0 0,0-1,20-19,-20-19,20 19,-20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8175.58 4034.34,'0'-20,"-20"20,0 0,0 0,1 0,-1 0,0 0,20 20,-20-20,20 20,-19-1,19 1,0 0,0 0,0 0,0-1,0 1,19 0,1 0,0-20,-20 19,20-19,-1 0,1 0,0 0,0 0,0-19,-20-1,0 0,0 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9619.58 1759.34,'19'0,"-19"-20,-19 20,-1 0,0 0,0 0,1 0,-1 0,20 20,-20-20,0 0,20 20,-20-20,20 20,-19-20,19 19,-20 1,20 0,0 0,0 0,0-1,20-19,-20 20,19-20,-19 20,20-20,-20 20,20-20,0 0,0 0,-1 0,1 0,-20-20,20 20,0 0,-20-20,19 20,-19-20,0 1,0-1,0 0,0 0,0 0,0 1,0-1,0 40,0-1,0 1,0 0,0 0,20-20,-20 20,0-1,0 1,20-20,-20 20,20-20,0 0,-1 0,1-20,-20 20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8274.58 4192.34,'0'20,"0"0,19-20,1 19,0-19,0 0,0 0,-1 0,1 0,0 0,-20-19,20 19,-1 0,-19-20,20 20,-20-20,0 0,0 1,0-1,0 0,0 0,0 0,-20 1,20-1,0 0,0 0,0 0,-19 1,19-1,0 40,0-1,19 1,-19 0,0 0,0 0,0-1,0 1,20-20,-20 20,0 0,0 0,20-20,-20 19,0 1,0 0,20-20,-20 20,20-20,-20 19,19-19,1 0,0 0,0 0,-20-19,19 19,1 0,-20-20,20 20,-20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4034.34,'-20'0,"0"0,20 20,-19-20,19 19,0 1,0 0,0 0,0 0,0-1,19-19,-19 20,20 0,0-20,-20 20,20-20,-1 0,1 0,0 0,-20-20,20 20,0 0,-20-20,19 20,-19-20,0 1,0-1,0 0,0 0,-19 20,-1-20,0 1,0 19,0-20,1 20,-1 0,0 0,20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9203.58 3974.34,'-19'0,"-1"0,0 0,0 0,0 0,1 20,19 0,0 0,0 0,0-1,19-19,1 0,-20 20,20-20,0 0,0 0,-1 0,-19 20,20-20,0 0,0 0,-20 20,19-20,-19 20,0-1,0 1,-19-20,-1 20,0-20,0 0,1 0,19 20,-20-20,0 0,0 0,20-20,-20 20,1 0,19-20,0 0,0 20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9441.58 4113.34,'19'0,"1"0,0 0,0 0,0 0,-1-20,1 20,-20-20,20 20,-20-19,0-1,0 0,0 0,-20 20,20-20,-20 20,1 0,-1 0,0 0,0 0,0 0,20 20,-19-20,-1 0,20 20,0 0,0 0,0-1,0 1,0 0,0 0,0 0,20-20,-20 19,19-19,-19 20,20-20,0 0,0 20,0-20,-1 0,1 0,0 0,-20-20,20 20,-1 0,-19-20,20 20,0 0,-20-19,20 19,-20-20,20 20,-20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9896.58 4014.34,'-20'0,"20"-20,-20 20,0 0,1 0,19 20,-20-20,20 20,-20-20,20 20,0-1,0 1,0 0,20 0,-20 0,20-20,-1 0,1 0,0 0,0 0,-1 0,-19-20,20 20,0 0,-20-20,20 20,-20-20,0 0,20 1,-20-1,0 0,0 0,0 0,-20 20,20-19,0-1,0 0,-20 0,20 1,0-1,-20 20,20-20,0 0,0 0,0 40,0 0,0 0,0 0,20-1,-20 1,0 0,0 0,0-1,0 1,0 0,20-20,-20 20,0 0,0-1,20-19,-20 20,0 0,19-20,-19 20,20-20,-20 20,0-1,0-19</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7265.58 4509.34,'0'19,"0"1,0 0,0 0,0-1,0 1,0 0,0 0,0 0,0-1,20-19,-20 20,19 0,1-20,-20-20,20 20,0 0,-20-20,20 1,-20-1,19 20,-19-20,0 0,0 0,-19 40,19 0,0 0,0 0,19-1,-19 1,20 0,0-20,-20 20,20-20,-1 0,1 0,0 0,0 0,0 0,-20-20,19 20,1-20,-20 0,20 1,-20-1,-20 20,20-20,0 0,-20 0,20 1,-19-1,19 0,-20 20,20-20,-20 1,20-1,-20 20,40 0,0 0,-20 20,20-20,-1 0,-19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7819.58 4509.34,'0'19,"0"1,0 0,0 0,0-1,0 1,0 0,0 0,0 0,0-1,0 1,0 0,0-40,19 20,-19-20,0 1,0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7799.58 4410.34,'0'-20,"-20"20,0 0,20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7997.58 4410.34,'20'19,"-20"1,0 0,19-20,-19 20,0 0,20-1,-20 1,0 0,0 0,0-1,0 1,0 0,0 0,0 0,0-1,0 1,0-40,20 20,-20-19,20 19,-20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7977.58 4607.34,'0'-19,"0"38,20-19,0 0,-1 0,1 0,0 0,0 0,-1 0,1 0,0 0,0 0,0 0,-20-19,19 19,-19-20,20 20,-20-20,20 20,-20-20,0 1,0-1,-20 20,20-20,0 0,-20 20,20-20,0 40,0 0,20-20,-20 20,0 0,0-1,20 1,-20 0,0 0,0-1,0 1,20 0,-20 0,0 0,0-1,0 1,0 0,-20-20,20-20,0 0,0 1,0-1,0 0,20 20,-20-20,19 0,-19 1,20 19,0-20,0 20,0-20,-1 20,-19 20,20-20,0 20,-20-1,20-19,-20 20,0 0,0 0,19 0,-19-1,0 1,0 0,0 0,0-20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9777.58 1799.34,'0'-20,"20"20,-20-20,20 20,-20-20,19 20,1 0,0 0,0 0,-20 20,19 0,-19 0,0-1,0 1,0 0,20 0,-20 0,0-1,-20-19,20-19,0-1,-19 20,19-20,0 0,19 20,-19-20,0 1,0-1,0 0,20 20,-20-20,0 1,20 19,-20-20,20 20,-20-20,20 20,-1 0,1-20,0 20,-20 20,20-20,-1 0,-19 20,0 0,20-20,-20 19,0 1,0 0,0 0,0-1,0 1,0 0,0 0,0 0,0-1,0-38,0 19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8590.58 4489.34,'20'0,"-20"20,0-1,0 1,0 0,0 0,0-1,20-19,-20 20,0 0,0 0,0 0,0-1,0 1,0-40,0 1,19 19,-19-20,0 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8630.58 4370.34,'-20'0,"0"0,20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4509.34,'20'0,"-1"0,1 0,-20 19,0 1,20-20,-20 20,0 0,20-20,-20 19,0 1,0 0,0 0,0 0,0-1,0-38,0-1,0 0,0 0,0 0,0 1,0-1,0 0,20 20,-20-20,0 1,19-1,1 20,-20-20,20 20,0 0,0 0,-1 0,-19 20,20-20,0 0,-20 20,20-20,-20 19,0 1,19-20,-19 20,0 0,0-1,0 1,0 0,0 0,20-20,-20 20,0-1,20-19,-20-19,0 19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9698.58 4410.34,'0'-20,"-20"40,0-20,20 19,-20 1,20 0,-19-20,19 20,0 0,-20-20,20 19,0 1,0 0,0 0,0-1,0 1,0 0,0 0,20-20,-20 20,19-1,1-19,0 0,0 0,0 0,-1 0,1 0,0-19,0 19,0 0,-20-20,19 20,-19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9975.58 4370.34,'20'0,"-20"-20,19 20,1 0,-20 20,20-20,-20 20,20-20,-20 20,19-1,-19 1,0 0,0 0,0 0,0-1,0 1,0 0,-19-20,19 20,0-1,-20-19,20 20,-20-20,0 0,20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10529.6 2985.34,'0'20,"0"0,0 0,0 0,19-1,-19 1,0 0,20-20,-20 20,20-20,-20 20,20-20,-1 0,1 0,0 0,0 0,0 0,-1 0,1 0,-20-20,20 20,0 0,0 0,-1 0,-19-20,20 20,0 0,-20-20,20 20,-20-20,19 20,-19-19,20 19,-20-20,0 0,0 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10707.6 3183.34,'0'20,"0"0,0 0,0-1,0 1,19-20,-19 20,0 0,0 0,20-1,-20 1,0 0,20-20,0 0,0 0,-1 0,1 0,0 0,0 0,-20-20,19 20,1 0,0 0,0 0,0 0,-20-20,19 20,-19-19,0 19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11003.6 3262.34,'-19'0,"38"0,1 0,-20 20,20-20,0 0,-1 20,1-20,0 0,-20 20,20-20,-20 20,0-1,0 1,0 0,-20-20,20 20,-20-20,20 19,-20-19,20 20,-19-20,19 20,-20-20,20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3183.34,'0'20,"0"0,0 0,0-1,0 1,0 0,20-20,-20 20,0 0,0-1,0 1,19-20,-19 20,0-20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3065.34,'20'0,"-40"0,20-20,0 40,0-20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10430.6 1660.34,'0'-20,"-20"20,0 0,0 0,1 20,-1-20,0 20,20 0,-20-20,20 20,0-1,20-19,-20 20,0 0,0 0,0-1,20-19,-20 20,0 0,20-20,-1 0,1 0,0 0,0-20,-1 20,-19-20,20 20,-20-19,20 19,-20-20,0 0,0 0,0 1,-20 19,20-20,-20 20,20-20,-19 20,19-20,-20 20,0 0,0 0,1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11656.6 3203.34,'20'0,"0"0,-1 0,-19 20,20-20,-20 20,20-1,-20 1,0 0,0-40,0 0,0 1,0-1,20 20,-20-20,20 0,-1 20,1-19,0 19,0 19,-1-19,-19 20,20-20,0 0,-20 20,0 0,20-20,-20 19,20-19,-20 20,0 0,-20-20,20-20,-20 20,20-20,0 1,0-1,0 0,20 20,-20-20,0 1,20 19,-1-20,1 20,0 0,0 0,-1 0,1 0,-20 20,20-20,-20 19,0 1,0 0,20-20,-20 20,0-1,-20 1,40-20,-20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12170.6 3164.34,'0'-20,"20"20,0 0,0 0,-1 20,-19-1,20-19,-20 20,0 0,20-20,-20 20,0-1,-20-38,20-1,-20 0,20 0,0 1,20 19,-20-20,20 20,-20-20,20 20,0 20,-1-20,1 0,-20 20,20-20,-20 19,20-19,-20 20,19 0,-19 0,-19-20,19-20,0 0,-20 20,20-20,0 1,20-1,-20 0,19 20,-19-20,20 20,0 0,-20-20,20 20,0 0,-1 0,1 20,0-20,0 0,-20 20,20-20,-20 20,0 0,0-1,0 1,0 0,0 0,19-20,1 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12744.6 3144.34,'20'0,"-20"20,20-20,-1 0,-19-20,20 20,0 0,0 0,-1 0,1 0,0-20,0 20,-20-20,0 0,-20 20,20-19,-20 19,0 0,1 0,-1 0,20 19,-20-19,20 20,-20-20,20 20,0 0,-19-20,19 20,19-20,-19 19,0 1,20-20,-20 20,20-20,0 20,-1-20,1 0,0 0,-20 19,20-19,0 0,-1 0,1 0,-20-19,20 19,0 0,-1 0,-19-20,0 0,20 20,-20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13258.6 3084.34,'0'-19,"-20"19,20-20,-19 20,-1 0,20 20,-20-20,0 0,1 0,19 19,0 1,0 0,0 0,0 0,0-1,19-19,-19 20,20-20,-20 20,20-20,0 0,-1 0,1 0,0 0,-20-20,20 20,-20-20,20 20,-20-19,0-1,19 20,-19-20,0 0,-19 20,19-20,0 1,0-1,-20 20,20-20,0 0,-20 20,20-20,0 1,0-1,-20 20,20-20,0 0,0 1,-20 19,20-20,0 0,0 0,0 0,20 20,-20 20,0 0,20 0,-20 0,0-1,20 1,-20 0,0 0,0-1,20 1,-20 0,0 0,0 0,19-1,-19 1,0 0,20 0,-20 0,20-20,-20 19,20-19,-20 20,20-20,-1 0,-19-20,0 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13496.6 2985.34,'0'20,"0"0,19-20,-19 20,0 0,20-20,-20 19,0 1,20 0,-20 0,20-20,-20-20,0 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13476.6 2847.34,'20'0,"-40"0,20-20,0 20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13891.6 2966.34,'0'-20,"-20"20,1 0,-1 0,0 0,0 20,1-20,19 19,-20-19,20 20,0 0,-20-20,20 20,0 0,0-1,0 1,20-20,-20 20,0 0,20-20,-1 0,1 0,0 0,0 0,-1 0,-19-20,20 20,0-20,-20 0,20 20,-20-19,0-1,0 0,0 0,-20 20,20 20,0 0,0 0,20-20,-20 19,20-19,-20 20,19-20,1 20,0-20,0 0,-1 0,1 0,0 0,-20-20,20 20,-20-20,20 20,-20-19,0-1,19 0,-38 20,19-20,0 0,0 1,0-1,0 0,-20 0,20 1,0-1,0 0,-20 20,20-20,0 0,0 1,0-1,-20 20,20-20,0 0,0 1,20 19,-20 19,0 1,0 0,0 0,20-20,-20 19,0 1,0 0,0 0,20 0,-20-1,0 1,0 0,0 0,19-20,-19 19,0 1,0 0,20-20,-20 20,20-20,-20 20,20-20,-1 0,1 0,-20-20,0 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14049.6 2946.34,'20'0,"0"-20,0 20,0 0,-20-20,19 20,1 0,-20-19,20 19,0 0,-1 0,-19-20,20 20,0 0,0 0,-20-20,20 20,-20-20,0 20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14406.6 2926.34,'19'0,"1"0,0-20,0 20,-1 0,-19-19,20 19,-20-20,0 0,-20 20,20-20,-19 20,19-20,-20 20,0 0,0 0,1 0,19 20,-20 0,20 0,0 0,-20-20,20 19,0 1,0 0,0 0,20-20,-20 19,20 1,-1-20,-19 20,20-20,0 20,0-20,-1 0,1 0,0 0,0 0,0-20,-1 20,-19-20,20 20,-20-20,20 20,-20-19,0-1,0 0,0 0,0 1,0-1,0 0,0 0,0 0,-20 1,20-1,0 0,-20 0,20 1,0-1,0 0,-19 20,19-20,0 0,0 1,0-1,-20 20,20-20,20 20,-20 20,0 0,19-1,-19 1,0 0,20-20,-20 20,0 0,0-1,20-19,-20 20,0 0,0 0,20-1,-20 1,0 0,0 0,0 0,19-20,-19 19,0 1,0 0,20-20,-20 20,20-20,-20 19,20-19,-20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14801.6 2768.34,'0'20,"0"-1,20-19,-20 20,20 0,-1-20,1 20,0-20,0 0,0 0,-20-20,19 20,-19-20,20 20,-20-20,0 1,0-1,0 0,0 0,0 40,20-20,-20 20,0 0,0-1,20-19,-20 20,0 0,0 0,0 0,0-1,0 1,0 0,0 0,-20-1,20 1,-20 0,0 0,1-20,19 20,-20-20,0 0,0 0,0 0,1 0,-1-20,0 20,0 0,1 0,19-20,-20 20,20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10647.6 1640.34,'0'-19,"20"19,-20 19,20-19,0 0,-20 20,19-20,-19 20,0 0,0 0,0-1,0 1,0 0,0 0,0-1,0 1,0-40,0 1,0-1,20 20,-20-20,0 0,0 1,0-1,20 0,-20 0,20 0,-20 1,20 19,-1 0,-19-20,20 20,0 0,0 0,-1 0,1 0,0 0,-20 20,20-20,-20 19,20-19,-20 20,0 0,0 0,0 0,0-1,-20-19,20 20,0 0,0 0,20-20,-1 0,-19-20,0 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15691.6 2689.34,'0'-20,"0"0,-20 20,1 0,-1 0,0 0,0 0,20 20,-19-20,-1 0,0 20,0-20,20 20,-20-20,20 19,-19-19,19 20,0 0,0 0,0-1,0 1,19-20,-19 20,20-20,0 20,0-20,0 0,-1 20,1-20,0-20,0 20,-1 0,-19-20,20 20,-20-20,0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15988.6 2689.34,'-20'0,"20"-20,-20 20,1 0,19-20,-20 20,0 20,0-20,0 0,20 20,-19-20,19 20,-20-20,20 19,0 1,0 0,0 0,0-1,20-19,-20 20,19-20,1 0,0 0,0 0,-20-20,20 20,-1 0,-19-19,20 19,-20-20,20 20,-20-20,20 20,-20-20,0 1,0-1,0 0,-20 20,20-20,0 40,0 0,0 0,0-1,20-19,-20 20,19 0,1-20,-20 20,20-20,0 0,-20 19,20-19,-1 0,1 0,0 0,-20-19,20 19,0 0,-20-20,19 20,-19-20,20 0,-20 1,0-1,0 0,20 20,-20-20,0 0,0 1,0-1,-20 20,20-20,0 0,0 1,0-1,0 0,-20 20,20-20,0 0,0 1,0 38,0 1,0 0,0 0,0 0,0-1,0 1,20 0,-20 0,0-1,0 1,20 0,-20 0,0 0,20-20,-20 19,0 1,19-20,1 20,0-20,0 0,0 0,-1 0,-19-20,20 20,-20-20,20 20,-20-19,20 19,-20-20,0 0,0 0,0 0,0 1,0-1,0 0,-20 20,20-20,0 1,0-1,-20 20,20-20,0 0,0 0,-20 20,40 0,-20 20,0 0,0 0,20-20,-20 20,0-1,20 1,-20 0,0 0,19-20,-19 19,0 1,20-20,-20 20,20-20,-20 20,20-20,0 0,-1 0,-19-20,0 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3717.34,'0'-19,"0"-1,-20 20,20-20,20 40,-20 0,0-1,0 1,20-20,-20 20,0 0,0-1,0 1,20-20,-20 20,0 0,0 0,20-20,-20 19,0 1,0-20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3658.34,'0'-20,"-20"20,20-20,-19 20,19-19,0-1,0 0,0 0,19 20,-19-19,20 19,0 0,0 0,0 0,-1 0,1 0,0 0,0 0,-1 19,1-19,0 0,-20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11795.6 3757.34,'0'20,"19"-20,-19-20,20 20,0 0,-20-20,20 20,-1 0,-19-20,20 20,0 0,0-19,-20 19</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12012.6 3698.34,'0'-20,"0"40,0-1,0 1,0 0,20-20,-20 20,20-1,-1-19,-19 20,20-20,0 0,0 0,0 0,-1 0,1-20,0 20,-20-19,0-1,0 0,0 0,-20 1,20-1,0 0,0 0,-20 20,20 20,20 0,-20 0,0-1,0 1,20 0,-20 0,20-1,-20 1,19-20,1 0,-20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12269.6 3658.34,'20'0,"-20"-20,20 20,0 0,-1 0,1 0,0 0,-20 20,20 0,-20 0,19-20,-19 19,0 1,0 0,0-40,0 0,0 1,0-1,0 0,0 0,0 0,20 20,-20-19,20 19,0 0,-20-20,20 20,-1 0,1 0,0 0,0 0,0 0,-1 0,-19 20,20-20,-20 19,20-19,-20 20,20-20,-20 20,0 0,0 0,0-1,0 1,19-20,-19-20,20 20,-20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13041.6 3520.34,'-20'0,"0"0,0 0,1 0,19 19,-20-19,0 0,20 20,-20-20,0 20,20 0,0-1,0 1,20 0,-20 0,20-20,0 0,-20 20,20-20,-1 0,1 0,0 0,0 0,-1 0,-19-20,20 20,0 0,-20-20,20 20,-20-20,0 0,0 20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13120.6 3381.34,'20'0,"-20"20,19-20,-19 20,0-1,0 1,20-20,-20 20,0 0,0 0,20-20,-20 19,0 1,0 0,20-20,-20 20,0-1,0 1,19-20,-19 20,0 0,20-20,-40-20,20 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13140.6 3579.34,'19'0,"1"0,0 0,0 0,-1 0,1 0,0 0,0 0,0 0,-20-20,19 20,1 0,0 0,-20-20,20 20,-20-19,0-1,0 0,-20 20,40 0,-20 20,0 0,20-20,-20 19,0 1,0 0,0 0,19-20,-19 19,0 1,0 0,0 0,20-20,-40 0,20-20,0 0,0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11122.6 1621.34,'0'-20,"0"40,0-1,0 1,20-20,-20 20,20-20,-20 20,19-20,1 0,0 0,0 0,-1 0,-19-20,20 20,-20-20,20 20,-20-20,0 1,0-1,0 0,0 40,0 0,0-1,0 1,0 0,20-20,-20 20,0 0,0-1,0 1,-20-20,20 20,0 0,0-1,-20-19,0 20,1-20,-1 20,0-20,0 0,1 0,-1 0,20 20,-20-20,0 0,20-20,20 20,-20-20,0 20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13377.6 3401.34,'0'-20,"0"0,20 20,-20 20,0-20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13753.6 3500.34,'0'-20,"-20"20,0 0,0 0,1 0,-1 0,20 20,-20-20,20 20,0-1,-20-19,20 20,0 0,0 0,0-1,20-19,-20 20,20-20,-20 20,20-20,-1 0,1 0,0 0,-20-20,20 20,-20-20,20 20,-20-19,19 19,-19-20,0 0,20 20,-20-20,0 1,20 19,-20-20,20 20,-20-20,19 20,-19 20,20-20,-20 20,20-1,-20 1,0 0,0 0,0-1,0 1,0-40,0 1,0-1,0 0,0 0,20 1,-20-1,0 0,20 20,-20-20,0 0,19 20,-19-19,20 19,-20-20,20 20,0 0,-1 0,1 0,-20 20,20-20,-20 19,0 1,20-20,-20 20,0 0,0 0,0-1,0 1,0 0,0 0,20-20,-20 19,0-19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14623.6 3381.34,'0'20,"20"-20,0-20,-1 20,1 0,0-20,0 20,0 0,-20-19,19 19,-19-20,-19 20,19-20,0 0,-20 20,20-20,-20 20,20-19,-20 19,0 0,1 0,19 19,-20-19,0 20,0-20,20 20,-19 0,19 0,0-1,-20-19,20 20,20 0,-20 0,0-1,19-19,-19 20,0 0,20-20,-20 20,20-20,0 20,-1-20,-19 19,20-19,0 0,0 20,0-20,-1 0,1 0,0 0,-20-20,20 20,-20-19,19 19,-19-20,0 0,0 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14940.6 3322.34,'19'0,"-19"-20,20 20,0-20,0 20,-1 0,1 0,0 0,-20 20,20-20,-20 20,20-20,-20 20,0-1,-20 1,20 0,-20 0,0-1,0 1,1-20,-1 20,0-20,0 0,1 0,19-20,19 20,-19-20,0 20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15236.6 3262.34,'-19'0,"19"-19,-20 19,0 0,20 19,-20-19,20 20,-20 0,20 0,0 0,0-1,20-19,-20 20,20-20,-20 20,20-20,0 0,-20 20,19-20,1 0,0 0,0 0,-1 0,1 0,0-20,0 20,-20-20,0 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15434.6 3144.34,'20'0,"-20"20,0-1,0 1,0 0,20 0,-20-1,19-19,-19 20,0 0,20 0,-20 0,0-1,0 1,0 0,0 0,0-1,20 1,-20 0,0 0,0-40,0 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15513.6 3262.34,'20'-19,"0"19,0-20,-1 20,1 0,-20-20,20 20,0 0,-1 0,1 0,-20 20,20-20,-20 20,0-1,0 1,-20-20,20 20,-20-20,20 20,-19-20,-1 20,0-20,20 19,-20-19,1 0,-1 0,20-19,0 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15770.6 3302.34,'20'20,"-20"0,20-20,-20 19,20-19,-1 0,1 0,0 0,0 0,0 0,-1 0,-19-19,20 19,0 0,-20-20,20 20,-20-20,0 0,0 0,0 1,0-1,0 0,0 0,0 1,-20 19,20-20,0 0,-20 20,0 0,1 0,-1 0,0 0,0 0,20 20,-20-20,20 20,-19-20,19 19,19-19,-19 20,20-20,0 0,-20 20,20-20,0 0,-1 0,1 0,0 0,0 0,-1 0,1 0,-20-20,20 20,0 0,0 0,-20-20,19 20,1 0,-20-19,20 19,-40 19,20 1,-20 0,20 0,0-1,20-19,-20 20,20 0,0-20,0 0,-1 0,1 0,0 0,-20-20,20 20,-20-20,19 1,-19 19</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16364.6 3164.34,'20'0,"-1"0,1 0,0 0,0-20,-1 20,-19-20,0 0,0 0,-19 20,-1 0,20-19,-20 19,0 0,1 0,-1 0,20 19,-20-19,0 20,20 0,0 0,0 0,0-1,20-19,-20 20,20-20,-20 20,20-20,-1 0,1 0,-20 20,20-20,0 0,-1 0,1 0,0 0,-20-20,20 20,0 0,-20-20,0 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16838.6 2946.34,'-19'0,"-1"0,0 0,0 0,1 0,19 20,-20-20,20 19,-20-19,20 20,20 0,-20 0,20 0,-1-1,1 1,0-20,-20 20,0 0,20-20,-20 20,0-1,-20-19,0 0,0 0,1 0,-1 0,0 0,20-19,20 19,-20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11498.6 1581.34,'-20'0,"40"0,0 0,-1 0,-19 20,20-20,-20 20,20-20,-20 19,0 1,0 0,0 0,0 0,0-1,-20-19,20-19,0-1,0 0,0 0,0 0,0 1,20 19,-20-20,20 20,-20-20,20 20,-1 0,1 0,0 0,0 0,-1 0,-19 20,20-20,-20 20,20-20,-20 19,0 1,0 0,0 0,0 0,-20-20,20-20,0 0,0 0,0 0,0 1,0-1,20 20,-20-20,20 20,-20-20,20 20,-20-19,19 19,1 0,0 0,0 0,-1 0,-19 19,20-19,0 0,-20 20,0 0,20-20,-20 20,0-1,-20-19,20 20,0 0,0 0,0 0,0-1,0 1,20-20,-20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17076.6 2966.34,'0'-20,"20"20,-20-20,0 0,-20 20,0 0,20-19,0 38,-20-19,1 0,-1 0,20 20,-20 0,20 0,0-1,0 1,0 0,20 0,-20 0,0-1,0 1,0 0,0 0,0 0,-20-20,20 19,-20-19,0 0,1 0,19-19,19 19,-19-20,20 20,-20-20,0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2887.34,'0'-20,"19"20,-19 20,0-1,0 1,0 0,-19-20,19 20,0-1,0 1,0 0,0 0,0 0,0-1,0 1,0-40,0 1,0-1,0 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2689.34,'0'-20,"0"0,19 20,1 0,-20 20,20-20,-20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17649.6 2906.34,'0'-19,"-19"19,19-20,-20 20,20-20,-20 20,0 0,1 0,19 20,-20-20,20 20,-20-20,20 19,0 1,-20-20,20 20,0 0,-20-1,20 1,0 0,0 0,0 0,20-20,0 19,0-19,0 0,-1 0,-19-19,20 19,0 0,-20-20,20 20,-20-20,19 20,-19-20,20 20,-20-20,20 1,-20-1,20 20,-20-20,20 0,-20 1,19 19,-19-20,20 20,0 0,0 0,-20 20,0-1,0 1,19-20,-19 20,0 0,-19-20,19 19,0 1,0 0,19-20,-19-20,0 0,0 1,20-1,-20 0,0 0,20 20,-20-19,20-1,-20 0,20 20,-20-20,19 20,-19-20,20 20,0 0,0 20,-20 0,0 0,0 0,0-1,0 1,0 0,0 0,0-1,0 1,20-20,-20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8" Type="http://schemas.openxmlformats.org/officeDocument/2006/relationships/notesSlide" Target="../notesSlides/notesSlide2.xml"/><Relationship Id="rId187" Type="http://schemas.openxmlformats.org/officeDocument/2006/relationships/slideLayout" Target="../slideLayouts/slideLayout1.xml"/><Relationship Id="rId186" Type="http://schemas.openxmlformats.org/officeDocument/2006/relationships/image" Target="../media/image93.png"/><Relationship Id="rId185" Type="http://schemas.openxmlformats.org/officeDocument/2006/relationships/customXml" Target="../ink/ink93.xml"/><Relationship Id="rId184" Type="http://schemas.openxmlformats.org/officeDocument/2006/relationships/image" Target="../media/image92.png"/><Relationship Id="rId183" Type="http://schemas.openxmlformats.org/officeDocument/2006/relationships/customXml" Target="../ink/ink92.xml"/><Relationship Id="rId182" Type="http://schemas.openxmlformats.org/officeDocument/2006/relationships/image" Target="../media/image91.png"/><Relationship Id="rId181" Type="http://schemas.openxmlformats.org/officeDocument/2006/relationships/customXml" Target="../ink/ink91.xml"/><Relationship Id="rId180" Type="http://schemas.openxmlformats.org/officeDocument/2006/relationships/image" Target="../media/image90.png"/><Relationship Id="rId18" Type="http://schemas.openxmlformats.org/officeDocument/2006/relationships/image" Target="../media/image9.png"/><Relationship Id="rId179" Type="http://schemas.openxmlformats.org/officeDocument/2006/relationships/customXml" Target="../ink/ink90.xml"/><Relationship Id="rId178" Type="http://schemas.openxmlformats.org/officeDocument/2006/relationships/image" Target="../media/image89.png"/><Relationship Id="rId177" Type="http://schemas.openxmlformats.org/officeDocument/2006/relationships/customXml" Target="../ink/ink89.xml"/><Relationship Id="rId176" Type="http://schemas.openxmlformats.org/officeDocument/2006/relationships/image" Target="../media/image88.png"/><Relationship Id="rId175" Type="http://schemas.openxmlformats.org/officeDocument/2006/relationships/customXml" Target="../ink/ink88.xml"/><Relationship Id="rId174" Type="http://schemas.openxmlformats.org/officeDocument/2006/relationships/image" Target="../media/image87.png"/><Relationship Id="rId173" Type="http://schemas.openxmlformats.org/officeDocument/2006/relationships/customXml" Target="../ink/ink87.xml"/><Relationship Id="rId172" Type="http://schemas.openxmlformats.org/officeDocument/2006/relationships/image" Target="../media/image86.png"/><Relationship Id="rId171" Type="http://schemas.openxmlformats.org/officeDocument/2006/relationships/customXml" Target="../ink/ink86.xml"/><Relationship Id="rId170" Type="http://schemas.openxmlformats.org/officeDocument/2006/relationships/image" Target="../media/image85.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440146" y="2155765"/>
            <a:ext cx="7310438" cy="829945"/>
          </a:xfrm>
          <a:prstGeom prst="rect">
            <a:avLst/>
          </a:prstGeom>
          <a:noFill/>
        </p:spPr>
        <p:txBody>
          <a:bodyPr wrap="square" rtlCol="0">
            <a:spAutoFit/>
          </a:bodyPr>
          <a:p>
            <a:pPr algn="ctr"/>
            <a:r>
              <a:rPr lang="en-US" altLang="zh-CN" sz="4800" b="1" dirty="0">
                <a:solidFill>
                  <a:schemeClr val="accent1"/>
                </a:solidFill>
              </a:rPr>
              <a:t>Reserved Keyword - work</a:t>
            </a:r>
            <a:endParaRPr lang="en-US" altLang="zh-CN" sz="3600" b="1" dirty="0">
              <a:solidFill>
                <a:schemeClr val="tx1">
                  <a:lumMod val="75000"/>
                  <a:lumOff val="25000"/>
                </a:schemeClr>
              </a:solidFill>
            </a:endParaRPr>
          </a:p>
        </p:txBody>
      </p:sp>
      <p:sp>
        <p:nvSpPr>
          <p:cNvPr id="27" name="矩形 26"/>
          <p:cNvSpPr/>
          <p:nvPr/>
        </p:nvSpPr>
        <p:spPr>
          <a:xfrm>
            <a:off x="1192530" y="3387725"/>
            <a:ext cx="9806940" cy="866140"/>
          </a:xfrm>
          <a:prstGeom prst="rect">
            <a:avLst/>
          </a:prstGeom>
        </p:spPr>
        <p:txBody>
          <a:bodyPr wrap="square">
            <a:spAutoFit/>
          </a:bodyPr>
          <a:p>
            <a:pPr algn="ctr">
              <a:lnSpc>
                <a:spcPct val="140000"/>
              </a:lnSpc>
            </a:pPr>
            <a:r>
              <a:rPr lang="en-US" altLang="zh-CN" sz="1200" b="1" dirty="0">
                <a:solidFill>
                  <a:schemeClr val="bg1">
                    <a:lumMod val="65000"/>
                  </a:schemeClr>
                </a:solidFill>
              </a:rPr>
              <a:t>Keywords are predefined word that gets reserved for working program that have special meaning and cannot get used anywhere else. </a:t>
            </a:r>
            <a:endParaRPr lang="en-US" altLang="zh-CN" sz="1200" b="1" dirty="0">
              <a:solidFill>
                <a:schemeClr val="bg1">
                  <a:lumMod val="65000"/>
                </a:schemeClr>
              </a:solidFill>
            </a:endParaRPr>
          </a:p>
          <a:p>
            <a:pPr algn="ctr">
              <a:lnSpc>
                <a:spcPct val="140000"/>
              </a:lnSpc>
            </a:pPr>
            <a:r>
              <a:rPr lang="en-US" altLang="zh-CN" sz="1200" b="1" dirty="0">
                <a:solidFill>
                  <a:schemeClr val="bg1">
                    <a:lumMod val="65000"/>
                  </a:schemeClr>
                </a:solidFill>
              </a:rPr>
              <a:t>Identifiers are the values used to define different programming items such as variables, integers, structures, unions and others and mostly have an alphabetic character.</a:t>
            </a:r>
            <a:endParaRPr lang="en-US" altLang="zh-CN" sz="12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711835" y="4445"/>
            <a:ext cx="2952115" cy="347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Function-JavaScript</a:t>
            </a:r>
            <a:endParaRPr lang="en-US" sz="2400" b="1">
              <a:solidFill>
                <a:schemeClr val="accent1"/>
              </a:solidFill>
            </a:endParaRPr>
          </a:p>
        </p:txBody>
      </p:sp>
      <p:sp>
        <p:nvSpPr>
          <p:cNvPr id="15" name="Rectangles 14"/>
          <p:cNvSpPr/>
          <p:nvPr/>
        </p:nvSpPr>
        <p:spPr>
          <a:xfrm>
            <a:off x="19685" y="352425"/>
            <a:ext cx="5820410" cy="908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Normal/Regular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Normal Function With Default Value</a:t>
            </a:r>
            <a:endParaRPr lang="en-US" sz="1400" b="1">
              <a:solidFill>
                <a:srgbClr val="FFFF00"/>
              </a:solidFill>
              <a:sym typeface="+mn-ea"/>
            </a:endParaRPr>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parN=defValN</a:t>
            </a:r>
            <a:r>
              <a:rPr lang="en-US" sz="1400" b="1">
                <a:solidFill>
                  <a:srgbClr val="00B0F0"/>
                </a:solidFill>
                <a:sym typeface="+mn-ea"/>
              </a:rPr>
              <a:t>){</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3" name="Rectangles 22"/>
          <p:cNvSpPr/>
          <p:nvPr/>
        </p:nvSpPr>
        <p:spPr>
          <a:xfrm>
            <a:off x="5838825" y="5080"/>
            <a:ext cx="6325870" cy="6576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Arrow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General Syntax   :-    it is also valid for one or more-than-one statement</a:t>
            </a:r>
            <a:endParaRPr lang="en-US" sz="1400" b="1">
              <a:solidFill>
                <a:schemeClr val="accent6"/>
              </a:solidFill>
              <a:sym typeface="+mn-ea"/>
            </a:endParaRPr>
          </a:p>
          <a:p>
            <a:pPr algn="l"/>
            <a:r>
              <a:rPr lang="en-US" sz="1400" b="1">
                <a:solidFill>
                  <a:schemeClr val="accent2"/>
                </a:solidFill>
                <a:sym typeface="+mn-ea"/>
              </a:rPr>
              <a:t>inside curly-bracket </a:t>
            </a:r>
            <a:r>
              <a:rPr lang="en-US" sz="1400" b="1">
                <a:solidFill>
                  <a:srgbClr val="00B050"/>
                </a:solidFill>
                <a:sym typeface="+mn-ea"/>
              </a:rPr>
              <a:t>{}</a:t>
            </a:r>
            <a:r>
              <a:rPr lang="en-US" sz="1400" b="1">
                <a:solidFill>
                  <a:schemeClr val="accent2"/>
                </a:solidFill>
                <a:sym typeface="+mn-ea"/>
              </a:rPr>
              <a:t> for </a:t>
            </a:r>
            <a:r>
              <a:rPr lang="en-US" sz="1400" b="1">
                <a:solidFill>
                  <a:schemeClr val="bg1"/>
                </a:solidFill>
                <a:sym typeface="+mn-ea"/>
              </a:rPr>
              <a:t>return statement</a:t>
            </a:r>
            <a:r>
              <a:rPr lang="en-US" sz="1400" b="1">
                <a:solidFill>
                  <a:schemeClr val="accent2"/>
                </a:solidFill>
                <a:sym typeface="+mn-ea"/>
              </a:rPr>
              <a:t> </a:t>
            </a:r>
            <a:r>
              <a:rPr lang="en-US" sz="1400" b="1">
                <a:solidFill>
                  <a:srgbClr val="00B0F0"/>
                </a:solidFill>
                <a:sym typeface="+mn-ea"/>
              </a:rPr>
              <a:t>return </a:t>
            </a:r>
            <a:r>
              <a:rPr lang="en-US" sz="1400" b="1">
                <a:solidFill>
                  <a:schemeClr val="accent2"/>
                </a:solidFill>
                <a:sym typeface="+mn-ea"/>
              </a:rPr>
              <a:t>keyword must be used .</a:t>
            </a:r>
            <a:endParaRPr lang="en-US" sz="1400" b="1">
              <a:solidFill>
                <a:schemeClr val="accent6"/>
              </a:solidFill>
              <a:sym typeface="+mn-ea"/>
            </a:endParaRPr>
          </a:p>
          <a:p>
            <a:pPr algn="l"/>
            <a:r>
              <a:rPr lang="en-US" sz="1400" b="1">
                <a:solidFill>
                  <a:schemeClr val="accent6"/>
                </a:solidFill>
                <a:sym typeface="+mn-ea"/>
              </a:rPr>
              <a:t>If Arrow Function has More Than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Zero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2"/>
                </a:solidFill>
                <a:sym typeface="+mn-ea"/>
              </a:rPr>
              <a:t>if function has  one statement that is return statement </a:t>
            </a:r>
            <a:r>
              <a:rPr lang="en-US" sz="1400" b="1">
                <a:solidFill>
                  <a:schemeClr val="accent4"/>
                </a:solidFill>
                <a:sym typeface="+mn-ea"/>
              </a:rPr>
              <a:t>and you are writing function statement without</a:t>
            </a:r>
            <a:r>
              <a:rPr lang="en-US" sz="1400" b="1">
                <a:solidFill>
                  <a:schemeClr val="accent2"/>
                </a:solidFill>
                <a:sym typeface="+mn-ea"/>
              </a:rPr>
              <a:t> </a:t>
            </a:r>
            <a:r>
              <a:rPr lang="en-US" sz="1400" b="1">
                <a:solidFill>
                  <a:schemeClr val="accent2"/>
                </a:solidFill>
                <a:sym typeface="+mn-ea"/>
              </a:rPr>
              <a:t>curly-bracket </a:t>
            </a:r>
            <a:r>
              <a:rPr lang="en-US" sz="1400" b="1">
                <a:solidFill>
                  <a:srgbClr val="00B050"/>
                </a:solidFill>
                <a:sym typeface="+mn-ea"/>
              </a:rPr>
              <a:t>{}</a:t>
            </a:r>
            <a:r>
              <a:rPr lang="en-US" sz="1400" b="1">
                <a:solidFill>
                  <a:schemeClr val="accent2"/>
                </a:solidFill>
                <a:sym typeface="+mn-ea"/>
              </a:rPr>
              <a:t>  </a:t>
            </a:r>
            <a:r>
              <a:rPr lang="en-US" sz="1400" b="1">
                <a:solidFill>
                  <a:schemeClr val="accent2"/>
                </a:solidFill>
                <a:sym typeface="+mn-ea"/>
              </a:rPr>
              <a:t>then </a:t>
            </a:r>
            <a:r>
              <a:rPr lang="en-US" sz="1400" b="1">
                <a:solidFill>
                  <a:srgbClr val="00B0F0"/>
                </a:solidFill>
                <a:sym typeface="+mn-ea"/>
              </a:rPr>
              <a:t>return </a:t>
            </a:r>
            <a:r>
              <a:rPr lang="en-US" sz="1400" b="1">
                <a:solidFill>
                  <a:schemeClr val="accent2"/>
                </a:solidFill>
                <a:sym typeface="+mn-ea"/>
              </a:rPr>
              <a:t>keyword should not be used </a:t>
            </a:r>
            <a:endParaRPr lang="en-US" sz="1400" b="1">
              <a:solidFill>
                <a:schemeClr val="accent2"/>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Zero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function Statement</a:t>
            </a:r>
            <a:endParaRPr lang="en-US" sz="1400" b="1">
              <a:solidFill>
                <a:schemeClr val="bg1"/>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ctr"/>
            <a:r>
              <a:rPr lang="en-US" sz="1400" b="1">
                <a:solidFill>
                  <a:srgbClr val="FFFF00"/>
                </a:solidFill>
                <a:highlight>
                  <a:srgbClr val="008000"/>
                </a:highlight>
                <a:sym typeface="+mn-ea"/>
              </a:rPr>
              <a:t>Arrow Function With Default Value</a:t>
            </a:r>
            <a:endParaRPr lang="en-US" sz="1400" b="1">
              <a:solidFill>
                <a:srgbClr val="FFFF00"/>
              </a:solidFill>
              <a:highlight>
                <a:srgbClr val="008000"/>
              </a:highlight>
              <a:sym typeface="+mn-ea"/>
            </a:endParaRPr>
          </a:p>
          <a:p>
            <a:pPr algn="l"/>
            <a:r>
              <a:rPr lang="en-US" sz="1400" b="1">
                <a:solidFill>
                  <a:schemeClr val="accent6"/>
                </a:solidFill>
                <a:sym typeface="+mn-ea"/>
              </a:rPr>
              <a:t>If Arrow Function has More Than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p:txBody>
      </p:sp>
      <p:sp>
        <p:nvSpPr>
          <p:cNvPr id="26" name="Rectangles 25"/>
          <p:cNvSpPr/>
          <p:nvPr/>
        </p:nvSpPr>
        <p:spPr>
          <a:xfrm>
            <a:off x="26670" y="1261110"/>
            <a:ext cx="5812790" cy="1376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Expression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a:t>
            </a:r>
            <a:r>
              <a:rPr lang="en-US" sz="1400" b="1">
                <a:solidFill>
                  <a:schemeClr val="bg1"/>
                </a:solidFill>
                <a:sym typeface="+mn-ea"/>
              </a:rPr>
              <a:t>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a:t>
            </a:r>
            <a:r>
              <a:rPr lang="en-US" sz="1400" b="1">
                <a:solidFill>
                  <a:schemeClr val="bg1"/>
                </a:solidFill>
                <a:sym typeface="+mn-ea"/>
              </a:rPr>
              <a:t>function Structure</a:t>
            </a:r>
            <a:endParaRPr lang="en-US" sz="1400" b="1">
              <a:solidFill>
                <a:srgbClr val="00B0F0"/>
              </a:solidFill>
              <a:sym typeface="+mn-ea"/>
            </a:endParaRPr>
          </a:p>
          <a:p>
            <a:pPr algn="ctr"/>
            <a:r>
              <a:rPr lang="en-US" sz="1400" b="1">
                <a:solidFill>
                  <a:srgbClr val="FFFF00"/>
                </a:solidFill>
                <a:sym typeface="+mn-ea"/>
              </a:rPr>
              <a:t>Function Expression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9" name="Rectangles 28"/>
          <p:cNvSpPr/>
          <p:nvPr/>
        </p:nvSpPr>
        <p:spPr>
          <a:xfrm>
            <a:off x="19685" y="2637155"/>
            <a:ext cx="5819140" cy="1167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Anonymus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Anonymus Function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b="1">
                <a:solidFill>
                  <a:schemeClr val="bg1"/>
                </a:solidFill>
                <a:sym typeface="+mn-ea"/>
              </a:rPr>
              <a:t>//  fun.. sta...</a:t>
            </a:r>
            <a:r>
              <a:rPr lang="en-US" sz="1400" b="1">
                <a:solidFill>
                  <a:srgbClr val="00B0F0"/>
                </a:solidFill>
                <a:sym typeface="+mn-ea"/>
              </a:rPr>
              <a:t>}</a:t>
            </a:r>
            <a:endParaRPr lang="en-US" sz="1400" b="1">
              <a:solidFill>
                <a:srgbClr val="FFFF00"/>
              </a:solidFill>
              <a:sym typeface="+mn-ea"/>
            </a:endParaRPr>
          </a:p>
        </p:txBody>
      </p:sp>
      <p:sp>
        <p:nvSpPr>
          <p:cNvPr id="36" name="Rectangles 35"/>
          <p:cNvSpPr/>
          <p:nvPr/>
        </p:nvSpPr>
        <p:spPr>
          <a:xfrm>
            <a:off x="26670" y="3804920"/>
            <a:ext cx="5737225" cy="9791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convert Normal to Anonymus to Arrow function  ...</a:t>
            </a:r>
            <a:endParaRPr lang="en-US" sz="1400" b="1">
              <a:solidFill>
                <a:schemeClr val="tx1"/>
              </a:solidFill>
              <a:highlight>
                <a:srgbClr val="FFFF00"/>
              </a:highlight>
              <a:sym typeface="+mn-ea"/>
            </a:endParaRPr>
          </a:p>
          <a:p>
            <a:pPr algn="l"/>
            <a:r>
              <a:rPr lang="en-US" sz="1400" b="1">
                <a:solidFill>
                  <a:srgbClr val="FFFF00"/>
                </a:solidFill>
                <a:sym typeface="+mn-ea"/>
              </a:rPr>
              <a:t>Regular Fun.. :-   </a:t>
            </a:r>
            <a:r>
              <a:rPr lang="en-US" sz="1400" b="1">
                <a:solidFill>
                  <a:srgbClr val="00B0F0"/>
                </a:solidFill>
                <a:sym typeface="+mn-ea"/>
              </a:rPr>
              <a:t>function </a:t>
            </a:r>
            <a:r>
              <a:rPr lang="en-US" sz="1400" b="1">
                <a:solidFill>
                  <a:srgbClr val="FF0000"/>
                </a:solidFill>
                <a:sym typeface="+mn-ea"/>
              </a:rPr>
              <a:t>fN </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Anonymus Fun..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a:highlight>
                <a:srgbClr val="FFFF00"/>
              </a:highlight>
            </a:endParaRPr>
          </a:p>
          <a:p>
            <a:pPr algn="l"/>
            <a:r>
              <a:rPr lang="en-US" sz="1400" b="1">
                <a:solidFill>
                  <a:srgbClr val="FFFF00"/>
                </a:solidFill>
                <a:sym typeface="+mn-ea"/>
              </a:rPr>
              <a:t>Arrow Function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p:txBody>
      </p:sp>
      <p:sp>
        <p:nvSpPr>
          <p:cNvPr id="2" name="Rectangles 1"/>
          <p:cNvSpPr/>
          <p:nvPr/>
        </p:nvSpPr>
        <p:spPr>
          <a:xfrm>
            <a:off x="26670" y="4784090"/>
            <a:ext cx="5730240" cy="904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a:sym typeface="+mn-ea"/>
              </a:rPr>
              <a:t>a function should be (not must) called with the correct number of arguments.</a:t>
            </a:r>
            <a:r>
              <a:rPr lang="en-US" sz="1400">
                <a:solidFill>
                  <a:schemeClr val="tx1"/>
                </a:solidFill>
                <a:sym typeface="+mn-ea"/>
              </a:rPr>
              <a:t> </a:t>
            </a:r>
            <a:r>
              <a:rPr lang="en-US" sz="1400" b="1">
                <a:solidFill>
                  <a:srgbClr val="00B0F0"/>
                </a:solidFill>
                <a:sym typeface="+mn-ea"/>
              </a:rPr>
              <a:t> </a:t>
            </a:r>
            <a:r>
              <a:rPr lang="en-US" sz="1400" b="1">
                <a:solidFill>
                  <a:srgbClr val="7030A0"/>
                </a:solidFill>
                <a:sym typeface="+mn-ea"/>
              </a:rPr>
              <a:t>if you are not calling with correct number of argunments</a:t>
            </a:r>
            <a:r>
              <a:rPr lang="en-US" sz="1400">
                <a:solidFill>
                  <a:schemeClr val="tx1"/>
                </a:solidFill>
                <a:sym typeface="+mn-ea"/>
              </a:rPr>
              <a:t> then which argunment will not call that will take `NaN` as default value. </a:t>
            </a:r>
            <a:r>
              <a:rPr lang="en-US" sz="1400" b="1">
                <a:solidFill>
                  <a:srgbClr val="7030A0"/>
                </a:solidFill>
                <a:sym typeface="+mn-ea"/>
              </a:rPr>
              <a:t>if you are calling with correct number of argunments</a:t>
            </a:r>
            <a:r>
              <a:rPr lang="en-US" sz="1400">
                <a:solidFill>
                  <a:srgbClr val="92D050"/>
                </a:solidFill>
                <a:sym typeface="+mn-ea"/>
              </a:rPr>
              <a:t> </a:t>
            </a:r>
            <a:r>
              <a:rPr lang="en-US" sz="1400">
                <a:solidFill>
                  <a:schemeClr val="tx1"/>
                </a:solidFill>
                <a:sym typeface="+mn-ea"/>
              </a:rPr>
              <a:t>then you get desired value.</a:t>
            </a:r>
            <a:endParaRPr lang="en-US" sz="1400">
              <a:solidFill>
                <a:schemeClr val="tx1"/>
              </a:solidFill>
              <a:sym typeface="+mn-ea"/>
            </a:endParaRPr>
          </a:p>
        </p:txBody>
      </p:sp>
      <p:sp>
        <p:nvSpPr>
          <p:cNvPr id="3" name="Rectangles 2"/>
          <p:cNvSpPr/>
          <p:nvPr/>
        </p:nvSpPr>
        <p:spPr>
          <a:xfrm>
            <a:off x="33655" y="5688965"/>
            <a:ext cx="573024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a:t>
            </a:r>
            <a:r>
              <a:rPr lang="en-US" sz="1400" b="1">
                <a:solidFill>
                  <a:srgbClr val="00B0F0"/>
                </a:solidFill>
                <a:sym typeface="+mn-ea"/>
              </a:rPr>
              <a:t>key</a:t>
            </a:r>
            <a:r>
              <a:rPr lang="en-US" sz="1400" b="1">
                <a:solidFill>
                  <a:schemeClr val="accent6">
                    <a:lumMod val="75000"/>
                  </a:schemeClr>
                </a:solidFill>
                <a:sym typeface="+mn-ea"/>
              </a:rPr>
              <a:t>  </a:t>
            </a:r>
            <a:r>
              <a:rPr lang="en-US" sz="1400" b="1">
                <a:solidFill>
                  <a:schemeClr val="accent6">
                    <a:lumMod val="75000"/>
                  </a:schemeClr>
                </a:solidFill>
                <a:sym typeface="+mn-ea"/>
              </a:rPr>
              <a:t>= var/let/const     </a:t>
            </a:r>
            <a:r>
              <a:rPr lang="en-US" sz="1400" b="1">
                <a:solidFill>
                  <a:srgbClr val="00B0F0"/>
                </a:solidFill>
                <a:sym typeface="+mn-ea"/>
              </a:rPr>
              <a:t>fN </a:t>
            </a:r>
            <a:r>
              <a:rPr lang="en-US" sz="1400" b="1">
                <a:solidFill>
                  <a:schemeClr val="accent6">
                    <a:lumMod val="75000"/>
                  </a:schemeClr>
                </a:solidFill>
                <a:sym typeface="+mn-ea"/>
              </a:rPr>
              <a:t>= Function Name  </a:t>
            </a:r>
            <a:r>
              <a:rPr lang="en-US" sz="1400" b="1">
                <a:solidFill>
                  <a:srgbClr val="00B0F0"/>
                </a:solidFill>
                <a:sym typeface="+mn-ea"/>
              </a:rPr>
              <a:t>vN </a:t>
            </a:r>
            <a:r>
              <a:rPr lang="en-US" sz="1400" b="1">
                <a:solidFill>
                  <a:schemeClr val="accent6">
                    <a:lumMod val="75000"/>
                  </a:schemeClr>
                </a:solidFill>
                <a:sym typeface="+mn-ea"/>
              </a:rPr>
              <a:t>= Variable Name</a:t>
            </a:r>
            <a:endParaRPr lang="en-US" sz="1400" b="1">
              <a:solidFill>
                <a:schemeClr val="accent6">
                  <a:lumMod val="75000"/>
                </a:schemeClr>
              </a:solidFill>
              <a:sym typeface="+mn-ea"/>
            </a:endParaRPr>
          </a:p>
          <a:p>
            <a:pPr algn="l"/>
            <a:r>
              <a:rPr lang="en-US" sz="1400" b="1">
                <a:solidFill>
                  <a:srgbClr val="00B0F0"/>
                </a:solidFill>
                <a:sym typeface="+mn-ea"/>
              </a:rPr>
              <a:t>fun.. sta.. </a:t>
            </a:r>
            <a:r>
              <a:rPr lang="en-US" sz="1400" b="1">
                <a:solidFill>
                  <a:schemeClr val="accent6">
                    <a:lumMod val="75000"/>
                  </a:schemeClr>
                </a:solidFill>
                <a:sym typeface="+mn-ea"/>
              </a:rPr>
              <a:t>= function statement(s)  </a:t>
            </a:r>
            <a:r>
              <a:rPr lang="en-US" sz="1400">
                <a:solidFill>
                  <a:srgbClr val="92D050"/>
                </a:solidFill>
                <a:sym typeface="+mn-ea"/>
              </a:rPr>
              <a:t> </a:t>
            </a:r>
            <a:r>
              <a:rPr lang="en-US" sz="1400" b="1">
                <a:solidFill>
                  <a:srgbClr val="00B0F0"/>
                </a:solidFill>
                <a:sym typeface="+mn-ea"/>
              </a:rPr>
              <a:t>arg </a:t>
            </a:r>
            <a:r>
              <a:rPr lang="en-US" sz="1400" b="1">
                <a:solidFill>
                  <a:schemeClr val="accent6">
                    <a:lumMod val="75000"/>
                  </a:schemeClr>
                </a:solidFill>
                <a:sym typeface="+mn-ea"/>
              </a:rPr>
              <a:t>= Argunment  </a:t>
            </a:r>
            <a:r>
              <a:rPr lang="en-US" sz="1400" b="1">
                <a:solidFill>
                  <a:srgbClr val="00B0F0"/>
                </a:solidFill>
                <a:sym typeface="+mn-ea"/>
              </a:rPr>
              <a:t>par</a:t>
            </a:r>
            <a:r>
              <a:rPr lang="en-US" sz="1400" b="1">
                <a:solidFill>
                  <a:schemeClr val="accent6">
                    <a:lumMod val="75000"/>
                  </a:schemeClr>
                </a:solidFill>
                <a:sym typeface="+mn-ea"/>
              </a:rPr>
              <a:t>= Parameter</a:t>
            </a:r>
            <a:endParaRPr lang="en-US" sz="1400">
              <a:solidFill>
                <a:srgbClr val="92D050"/>
              </a:solidFill>
              <a:sym typeface="+mn-ea"/>
            </a:endParaRPr>
          </a:p>
        </p:txBody>
      </p:sp>
      <p:sp>
        <p:nvSpPr>
          <p:cNvPr id="5" name="Rectangles 4"/>
          <p:cNvSpPr/>
          <p:nvPr/>
        </p:nvSpPr>
        <p:spPr>
          <a:xfrm>
            <a:off x="33655" y="6317615"/>
            <a:ext cx="5805805" cy="5245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rPr>
              <a:t>Calling </a:t>
            </a:r>
            <a:r>
              <a:rPr lang="en-US" sz="1400" b="1">
                <a:highlight>
                  <a:srgbClr val="FFFF00"/>
                </a:highlight>
                <a:sym typeface="+mn-ea"/>
              </a:rPr>
              <a:t>Regular / Anonymus  / Arrow   Function</a:t>
            </a:r>
            <a:r>
              <a:rPr lang="en-US" sz="1400">
                <a:highlight>
                  <a:srgbClr val="FFFF00"/>
                </a:highlight>
                <a:sym typeface="+mn-ea"/>
              </a:rPr>
              <a:t>.</a:t>
            </a:r>
            <a:r>
              <a:rPr lang="en-US" sz="1400">
                <a:highlight>
                  <a:srgbClr val="FFFF00"/>
                </a:highlight>
              </a:rPr>
              <a:t> </a:t>
            </a:r>
            <a:r>
              <a:rPr lang="en-US" sz="1400"/>
              <a:t>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a:highlight>
                  <a:srgbClr val="FFFF00"/>
                </a:highlight>
                <a:sym typeface="+mn-ea"/>
              </a:rPr>
              <a:t> </a:t>
            </a:r>
            <a:r>
              <a:rPr lang="en-US" sz="1400" b="1">
                <a:highlight>
                  <a:srgbClr val="FFFF00"/>
                </a:highlight>
                <a:sym typeface="+mn-ea"/>
              </a:rPr>
              <a:t>Calling </a:t>
            </a:r>
            <a:r>
              <a:rPr lang="en-US" sz="1400" b="1">
                <a:highlight>
                  <a:srgbClr val="FFFF00"/>
                </a:highlight>
                <a:sym typeface="+mn-ea"/>
              </a:rPr>
              <a:t>Function Expression..</a:t>
            </a:r>
            <a:r>
              <a:rPr lang="en-US" sz="1400">
                <a:highlight>
                  <a:srgbClr val="FFFF00"/>
                </a:highlight>
                <a:sym typeface="+mn-ea"/>
              </a:rPr>
              <a:t>.</a:t>
            </a:r>
            <a:r>
              <a:rPr lang="en-US" sz="1400">
                <a:highlight>
                  <a:srgbClr val="FFFF00"/>
                </a:highlight>
                <a:sym typeface="+mn-ea"/>
              </a:rPr>
              <a:t> </a:t>
            </a:r>
            <a:r>
              <a:rPr lang="en-US" sz="1400">
                <a:sym typeface="+mn-ea"/>
              </a:rPr>
              <a:t>     </a:t>
            </a:r>
            <a:r>
              <a:rPr lang="en-US" sz="1400" b="1">
                <a:solidFill>
                  <a:srgbClr val="FF0000"/>
                </a:solidFill>
                <a:sym typeface="+mn-ea"/>
              </a:rPr>
              <a:t>vN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FFFF0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3" name="Rectangles 22"/>
          <p:cNvSpPr/>
          <p:nvPr/>
        </p:nvSpPr>
        <p:spPr>
          <a:xfrm>
            <a:off x="4228465" y="378460"/>
            <a:ext cx="7602855" cy="30689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b="1">
              <a:solidFill>
                <a:schemeClr val="bg1"/>
              </a:solidFill>
              <a:sym typeface="+mn-ea"/>
            </a:endParaRPr>
          </a:p>
          <a:p>
            <a:pPr algn="l"/>
            <a:endParaRPr lang="en-US" sz="1400">
              <a:solidFill>
                <a:schemeClr val="bg1"/>
              </a:solidFill>
              <a:sym typeface="+mn-ea"/>
            </a:endParaRPr>
          </a:p>
          <a:p>
            <a:pPr algn="l"/>
            <a:r>
              <a:rPr lang="en-US" sz="1400" b="1">
                <a:solidFill>
                  <a:srgbClr val="00B0F0"/>
                </a:solidFill>
                <a:sym typeface="+mn-ea"/>
              </a:rPr>
              <a:t>		}     )       ()</a:t>
            </a:r>
            <a:endParaRPr lang="en-US" sz="1400" b="1">
              <a:solidFill>
                <a:srgbClr val="00B0F0"/>
              </a:solidFill>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a:highlight>
                <a:srgbClr val="FFFF00"/>
              </a:highlight>
            </a:endParaRPr>
          </a:p>
          <a:p>
            <a:pPr algn="ctr"/>
            <a:endParaRPr lang="en-US" sz="1400">
              <a:solidFill>
                <a:schemeClr val="accent4"/>
              </a:solidFill>
              <a:sym typeface="+mn-ea"/>
            </a:endParaRPr>
          </a:p>
          <a:p>
            <a:pPr algn="ctr"/>
            <a:r>
              <a:rPr lang="en-US" sz="1400">
                <a:solidFill>
                  <a:schemeClr val="accent4"/>
                </a:solidFill>
                <a:sym typeface="+mn-ea"/>
              </a:rPr>
              <a:t>  </a:t>
            </a:r>
            <a:endParaRPr lang="en-US" sz="1400" b="1">
              <a:solidFill>
                <a:schemeClr val="accent6"/>
              </a:solidFill>
              <a:sym typeface="+mn-ea"/>
            </a:endParaRPr>
          </a:p>
          <a:p>
            <a:pPr algn="l"/>
            <a:r>
              <a:rPr lang="en-US" sz="1400" b="1">
                <a:solidFill>
                  <a:srgbClr val="00B0F0"/>
                </a:solidFill>
                <a:sym typeface="+mn-ea"/>
              </a:rPr>
              <a:t>  () :- </a:t>
            </a:r>
            <a:r>
              <a:rPr lang="en-US" sz="1400" b="1">
                <a:solidFill>
                  <a:srgbClr val="00B050"/>
                </a:solidFill>
                <a:sym typeface="+mn-ea"/>
              </a:rPr>
              <a:t>Grouping selector</a:t>
            </a:r>
            <a:endParaRPr lang="en-US" sz="1400" b="1">
              <a:solidFill>
                <a:srgbClr val="00B0F0"/>
              </a:solidFill>
              <a:sym typeface="+mn-ea"/>
            </a:endParaRPr>
          </a:p>
        </p:txBody>
      </p:sp>
      <p:sp>
        <p:nvSpPr>
          <p:cNvPr id="2" name="Rectangles 1"/>
          <p:cNvSpPr/>
          <p:nvPr/>
        </p:nvSpPr>
        <p:spPr>
          <a:xfrm>
            <a:off x="43815" y="0"/>
            <a:ext cx="3739515" cy="66586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IIFE - </a:t>
            </a:r>
            <a:r>
              <a:rPr lang="en-US" sz="1400" b="1">
                <a:solidFill>
                  <a:srgbClr val="FFFF00"/>
                </a:solidFill>
                <a:sym typeface="+mn-ea"/>
              </a:rPr>
              <a:t>Immediately Invoked Function Expression</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IIFE  are used to protect the data .   IIFE fumction can called only once in entire progrem.</a:t>
            </a:r>
            <a:endParaRPr lang="en-US" sz="1400" b="1">
              <a:solidFill>
                <a:schemeClr val="accent6"/>
              </a:solidFill>
              <a:sym typeface="+mn-ea"/>
            </a:endParaRPr>
          </a:p>
          <a:p>
            <a:pPr algn="l"/>
            <a:r>
              <a:rPr lang="en-US" sz="1400" b="1">
                <a:solidFill>
                  <a:schemeClr val="accent6"/>
                </a:solidFill>
                <a:sym typeface="+mn-ea"/>
              </a:rPr>
              <a:t>IIFE function can called only once in entire program.  It is designed pattern which is also known as</a:t>
            </a:r>
            <a:r>
              <a:rPr lang="en-US" sz="1400" b="1">
                <a:solidFill>
                  <a:srgbClr val="FFFF00"/>
                </a:solidFill>
                <a:sym typeface="+mn-ea"/>
              </a:rPr>
              <a:t> Self-executing Anonymous Function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It contains two major parts.</a:t>
            </a:r>
            <a:endParaRPr lang="en-US" sz="1400" b="1">
              <a:solidFill>
                <a:schemeClr val="accent2"/>
              </a:solidFill>
              <a:sym typeface="+mn-ea"/>
            </a:endParaRPr>
          </a:p>
          <a:p>
            <a:pPr algn="l"/>
            <a:r>
              <a:rPr lang="en-US" sz="1400" b="1">
                <a:solidFill>
                  <a:schemeClr val="accent2"/>
                </a:solidFill>
                <a:sym typeface="+mn-ea"/>
              </a:rPr>
              <a:t>1.</a:t>
            </a:r>
            <a:r>
              <a:rPr lang="en-US" sz="1400" b="1">
                <a:solidFill>
                  <a:schemeClr val="accent6"/>
                </a:solidFill>
                <a:sym typeface="+mn-ea"/>
              </a:rPr>
              <a:t> The first is the </a:t>
            </a:r>
            <a:r>
              <a:rPr lang="en-US" sz="1400" b="1">
                <a:solidFill>
                  <a:srgbClr val="FFFF00"/>
                </a:solidFill>
                <a:sym typeface="+mn-ea"/>
              </a:rPr>
              <a:t>anonymous function</a:t>
            </a:r>
            <a:r>
              <a:rPr lang="en-US" sz="1400" b="1">
                <a:solidFill>
                  <a:schemeClr val="accent6"/>
                </a:solidFill>
                <a:sym typeface="+mn-ea"/>
              </a:rPr>
              <a:t> with lexical scope</a:t>
            </a:r>
            <a:r>
              <a:rPr lang="en-US" sz="1400" b="1">
                <a:solidFill>
                  <a:srgbClr val="FFFF00"/>
                </a:solidFill>
                <a:sym typeface="+mn-ea"/>
              </a:rPr>
              <a:t> enclosed within</a:t>
            </a:r>
            <a:r>
              <a:rPr lang="en-US" sz="1400" b="1">
                <a:solidFill>
                  <a:schemeClr val="accent6"/>
                </a:solidFill>
                <a:sym typeface="+mn-ea"/>
              </a:rPr>
              <a:t> the </a:t>
            </a:r>
            <a:r>
              <a:rPr lang="en-US" sz="1400" b="1">
                <a:solidFill>
                  <a:srgbClr val="FFFF00"/>
                </a:solidFill>
                <a:sym typeface="+mn-ea"/>
              </a:rPr>
              <a:t>Grouping Operator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This prevents accessing variables within the IIFE idiom as well as polluting the global scope.</a:t>
            </a:r>
            <a:endParaRPr lang="en-US" sz="1400" b="1">
              <a:solidFill>
                <a:schemeClr val="accent6"/>
              </a:solidFill>
              <a:sym typeface="+mn-ea"/>
            </a:endParaRPr>
          </a:p>
          <a:p>
            <a:pPr algn="l"/>
            <a:r>
              <a:rPr lang="en-US" sz="1400" b="1">
                <a:solidFill>
                  <a:schemeClr val="accent2"/>
                </a:solidFill>
                <a:sym typeface="+mn-ea"/>
              </a:rPr>
              <a:t>2.</a:t>
            </a:r>
            <a:r>
              <a:rPr lang="en-US" sz="1400" b="1">
                <a:solidFill>
                  <a:schemeClr val="accent6"/>
                </a:solidFill>
                <a:sym typeface="+mn-ea"/>
              </a:rPr>
              <a:t> The second part creates the</a:t>
            </a:r>
            <a:r>
              <a:rPr lang="en-US" sz="1400" b="1">
                <a:solidFill>
                  <a:srgbClr val="FFFF00"/>
                </a:solidFill>
                <a:sym typeface="+mn-ea"/>
              </a:rPr>
              <a:t> immediately invoked function expression ()</a:t>
            </a:r>
            <a:r>
              <a:rPr lang="en-US" sz="1400" b="1">
                <a:solidFill>
                  <a:schemeClr val="accent6"/>
                </a:solidFill>
                <a:sym typeface="+mn-ea"/>
              </a:rPr>
              <a:t> through which the JavaScript engine will directly interpret the function.:-</a:t>
            </a:r>
            <a:endParaRPr lang="en-US" sz="1400" b="1">
              <a:solidFill>
                <a:schemeClr val="accent6"/>
              </a:solidFill>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   ()</a:t>
            </a:r>
            <a:endParaRPr lang="en-US" sz="1400">
              <a:highlight>
                <a:srgbClr val="FFFF00"/>
              </a:highlight>
            </a:endParaRPr>
          </a:p>
          <a:p>
            <a:pPr algn="ctr"/>
            <a:r>
              <a:rPr lang="en-US" sz="1400">
                <a:solidFill>
                  <a:schemeClr val="accent4"/>
                </a:solidFill>
                <a:sym typeface="+mn-ea"/>
              </a:rPr>
              <a:t>  </a:t>
            </a:r>
            <a:r>
              <a:rPr lang="en-US" sz="1400" b="1">
                <a:solidFill>
                  <a:schemeClr val="accent4"/>
                </a:solidFill>
                <a:sym typeface="+mn-ea"/>
              </a:rPr>
              <a:t>   </a:t>
            </a:r>
            <a:r>
              <a:rPr lang="en-US" sz="1400" b="1">
                <a:solidFill>
                  <a:schemeClr val="accent2"/>
                </a:solidFill>
                <a:sym typeface="+mn-ea"/>
              </a:rPr>
              <a:t>Arrow Function :-  JAvaScript ....</a:t>
            </a:r>
            <a:endParaRPr lang="en-US" sz="1400">
              <a:solidFill>
                <a:schemeClr val="accent4"/>
              </a:solidFill>
              <a:sym typeface="+mn-ea"/>
            </a:endParaRPr>
          </a:p>
          <a:p>
            <a:pPr algn="l"/>
            <a:endParaRPr lang="en-US" sz="1400" b="1">
              <a:solidFill>
                <a:schemeClr val="accent6"/>
              </a:solidFill>
              <a:sym typeface="+mn-ea"/>
            </a:endParaRPr>
          </a:p>
          <a:p>
            <a:pPr algn="l"/>
            <a:r>
              <a:rPr lang="en-US" sz="1400" b="1">
                <a:solidFill>
                  <a:srgbClr val="00B0F0"/>
                </a:solidFill>
                <a:sym typeface="+mn-ea"/>
              </a:rPr>
              <a:t>(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a:highlight>
                <a:srgbClr val="FFFF00"/>
              </a:highlight>
            </a:endParaRPr>
          </a:p>
          <a:p>
            <a:pPr algn="ctr"/>
            <a:r>
              <a:rPr lang="en-US" sz="1400" b="1">
                <a:solidFill>
                  <a:srgbClr val="FFFF00"/>
                </a:solidFill>
                <a:sym typeface="+mn-ea"/>
              </a:rPr>
              <a:t>   </a:t>
            </a:r>
            <a:r>
              <a:rPr lang="en-US" sz="1400" b="1">
                <a:solidFill>
                  <a:schemeClr val="accent2"/>
                </a:solidFill>
                <a:sym typeface="+mn-ea"/>
              </a:rPr>
              <a:t>Async</a:t>
            </a:r>
            <a:r>
              <a:rPr lang="en-US" sz="1400" b="1">
                <a:solidFill>
                  <a:schemeClr val="accent2"/>
                </a:solidFill>
                <a:sym typeface="+mn-ea"/>
              </a:rPr>
              <a:t> IIFE</a:t>
            </a:r>
            <a:r>
              <a:rPr lang="en-US" sz="1400" b="1">
                <a:solidFill>
                  <a:schemeClr val="accent2"/>
                </a:solidFill>
                <a:sym typeface="+mn-ea"/>
              </a:rPr>
              <a:t>....</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(async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b="1">
              <a:solidFill>
                <a:srgbClr val="00B0F0"/>
              </a:solidFill>
              <a:sym typeface="+mn-ea"/>
            </a:endParaRPr>
          </a:p>
        </p:txBody>
      </p:sp>
      <mc:AlternateContent xmlns:mc="http://schemas.openxmlformats.org/markup-compatibility/2006" xmlns:p14="http://schemas.microsoft.com/office/powerpoint/2010/main">
        <mc:Choice Requires="p14">
          <p:contentPart r:id="rId1" p14:bwMode="auto">
            <p14:nvContentPartPr>
              <p14:cNvPr id="42" name="Ink 41"/>
              <p14:cNvContentPartPr/>
              <p14:nvPr/>
            </p14:nvContentPartPr>
            <p14:xfrm>
              <a:off x="4714240" y="1092835"/>
              <a:ext cx="1508125" cy="892175"/>
            </p14:xfrm>
          </p:contentPart>
        </mc:Choice>
        <mc:Fallback xmlns="">
          <p:pic>
            <p:nvPicPr>
              <p:cNvPr id="42" name="Ink 41"/>
            </p:nvPicPr>
            <p:blipFill>
              <a:blip r:embed="rId2"/>
            </p:blipFill>
            <p:spPr>
              <a:xfrm>
                <a:off x="4714240" y="1092835"/>
                <a:ext cx="1508125" cy="8921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3" name="Ink 42"/>
              <p14:cNvContentPartPr/>
              <p14:nvPr/>
            </p14:nvContentPartPr>
            <p14:xfrm>
              <a:off x="5518150" y="1343660"/>
              <a:ext cx="226695" cy="163830"/>
            </p14:xfrm>
          </p:contentPart>
        </mc:Choice>
        <mc:Fallback xmlns="">
          <p:pic>
            <p:nvPicPr>
              <p:cNvPr id="43" name="Ink 42"/>
            </p:nvPicPr>
            <p:blipFill>
              <a:blip r:embed="rId4"/>
            </p:blipFill>
            <p:spPr>
              <a:xfrm>
                <a:off x="5518150" y="1343660"/>
                <a:ext cx="226695" cy="1638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Ink 43"/>
              <p14:cNvContentPartPr/>
              <p14:nvPr/>
            </p14:nvContentPartPr>
            <p14:xfrm>
              <a:off x="5719445" y="1268095"/>
              <a:ext cx="163830" cy="151765"/>
            </p14:xfrm>
          </p:contentPart>
        </mc:Choice>
        <mc:Fallback xmlns="">
          <p:pic>
            <p:nvPicPr>
              <p:cNvPr id="44" name="Ink 43"/>
            </p:nvPicPr>
            <p:blipFill>
              <a:blip r:embed="rId6"/>
            </p:blipFill>
            <p:spPr>
              <a:xfrm>
                <a:off x="5719445" y="1268095"/>
                <a:ext cx="16383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Ink 44"/>
              <p14:cNvContentPartPr/>
              <p14:nvPr/>
            </p14:nvContentPartPr>
            <p14:xfrm>
              <a:off x="5982970" y="1104900"/>
              <a:ext cx="213995" cy="151765"/>
            </p14:xfrm>
          </p:contentPart>
        </mc:Choice>
        <mc:Fallback xmlns="">
          <p:pic>
            <p:nvPicPr>
              <p:cNvPr id="45" name="Ink 44"/>
            </p:nvPicPr>
            <p:blipFill>
              <a:blip r:embed="rId8"/>
            </p:blipFill>
            <p:spPr>
              <a:xfrm>
                <a:off x="5982970" y="1104900"/>
                <a:ext cx="213995" cy="1517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Ink 45"/>
              <p14:cNvContentPartPr/>
              <p14:nvPr/>
            </p14:nvContentPartPr>
            <p14:xfrm>
              <a:off x="6209030" y="1054735"/>
              <a:ext cx="213995" cy="163830"/>
            </p14:xfrm>
          </p:contentPart>
        </mc:Choice>
        <mc:Fallback xmlns="">
          <p:pic>
            <p:nvPicPr>
              <p:cNvPr id="46" name="Ink 45"/>
            </p:nvPicPr>
            <p:blipFill>
              <a:blip r:embed="rId10"/>
            </p:blipFill>
            <p:spPr>
              <a:xfrm>
                <a:off x="6209030" y="1054735"/>
                <a:ext cx="213995" cy="1638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Ink 46"/>
              <p14:cNvContentPartPr/>
              <p14:nvPr/>
            </p14:nvContentPartPr>
            <p14:xfrm>
              <a:off x="6535420" y="1042035"/>
              <a:ext cx="126365" cy="139065"/>
            </p14:xfrm>
          </p:contentPart>
        </mc:Choice>
        <mc:Fallback xmlns="">
          <p:pic>
            <p:nvPicPr>
              <p:cNvPr id="47" name="Ink 46"/>
            </p:nvPicPr>
            <p:blipFill>
              <a:blip r:embed="rId12"/>
            </p:blipFill>
            <p:spPr>
              <a:xfrm>
                <a:off x="6535420" y="1042035"/>
                <a:ext cx="126365" cy="139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Ink 47"/>
              <p14:cNvContentPartPr/>
              <p14:nvPr/>
            </p14:nvContentPartPr>
            <p14:xfrm>
              <a:off x="6761480" y="1017270"/>
              <a:ext cx="226695" cy="151130"/>
            </p14:xfrm>
          </p:contentPart>
        </mc:Choice>
        <mc:Fallback xmlns="">
          <p:pic>
            <p:nvPicPr>
              <p:cNvPr id="48" name="Ink 47"/>
            </p:nvPicPr>
            <p:blipFill>
              <a:blip r:embed="rId14"/>
            </p:blipFill>
            <p:spPr>
              <a:xfrm>
                <a:off x="6761480" y="1017270"/>
                <a:ext cx="226695" cy="1511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7050405" y="1004570"/>
              <a:ext cx="139065" cy="189230"/>
            </p14:xfrm>
          </p:contentPart>
        </mc:Choice>
        <mc:Fallback xmlns="">
          <p:pic>
            <p:nvPicPr>
              <p:cNvPr id="49" name="Ink 48"/>
            </p:nvPicPr>
            <p:blipFill>
              <a:blip r:embed="rId16"/>
            </p:blipFill>
            <p:spPr>
              <a:xfrm>
                <a:off x="7050405" y="1004570"/>
                <a:ext cx="139065" cy="189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0" name="Ink 49"/>
              <p14:cNvContentPartPr/>
              <p14:nvPr/>
            </p14:nvContentPartPr>
            <p14:xfrm>
              <a:off x="7289165" y="979805"/>
              <a:ext cx="302260" cy="138430"/>
            </p14:xfrm>
          </p:contentPart>
        </mc:Choice>
        <mc:Fallback xmlns="">
          <p:pic>
            <p:nvPicPr>
              <p:cNvPr id="50" name="Ink 49"/>
            </p:nvPicPr>
            <p:blipFill>
              <a:blip r:embed="rId18"/>
            </p:blipFill>
            <p:spPr>
              <a:xfrm>
                <a:off x="7289165" y="979805"/>
                <a:ext cx="302260" cy="1384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1" name="Ink 50"/>
              <p14:cNvContentPartPr/>
              <p14:nvPr/>
            </p14:nvContentPartPr>
            <p14:xfrm>
              <a:off x="7716520" y="967105"/>
              <a:ext cx="125730" cy="126365"/>
            </p14:xfrm>
          </p:contentPart>
        </mc:Choice>
        <mc:Fallback xmlns="">
          <p:pic>
            <p:nvPicPr>
              <p:cNvPr id="51" name="Ink 50"/>
            </p:nvPicPr>
            <p:blipFill>
              <a:blip r:embed="rId20"/>
            </p:blipFill>
            <p:spPr>
              <a:xfrm>
                <a:off x="7716520" y="967105"/>
                <a:ext cx="125730" cy="1263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2" name="Ink 51"/>
              <p14:cNvContentPartPr/>
              <p14:nvPr/>
            </p14:nvContentPartPr>
            <p14:xfrm>
              <a:off x="7929880" y="941705"/>
              <a:ext cx="126365" cy="163830"/>
            </p14:xfrm>
          </p:contentPart>
        </mc:Choice>
        <mc:Fallback xmlns="">
          <p:pic>
            <p:nvPicPr>
              <p:cNvPr id="52" name="Ink 51"/>
            </p:nvPicPr>
            <p:blipFill>
              <a:blip r:embed="rId22"/>
            </p:blipFill>
            <p:spPr>
              <a:xfrm>
                <a:off x="7929880" y="941705"/>
                <a:ext cx="126365" cy="163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Ink 52"/>
              <p14:cNvContentPartPr/>
              <p14:nvPr/>
            </p14:nvContentPartPr>
            <p14:xfrm>
              <a:off x="8256270" y="979805"/>
              <a:ext cx="26035" cy="175895"/>
            </p14:xfrm>
          </p:contentPart>
        </mc:Choice>
        <mc:Fallback xmlns="">
          <p:pic>
            <p:nvPicPr>
              <p:cNvPr id="53" name="Ink 52"/>
            </p:nvPicPr>
            <p:blipFill>
              <a:blip r:embed="rId24"/>
            </p:blipFill>
            <p:spPr>
              <a:xfrm>
                <a:off x="8256270" y="979805"/>
                <a:ext cx="26035" cy="175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4" name="Ink 53"/>
              <p14:cNvContentPartPr/>
              <p14:nvPr/>
            </p14:nvContentPartPr>
            <p14:xfrm>
              <a:off x="8293735" y="929005"/>
              <a:ext cx="113665" cy="88900"/>
            </p14:xfrm>
          </p:contentPart>
        </mc:Choice>
        <mc:Fallback xmlns="">
          <p:pic>
            <p:nvPicPr>
              <p:cNvPr id="54" name="Ink 53"/>
            </p:nvPicPr>
            <p:blipFill>
              <a:blip r:embed="rId26"/>
            </p:blipFill>
            <p:spPr>
              <a:xfrm>
                <a:off x="8293735" y="929005"/>
                <a:ext cx="11366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Ink 54"/>
              <p14:cNvContentPartPr/>
              <p14:nvPr/>
            </p14:nvContentPartPr>
            <p14:xfrm>
              <a:off x="8306435" y="1054735"/>
              <a:ext cx="88900" cy="635"/>
            </p14:xfrm>
          </p:contentPart>
        </mc:Choice>
        <mc:Fallback xmlns="">
          <p:pic>
            <p:nvPicPr>
              <p:cNvPr id="55" name="Ink 54"/>
            </p:nvPicPr>
            <p:blipFill>
              <a:blip r:embed="rId28"/>
            </p:blipFill>
            <p:spPr>
              <a:xfrm>
                <a:off x="8306435" y="1054735"/>
                <a:ext cx="88900" cy="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6" name="Ink 55"/>
              <p14:cNvContentPartPr/>
              <p14:nvPr/>
            </p14:nvContentPartPr>
            <p14:xfrm>
              <a:off x="8432165" y="1029970"/>
              <a:ext cx="126365" cy="125730"/>
            </p14:xfrm>
          </p:contentPart>
        </mc:Choice>
        <mc:Fallback xmlns="">
          <p:pic>
            <p:nvPicPr>
              <p:cNvPr id="56" name="Ink 55"/>
            </p:nvPicPr>
            <p:blipFill>
              <a:blip r:embed="rId30"/>
            </p:blipFill>
            <p:spPr>
              <a:xfrm>
                <a:off x="8432165" y="1029970"/>
                <a:ext cx="126365" cy="1257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7" name="Ink 56"/>
              <p14:cNvContentPartPr/>
              <p14:nvPr/>
            </p14:nvContentPartPr>
            <p14:xfrm>
              <a:off x="8570595" y="1004570"/>
              <a:ext cx="213995" cy="126365"/>
            </p14:xfrm>
          </p:contentPart>
        </mc:Choice>
        <mc:Fallback xmlns="">
          <p:pic>
            <p:nvPicPr>
              <p:cNvPr id="57" name="Ink 56"/>
            </p:nvPicPr>
            <p:blipFill>
              <a:blip r:embed="rId32"/>
            </p:blipFill>
            <p:spPr>
              <a:xfrm>
                <a:off x="8570595" y="1004570"/>
                <a:ext cx="213995" cy="126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8" name="Ink 57"/>
              <p14:cNvContentPartPr/>
              <p14:nvPr/>
            </p14:nvContentPartPr>
            <p14:xfrm>
              <a:off x="8871585" y="991870"/>
              <a:ext cx="139065" cy="151765"/>
            </p14:xfrm>
          </p:contentPart>
        </mc:Choice>
        <mc:Fallback xmlns="">
          <p:pic>
            <p:nvPicPr>
              <p:cNvPr id="58" name="Ink 57"/>
            </p:nvPicPr>
            <p:blipFill>
              <a:blip r:embed="rId34"/>
            </p:blipFill>
            <p:spPr>
              <a:xfrm>
                <a:off x="8871585" y="991870"/>
                <a:ext cx="139065" cy="15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9" name="Ink 58"/>
              <p14:cNvContentPartPr/>
              <p14:nvPr/>
            </p14:nvContentPartPr>
            <p14:xfrm>
              <a:off x="9097645" y="954405"/>
              <a:ext cx="38735" cy="189230"/>
            </p14:xfrm>
          </p:contentPart>
        </mc:Choice>
        <mc:Fallback xmlns="">
          <p:pic>
            <p:nvPicPr>
              <p:cNvPr id="59" name="Ink 58"/>
            </p:nvPicPr>
            <p:blipFill>
              <a:blip r:embed="rId36"/>
            </p:blipFill>
            <p:spPr>
              <a:xfrm>
                <a:off x="9097645" y="954405"/>
                <a:ext cx="38735" cy="1892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0" name="Ink 59"/>
              <p14:cNvContentPartPr/>
              <p14:nvPr/>
            </p14:nvContentPartPr>
            <p14:xfrm>
              <a:off x="9072880" y="1004570"/>
              <a:ext cx="201295" cy="163830"/>
            </p14:xfrm>
          </p:contentPart>
        </mc:Choice>
        <mc:Fallback xmlns="">
          <p:pic>
            <p:nvPicPr>
              <p:cNvPr id="60" name="Ink 59"/>
            </p:nvPicPr>
            <p:blipFill>
              <a:blip r:embed="rId38"/>
            </p:blipFill>
            <p:spPr>
              <a:xfrm>
                <a:off x="9072880" y="1004570"/>
                <a:ext cx="201295" cy="1638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9261475" y="916940"/>
              <a:ext cx="38100" cy="25400"/>
            </p14:xfrm>
          </p:contentPart>
        </mc:Choice>
        <mc:Fallback xmlns="">
          <p:pic>
            <p:nvPicPr>
              <p:cNvPr id="61" name="Ink 60"/>
            </p:nvPicPr>
            <p:blipFill>
              <a:blip r:embed="rId40"/>
            </p:blipFill>
            <p:spPr>
              <a:xfrm>
                <a:off x="9261475" y="916940"/>
                <a:ext cx="3810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9386570" y="991870"/>
              <a:ext cx="365125" cy="139065"/>
            </p14:xfrm>
          </p:contentPart>
        </mc:Choice>
        <mc:Fallback xmlns="">
          <p:pic>
            <p:nvPicPr>
              <p:cNvPr id="62" name="Ink 61"/>
            </p:nvPicPr>
            <p:blipFill>
              <a:blip r:embed="rId42"/>
            </p:blipFill>
            <p:spPr>
              <a:xfrm>
                <a:off x="9386570" y="991870"/>
                <a:ext cx="365125" cy="13906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4387850" y="1180465"/>
              <a:ext cx="2160905" cy="993140"/>
            </p14:xfrm>
          </p:contentPart>
        </mc:Choice>
        <mc:Fallback xmlns="">
          <p:pic>
            <p:nvPicPr>
              <p:cNvPr id="64" name="Ink 63"/>
            </p:nvPicPr>
            <p:blipFill>
              <a:blip r:embed="rId44"/>
            </p:blipFill>
            <p:spPr>
              <a:xfrm>
                <a:off x="4387850" y="1180465"/>
                <a:ext cx="2160905" cy="9931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4312285" y="1080135"/>
              <a:ext cx="76200" cy="126365"/>
            </p14:xfrm>
          </p:contentPart>
        </mc:Choice>
        <mc:Fallback xmlns="">
          <p:pic>
            <p:nvPicPr>
              <p:cNvPr id="65" name="Ink 64"/>
            </p:nvPicPr>
            <p:blipFill>
              <a:blip r:embed="rId46"/>
            </p:blipFill>
            <p:spPr>
              <a:xfrm>
                <a:off x="4312285" y="1080135"/>
                <a:ext cx="76200" cy="1263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4965700" y="1720850"/>
              <a:ext cx="100965" cy="238760"/>
            </p14:xfrm>
          </p:contentPart>
        </mc:Choice>
        <mc:Fallback xmlns="">
          <p:pic>
            <p:nvPicPr>
              <p:cNvPr id="66" name="Ink 65"/>
            </p:nvPicPr>
            <p:blipFill>
              <a:blip r:embed="rId48"/>
            </p:blipFill>
            <p:spPr>
              <a:xfrm>
                <a:off x="4965700" y="1720850"/>
                <a:ext cx="100965" cy="238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7" name="Ink 66"/>
              <p14:cNvContentPartPr/>
              <p14:nvPr/>
            </p14:nvContentPartPr>
            <p14:xfrm>
              <a:off x="4890135" y="1896110"/>
              <a:ext cx="189230" cy="114300"/>
            </p14:xfrm>
          </p:contentPart>
        </mc:Choice>
        <mc:Fallback xmlns="">
          <p:pic>
            <p:nvPicPr>
              <p:cNvPr id="67" name="Ink 66"/>
            </p:nvPicPr>
            <p:blipFill>
              <a:blip r:embed="rId50"/>
            </p:blipFill>
            <p:spPr>
              <a:xfrm>
                <a:off x="4890135" y="1896110"/>
                <a:ext cx="18923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4551045" y="2235835"/>
              <a:ext cx="50800" cy="188595"/>
            </p14:xfrm>
          </p:contentPart>
        </mc:Choice>
        <mc:Fallback xmlns="">
          <p:pic>
            <p:nvPicPr>
              <p:cNvPr id="68" name="Ink 67"/>
            </p:nvPicPr>
            <p:blipFill>
              <a:blip r:embed="rId52"/>
            </p:blipFill>
            <p:spPr>
              <a:xfrm>
                <a:off x="4551045" y="2235835"/>
                <a:ext cx="50800" cy="1885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4551045" y="2134870"/>
              <a:ext cx="126365" cy="101600"/>
            </p14:xfrm>
          </p:contentPart>
        </mc:Choice>
        <mc:Fallback xmlns="">
          <p:pic>
            <p:nvPicPr>
              <p:cNvPr id="69" name="Ink 68"/>
            </p:nvPicPr>
            <p:blipFill>
              <a:blip r:embed="rId54"/>
            </p:blipFill>
            <p:spPr>
              <a:xfrm>
                <a:off x="4551045" y="2134870"/>
                <a:ext cx="126365"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4563745" y="2286000"/>
              <a:ext cx="113665" cy="50800"/>
            </p14:xfrm>
          </p:contentPart>
        </mc:Choice>
        <mc:Fallback xmlns="">
          <p:pic>
            <p:nvPicPr>
              <p:cNvPr id="70" name="Ink 69"/>
            </p:nvPicPr>
            <p:blipFill>
              <a:blip r:embed="rId56"/>
            </p:blipFill>
            <p:spPr>
              <a:xfrm>
                <a:off x="4563745" y="2286000"/>
                <a:ext cx="113665" cy="50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Ink 70"/>
              <p14:cNvContentPartPr/>
              <p14:nvPr/>
            </p14:nvContentPartPr>
            <p14:xfrm>
              <a:off x="4726940" y="2247900"/>
              <a:ext cx="151130" cy="101600"/>
            </p14:xfrm>
          </p:contentPart>
        </mc:Choice>
        <mc:Fallback xmlns="">
          <p:pic>
            <p:nvPicPr>
              <p:cNvPr id="71" name="Ink 70"/>
            </p:nvPicPr>
            <p:blipFill>
              <a:blip r:embed="rId58"/>
            </p:blipFill>
            <p:spPr>
              <a:xfrm>
                <a:off x="4726940" y="2247900"/>
                <a:ext cx="151130"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2" name="Ink 71"/>
              <p14:cNvContentPartPr/>
              <p14:nvPr/>
            </p14:nvContentPartPr>
            <p14:xfrm>
              <a:off x="4902835" y="2185035"/>
              <a:ext cx="189230" cy="164465"/>
            </p14:xfrm>
          </p:contentPart>
        </mc:Choice>
        <mc:Fallback xmlns="">
          <p:pic>
            <p:nvPicPr>
              <p:cNvPr id="72" name="Ink 71"/>
            </p:nvPicPr>
            <p:blipFill>
              <a:blip r:embed="rId60"/>
            </p:blipFill>
            <p:spPr>
              <a:xfrm>
                <a:off x="4902835" y="2185035"/>
                <a:ext cx="189230" cy="1644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5204460" y="2197735"/>
              <a:ext cx="113665" cy="151765"/>
            </p14:xfrm>
          </p:contentPart>
        </mc:Choice>
        <mc:Fallback xmlns="">
          <p:pic>
            <p:nvPicPr>
              <p:cNvPr id="73" name="Ink 72"/>
            </p:nvPicPr>
            <p:blipFill>
              <a:blip r:embed="rId62"/>
            </p:blipFill>
            <p:spPr>
              <a:xfrm>
                <a:off x="5204460" y="2197735"/>
                <a:ext cx="113665" cy="1517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5392420" y="2185035"/>
              <a:ext cx="26035" cy="201930"/>
            </p14:xfrm>
          </p:contentPart>
        </mc:Choice>
        <mc:Fallback xmlns="">
          <p:pic>
            <p:nvPicPr>
              <p:cNvPr id="74" name="Ink 73"/>
            </p:nvPicPr>
            <p:blipFill>
              <a:blip r:embed="rId64"/>
            </p:blipFill>
            <p:spPr>
              <a:xfrm>
                <a:off x="5392420" y="2185035"/>
                <a:ext cx="26035" cy="2019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5367655" y="2260600"/>
              <a:ext cx="163830" cy="126365"/>
            </p14:xfrm>
          </p:contentPart>
        </mc:Choice>
        <mc:Fallback xmlns="">
          <p:pic>
            <p:nvPicPr>
              <p:cNvPr id="75" name="Ink 74"/>
            </p:nvPicPr>
            <p:blipFill>
              <a:blip r:embed="rId66"/>
            </p:blipFill>
            <p:spPr>
              <a:xfrm>
                <a:off x="5367655" y="2260600"/>
                <a:ext cx="163830" cy="1263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Ink 75"/>
              <p14:cNvContentPartPr/>
              <p14:nvPr/>
            </p14:nvContentPartPr>
            <p14:xfrm>
              <a:off x="5518150" y="2210435"/>
              <a:ext cx="26035" cy="26035"/>
            </p14:xfrm>
          </p:contentPart>
        </mc:Choice>
        <mc:Fallback xmlns="">
          <p:pic>
            <p:nvPicPr>
              <p:cNvPr id="76" name="Ink 75"/>
            </p:nvPicPr>
            <p:blipFill>
              <a:blip r:embed="rId68"/>
            </p:blipFill>
            <p:spPr>
              <a:xfrm>
                <a:off x="5518150" y="221043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7" name="Ink 76"/>
              <p14:cNvContentPartPr/>
              <p14:nvPr/>
            </p14:nvContentPartPr>
            <p14:xfrm>
              <a:off x="5631180" y="2273300"/>
              <a:ext cx="327025" cy="100965"/>
            </p14:xfrm>
          </p:contentPart>
        </mc:Choice>
        <mc:Fallback xmlns="">
          <p:pic>
            <p:nvPicPr>
              <p:cNvPr id="77" name="Ink 76"/>
            </p:nvPicPr>
            <p:blipFill>
              <a:blip r:embed="rId70"/>
            </p:blipFill>
            <p:spPr>
              <a:xfrm>
                <a:off x="5631180" y="2273300"/>
                <a:ext cx="327025" cy="1009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9" name="Ink 78"/>
              <p14:cNvContentPartPr/>
              <p14:nvPr/>
            </p14:nvContentPartPr>
            <p14:xfrm>
              <a:off x="4676775" y="2625090"/>
              <a:ext cx="635" cy="635"/>
            </p14:xfrm>
          </p:contentPart>
        </mc:Choice>
        <mc:Fallback xmlns="">
          <p:pic>
            <p:nvPicPr>
              <p:cNvPr id="79" name="Ink 78"/>
            </p:nvPicPr>
            <p:blipFill>
              <a:blip r:embed="rId72"/>
            </p:blipFill>
            <p:spPr>
              <a:xfrm>
                <a:off x="4676775" y="2625090"/>
                <a:ext cx="63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Ink 79"/>
              <p14:cNvContentPartPr/>
              <p14:nvPr/>
            </p14:nvContentPartPr>
            <p14:xfrm>
              <a:off x="4551045" y="2473960"/>
              <a:ext cx="189230" cy="239395"/>
            </p14:xfrm>
          </p:contentPart>
        </mc:Choice>
        <mc:Fallback xmlns="">
          <p:pic>
            <p:nvPicPr>
              <p:cNvPr id="80" name="Ink 79"/>
            </p:nvPicPr>
            <p:blipFill>
              <a:blip r:embed="rId74"/>
            </p:blipFill>
            <p:spPr>
              <a:xfrm>
                <a:off x="4551045" y="2473960"/>
                <a:ext cx="189230" cy="239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Ink 80"/>
              <p14:cNvContentPartPr/>
              <p14:nvPr/>
            </p14:nvContentPartPr>
            <p14:xfrm>
              <a:off x="4802505" y="2512060"/>
              <a:ext cx="213995" cy="188595"/>
            </p14:xfrm>
          </p:contentPart>
        </mc:Choice>
        <mc:Fallback xmlns="">
          <p:pic>
            <p:nvPicPr>
              <p:cNvPr id="81" name="Ink 80"/>
            </p:nvPicPr>
            <p:blipFill>
              <a:blip r:embed="rId76"/>
            </p:blipFill>
            <p:spPr>
              <a:xfrm>
                <a:off x="4802505" y="2512060"/>
                <a:ext cx="21399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Ink 81"/>
              <p14:cNvContentPartPr/>
              <p14:nvPr/>
            </p14:nvContentPartPr>
            <p14:xfrm>
              <a:off x="5091430" y="2549525"/>
              <a:ext cx="113665" cy="151130"/>
            </p14:xfrm>
          </p:contentPart>
        </mc:Choice>
        <mc:Fallback xmlns="">
          <p:pic>
            <p:nvPicPr>
              <p:cNvPr id="82" name="Ink 81"/>
            </p:nvPicPr>
            <p:blipFill>
              <a:blip r:embed="rId78"/>
            </p:blipFill>
            <p:spPr>
              <a:xfrm>
                <a:off x="5091430" y="2549525"/>
                <a:ext cx="113665" cy="1511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3" name="Ink 82"/>
              <p14:cNvContentPartPr/>
              <p14:nvPr/>
            </p14:nvContentPartPr>
            <p14:xfrm>
              <a:off x="5254625" y="2499360"/>
              <a:ext cx="264160" cy="201295"/>
            </p14:xfrm>
          </p:contentPart>
        </mc:Choice>
        <mc:Fallback xmlns="">
          <p:pic>
            <p:nvPicPr>
              <p:cNvPr id="83" name="Ink 82"/>
            </p:nvPicPr>
            <p:blipFill>
              <a:blip r:embed="rId80"/>
            </p:blipFill>
            <p:spPr>
              <a:xfrm>
                <a:off x="5254625" y="2499360"/>
                <a:ext cx="264160" cy="2012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Ink 83"/>
              <p14:cNvContentPartPr/>
              <p14:nvPr/>
            </p14:nvContentPartPr>
            <p14:xfrm>
              <a:off x="5543550" y="2562225"/>
              <a:ext cx="125730" cy="126365"/>
            </p14:xfrm>
          </p:contentPart>
        </mc:Choice>
        <mc:Fallback xmlns="">
          <p:pic>
            <p:nvPicPr>
              <p:cNvPr id="84" name="Ink 83"/>
            </p:nvPicPr>
            <p:blipFill>
              <a:blip r:embed="rId82"/>
            </p:blipFill>
            <p:spPr>
              <a:xfrm>
                <a:off x="5543550" y="2562225"/>
                <a:ext cx="125730" cy="12636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Ink 84"/>
              <p14:cNvContentPartPr/>
              <p14:nvPr/>
            </p14:nvContentPartPr>
            <p14:xfrm>
              <a:off x="5769610" y="2524125"/>
              <a:ext cx="125730" cy="164465"/>
            </p14:xfrm>
          </p:contentPart>
        </mc:Choice>
        <mc:Fallback xmlns="">
          <p:pic>
            <p:nvPicPr>
              <p:cNvPr id="85" name="Ink 84"/>
            </p:nvPicPr>
            <p:blipFill>
              <a:blip r:embed="rId84"/>
            </p:blipFill>
            <p:spPr>
              <a:xfrm>
                <a:off x="5769610" y="2524125"/>
                <a:ext cx="125730" cy="1644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Ink 85"/>
              <p14:cNvContentPartPr/>
              <p14:nvPr/>
            </p14:nvContentPartPr>
            <p14:xfrm>
              <a:off x="5982970" y="2524125"/>
              <a:ext cx="189230" cy="151765"/>
            </p14:xfrm>
          </p:contentPart>
        </mc:Choice>
        <mc:Fallback xmlns="">
          <p:pic>
            <p:nvPicPr>
              <p:cNvPr id="86" name="Ink 85"/>
            </p:nvPicPr>
            <p:blipFill>
              <a:blip r:embed="rId86"/>
            </p:blipFill>
            <p:spPr>
              <a:xfrm>
                <a:off x="5982970" y="2524125"/>
                <a:ext cx="189230" cy="1517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Ink 86"/>
              <p14:cNvContentPartPr/>
              <p14:nvPr/>
            </p14:nvContentPartPr>
            <p14:xfrm>
              <a:off x="6209030" y="2411095"/>
              <a:ext cx="163830" cy="239395"/>
            </p14:xfrm>
          </p:contentPart>
        </mc:Choice>
        <mc:Fallback xmlns="">
          <p:pic>
            <p:nvPicPr>
              <p:cNvPr id="87" name="Ink 86"/>
            </p:nvPicPr>
            <p:blipFill>
              <a:blip r:embed="rId88"/>
            </p:blipFill>
            <p:spPr>
              <a:xfrm>
                <a:off x="6209030" y="2411095"/>
                <a:ext cx="163830" cy="2393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Ink 87"/>
              <p14:cNvContentPartPr/>
              <p14:nvPr/>
            </p14:nvContentPartPr>
            <p14:xfrm>
              <a:off x="4613910" y="2851150"/>
              <a:ext cx="226695" cy="176530"/>
            </p14:xfrm>
          </p:contentPart>
        </mc:Choice>
        <mc:Fallback xmlns="">
          <p:pic>
            <p:nvPicPr>
              <p:cNvPr id="88" name="Ink 87"/>
            </p:nvPicPr>
            <p:blipFill>
              <a:blip r:embed="rId90"/>
            </p:blipFill>
            <p:spPr>
              <a:xfrm>
                <a:off x="4613910" y="2851150"/>
                <a:ext cx="226695" cy="17653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9" name="Ink 88"/>
              <p14:cNvContentPartPr/>
              <p14:nvPr/>
            </p14:nvContentPartPr>
            <p14:xfrm>
              <a:off x="4965700" y="2863850"/>
              <a:ext cx="12700" cy="151130"/>
            </p14:xfrm>
          </p:contentPart>
        </mc:Choice>
        <mc:Fallback xmlns="">
          <p:pic>
            <p:nvPicPr>
              <p:cNvPr id="89" name="Ink 88"/>
            </p:nvPicPr>
            <p:blipFill>
              <a:blip r:embed="rId92"/>
            </p:blipFill>
            <p:spPr>
              <a:xfrm>
                <a:off x="4965700" y="2863850"/>
                <a:ext cx="12700" cy="1511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0" name="Ink 89"/>
              <p14:cNvContentPartPr/>
              <p14:nvPr/>
            </p14:nvContentPartPr>
            <p14:xfrm>
              <a:off x="4927600" y="2788285"/>
              <a:ext cx="26035" cy="13335"/>
            </p14:xfrm>
          </p:contentPart>
        </mc:Choice>
        <mc:Fallback xmlns="">
          <p:pic>
            <p:nvPicPr>
              <p:cNvPr id="90" name="Ink 89"/>
            </p:nvPicPr>
            <p:blipFill>
              <a:blip r:embed="rId94"/>
            </p:blipFill>
            <p:spPr>
              <a:xfrm>
                <a:off x="4927600" y="2788285"/>
                <a:ext cx="26035" cy="133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1" name="Ink 90"/>
              <p14:cNvContentPartPr/>
              <p14:nvPr/>
            </p14:nvContentPartPr>
            <p14:xfrm>
              <a:off x="5078730" y="2800985"/>
              <a:ext cx="63500" cy="201295"/>
            </p14:xfrm>
          </p:contentPart>
        </mc:Choice>
        <mc:Fallback xmlns="">
          <p:pic>
            <p:nvPicPr>
              <p:cNvPr id="91" name="Ink 90"/>
            </p:nvPicPr>
            <p:blipFill>
              <a:blip r:embed="rId96"/>
            </p:blipFill>
            <p:spPr>
              <a:xfrm>
                <a:off x="5078730" y="2800985"/>
                <a:ext cx="63500" cy="2012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Ink 91"/>
              <p14:cNvContentPartPr/>
              <p14:nvPr/>
            </p14:nvContentPartPr>
            <p14:xfrm>
              <a:off x="5066030" y="2813050"/>
              <a:ext cx="314325" cy="214630"/>
            </p14:xfrm>
          </p:contentPart>
        </mc:Choice>
        <mc:Fallback xmlns="">
          <p:pic>
            <p:nvPicPr>
              <p:cNvPr id="92" name="Ink 91"/>
            </p:nvPicPr>
            <p:blipFill>
              <a:blip r:embed="rId98"/>
            </p:blipFill>
            <p:spPr>
              <a:xfrm>
                <a:off x="5066030" y="2813050"/>
                <a:ext cx="314325" cy="2146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3" name="Ink 92"/>
              <p14:cNvContentPartPr/>
              <p14:nvPr/>
            </p14:nvContentPartPr>
            <p14:xfrm>
              <a:off x="5455285" y="2851150"/>
              <a:ext cx="38100" cy="151130"/>
            </p14:xfrm>
          </p:contentPart>
        </mc:Choice>
        <mc:Fallback xmlns="">
          <p:pic>
            <p:nvPicPr>
              <p:cNvPr id="93" name="Ink 92"/>
            </p:nvPicPr>
            <p:blipFill>
              <a:blip r:embed="rId100"/>
            </p:blipFill>
            <p:spPr>
              <a:xfrm>
                <a:off x="5455285" y="2851150"/>
                <a:ext cx="38100" cy="15113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 name="Ink 93"/>
              <p14:cNvContentPartPr/>
              <p14:nvPr/>
            </p14:nvContentPartPr>
            <p14:xfrm>
              <a:off x="5455285" y="2775585"/>
              <a:ext cx="26035" cy="635"/>
            </p14:xfrm>
          </p:contentPart>
        </mc:Choice>
        <mc:Fallback xmlns="">
          <p:pic>
            <p:nvPicPr>
              <p:cNvPr id="94" name="Ink 93"/>
            </p:nvPicPr>
            <p:blipFill>
              <a:blip r:embed="rId102"/>
            </p:blipFill>
            <p:spPr>
              <a:xfrm>
                <a:off x="5455285" y="2775585"/>
                <a:ext cx="26035" cy="63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5" name="Ink 94"/>
              <p14:cNvContentPartPr/>
              <p14:nvPr/>
            </p14:nvContentPartPr>
            <p14:xfrm>
              <a:off x="5581015" y="2838450"/>
              <a:ext cx="226695" cy="151130"/>
            </p14:xfrm>
          </p:contentPart>
        </mc:Choice>
        <mc:Fallback xmlns="">
          <p:pic>
            <p:nvPicPr>
              <p:cNvPr id="95" name="Ink 94"/>
            </p:nvPicPr>
            <p:blipFill>
              <a:blip r:embed="rId104"/>
            </p:blipFill>
            <p:spPr>
              <a:xfrm>
                <a:off x="5581015" y="2838450"/>
                <a:ext cx="226695" cy="15113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6" name="Ink 95"/>
              <p14:cNvContentPartPr/>
              <p14:nvPr/>
            </p14:nvContentPartPr>
            <p14:xfrm>
              <a:off x="6096000" y="2788285"/>
              <a:ext cx="151130" cy="201295"/>
            </p14:xfrm>
          </p:contentPart>
        </mc:Choice>
        <mc:Fallback xmlns="">
          <p:pic>
            <p:nvPicPr>
              <p:cNvPr id="96" name="Ink 95"/>
            </p:nvPicPr>
            <p:blipFill>
              <a:blip r:embed="rId106"/>
            </p:blipFill>
            <p:spPr>
              <a:xfrm>
                <a:off x="6096000" y="2788285"/>
                <a:ext cx="151130" cy="20129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7" name="Ink 96"/>
              <p14:cNvContentPartPr/>
              <p14:nvPr/>
            </p14:nvContentPartPr>
            <p14:xfrm>
              <a:off x="6334760" y="2762885"/>
              <a:ext cx="75565" cy="176530"/>
            </p14:xfrm>
          </p:contentPart>
        </mc:Choice>
        <mc:Fallback xmlns="">
          <p:pic>
            <p:nvPicPr>
              <p:cNvPr id="97" name="Ink 96"/>
            </p:nvPicPr>
            <p:blipFill>
              <a:blip r:embed="rId108"/>
            </p:blipFill>
            <p:spPr>
              <a:xfrm>
                <a:off x="6334760" y="2762885"/>
                <a:ext cx="75565" cy="17653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8" name="Ink 97"/>
              <p14:cNvContentPartPr/>
              <p14:nvPr/>
            </p14:nvContentPartPr>
            <p14:xfrm>
              <a:off x="6686550" y="1896110"/>
              <a:ext cx="251460" cy="114300"/>
            </p14:xfrm>
          </p:contentPart>
        </mc:Choice>
        <mc:Fallback xmlns="">
          <p:pic>
            <p:nvPicPr>
              <p:cNvPr id="98" name="Ink 97"/>
            </p:nvPicPr>
            <p:blipFill>
              <a:blip r:embed="rId110"/>
            </p:blipFill>
            <p:spPr>
              <a:xfrm>
                <a:off x="6686550" y="1896110"/>
                <a:ext cx="251460" cy="1143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9" name="Ink 98"/>
              <p14:cNvContentPartPr/>
              <p14:nvPr/>
            </p14:nvContentPartPr>
            <p14:xfrm>
              <a:off x="6799580" y="2021840"/>
              <a:ext cx="188595" cy="139065"/>
            </p14:xfrm>
          </p:contentPart>
        </mc:Choice>
        <mc:Fallback xmlns="">
          <p:pic>
            <p:nvPicPr>
              <p:cNvPr id="99" name="Ink 98"/>
            </p:nvPicPr>
            <p:blipFill>
              <a:blip r:embed="rId112"/>
            </p:blipFill>
            <p:spPr>
              <a:xfrm>
                <a:off x="6799580" y="2021840"/>
                <a:ext cx="188595" cy="13906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0" name="Ink 99"/>
              <p14:cNvContentPartPr/>
              <p14:nvPr/>
            </p14:nvContentPartPr>
            <p14:xfrm>
              <a:off x="6975475" y="2072005"/>
              <a:ext cx="100965" cy="139065"/>
            </p14:xfrm>
          </p:contentPart>
        </mc:Choice>
        <mc:Fallback xmlns="">
          <p:pic>
            <p:nvPicPr>
              <p:cNvPr id="100" name="Ink 99"/>
            </p:nvPicPr>
            <p:blipFill>
              <a:blip r:embed="rId114"/>
            </p:blipFill>
            <p:spPr>
              <a:xfrm>
                <a:off x="6975475" y="2072005"/>
                <a:ext cx="100965" cy="1390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1" name="Ink 100"/>
              <p14:cNvContentPartPr/>
              <p14:nvPr/>
            </p14:nvContentPartPr>
            <p14:xfrm>
              <a:off x="7301865" y="2021840"/>
              <a:ext cx="25400" cy="139065"/>
            </p14:xfrm>
          </p:contentPart>
        </mc:Choice>
        <mc:Fallback xmlns="">
          <p:pic>
            <p:nvPicPr>
              <p:cNvPr id="101" name="Ink 100"/>
            </p:nvPicPr>
            <p:blipFill>
              <a:blip r:embed="rId116"/>
            </p:blipFill>
            <p:spPr>
              <a:xfrm>
                <a:off x="7301865" y="2021840"/>
                <a:ext cx="25400" cy="1390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02" name="Ink 101"/>
              <p14:cNvContentPartPr/>
              <p14:nvPr/>
            </p14:nvContentPartPr>
            <p14:xfrm>
              <a:off x="7301865" y="1934210"/>
              <a:ext cx="13335" cy="13335"/>
            </p14:xfrm>
          </p:contentPart>
        </mc:Choice>
        <mc:Fallback xmlns="">
          <p:pic>
            <p:nvPicPr>
              <p:cNvPr id="102" name="Ink 101"/>
            </p:nvPicPr>
            <p:blipFill>
              <a:blip r:embed="rId118"/>
            </p:blipFill>
            <p:spPr>
              <a:xfrm>
                <a:off x="7301865" y="1934210"/>
                <a:ext cx="13335" cy="13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03" name="Ink 102"/>
              <p14:cNvContentPartPr/>
              <p14:nvPr/>
            </p14:nvContentPartPr>
            <p14:xfrm>
              <a:off x="7402195" y="1997075"/>
              <a:ext cx="302260" cy="100965"/>
            </p14:xfrm>
          </p:contentPart>
        </mc:Choice>
        <mc:Fallback xmlns="">
          <p:pic>
            <p:nvPicPr>
              <p:cNvPr id="103" name="Ink 102"/>
            </p:nvPicPr>
            <p:blipFill>
              <a:blip r:embed="rId120"/>
            </p:blipFill>
            <p:spPr>
              <a:xfrm>
                <a:off x="7402195" y="1997075"/>
                <a:ext cx="302260" cy="10096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4" name="Ink 103"/>
              <p14:cNvContentPartPr/>
              <p14:nvPr/>
            </p14:nvContentPartPr>
            <p14:xfrm>
              <a:off x="7728585" y="1958975"/>
              <a:ext cx="302260" cy="113665"/>
            </p14:xfrm>
          </p:contentPart>
        </mc:Choice>
        <mc:Fallback xmlns="">
          <p:pic>
            <p:nvPicPr>
              <p:cNvPr id="104" name="Ink 103"/>
            </p:nvPicPr>
            <p:blipFill>
              <a:blip r:embed="rId122"/>
            </p:blipFill>
            <p:spPr>
              <a:xfrm>
                <a:off x="7728585" y="1958975"/>
                <a:ext cx="302260" cy="11366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5" name="Ink 104"/>
              <p14:cNvContentPartPr/>
              <p14:nvPr/>
            </p14:nvContentPartPr>
            <p14:xfrm>
              <a:off x="8093075" y="1946910"/>
              <a:ext cx="213995" cy="125730"/>
            </p14:xfrm>
          </p:contentPart>
        </mc:Choice>
        <mc:Fallback xmlns="">
          <p:pic>
            <p:nvPicPr>
              <p:cNvPr id="105" name="Ink 104"/>
            </p:nvPicPr>
            <p:blipFill>
              <a:blip r:embed="rId124"/>
            </p:blipFill>
            <p:spPr>
              <a:xfrm>
                <a:off x="8093075" y="1946910"/>
                <a:ext cx="213995" cy="12573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6" name="Ink 105"/>
              <p14:cNvContentPartPr/>
              <p14:nvPr/>
            </p14:nvContentPartPr>
            <p14:xfrm>
              <a:off x="8344535" y="1783080"/>
              <a:ext cx="188595" cy="264795"/>
            </p14:xfrm>
          </p:contentPart>
        </mc:Choice>
        <mc:Fallback xmlns="">
          <p:pic>
            <p:nvPicPr>
              <p:cNvPr id="106" name="Ink 105"/>
            </p:nvPicPr>
            <p:blipFill>
              <a:blip r:embed="rId126"/>
            </p:blipFill>
            <p:spPr>
              <a:xfrm>
                <a:off x="8344535" y="1783080"/>
                <a:ext cx="188595" cy="26479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7" name="Ink 106"/>
              <p14:cNvContentPartPr/>
              <p14:nvPr/>
            </p14:nvContentPartPr>
            <p14:xfrm>
              <a:off x="8570595" y="1896110"/>
              <a:ext cx="50800" cy="101600"/>
            </p14:xfrm>
          </p:contentPart>
        </mc:Choice>
        <mc:Fallback xmlns="">
          <p:pic>
            <p:nvPicPr>
              <p:cNvPr id="107" name="Ink 106"/>
            </p:nvPicPr>
            <p:blipFill>
              <a:blip r:embed="rId128"/>
            </p:blipFill>
            <p:spPr>
              <a:xfrm>
                <a:off x="8570595" y="1896110"/>
                <a:ext cx="50800" cy="101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08" name="Ink 107"/>
              <p14:cNvContentPartPr/>
              <p14:nvPr/>
            </p14:nvContentPartPr>
            <p14:xfrm>
              <a:off x="8557895" y="1795780"/>
              <a:ext cx="13335" cy="13335"/>
            </p14:xfrm>
          </p:contentPart>
        </mc:Choice>
        <mc:Fallback xmlns="">
          <p:pic>
            <p:nvPicPr>
              <p:cNvPr id="108" name="Ink 107"/>
            </p:nvPicPr>
            <p:blipFill>
              <a:blip r:embed="rId130"/>
            </p:blipFill>
            <p:spPr>
              <a:xfrm>
                <a:off x="8557895" y="1795780"/>
                <a:ext cx="13335" cy="133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09" name="Ink 108"/>
              <p14:cNvContentPartPr/>
              <p14:nvPr/>
            </p14:nvContentPartPr>
            <p14:xfrm>
              <a:off x="8721090" y="1720850"/>
              <a:ext cx="327025" cy="276860"/>
            </p14:xfrm>
          </p:contentPart>
        </mc:Choice>
        <mc:Fallback xmlns="">
          <p:pic>
            <p:nvPicPr>
              <p:cNvPr id="109" name="Ink 108"/>
            </p:nvPicPr>
            <p:blipFill>
              <a:blip r:embed="rId132"/>
            </p:blipFill>
            <p:spPr>
              <a:xfrm>
                <a:off x="8721090" y="1720850"/>
                <a:ext cx="327025" cy="2768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0" name="Ink 109"/>
              <p14:cNvContentPartPr/>
              <p14:nvPr/>
            </p14:nvContentPartPr>
            <p14:xfrm>
              <a:off x="8921750" y="1795780"/>
              <a:ext cx="164465" cy="76200"/>
            </p14:xfrm>
          </p:contentPart>
        </mc:Choice>
        <mc:Fallback xmlns="">
          <p:pic>
            <p:nvPicPr>
              <p:cNvPr id="110" name="Ink 109"/>
            </p:nvPicPr>
            <p:blipFill>
              <a:blip r:embed="rId134"/>
            </p:blipFill>
            <p:spPr>
              <a:xfrm>
                <a:off x="8921750" y="1795780"/>
                <a:ext cx="164465" cy="76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1" name="Ink 110"/>
              <p14:cNvContentPartPr/>
              <p14:nvPr/>
            </p14:nvContentPartPr>
            <p14:xfrm>
              <a:off x="9123045" y="1632585"/>
              <a:ext cx="239395" cy="302260"/>
            </p14:xfrm>
          </p:contentPart>
        </mc:Choice>
        <mc:Fallback xmlns="">
          <p:pic>
            <p:nvPicPr>
              <p:cNvPr id="111" name="Ink 110"/>
            </p:nvPicPr>
            <p:blipFill>
              <a:blip r:embed="rId136"/>
            </p:blipFill>
            <p:spPr>
              <a:xfrm>
                <a:off x="9123045" y="1632585"/>
                <a:ext cx="239395" cy="3022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12" name="Ink 111"/>
              <p14:cNvContentPartPr/>
              <p14:nvPr/>
            </p14:nvContentPartPr>
            <p14:xfrm>
              <a:off x="9361805" y="1732915"/>
              <a:ext cx="176530" cy="214630"/>
            </p14:xfrm>
          </p:contentPart>
        </mc:Choice>
        <mc:Fallback xmlns="">
          <p:pic>
            <p:nvPicPr>
              <p:cNvPr id="112" name="Ink 111"/>
            </p:nvPicPr>
            <p:blipFill>
              <a:blip r:embed="rId138"/>
            </p:blipFill>
            <p:spPr>
              <a:xfrm>
                <a:off x="9361805" y="1732915"/>
                <a:ext cx="176530" cy="21463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13" name="Ink 112"/>
              <p14:cNvContentPartPr/>
              <p14:nvPr/>
            </p14:nvContentPartPr>
            <p14:xfrm>
              <a:off x="9826625" y="1682750"/>
              <a:ext cx="138430" cy="151765"/>
            </p14:xfrm>
          </p:contentPart>
        </mc:Choice>
        <mc:Fallback xmlns="">
          <p:pic>
            <p:nvPicPr>
              <p:cNvPr id="113" name="Ink 112"/>
            </p:nvPicPr>
            <p:blipFill>
              <a:blip r:embed="rId140"/>
            </p:blipFill>
            <p:spPr>
              <a:xfrm>
                <a:off x="9826625" y="1682750"/>
                <a:ext cx="138430" cy="15176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14" name="Ink 113"/>
              <p14:cNvContentPartPr/>
              <p14:nvPr/>
            </p14:nvContentPartPr>
            <p14:xfrm>
              <a:off x="10039985" y="1544955"/>
              <a:ext cx="490220" cy="251460"/>
            </p14:xfrm>
          </p:contentPart>
        </mc:Choice>
        <mc:Fallback xmlns="">
          <p:pic>
            <p:nvPicPr>
              <p:cNvPr id="114" name="Ink 113"/>
            </p:nvPicPr>
            <p:blipFill>
              <a:blip r:embed="rId142"/>
            </p:blipFill>
            <p:spPr>
              <a:xfrm>
                <a:off x="10039985" y="1544955"/>
                <a:ext cx="490220" cy="2514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15" name="Ink 114"/>
              <p14:cNvContentPartPr/>
              <p14:nvPr/>
            </p14:nvContentPartPr>
            <p14:xfrm>
              <a:off x="7439660" y="2323465"/>
              <a:ext cx="51435" cy="163830"/>
            </p14:xfrm>
          </p:contentPart>
        </mc:Choice>
        <mc:Fallback xmlns="">
          <p:pic>
            <p:nvPicPr>
              <p:cNvPr id="115" name="Ink 114"/>
            </p:nvPicPr>
            <p:blipFill>
              <a:blip r:embed="rId144"/>
            </p:blipFill>
            <p:spPr>
              <a:xfrm>
                <a:off x="7439660" y="2323465"/>
                <a:ext cx="51435" cy="16383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16" name="Ink 115"/>
              <p14:cNvContentPartPr/>
              <p14:nvPr/>
            </p14:nvContentPartPr>
            <p14:xfrm>
              <a:off x="7427595" y="2235835"/>
              <a:ext cx="151130" cy="88265"/>
            </p14:xfrm>
          </p:contentPart>
        </mc:Choice>
        <mc:Fallback xmlns="">
          <p:pic>
            <p:nvPicPr>
              <p:cNvPr id="116" name="Ink 115"/>
            </p:nvPicPr>
            <p:blipFill>
              <a:blip r:embed="rId146"/>
            </p:blipFill>
            <p:spPr>
              <a:xfrm>
                <a:off x="7427595" y="2235835"/>
                <a:ext cx="151130" cy="8826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17" name="Ink 116"/>
              <p14:cNvContentPartPr/>
              <p14:nvPr/>
            </p14:nvContentPartPr>
            <p14:xfrm>
              <a:off x="7490460" y="2348865"/>
              <a:ext cx="100965" cy="50800"/>
            </p14:xfrm>
          </p:contentPart>
        </mc:Choice>
        <mc:Fallback xmlns="">
          <p:pic>
            <p:nvPicPr>
              <p:cNvPr id="117" name="Ink 116"/>
            </p:nvPicPr>
            <p:blipFill>
              <a:blip r:embed="rId148"/>
            </p:blipFill>
            <p:spPr>
              <a:xfrm>
                <a:off x="7490460" y="2348865"/>
                <a:ext cx="100965" cy="50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18" name="Ink 117"/>
              <p14:cNvContentPartPr/>
              <p14:nvPr/>
            </p14:nvContentPartPr>
            <p14:xfrm>
              <a:off x="7628255" y="2310765"/>
              <a:ext cx="163830" cy="113665"/>
            </p14:xfrm>
          </p:contentPart>
        </mc:Choice>
        <mc:Fallback xmlns="">
          <p:pic>
            <p:nvPicPr>
              <p:cNvPr id="118" name="Ink 117"/>
            </p:nvPicPr>
            <p:blipFill>
              <a:blip r:embed="rId150"/>
            </p:blipFill>
            <p:spPr>
              <a:xfrm>
                <a:off x="7628255" y="2310765"/>
                <a:ext cx="163830" cy="113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19" name="Ink 118"/>
              <p14:cNvContentPartPr/>
              <p14:nvPr/>
            </p14:nvContentPartPr>
            <p14:xfrm>
              <a:off x="7791450" y="2273300"/>
              <a:ext cx="289560" cy="113665"/>
            </p14:xfrm>
          </p:contentPart>
        </mc:Choice>
        <mc:Fallback xmlns="">
          <p:pic>
            <p:nvPicPr>
              <p:cNvPr id="119" name="Ink 118"/>
            </p:nvPicPr>
            <p:blipFill>
              <a:blip r:embed="rId152"/>
            </p:blipFill>
            <p:spPr>
              <a:xfrm>
                <a:off x="7791450" y="2273300"/>
                <a:ext cx="289560" cy="1136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0" name="Ink 119"/>
              <p14:cNvContentPartPr/>
              <p14:nvPr/>
            </p14:nvContentPartPr>
            <p14:xfrm>
              <a:off x="8180705" y="2235835"/>
              <a:ext cx="151765" cy="113665"/>
            </p14:xfrm>
          </p:contentPart>
        </mc:Choice>
        <mc:Fallback xmlns="">
          <p:pic>
            <p:nvPicPr>
              <p:cNvPr id="120" name="Ink 119"/>
            </p:nvPicPr>
            <p:blipFill>
              <a:blip r:embed="rId154"/>
            </p:blipFill>
            <p:spPr>
              <a:xfrm>
                <a:off x="8180705" y="2235835"/>
                <a:ext cx="151765" cy="11366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1" name="Ink 120"/>
              <p14:cNvContentPartPr/>
              <p14:nvPr/>
            </p14:nvContentPartPr>
            <p14:xfrm>
              <a:off x="8331835" y="2147570"/>
              <a:ext cx="88265" cy="189230"/>
            </p14:xfrm>
          </p:contentPart>
        </mc:Choice>
        <mc:Fallback xmlns="">
          <p:pic>
            <p:nvPicPr>
              <p:cNvPr id="121" name="Ink 120"/>
            </p:nvPicPr>
            <p:blipFill>
              <a:blip r:embed="rId156"/>
            </p:blipFill>
            <p:spPr>
              <a:xfrm>
                <a:off x="8331835" y="2147570"/>
                <a:ext cx="88265" cy="18923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22" name="Ink 121"/>
              <p14:cNvContentPartPr/>
              <p14:nvPr/>
            </p14:nvContentPartPr>
            <p14:xfrm>
              <a:off x="8344535" y="2210435"/>
              <a:ext cx="201295" cy="126365"/>
            </p14:xfrm>
          </p:contentPart>
        </mc:Choice>
        <mc:Fallback xmlns="">
          <p:pic>
            <p:nvPicPr>
              <p:cNvPr id="122" name="Ink 121"/>
            </p:nvPicPr>
            <p:blipFill>
              <a:blip r:embed="rId158"/>
            </p:blipFill>
            <p:spPr>
              <a:xfrm>
                <a:off x="8344535" y="2210435"/>
                <a:ext cx="201295" cy="12636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23" name="Ink 122"/>
              <p14:cNvContentPartPr/>
              <p14:nvPr/>
            </p14:nvContentPartPr>
            <p14:xfrm>
              <a:off x="8495030" y="2134870"/>
              <a:ext cx="13335" cy="26035"/>
            </p14:xfrm>
          </p:contentPart>
        </mc:Choice>
        <mc:Fallback xmlns="">
          <p:pic>
            <p:nvPicPr>
              <p:cNvPr id="123" name="Ink 122"/>
            </p:nvPicPr>
            <p:blipFill>
              <a:blip r:embed="rId160"/>
            </p:blipFill>
            <p:spPr>
              <a:xfrm>
                <a:off x="8495030" y="2134870"/>
                <a:ext cx="13335" cy="260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24" name="Ink 123"/>
              <p14:cNvContentPartPr/>
              <p14:nvPr/>
            </p14:nvContentPartPr>
            <p14:xfrm>
              <a:off x="8645525" y="2160270"/>
              <a:ext cx="327660" cy="163830"/>
            </p14:xfrm>
          </p:contentPart>
        </mc:Choice>
        <mc:Fallback xmlns="">
          <p:pic>
            <p:nvPicPr>
              <p:cNvPr id="124" name="Ink 123"/>
            </p:nvPicPr>
            <p:blipFill>
              <a:blip r:embed="rId162"/>
            </p:blipFill>
            <p:spPr>
              <a:xfrm>
                <a:off x="8645525" y="2160270"/>
                <a:ext cx="327660" cy="16383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25" name="Ink 124"/>
              <p14:cNvContentPartPr/>
              <p14:nvPr/>
            </p14:nvContentPartPr>
            <p14:xfrm>
              <a:off x="9248775" y="2059940"/>
              <a:ext cx="188595" cy="201295"/>
            </p14:xfrm>
          </p:contentPart>
        </mc:Choice>
        <mc:Fallback xmlns="">
          <p:pic>
            <p:nvPicPr>
              <p:cNvPr id="125" name="Ink 124"/>
            </p:nvPicPr>
            <p:blipFill>
              <a:blip r:embed="rId164"/>
            </p:blipFill>
            <p:spPr>
              <a:xfrm>
                <a:off x="9248775" y="2059940"/>
                <a:ext cx="188595" cy="20129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26" name="Ink 125"/>
              <p14:cNvContentPartPr/>
              <p14:nvPr/>
            </p14:nvContentPartPr>
            <p14:xfrm>
              <a:off x="9487535" y="2084705"/>
              <a:ext cx="113665" cy="126365"/>
            </p14:xfrm>
          </p:contentPart>
        </mc:Choice>
        <mc:Fallback xmlns="">
          <p:pic>
            <p:nvPicPr>
              <p:cNvPr id="126" name="Ink 125"/>
            </p:nvPicPr>
            <p:blipFill>
              <a:blip r:embed="rId166"/>
            </p:blipFill>
            <p:spPr>
              <a:xfrm>
                <a:off x="9487535" y="2084705"/>
                <a:ext cx="113665" cy="12636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27" name="Ink 126"/>
              <p14:cNvContentPartPr/>
              <p14:nvPr/>
            </p14:nvContentPartPr>
            <p14:xfrm>
              <a:off x="9612630" y="2059940"/>
              <a:ext cx="151765" cy="113665"/>
            </p14:xfrm>
          </p:contentPart>
        </mc:Choice>
        <mc:Fallback xmlns="">
          <p:pic>
            <p:nvPicPr>
              <p:cNvPr id="127" name="Ink 126"/>
            </p:nvPicPr>
            <p:blipFill>
              <a:blip r:embed="rId168"/>
            </p:blipFill>
            <p:spPr>
              <a:xfrm>
                <a:off x="9612630" y="2059940"/>
                <a:ext cx="151765" cy="11366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28" name="Ink 127"/>
              <p14:cNvContentPartPr/>
              <p14:nvPr/>
            </p14:nvContentPartPr>
            <p14:xfrm>
              <a:off x="9801225" y="1997075"/>
              <a:ext cx="63500" cy="226695"/>
            </p14:xfrm>
          </p:contentPart>
        </mc:Choice>
        <mc:Fallback xmlns="">
          <p:pic>
            <p:nvPicPr>
              <p:cNvPr id="128" name="Ink 127"/>
            </p:nvPicPr>
            <p:blipFill>
              <a:blip r:embed="rId170"/>
            </p:blipFill>
            <p:spPr>
              <a:xfrm>
                <a:off x="9801225" y="1997075"/>
                <a:ext cx="63500" cy="22669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29" name="Ink 128"/>
              <p14:cNvContentPartPr/>
              <p14:nvPr/>
            </p14:nvContentPartPr>
            <p14:xfrm>
              <a:off x="9851390" y="2034540"/>
              <a:ext cx="126365" cy="100965"/>
            </p14:xfrm>
          </p:contentPart>
        </mc:Choice>
        <mc:Fallback xmlns="">
          <p:pic>
            <p:nvPicPr>
              <p:cNvPr id="129" name="Ink 128"/>
            </p:nvPicPr>
            <p:blipFill>
              <a:blip r:embed="rId172"/>
            </p:blipFill>
            <p:spPr>
              <a:xfrm>
                <a:off x="9851390" y="2034540"/>
                <a:ext cx="126365" cy="10096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0" name="Ink 129"/>
              <p14:cNvContentPartPr/>
              <p14:nvPr/>
            </p14:nvContentPartPr>
            <p14:xfrm>
              <a:off x="10014585" y="1984375"/>
              <a:ext cx="339725" cy="151130"/>
            </p14:xfrm>
          </p:contentPart>
        </mc:Choice>
        <mc:Fallback xmlns="">
          <p:pic>
            <p:nvPicPr>
              <p:cNvPr id="130" name="Ink 129"/>
            </p:nvPicPr>
            <p:blipFill>
              <a:blip r:embed="rId174"/>
            </p:blipFill>
            <p:spPr>
              <a:xfrm>
                <a:off x="10014585" y="1984375"/>
                <a:ext cx="339725" cy="15113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1" name="Ink 130"/>
              <p14:cNvContentPartPr/>
              <p14:nvPr/>
            </p14:nvContentPartPr>
            <p14:xfrm>
              <a:off x="10366375" y="1946910"/>
              <a:ext cx="151765" cy="113665"/>
            </p14:xfrm>
          </p:contentPart>
        </mc:Choice>
        <mc:Fallback xmlns="">
          <p:pic>
            <p:nvPicPr>
              <p:cNvPr id="131" name="Ink 130"/>
            </p:nvPicPr>
            <p:blipFill>
              <a:blip r:embed="rId176"/>
            </p:blipFill>
            <p:spPr>
              <a:xfrm>
                <a:off x="10366375" y="1946910"/>
                <a:ext cx="151765" cy="1136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32" name="Ink 131"/>
              <p14:cNvContentPartPr/>
              <p14:nvPr/>
            </p14:nvContentPartPr>
            <p14:xfrm>
              <a:off x="10605135" y="1871345"/>
              <a:ext cx="88265" cy="151130"/>
            </p14:xfrm>
          </p:contentPart>
        </mc:Choice>
        <mc:Fallback xmlns="">
          <p:pic>
            <p:nvPicPr>
              <p:cNvPr id="132" name="Ink 131"/>
            </p:nvPicPr>
            <p:blipFill>
              <a:blip r:embed="rId178"/>
            </p:blipFill>
            <p:spPr>
              <a:xfrm>
                <a:off x="10605135" y="1871345"/>
                <a:ext cx="88265" cy="15113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33" name="Ink 132"/>
              <p14:cNvContentPartPr/>
              <p14:nvPr/>
            </p14:nvContentPartPr>
            <p14:xfrm>
              <a:off x="10743565" y="1833880"/>
              <a:ext cx="113665" cy="188595"/>
            </p14:xfrm>
          </p:contentPart>
        </mc:Choice>
        <mc:Fallback xmlns="">
          <p:pic>
            <p:nvPicPr>
              <p:cNvPr id="133" name="Ink 132"/>
            </p:nvPicPr>
            <p:blipFill>
              <a:blip r:embed="rId180"/>
            </p:blipFill>
            <p:spPr>
              <a:xfrm>
                <a:off x="10743565" y="1833880"/>
                <a:ext cx="113665" cy="18859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34" name="Ink 133"/>
              <p14:cNvContentPartPr/>
              <p14:nvPr/>
            </p14:nvContentPartPr>
            <p14:xfrm>
              <a:off x="10969625" y="1821180"/>
              <a:ext cx="12700" cy="151130"/>
            </p14:xfrm>
          </p:contentPart>
        </mc:Choice>
        <mc:Fallback xmlns="">
          <p:pic>
            <p:nvPicPr>
              <p:cNvPr id="134" name="Ink 133"/>
            </p:nvPicPr>
            <p:blipFill>
              <a:blip r:embed="rId182"/>
            </p:blipFill>
            <p:spPr>
              <a:xfrm>
                <a:off x="10969625" y="1821180"/>
                <a:ext cx="12700" cy="1511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35" name="Ink 134"/>
              <p14:cNvContentPartPr/>
              <p14:nvPr/>
            </p14:nvContentPartPr>
            <p14:xfrm>
              <a:off x="10969625" y="1682750"/>
              <a:ext cx="38100" cy="26035"/>
            </p14:xfrm>
          </p:contentPart>
        </mc:Choice>
        <mc:Fallback xmlns="">
          <p:pic>
            <p:nvPicPr>
              <p:cNvPr id="135" name="Ink 134"/>
            </p:nvPicPr>
            <p:blipFill>
              <a:blip r:embed="rId184"/>
            </p:blipFill>
            <p:spPr>
              <a:xfrm>
                <a:off x="10969625" y="1682750"/>
                <a:ext cx="38100" cy="260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36" name="Ink 135"/>
              <p14:cNvContentPartPr/>
              <p14:nvPr/>
            </p14:nvContentPartPr>
            <p14:xfrm>
              <a:off x="11094720" y="1783080"/>
              <a:ext cx="340360" cy="176530"/>
            </p14:xfrm>
          </p:contentPart>
        </mc:Choice>
        <mc:Fallback xmlns="">
          <p:pic>
            <p:nvPicPr>
              <p:cNvPr id="136" name="Ink 135"/>
            </p:nvPicPr>
            <p:blipFill>
              <a:blip r:embed="rId186"/>
            </p:blipFill>
            <p:spPr>
              <a:xfrm>
                <a:off x="11094720" y="1783080"/>
                <a:ext cx="340360" cy="176530"/>
              </a:xfrm>
              <a:prstGeom prst="rect"/>
            </p:spPr>
          </p:pic>
        </mc:Fallback>
      </mc:AlternateContent>
      <p:sp>
        <p:nvSpPr>
          <p:cNvPr id="9" name="Rectangles 8"/>
          <p:cNvSpPr/>
          <p:nvPr/>
        </p:nvSpPr>
        <p:spPr>
          <a:xfrm>
            <a:off x="3787775" y="3447415"/>
            <a:ext cx="4468495" cy="3211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repeatedly after a number of milliseconds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2"/>
                </a:solidFill>
                <a:sym typeface="+mn-ea"/>
              </a:rPr>
              <a:t>If you need repeated executions, use </a:t>
            </a:r>
            <a:r>
              <a:rPr lang="en-US" sz="1400" b="1">
                <a:solidFill>
                  <a:srgbClr val="FFFF00"/>
                </a:solidFill>
                <a:sym typeface="+mn-ea"/>
              </a:rPr>
              <a:t>setInterval()</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The </a:t>
            </a:r>
            <a:r>
              <a:rPr lang="en-US" sz="1400" b="1">
                <a:solidFill>
                  <a:srgbClr val="FFFF00"/>
                </a:solidFill>
                <a:sym typeface="+mn-ea"/>
              </a:rPr>
              <a:t>setInterval() </a:t>
            </a:r>
            <a:r>
              <a:rPr lang="en-US" sz="1400" b="1">
                <a:solidFill>
                  <a:srgbClr val="00B050"/>
                </a:solidFill>
                <a:sym typeface="+mn-ea"/>
              </a:rPr>
              <a:t>method continues calling the function until </a:t>
            </a:r>
            <a:r>
              <a:rPr lang="en-US" sz="1400" b="1">
                <a:solidFill>
                  <a:srgbClr val="FFFF00"/>
                </a:solidFill>
                <a:sym typeface="+mn-ea"/>
              </a:rPr>
              <a:t>clearInterval()</a:t>
            </a:r>
            <a:r>
              <a:rPr lang="en-US" sz="1400" b="1">
                <a:solidFill>
                  <a:srgbClr val="00B050"/>
                </a:solidFill>
                <a:sym typeface="+mn-ea"/>
              </a:rPr>
              <a:t> is called, or the window is closed.</a:t>
            </a:r>
            <a:endParaRPr lang="en-US" sz="1400" b="1">
              <a:solidFill>
                <a:srgbClr val="00B050"/>
              </a:solidFill>
              <a:sym typeface="+mn-ea"/>
            </a:endParaRPr>
          </a:p>
          <a:p>
            <a:pPr algn="l"/>
            <a:r>
              <a:rPr lang="en-US" sz="1400" b="1">
                <a:solidFill>
                  <a:srgbClr val="00B050"/>
                </a:solidFill>
                <a:sym typeface="+mn-ea"/>
              </a:rPr>
              <a:t>Use the </a:t>
            </a:r>
            <a:r>
              <a:rPr lang="en-US" sz="1400" b="1">
                <a:solidFill>
                  <a:srgbClr val="FFFF00"/>
                </a:solidFill>
                <a:sym typeface="+mn-ea"/>
              </a:rPr>
              <a:t>clearInterval()</a:t>
            </a:r>
            <a:r>
              <a:rPr lang="en-US" sz="1400" b="1">
                <a:solidFill>
                  <a:srgbClr val="00B050"/>
                </a:solidFill>
                <a:sym typeface="+mn-ea"/>
              </a:rPr>
              <a:t> method to prevent the function from </a:t>
            </a:r>
            <a:r>
              <a:rPr lang="en-US" sz="1400" b="1">
                <a:solidFill>
                  <a:srgbClr val="FFFF00"/>
                </a:solidFill>
                <a:sym typeface="+mn-ea"/>
              </a:rPr>
              <a:t>setInterval()</a:t>
            </a:r>
            <a:r>
              <a:rPr lang="en-US" sz="1400" b="1">
                <a:solidFill>
                  <a:srgbClr val="00B050"/>
                </a:solidFill>
                <a:sym typeface="+mn-ea"/>
              </a:rPr>
              <a:t> .</a:t>
            </a:r>
            <a:endParaRPr lang="en-US" sz="1400" b="1">
              <a:solidFill>
                <a:srgbClr val="00B050"/>
              </a:solidFill>
              <a:sym typeface="+mn-ea"/>
            </a:endParaRPr>
          </a:p>
          <a:p>
            <a:pPr algn="l"/>
            <a:endParaRPr lang="en-US" sz="1400" b="1">
              <a:solidFill>
                <a:srgbClr val="00B050"/>
              </a:solidFill>
              <a:sym typeface="+mn-ea"/>
            </a:endParaRPr>
          </a:p>
          <a:p>
            <a:pPr algn="l"/>
            <a:r>
              <a:rPr lang="en-US" sz="1400" b="1">
                <a:solidFill>
                  <a:srgbClr val="00B050"/>
                </a:solidFill>
                <a:sym typeface="+mn-ea"/>
              </a:rPr>
              <a:t>Calls a function or evaluates an expression repeatedly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myInterval </a:t>
            </a:r>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setInterval() :-  </a:t>
            </a:r>
            <a:r>
              <a:rPr lang="en-US" sz="1400" b="1">
                <a:solidFill>
                  <a:srgbClr val="00B0F0"/>
                </a:solidFill>
                <a:sym typeface="+mn-ea"/>
              </a:rPr>
              <a:t>clearInterval</a:t>
            </a:r>
            <a:r>
              <a:rPr lang="en-US" sz="1400" b="1">
                <a:solidFill>
                  <a:srgbClr val="00B0F0"/>
                </a:solidFill>
                <a:sym typeface="+mn-ea"/>
              </a:rPr>
              <a:t>(</a:t>
            </a:r>
            <a:r>
              <a:rPr lang="en-US" sz="1400" b="1">
                <a:solidFill>
                  <a:srgbClr val="FF0000"/>
                </a:solidFill>
                <a:sym typeface="+mn-ea"/>
              </a:rPr>
              <a:t>setIntervalFunctionName</a:t>
            </a:r>
            <a:r>
              <a:rPr lang="en-US" sz="1400" b="1">
                <a:solidFill>
                  <a:srgbClr val="00B0F0"/>
                </a:solidFill>
                <a:sym typeface="+mn-ea"/>
              </a:rPr>
              <a:t>);</a:t>
            </a:r>
            <a:endParaRPr lang="en-US" sz="1400" b="1">
              <a:solidFill>
                <a:srgbClr val="00B0F0"/>
              </a:solidFill>
              <a:sym typeface="+mn-ea"/>
            </a:endParaRPr>
          </a:p>
        </p:txBody>
      </p:sp>
      <p:sp>
        <p:nvSpPr>
          <p:cNvPr id="10" name="Rectangles 9"/>
          <p:cNvSpPr/>
          <p:nvPr/>
        </p:nvSpPr>
        <p:spPr>
          <a:xfrm>
            <a:off x="8256270" y="3447415"/>
            <a:ext cx="3833495" cy="28746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only once after a number of milliseconds </a:t>
            </a:r>
            <a:r>
              <a:rPr lang="en-US" sz="1400">
                <a:highlight>
                  <a:srgbClr val="FFFF00"/>
                </a:highlight>
                <a:sym typeface="+mn-ea"/>
              </a:rPr>
              <a:t>:-  JAvaScript ....</a:t>
            </a:r>
            <a:endParaRPr lang="en-US" sz="1400" b="1">
              <a:solidFill>
                <a:srgbClr val="00B050"/>
              </a:solidFill>
              <a:sym typeface="+mn-ea"/>
            </a:endParaRPr>
          </a:p>
          <a:p>
            <a:pPr algn="l"/>
            <a:r>
              <a:rPr lang="en-US" sz="1400" b="1">
                <a:solidFill>
                  <a:schemeClr val="accent2"/>
                </a:solidFill>
                <a:sym typeface="+mn-ea"/>
              </a:rPr>
              <a:t>If you need only once executions, use </a:t>
            </a:r>
            <a:r>
              <a:rPr lang="en-US" sz="1400" b="1">
                <a:solidFill>
                  <a:srgbClr val="FFFF00"/>
                </a:solidFill>
                <a:sym typeface="+mn-ea"/>
              </a:rPr>
              <a:t>setTimeout</a:t>
            </a:r>
            <a:r>
              <a:rPr lang="en-US" sz="1400" b="1">
                <a:solidFill>
                  <a:srgbClr val="FFFF00"/>
                </a:solidFill>
                <a:sym typeface="+mn-ea"/>
              </a:rPr>
              <a:t>()</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Use the </a:t>
            </a:r>
            <a:r>
              <a:rPr lang="en-US" sz="1400" b="1">
                <a:solidFill>
                  <a:srgbClr val="FFFF00"/>
                </a:solidFill>
                <a:sym typeface="+mn-ea"/>
              </a:rPr>
              <a:t>clearTimeout</a:t>
            </a:r>
            <a:r>
              <a:rPr lang="en-US" sz="1400" b="1">
                <a:solidFill>
                  <a:srgbClr val="FFFF00"/>
                </a:solidFill>
                <a:sym typeface="+mn-ea"/>
              </a:rPr>
              <a:t>()</a:t>
            </a:r>
            <a:r>
              <a:rPr lang="en-US" sz="1400" b="1">
                <a:solidFill>
                  <a:srgbClr val="00B050"/>
                </a:solidFill>
                <a:sym typeface="+mn-ea"/>
              </a:rPr>
              <a:t> method to prevent the function from </a:t>
            </a:r>
            <a:r>
              <a:rPr lang="en-US" sz="1400" b="1">
                <a:solidFill>
                  <a:srgbClr val="FFFF00"/>
                </a:solidFill>
                <a:sym typeface="+mn-ea"/>
              </a:rPr>
              <a:t>setTimeout() </a:t>
            </a:r>
            <a:r>
              <a:rPr lang="en-US" sz="1400" b="1">
                <a:solidFill>
                  <a:srgbClr val="00B050"/>
                </a:solidFill>
                <a:sym typeface="+mn-ea"/>
              </a:rPr>
              <a:t> or from </a:t>
            </a:r>
            <a:r>
              <a:rPr lang="en-US" sz="1400" b="1">
                <a:solidFill>
                  <a:srgbClr val="FFFF00"/>
                </a:solidFill>
                <a:sym typeface="+mn-ea"/>
              </a:rPr>
              <a:t>starting </a:t>
            </a:r>
            <a:r>
              <a:rPr lang="en-US" sz="1400" b="1">
                <a:solidFill>
                  <a:srgbClr val="00B050"/>
                </a:solidFill>
                <a:sym typeface="+mn-ea"/>
              </a:rPr>
              <a:t>.</a:t>
            </a:r>
            <a:endParaRPr lang="en-US" sz="1400" b="1">
              <a:solidFill>
                <a:srgbClr val="00B050"/>
              </a:solidFill>
              <a:sym typeface="+mn-ea"/>
            </a:endParaRPr>
          </a:p>
          <a:p>
            <a:pPr algn="l"/>
            <a:endParaRPr lang="en-US" sz="1400" b="1">
              <a:solidFill>
                <a:srgbClr val="00B0F0"/>
              </a:solidFill>
              <a:sym typeface="+mn-ea"/>
            </a:endParaRPr>
          </a:p>
          <a:p>
            <a:pPr algn="l"/>
            <a:r>
              <a:rPr lang="en-US" sz="1400" b="1">
                <a:solidFill>
                  <a:srgbClr val="00B050"/>
                </a:solidFill>
                <a:sym typeface="+mn-ea"/>
              </a:rPr>
              <a:t>Calls a function or evaluates an expression  once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setTimeout(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myTimeout</a:t>
            </a:r>
            <a:r>
              <a:rPr lang="en-US" sz="1400" b="1">
                <a:solidFill>
                  <a:srgbClr val="00B050"/>
                </a:solidFill>
                <a:sym typeface="+mn-ea"/>
              </a:rPr>
              <a:t>= </a:t>
            </a:r>
            <a:r>
              <a:rPr lang="en-US" sz="1400" b="1">
                <a:solidFill>
                  <a:srgbClr val="00B0F0"/>
                </a:solidFill>
                <a:sym typeface="+mn-ea"/>
              </a:rPr>
              <a:t>setTimeout</a:t>
            </a:r>
            <a:r>
              <a:rPr lang="en-US" sz="1400" b="1">
                <a:solidFill>
                  <a:srgbClr val="00B0F0"/>
                </a:solidFill>
                <a:sym typeface="+mn-ea"/>
              </a:rPr>
              <a: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setTimeout() :-  </a:t>
            </a:r>
            <a:r>
              <a:rPr lang="en-US" sz="1400" b="1">
                <a:solidFill>
                  <a:srgbClr val="00B0F0"/>
                </a:solidFill>
                <a:sym typeface="+mn-ea"/>
              </a:rPr>
              <a:t>clearTimeout</a:t>
            </a:r>
            <a:r>
              <a:rPr lang="en-US" sz="1400" b="1">
                <a:solidFill>
                  <a:srgbClr val="00B0F0"/>
                </a:solidFill>
                <a:sym typeface="+mn-ea"/>
              </a:rPr>
              <a:t>(</a:t>
            </a:r>
            <a:r>
              <a:rPr lang="en-US" sz="1400" b="1">
                <a:solidFill>
                  <a:srgbClr val="FF0000"/>
                </a:solidFill>
                <a:sym typeface="+mn-ea"/>
              </a:rPr>
              <a:t>setTimeoutFunctionName</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 name="Rectangles 1"/>
          <p:cNvSpPr/>
          <p:nvPr/>
        </p:nvSpPr>
        <p:spPr>
          <a:xfrm>
            <a:off x="22860" y="22860"/>
            <a:ext cx="4728210" cy="204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constructor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Function() constructor creates a new Function object. Calling the constructor directly can create functions dynamically, but suffers from security and similar (but far less significant) performance issues as </a:t>
            </a:r>
            <a:r>
              <a:rPr lang="en-US" sz="1400" b="1">
                <a:solidFill>
                  <a:schemeClr val="accent2"/>
                </a:solidFill>
                <a:sym typeface="+mn-ea"/>
              </a:rPr>
              <a:t>eval()</a:t>
            </a:r>
            <a:r>
              <a:rPr lang="en-US" sz="1400" b="1">
                <a:solidFill>
                  <a:srgbClr val="92D050"/>
                </a:solidFill>
                <a:sym typeface="+mn-ea"/>
              </a:rPr>
              <a:t>.</a:t>
            </a:r>
            <a:r>
              <a:rPr lang="en-US" sz="1400" b="1">
                <a:solidFill>
                  <a:schemeClr val="accent6"/>
                </a:solidFill>
                <a:sym typeface="+mn-ea"/>
              </a:rPr>
              <a:t>.</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new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a:t>
            </a:r>
            <a:r>
              <a:rPr lang="en-US" sz="1400" b="1">
                <a:solidFill>
                  <a:srgbClr val="00B0F0"/>
                </a:solidFill>
                <a:sym typeface="+mn-ea"/>
              </a:rPr>
              <a:t> 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const </a:t>
            </a:r>
            <a:r>
              <a:rPr lang="en-US" sz="1400" b="1">
                <a:solidFill>
                  <a:schemeClr val="accent4"/>
                </a:solidFill>
                <a:sym typeface="+mn-ea"/>
              </a:rPr>
              <a:t>sum </a:t>
            </a:r>
            <a:r>
              <a:rPr lang="en-US" sz="1400" b="1">
                <a:solidFill>
                  <a:srgbClr val="00B0F0"/>
                </a:solidFill>
                <a:sym typeface="+mn-ea"/>
              </a:rPr>
              <a:t>= new Function(</a:t>
            </a:r>
            <a:r>
              <a:rPr lang="en-US" sz="1400" b="1">
                <a:solidFill>
                  <a:schemeClr val="bg1"/>
                </a:solidFill>
                <a:sym typeface="+mn-ea"/>
              </a:rPr>
              <a:t>'a'</a:t>
            </a:r>
            <a:r>
              <a:rPr lang="en-US" sz="1400" b="1">
                <a:solidFill>
                  <a:srgbClr val="00B0F0"/>
                </a:solidFill>
                <a:sym typeface="+mn-ea"/>
              </a:rPr>
              <a:t>, </a:t>
            </a:r>
            <a:r>
              <a:rPr lang="en-US" sz="1400" b="1">
                <a:solidFill>
                  <a:schemeClr val="bg1"/>
                </a:solidFill>
                <a:sym typeface="+mn-ea"/>
              </a:rPr>
              <a:t>'b'</a:t>
            </a:r>
            <a:r>
              <a:rPr lang="en-US" sz="1400" b="1">
                <a:solidFill>
                  <a:srgbClr val="00B0F0"/>
                </a:solidFill>
                <a:sym typeface="+mn-ea"/>
              </a:rPr>
              <a:t>, </a:t>
            </a:r>
            <a:r>
              <a:rPr lang="en-US" sz="1400" b="1">
                <a:solidFill>
                  <a:schemeClr val="bg1"/>
                </a:solidFill>
                <a:sym typeface="+mn-ea"/>
              </a:rPr>
              <a:t>'return a + 2'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sum</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chemeClr val="accent6"/>
                </a:solidFill>
                <a:sym typeface="+mn-ea"/>
              </a:rPr>
              <a:t>// 8</a:t>
            </a:r>
            <a:endParaRPr lang="en-US" sz="1400" b="1">
              <a:solidFill>
                <a:schemeClr val="accent6"/>
              </a:solidFill>
              <a:sym typeface="+mn-ea"/>
            </a:endParaRPr>
          </a:p>
        </p:txBody>
      </p:sp>
      <p:sp>
        <p:nvSpPr>
          <p:cNvPr id="3" name="Rectangles 2"/>
          <p:cNvSpPr/>
          <p:nvPr/>
        </p:nvSpPr>
        <p:spPr>
          <a:xfrm>
            <a:off x="22860" y="2067560"/>
            <a:ext cx="4728210" cy="1111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fuction can be used before it has been declared. Functions defined using an expression are not hoisted.</a:t>
            </a:r>
            <a:r>
              <a:rPr lang="en-US" sz="1400" b="1">
                <a:solidFill>
                  <a:schemeClr val="accent6"/>
                </a:solidFill>
                <a:sym typeface="+mn-ea"/>
              </a:rPr>
              <a:t>.</a:t>
            </a:r>
            <a:endParaRPr lang="en-US" sz="1400" b="1">
              <a:solidFill>
                <a:srgbClr val="00B0F0"/>
              </a:solidFill>
              <a:sym typeface="+mn-ea"/>
            </a:endParaRPr>
          </a:p>
          <a:p>
            <a:pPr algn="l"/>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endParaRPr lang="en-US" sz="1400" b="1">
              <a:solidFill>
                <a:srgbClr val="FFFF0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y</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y * y;</a:t>
            </a:r>
            <a:r>
              <a:rPr lang="en-US" sz="1400" b="1">
                <a:solidFill>
                  <a:srgbClr val="FFFF00"/>
                </a:solidFill>
                <a:sym typeface="+mn-ea"/>
              </a:rPr>
              <a:t> </a:t>
            </a:r>
            <a:r>
              <a:rPr lang="en-US" sz="1400" b="1">
                <a:solidFill>
                  <a:srgbClr val="00B0F0"/>
                </a:solidFill>
                <a:sym typeface="+mn-ea"/>
              </a:rPr>
              <a:t> } // </a:t>
            </a:r>
            <a:r>
              <a:rPr lang="en-US" sz="1400" b="1">
                <a:solidFill>
                  <a:srgbClr val="00B050"/>
                </a:solidFill>
                <a:sym typeface="+mn-ea"/>
              </a:rPr>
              <a:t>25</a:t>
            </a:r>
            <a:endParaRPr lang="en-US" sz="1400" b="1">
              <a:solidFill>
                <a:srgbClr val="00B050"/>
              </a:solidFill>
              <a:sym typeface="+mn-ea"/>
            </a:endParaRPr>
          </a:p>
        </p:txBody>
      </p:sp>
      <p:sp>
        <p:nvSpPr>
          <p:cNvPr id="4" name="Rectangles 3"/>
          <p:cNvSpPr/>
          <p:nvPr/>
        </p:nvSpPr>
        <p:spPr>
          <a:xfrm>
            <a:off x="4751070" y="379095"/>
            <a:ext cx="4391660" cy="16954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Length of Argunments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arguments.length</a:t>
            </a:r>
            <a:r>
              <a:rPr lang="en-US" sz="1400" b="1">
                <a:solidFill>
                  <a:srgbClr val="92D050"/>
                </a:solidFill>
                <a:sym typeface="+mn-ea"/>
              </a:rPr>
              <a:t> property returns the number of arguments received when the function was invoked</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a:t>
            </a:r>
            <a:r>
              <a:rPr lang="en-US" sz="1400" b="1">
                <a:solidFill>
                  <a:schemeClr val="bg1"/>
                </a:solidFill>
                <a:sym typeface="+mn-ea"/>
              </a:rPr>
              <a:t>4</a:t>
            </a:r>
            <a:r>
              <a:rPr lang="en-US" sz="1400" b="1">
                <a:solidFill>
                  <a:srgbClr val="00B0F0"/>
                </a:solidFill>
                <a:sym typeface="+mn-ea"/>
              </a:rPr>
              <a:t>));  </a:t>
            </a:r>
            <a:r>
              <a:rPr lang="en-US" sz="1400" b="1">
                <a:solidFill>
                  <a:srgbClr val="92D050"/>
                </a:solidFill>
                <a:sym typeface="+mn-ea"/>
              </a:rPr>
              <a:t>// 3</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rgbClr val="92D050"/>
                </a:solidFill>
                <a:sym typeface="+mn-ea"/>
              </a:rPr>
              <a:t>// 2</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  </a:t>
            </a:r>
            <a:r>
              <a:rPr lang="en-US" sz="1400" b="1">
                <a:solidFill>
                  <a:srgbClr val="92D050"/>
                </a:solidFill>
                <a:sym typeface="+mn-ea"/>
              </a:rPr>
              <a:t>// 1</a:t>
            </a:r>
            <a:endParaRPr lang="en-US" sz="1400" b="1">
              <a:solidFill>
                <a:srgbClr val="92D050"/>
              </a:solidFill>
              <a:sym typeface="+mn-ea"/>
            </a:endParaRPr>
          </a:p>
        </p:txBody>
      </p:sp>
      <p:sp>
        <p:nvSpPr>
          <p:cNvPr id="5" name="Rectangles 4"/>
          <p:cNvSpPr/>
          <p:nvPr/>
        </p:nvSpPr>
        <p:spPr>
          <a:xfrm>
            <a:off x="4751070" y="2067560"/>
            <a:ext cx="4392295"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typeof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typeof </a:t>
            </a:r>
            <a:r>
              <a:rPr lang="en-US" sz="1400" b="1">
                <a:solidFill>
                  <a:srgbClr val="92D050"/>
                </a:solidFill>
                <a:sym typeface="+mn-ea"/>
              </a:rPr>
              <a:t>operator in JavaScript returns "function" for functions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typeof </a:t>
            </a:r>
            <a:r>
              <a:rPr lang="en-US" sz="1400" b="1">
                <a:solidFill>
                  <a:schemeClr val="accent4"/>
                </a:solidFill>
                <a:sym typeface="+mn-ea"/>
              </a:rPr>
              <a:t>myFunction </a:t>
            </a:r>
            <a:r>
              <a:rPr lang="en-US" sz="1400" b="1">
                <a:solidFill>
                  <a:srgbClr val="00B0F0"/>
                </a:solidFill>
                <a:sym typeface="+mn-ea"/>
              </a:rPr>
              <a:t>);  </a:t>
            </a:r>
            <a:r>
              <a:rPr lang="en-US" sz="1400" b="1">
                <a:solidFill>
                  <a:srgbClr val="92D050"/>
                </a:solidFill>
                <a:sym typeface="+mn-ea"/>
              </a:rPr>
              <a:t>// ‘function’</a:t>
            </a:r>
            <a:endParaRPr lang="en-US" sz="1400" b="1">
              <a:solidFill>
                <a:srgbClr val="92D050"/>
              </a:solidFill>
              <a:sym typeface="+mn-ea"/>
            </a:endParaRPr>
          </a:p>
        </p:txBody>
      </p:sp>
      <p:sp>
        <p:nvSpPr>
          <p:cNvPr id="6" name="Rectangles 5"/>
          <p:cNvSpPr/>
          <p:nvPr/>
        </p:nvSpPr>
        <p:spPr>
          <a:xfrm>
            <a:off x="22860" y="3183255"/>
            <a:ext cx="4728210"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as a string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toString()</a:t>
            </a:r>
            <a:r>
              <a:rPr lang="en-US" sz="1400" b="1">
                <a:solidFill>
                  <a:srgbClr val="92D050"/>
                </a:solidFill>
                <a:sym typeface="+mn-ea"/>
              </a:rPr>
              <a:t> method returns the function as a string:</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a:t>
            </a:r>
            <a:r>
              <a:rPr lang="en-US" sz="1400" b="1">
                <a:solidFill>
                  <a:schemeClr val="accent4"/>
                </a:solidFill>
                <a:sym typeface="+mn-ea"/>
              </a:rPr>
              <a:t>myFunction</a:t>
            </a:r>
            <a:r>
              <a:rPr lang="en-US" sz="1400" b="1">
                <a:solidFill>
                  <a:srgbClr val="00B0F0"/>
                </a:solidFill>
                <a:sym typeface="+mn-ea"/>
              </a:rPr>
              <a:t>.</a:t>
            </a:r>
            <a:r>
              <a:rPr lang="en-US" sz="1400" b="1">
                <a:solidFill>
                  <a:srgbClr val="00B0F0"/>
                </a:solidFill>
                <a:sym typeface="+mn-ea"/>
              </a:rPr>
              <a:t>toString()</a:t>
            </a:r>
            <a:r>
              <a:rPr lang="en-US" sz="1400" b="1">
                <a:solidFill>
                  <a:schemeClr val="accent4"/>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92D050"/>
                </a:solidFill>
                <a:sym typeface="+mn-ea"/>
              </a:rPr>
              <a:t>// </a:t>
            </a:r>
            <a:r>
              <a:rPr lang="en-US" sz="1400" b="1">
                <a:solidFill>
                  <a:srgbClr val="92D050"/>
                </a:solidFill>
                <a:sym typeface="+mn-ea"/>
              </a:rPr>
              <a:t>function myFunction(x,y,z) {  return arguments.length ;  }</a:t>
            </a:r>
            <a:endParaRPr lang="en-US" sz="1400" b="1">
              <a:solidFill>
                <a:srgbClr val="92D050"/>
              </a:solidFill>
              <a:sym typeface="+mn-ea"/>
            </a:endParaRPr>
          </a:p>
        </p:txBody>
      </p:sp>
      <p:sp>
        <p:nvSpPr>
          <p:cNvPr id="7" name="Rectangles 6"/>
          <p:cNvSpPr/>
          <p:nvPr/>
        </p:nvSpPr>
        <p:spPr>
          <a:xfrm>
            <a:off x="4751070" y="3242310"/>
            <a:ext cx="4391660" cy="22694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Rest Parameter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rest parameter (...)</a:t>
            </a:r>
            <a:r>
              <a:rPr lang="en-US" sz="1400" b="1">
                <a:solidFill>
                  <a:srgbClr val="92D050"/>
                </a:solidFill>
                <a:sym typeface="+mn-ea"/>
              </a:rPr>
              <a:t> allows a function to treat an indefinite number of arguments as an array </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...arr</a:t>
            </a:r>
            <a:r>
              <a:rPr lang="en-US" sz="1400" b="1">
                <a:solidFill>
                  <a:srgbClr val="00B0F0"/>
                </a:solidFill>
                <a:sym typeface="+mn-ea"/>
              </a:rPr>
              <a:t>) { </a:t>
            </a:r>
            <a:r>
              <a:rPr lang="en-US" sz="1400" b="1">
                <a:solidFill>
                  <a:srgbClr val="FFFF00"/>
                </a:solidFill>
                <a:sym typeface="+mn-ea"/>
              </a:rPr>
              <a:t> </a:t>
            </a:r>
            <a:r>
              <a:rPr lang="en-US" sz="1400" b="1">
                <a:solidFill>
                  <a:schemeClr val="accent6"/>
                </a:solidFill>
                <a:sym typeface="+mn-ea"/>
              </a:rPr>
              <a:t>// function statements </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a:t>
            </a:r>
            <a:r>
              <a:rPr lang="en-US" sz="1400" b="1">
                <a:solidFill>
                  <a:srgbClr val="FFC000"/>
                </a:solidFill>
                <a:sym typeface="+mn-ea"/>
              </a:rPr>
              <a:t>...args</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t>
            </a:r>
            <a:r>
              <a:rPr lang="en-US" sz="1400" b="1">
                <a:solidFill>
                  <a:schemeClr val="bg1"/>
                </a:solidFill>
                <a:sym typeface="+mn-ea"/>
              </a:rPr>
              <a:t>args)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1" name="Rectangles 10"/>
          <p:cNvSpPr/>
          <p:nvPr/>
        </p:nvSpPr>
        <p:spPr>
          <a:xfrm>
            <a:off x="9142730" y="379095"/>
            <a:ext cx="2973705" cy="169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Function Invocation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JavaScript </a:t>
            </a:r>
            <a:r>
              <a:rPr lang="en-US" sz="1400" b="1">
                <a:solidFill>
                  <a:srgbClr val="00B0F0"/>
                </a:solidFill>
                <a:sym typeface="+mn-ea"/>
              </a:rPr>
              <a:t>Function Invocation</a:t>
            </a:r>
            <a:r>
              <a:rPr lang="en-US" sz="1400" b="1">
                <a:solidFill>
                  <a:srgbClr val="92D050"/>
                </a:solidFill>
                <a:sym typeface="+mn-ea"/>
              </a:rPr>
              <a:t> is used to </a:t>
            </a:r>
            <a:r>
              <a:rPr lang="en-US" sz="1400" b="1">
                <a:solidFill>
                  <a:srgbClr val="00B0F0"/>
                </a:solidFill>
                <a:sym typeface="+mn-ea"/>
              </a:rPr>
              <a:t>execute the function </a:t>
            </a:r>
            <a:r>
              <a:rPr lang="en-US" sz="1400" b="1">
                <a:solidFill>
                  <a:srgbClr val="92D050"/>
                </a:solidFill>
                <a:sym typeface="+mn-ea"/>
              </a:rPr>
              <a:t>code and it is common to use the term “</a:t>
            </a:r>
            <a:r>
              <a:rPr lang="en-US" sz="1400" b="1">
                <a:solidFill>
                  <a:srgbClr val="00B0F0"/>
                </a:solidFill>
                <a:sym typeface="+mn-ea"/>
              </a:rPr>
              <a:t>call a function</a:t>
            </a:r>
            <a:r>
              <a:rPr lang="en-US" sz="1400" b="1">
                <a:solidFill>
                  <a:srgbClr val="92D050"/>
                </a:solidFill>
                <a:sym typeface="+mn-ea"/>
              </a:rPr>
              <a:t>” instead of “</a:t>
            </a:r>
            <a:r>
              <a:rPr lang="en-US" sz="1400" b="1">
                <a:solidFill>
                  <a:srgbClr val="00B0F0"/>
                </a:solidFill>
                <a:sym typeface="+mn-ea"/>
              </a:rPr>
              <a:t>invoke a function</a:t>
            </a:r>
            <a:r>
              <a:rPr lang="en-US" sz="1400" b="1">
                <a:solidFill>
                  <a:srgbClr val="92D050"/>
                </a:solidFill>
                <a:sym typeface="+mn-ea"/>
              </a:rPr>
              <a:t>”. The code inside a function is executed when the function is invoked.</a:t>
            </a:r>
            <a:endParaRPr lang="en-US" sz="1400" b="1">
              <a:solidFill>
                <a:srgbClr val="92D050"/>
              </a:solidFill>
              <a:sym typeface="+mn-ea"/>
            </a:endParaRPr>
          </a:p>
        </p:txBody>
      </p:sp>
      <p:sp>
        <p:nvSpPr>
          <p:cNvPr id="9" name="Rectangles 8"/>
          <p:cNvSpPr/>
          <p:nvPr/>
        </p:nvSpPr>
        <p:spPr>
          <a:xfrm>
            <a:off x="22225" y="4369435"/>
            <a:ext cx="4728210" cy="2446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Argunment Object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JS functions have a built-in object called the arguments object.The argument object contains an array of the arguments used when the function was called (invoked).arguments is an array-like object .</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arguments</a:t>
            </a:r>
            <a:r>
              <a:rPr lang="en-US" sz="1400" b="1">
                <a:solidFill>
                  <a:schemeClr val="bg1"/>
                </a:solidFill>
                <a:sym typeface="+mn-ea"/>
              </a:rPr>
              <a:t>)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2" name="Rectangles 11"/>
          <p:cNvSpPr/>
          <p:nvPr/>
        </p:nvSpPr>
        <p:spPr>
          <a:xfrm>
            <a:off x="9143365" y="2074545"/>
            <a:ext cx="2976880" cy="4553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Invoking Function with a Function Constructor</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If a </a:t>
            </a:r>
            <a:r>
              <a:rPr lang="en-US" sz="1400" b="1">
                <a:solidFill>
                  <a:srgbClr val="00B0F0"/>
                </a:solidFill>
                <a:sym typeface="+mn-ea"/>
              </a:rPr>
              <a:t>function invocation</a:t>
            </a:r>
            <a:r>
              <a:rPr lang="en-US" sz="1400" b="1">
                <a:solidFill>
                  <a:srgbClr val="92D050"/>
                </a:solidFill>
                <a:sym typeface="+mn-ea"/>
              </a:rPr>
              <a:t> is preceded with the </a:t>
            </a:r>
            <a:r>
              <a:rPr lang="en-US" sz="1400" b="1">
                <a:solidFill>
                  <a:srgbClr val="00B0F0"/>
                </a:solidFill>
                <a:sym typeface="+mn-ea"/>
              </a:rPr>
              <a:t>new </a:t>
            </a:r>
            <a:r>
              <a:rPr lang="en-US" sz="1400" b="1">
                <a:solidFill>
                  <a:srgbClr val="92D050"/>
                </a:solidFill>
                <a:sym typeface="+mn-ea"/>
              </a:rPr>
              <a:t>keyword, it is a </a:t>
            </a:r>
            <a:r>
              <a:rPr lang="en-US" sz="1400" b="1">
                <a:solidFill>
                  <a:srgbClr val="00B0F0"/>
                </a:solidFill>
                <a:sym typeface="+mn-ea"/>
              </a:rPr>
              <a:t>constructor invocation</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 This is a function constructor:</a:t>
            </a:r>
            <a:endParaRPr lang="en-US" sz="1400" b="1">
              <a:solidFill>
                <a:srgbClr val="92D05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 {</a:t>
            </a:r>
            <a:endParaRPr lang="en-US" sz="1400" b="1">
              <a:solidFill>
                <a:srgbClr val="92D05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firstName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arg1</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lastName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This creates a new object</a:t>
            </a:r>
            <a:endParaRPr lang="en-US" sz="1400" b="1">
              <a:solidFill>
                <a:srgbClr val="92D050"/>
              </a:solidFill>
              <a:sym typeface="+mn-ea"/>
            </a:endParaRPr>
          </a:p>
          <a:p>
            <a:pPr algn="l"/>
            <a:r>
              <a:rPr lang="en-US" sz="1400" b="1">
                <a:solidFill>
                  <a:srgbClr val="00B0F0"/>
                </a:solidFill>
                <a:sym typeface="+mn-ea"/>
              </a:rPr>
              <a:t>const </a:t>
            </a:r>
            <a:r>
              <a:rPr lang="en-US" sz="1400" b="1">
                <a:solidFill>
                  <a:schemeClr val="accent4"/>
                </a:solidFill>
                <a:sym typeface="+mn-ea"/>
              </a:rPr>
              <a:t>myObj </a:t>
            </a:r>
            <a:r>
              <a:rPr lang="en-US" sz="1400" b="1">
                <a:solidFill>
                  <a:srgbClr val="00B0F0"/>
                </a:solidFill>
                <a:sym typeface="+mn-ea"/>
              </a:rPr>
              <a:t>=</a:t>
            </a:r>
            <a:r>
              <a:rPr lang="en-US" sz="1400" b="1">
                <a:solidFill>
                  <a:srgbClr val="92D050"/>
                </a:solidFill>
                <a:sym typeface="+mn-ea"/>
              </a:rPr>
              <a:t> </a:t>
            </a:r>
            <a:r>
              <a:rPr lang="en-US" sz="1400" b="1">
                <a:solidFill>
                  <a:srgbClr val="00B0F0"/>
                </a:solidFill>
                <a:sym typeface="+mn-ea"/>
              </a:rPr>
              <a:t>new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"John"</a:t>
            </a:r>
            <a:r>
              <a:rPr lang="en-US" sz="1400" b="1">
                <a:solidFill>
                  <a:srgbClr val="92D050"/>
                </a:solidFill>
                <a:sym typeface="+mn-ea"/>
              </a:rPr>
              <a:t>, </a:t>
            </a:r>
            <a:r>
              <a:rPr lang="en-US" sz="1400" b="1">
                <a:solidFill>
                  <a:schemeClr val="bg1"/>
                </a:solidFill>
                <a:sym typeface="+mn-ea"/>
              </a:rPr>
              <a:t>"Doe"</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4"/>
                </a:solidFill>
                <a:sym typeface="+mn-ea"/>
              </a:rPr>
              <a:t>myObj</a:t>
            </a:r>
            <a:r>
              <a:rPr lang="en-US" sz="1400" b="1">
                <a:solidFill>
                  <a:srgbClr val="92D050"/>
                </a:solidFill>
                <a:sym typeface="+mn-ea"/>
              </a:rPr>
              <a:t>.</a:t>
            </a:r>
            <a:r>
              <a:rPr lang="en-US" sz="1400" b="1">
                <a:solidFill>
                  <a:schemeClr val="accent2"/>
                </a:solidFill>
                <a:sym typeface="+mn-ea"/>
              </a:rPr>
              <a:t>firstName</a:t>
            </a:r>
            <a:r>
              <a:rPr lang="en-US" sz="1400" b="1">
                <a:solidFill>
                  <a:srgbClr val="92D050"/>
                </a:solidFill>
                <a:sym typeface="+mn-ea"/>
              </a:rPr>
              <a:t>;</a:t>
            </a:r>
            <a:r>
              <a:rPr lang="en-US" sz="1400" b="1">
                <a:solidFill>
                  <a:srgbClr val="92D050"/>
                </a:solidFill>
                <a:sym typeface="+mn-ea"/>
              </a:rPr>
              <a:t>// This will return "John"</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rgbClr val="92D050"/>
                </a:solidFill>
                <a:sym typeface="+mn-ea"/>
              </a:rPr>
              <a:t>The </a:t>
            </a:r>
            <a:r>
              <a:rPr lang="en-US" sz="1400" b="1">
                <a:solidFill>
                  <a:srgbClr val="00B0F0"/>
                </a:solidFill>
                <a:sym typeface="+mn-ea"/>
              </a:rPr>
              <a:t>this </a:t>
            </a:r>
            <a:r>
              <a:rPr lang="en-US" sz="1400" b="1">
                <a:solidFill>
                  <a:srgbClr val="92D050"/>
                </a:solidFill>
                <a:sym typeface="+mn-ea"/>
              </a:rPr>
              <a:t>keyword in the constructor </a:t>
            </a:r>
            <a:r>
              <a:rPr lang="en-US" sz="1400" b="1">
                <a:solidFill>
                  <a:srgbClr val="FFFF00"/>
                </a:solidFill>
                <a:sym typeface="+mn-ea"/>
              </a:rPr>
              <a:t>does not have a value.</a:t>
            </a:r>
            <a:r>
              <a:rPr lang="en-US" sz="1400" b="1">
                <a:solidFill>
                  <a:srgbClr val="92D050"/>
                </a:solidFill>
                <a:sym typeface="+mn-ea"/>
              </a:rPr>
              <a:t>The value of </a:t>
            </a:r>
            <a:r>
              <a:rPr lang="en-US" sz="1400" b="1">
                <a:solidFill>
                  <a:srgbClr val="00B0F0"/>
                </a:solidFill>
                <a:sym typeface="+mn-ea"/>
              </a:rPr>
              <a:t>this </a:t>
            </a:r>
            <a:r>
              <a:rPr lang="en-US" sz="1400" b="1">
                <a:solidFill>
                  <a:srgbClr val="92D050"/>
                </a:solidFill>
                <a:sym typeface="+mn-ea"/>
              </a:rPr>
              <a:t>will be the </a:t>
            </a:r>
            <a:r>
              <a:rPr lang="en-US" sz="1400" b="1">
                <a:solidFill>
                  <a:srgbClr val="FFFF00"/>
                </a:solidFill>
                <a:sym typeface="+mn-ea"/>
              </a:rPr>
              <a:t>new object created</a:t>
            </a:r>
            <a:r>
              <a:rPr lang="en-US" sz="1400" b="1">
                <a:solidFill>
                  <a:srgbClr val="92D050"/>
                </a:solidFill>
                <a:sym typeface="+mn-ea"/>
              </a:rPr>
              <a:t> when the function is invoked.</a:t>
            </a:r>
            <a:endParaRPr lang="en-US" sz="1400" b="1">
              <a:solidFill>
                <a:srgbClr val="92D05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649414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12" name="Rectangles 11"/>
          <p:cNvSpPr/>
          <p:nvPr/>
        </p:nvSpPr>
        <p:spPr>
          <a:xfrm>
            <a:off x="80645" y="0"/>
            <a:ext cx="5786120" cy="3347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Call()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call()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(call)</a:t>
            </a:r>
            <a:r>
              <a:rPr lang="en-US" sz="1400" b="1">
                <a:solidFill>
                  <a:srgbClr val="92D050"/>
                </a:solidFill>
                <a:sym typeface="+mn-ea"/>
              </a:rPr>
              <a:t> a method with an owner object as an argument (parameter). With </a:t>
            </a:r>
            <a:r>
              <a:rPr lang="en-US" sz="1400" b="1">
                <a:solidFill>
                  <a:srgbClr val="FFFF00"/>
                </a:solidFill>
                <a:sym typeface="+mn-ea"/>
              </a:rPr>
              <a:t>call(),</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call(</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person1 </a:t>
            </a:r>
            <a:r>
              <a:rPr lang="en-US" sz="1400" b="1">
                <a:solidFill>
                  <a:srgbClr val="00B0F0"/>
                </a:solidFill>
                <a:sym typeface="+mn-ea"/>
              </a:rPr>
              <a:t>,</a:t>
            </a:r>
            <a:r>
              <a:rPr lang="en-US" sz="1400" b="1">
                <a:solidFill>
                  <a:schemeClr val="bg1"/>
                </a:solidFill>
                <a:sym typeface="+mn-ea"/>
              </a:rPr>
              <a:t> “goa”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3" name="Rectangles 12"/>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4" name="Rectangles 13"/>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5" name="Rectangles 14"/>
          <p:cNvSpPr/>
          <p:nvPr/>
        </p:nvSpPr>
        <p:spPr>
          <a:xfrm>
            <a:off x="5866765" y="379095"/>
            <a:ext cx="6208395" cy="13747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 is </a:t>
            </a:r>
            <a:r>
              <a:rPr lang="en-US" sz="1400" b="1">
                <a:solidFill>
                  <a:schemeClr val="accent1"/>
                </a:solidFill>
                <a:sym typeface="+mn-ea"/>
              </a:rPr>
              <a:t>similar</a:t>
            </a:r>
            <a:r>
              <a:rPr lang="en-US" sz="1400" b="1">
                <a:solidFill>
                  <a:srgbClr val="92D050"/>
                </a:solidFill>
                <a:sym typeface="+mn-ea"/>
              </a:rPr>
              <a:t> to the</a:t>
            </a:r>
            <a:r>
              <a:rPr lang="en-US" sz="1400" b="1">
                <a:solidFill>
                  <a:schemeClr val="accent4"/>
                </a:solidFill>
                <a:sym typeface="+mn-ea"/>
              </a:rPr>
              <a:t> call() </a:t>
            </a:r>
            <a:r>
              <a:rPr lang="en-US" sz="1400" b="1">
                <a:solidFill>
                  <a:srgbClr val="92D050"/>
                </a:solidFill>
                <a:sym typeface="+mn-ea"/>
              </a:rPr>
              <a:t>method. The</a:t>
            </a:r>
            <a:endParaRPr lang="en-US" sz="1400" b="1">
              <a:solidFill>
                <a:srgbClr val="92D050"/>
              </a:solidFill>
              <a:sym typeface="+mn-ea"/>
            </a:endParaRPr>
          </a:p>
          <a:p>
            <a:pPr algn="l"/>
            <a:r>
              <a:rPr lang="en-US" sz="1400" b="1">
                <a:solidFill>
                  <a:srgbClr val="92D050"/>
                </a:solidFill>
                <a:sym typeface="+mn-ea"/>
              </a:rPr>
              <a:t> </a:t>
            </a:r>
            <a:r>
              <a:rPr lang="en-US" sz="1400" b="1">
                <a:solidFill>
                  <a:srgbClr val="FFFF00"/>
                </a:solidFill>
                <a:sym typeface="+mn-ea"/>
              </a:rPr>
              <a:t>Difference Between call() and apply()       </a:t>
            </a:r>
            <a:r>
              <a:rPr lang="en-US" sz="1400" b="1">
                <a:solidFill>
                  <a:schemeClr val="accent1"/>
                </a:solidFill>
                <a:sym typeface="+mn-ea"/>
              </a:rPr>
              <a:t>The difference is:-</a:t>
            </a:r>
            <a:r>
              <a:rPr lang="en-US" sz="1400" b="1">
                <a:solidFill>
                  <a:srgbClr val="92D050"/>
                </a:solidFill>
                <a:sym typeface="+mn-ea"/>
              </a:rPr>
              <a:t> </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call() </a:t>
            </a:r>
            <a:r>
              <a:rPr lang="en-US" sz="1400" b="1">
                <a:solidFill>
                  <a:srgbClr val="92D050"/>
                </a:solidFill>
                <a:sym typeface="+mn-ea"/>
              </a:rPr>
              <a:t>method </a:t>
            </a:r>
            <a:r>
              <a:rPr lang="en-US" sz="1400" b="1">
                <a:solidFill>
                  <a:srgbClr val="FF0000"/>
                </a:solidFill>
                <a:sym typeface="+mn-ea"/>
              </a:rPr>
              <a:t>takes arguments separately</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a:t>
            </a:r>
            <a:r>
              <a:rPr lang="en-US" sz="1400" b="1">
                <a:solidFill>
                  <a:srgbClr val="FF0000"/>
                </a:solidFill>
                <a:sym typeface="+mn-ea"/>
              </a:rPr>
              <a:t> takes arguments as an array</a:t>
            </a:r>
            <a:r>
              <a:rPr lang="en-US" sz="1400" b="1">
                <a:solidFill>
                  <a:srgbClr val="92D050"/>
                </a:solidFill>
                <a:sym typeface="+mn-ea"/>
              </a:rPr>
              <a:t>. The apply() method is very handy if you want to use an array instead of an argument list.:- </a:t>
            </a:r>
            <a:endParaRPr lang="en-US" sz="1400" b="1">
              <a:solidFill>
                <a:srgbClr val="00B0F0"/>
              </a:solidFill>
              <a:sym typeface="+mn-ea"/>
            </a:endParaRPr>
          </a:p>
        </p:txBody>
      </p:sp>
      <p:sp>
        <p:nvSpPr>
          <p:cNvPr id="17" name="Rectangles 16"/>
          <p:cNvSpPr/>
          <p:nvPr/>
        </p:nvSpPr>
        <p:spPr>
          <a:xfrm>
            <a:off x="5866765" y="1753870"/>
            <a:ext cx="6208395" cy="2535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Borrowing :-  function bind()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chemeClr val="accent4"/>
                </a:solidFill>
                <a:sym typeface="+mn-ea"/>
              </a:rPr>
              <a:t>bind() </a:t>
            </a:r>
            <a:r>
              <a:rPr lang="en-US" sz="1400" b="1">
                <a:solidFill>
                  <a:srgbClr val="92D050"/>
                </a:solidFill>
                <a:sym typeface="+mn-ea"/>
              </a:rPr>
              <a:t>method, an object can borrow a method from another object. :-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bind</a:t>
            </a:r>
            <a:r>
              <a:rPr lang="en-US" sz="1400" b="1">
                <a:solidFill>
                  <a:srgbClr val="00B0F0"/>
                </a:solidFill>
                <a:sym typeface="+mn-ea"/>
              </a:rPr>
              <a:t>(</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member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"Das"</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fullName </a:t>
            </a:r>
            <a:r>
              <a:rPr lang="en-US" sz="1400" b="1">
                <a:solidFill>
                  <a:srgbClr val="00B0F0"/>
                </a:solidFill>
                <a:sym typeface="+mn-ea"/>
              </a:rPr>
              <a:t>= </a:t>
            </a:r>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.bind(</a:t>
            </a:r>
            <a:r>
              <a:rPr lang="en-US" sz="1400" b="1">
                <a:solidFill>
                  <a:schemeClr val="bg1"/>
                </a:solidFill>
                <a:sym typeface="+mn-ea"/>
              </a:rPr>
              <a:t>member</a:t>
            </a:r>
            <a:r>
              <a:rPr lang="en-US" sz="1400" b="1">
                <a:solidFill>
                  <a:srgbClr val="00B0F0"/>
                </a:solidFill>
                <a:sym typeface="+mn-ea"/>
              </a:rPr>
              <a:t>);</a:t>
            </a:r>
            <a:r>
              <a:rPr lang="en-US" sz="1400" b="1">
                <a:solidFill>
                  <a:srgbClr val="92D050"/>
                </a:solidFill>
                <a:sym typeface="+mn-ea"/>
              </a:rPr>
              <a:t>//"Mary Das"</a:t>
            </a:r>
            <a:endParaRPr lang="en-US" sz="14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133350" y="0"/>
            <a:ext cx="3890645" cy="355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Python</a:t>
            </a:r>
            <a:endParaRPr lang="en-US" sz="2400" b="1">
              <a:solidFill>
                <a:schemeClr val="accent1"/>
              </a:solidFill>
            </a:endParaRPr>
          </a:p>
        </p:txBody>
      </p:sp>
      <p:sp>
        <p:nvSpPr>
          <p:cNvPr id="15" name="Rectangles 14"/>
          <p:cNvSpPr/>
          <p:nvPr/>
        </p:nvSpPr>
        <p:spPr>
          <a:xfrm>
            <a:off x="4351020" y="0"/>
            <a:ext cx="3890645" cy="18078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If the number of arguments is known</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fname</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(fname + " Refsnes")</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("Emil")	</a:t>
            </a:r>
            <a:r>
              <a:rPr lang="en-US" sz="1400" b="1">
                <a:solidFill>
                  <a:srgbClr val="FFFF00"/>
                </a:solidFill>
                <a:sym typeface="+mn-ea"/>
              </a:rPr>
              <a:t># Emil Refsnes</a:t>
            </a:r>
            <a:endParaRPr lang="en-US" sz="1400" b="1">
              <a:solidFill>
                <a:srgbClr val="FFFF00"/>
              </a:solidFill>
              <a:sym typeface="+mn-ea"/>
            </a:endParaRPr>
          </a:p>
        </p:txBody>
      </p:sp>
      <p:sp>
        <p:nvSpPr>
          <p:cNvPr id="22" name="Rectangles 21"/>
          <p:cNvSpPr/>
          <p:nvPr/>
        </p:nvSpPr>
        <p:spPr>
          <a:xfrm>
            <a:off x="44450" y="6187440"/>
            <a:ext cx="3583940" cy="6496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 or JS </a:t>
            </a:r>
            <a:r>
              <a:rPr lang="en-US" sz="1400">
                <a:sym typeface="+mn-ea"/>
              </a:rPr>
              <a:t>a function must be called with the correct number of arguments.</a:t>
            </a:r>
            <a:r>
              <a:rPr lang="en-US" sz="1400">
                <a:solidFill>
                  <a:schemeClr val="tx1"/>
                </a:solidFill>
                <a:sym typeface="+mn-ea"/>
              </a:rPr>
              <a:t>  	</a:t>
            </a:r>
            <a:endParaRPr lang="en-US" sz="1400">
              <a:solidFill>
                <a:schemeClr val="tx1"/>
              </a:solidFill>
              <a:sym typeface="+mn-ea"/>
            </a:endParaRPr>
          </a:p>
          <a:p>
            <a:pPr algn="l"/>
            <a:r>
              <a:rPr lang="en-US" sz="1400" b="1">
                <a:solidFill>
                  <a:srgbClr val="00B0F0"/>
                </a:solidFill>
                <a:sym typeface="+mn-ea"/>
              </a:rPr>
              <a:t>void </a:t>
            </a:r>
            <a:r>
              <a:rPr lang="en-US" sz="1400">
                <a:solidFill>
                  <a:schemeClr val="tx1"/>
                </a:solidFill>
                <a:sym typeface="+mn-ea"/>
              </a:rPr>
              <a:t>keyword is not using in python/JS</a:t>
            </a:r>
            <a:endParaRPr lang="en-US" sz="1400">
              <a:solidFill>
                <a:schemeClr val="tx1"/>
              </a:solidFill>
              <a:sym typeface="+mn-ea"/>
            </a:endParaRPr>
          </a:p>
        </p:txBody>
      </p:sp>
      <p:sp>
        <p:nvSpPr>
          <p:cNvPr id="3" name="Rectangles 2"/>
          <p:cNvSpPr/>
          <p:nvPr/>
        </p:nvSpPr>
        <p:spPr>
          <a:xfrm>
            <a:off x="4351020" y="1807210"/>
            <a:ext cx="3890645" cy="24853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Unknow Argument - Function *kwargs </a:t>
            </a:r>
            <a:r>
              <a:rPr lang="en-US" sz="1400">
                <a:highlight>
                  <a:srgbClr val="FFFF00"/>
                </a:highlight>
                <a:sym typeface="+mn-ea"/>
              </a:rPr>
              <a:t>:-  </a:t>
            </a:r>
            <a:r>
              <a:rPr lang="en-US" sz="1400">
                <a:highlight>
                  <a:srgbClr val="FFFF00"/>
                </a:highlight>
              </a:rPr>
              <a:t>   </a:t>
            </a:r>
            <a:endParaRPr lang="en-US" sz="1400"/>
          </a:p>
          <a:p>
            <a:pPr algn="l"/>
            <a:r>
              <a:rPr lang="en-US" sz="1400" b="1">
                <a:solidFill>
                  <a:srgbClr val="92D050"/>
                </a:solidFill>
                <a:sym typeface="+mn-ea"/>
              </a:rPr>
              <a:t>If the number of arguments is unknown, add a * before the parameter name: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 *</a:t>
            </a:r>
            <a:r>
              <a:rPr lang="en-US" sz="1400" b="1">
                <a:solidFill>
                  <a:schemeClr val="bg1"/>
                </a:solidFill>
                <a:sym typeface="+mn-ea"/>
              </a:rPr>
              <a:t>arg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l"/>
            <a:r>
              <a:rPr lang="en-US" sz="1400" b="1">
                <a:solidFill>
                  <a:srgbClr val="FFFF00"/>
                </a:solidFill>
                <a:sym typeface="+mn-ea"/>
              </a:rPr>
              <a:t>This way the function will receive a tuple of arguments, and can access the items accordingly</a:t>
            </a:r>
            <a:endParaRPr lang="en-US" sz="1400" b="1">
              <a:solidFill>
                <a:srgbClr val="FFFF00"/>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kids</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(kids[2]</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("Emil", "Tobias", "Linus") </a:t>
            </a:r>
            <a:r>
              <a:rPr lang="en-US" sz="1400" b="1">
                <a:solidFill>
                  <a:srgbClr val="FFFF00"/>
                </a:solidFill>
                <a:sym typeface="+mn-ea"/>
              </a:rPr>
              <a:t># Linus</a:t>
            </a:r>
            <a:endParaRPr lang="en-US" sz="1400" b="1">
              <a:solidFill>
                <a:srgbClr val="FFFF00"/>
              </a:solidFill>
              <a:sym typeface="+mn-ea"/>
            </a:endParaRPr>
          </a:p>
        </p:txBody>
      </p:sp>
      <p:sp>
        <p:nvSpPr>
          <p:cNvPr id="10" name="Rectangles 9"/>
          <p:cNvSpPr/>
          <p:nvPr/>
        </p:nvSpPr>
        <p:spPr>
          <a:xfrm>
            <a:off x="8241665" y="0"/>
            <a:ext cx="3890645" cy="18084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key = value  </a:t>
            </a:r>
            <a:r>
              <a:rPr lang="en-US" sz="1400" b="1">
                <a:highlight>
                  <a:srgbClr val="FFFF00"/>
                </a:highlight>
                <a:sym typeface="+mn-ea"/>
              </a:rPr>
              <a:t>Argument - </a:t>
            </a:r>
            <a:r>
              <a:rPr lang="en-US" sz="1400" b="1">
                <a:highlight>
                  <a:srgbClr val="FFFF00"/>
                </a:highlight>
                <a:sym typeface="+mn-ea"/>
              </a:rPr>
              <a:t>Function ....</a:t>
            </a:r>
            <a:r>
              <a:rPr lang="en-US" sz="1400">
                <a:highlight>
                  <a:srgbClr val="FFFF00"/>
                </a:highlight>
              </a:rPr>
              <a:t>  </a:t>
            </a:r>
            <a:endParaRPr lang="en-US" sz="1400"/>
          </a:p>
          <a:p>
            <a:pPr algn="l"/>
            <a:r>
              <a:rPr lang="en-US" sz="1400" b="1">
                <a:solidFill>
                  <a:srgbClr val="92D050"/>
                </a:solidFill>
                <a:sym typeface="+mn-ea"/>
              </a:rPr>
              <a:t>Keyword Arguments:  key=value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chemeClr val="bg1"/>
                </a:solidFill>
                <a:sym typeface="+mn-ea"/>
              </a:rPr>
              <a: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child3</a:t>
            </a:r>
            <a:r>
              <a:rPr lang="en-US" sz="1400" b="1">
                <a:solidFill>
                  <a:srgbClr val="00B0F0"/>
                </a:solidFill>
                <a:sym typeface="+mn-ea"/>
              </a:rPr>
              <a:t>,</a:t>
            </a:r>
            <a:r>
              <a:rPr lang="en-US" sz="1400" b="1">
                <a:solidFill>
                  <a:schemeClr val="bg1"/>
                </a:solidFill>
                <a:sym typeface="+mn-ea"/>
              </a:rPr>
              <a:t> child2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print</a:t>
            </a:r>
            <a:r>
              <a:rPr lang="en-US" sz="1400" b="1">
                <a:solidFill>
                  <a:schemeClr val="bg1"/>
                </a:solidFill>
                <a:sym typeface="+mn-ea"/>
              </a:rPr>
              <a:t>("The youngest child is " + child3)</a:t>
            </a:r>
            <a:endParaRPr lang="en-US" sz="1400" b="1">
              <a:solidFill>
                <a:schemeClr val="bg1"/>
              </a:solidFill>
              <a:sym typeface="+mn-ea"/>
            </a:endParaRPr>
          </a:p>
          <a:p>
            <a:pPr algn="l"/>
            <a:r>
              <a:rPr lang="en-US" sz="1400" b="1">
                <a:solidFill>
                  <a:schemeClr val="accent2"/>
                </a:solidFill>
                <a:sym typeface="+mn-ea"/>
              </a:rPr>
              <a:t>my_function</a:t>
            </a:r>
            <a:r>
              <a:rPr lang="en-US" sz="1400" b="1">
                <a:solidFill>
                  <a:srgbClr val="00B0F0"/>
                </a:solidFill>
                <a:sym typeface="+mn-ea"/>
              </a:rPr>
              <a:t>(</a:t>
            </a:r>
            <a:r>
              <a:rPr lang="en-US" sz="1400" b="1">
                <a:solidFill>
                  <a:schemeClr val="bg1"/>
                </a:solidFill>
                <a:sym typeface="+mn-ea"/>
              </a:rPr>
              <a:t>child2 = "Tob"</a:t>
            </a:r>
            <a:r>
              <a:rPr lang="en-US" sz="1400" b="1">
                <a:solidFill>
                  <a:srgbClr val="00B0F0"/>
                </a:solidFill>
                <a:sym typeface="+mn-ea"/>
              </a:rPr>
              <a:t>,</a:t>
            </a:r>
            <a:r>
              <a:rPr lang="en-US" sz="1400" b="1">
                <a:solidFill>
                  <a:schemeClr val="bg1"/>
                </a:solidFill>
                <a:sym typeface="+mn-ea"/>
              </a:rPr>
              <a:t> child3 = "Lin"</a:t>
            </a:r>
            <a:r>
              <a:rPr lang="en-US" sz="1400" b="1">
                <a:solidFill>
                  <a:srgbClr val="00B0F0"/>
                </a:solidFill>
                <a:sym typeface="+mn-ea"/>
              </a:rPr>
              <a:t>)</a:t>
            </a:r>
            <a:r>
              <a:rPr lang="en-US" sz="1400">
                <a:solidFill>
                  <a:schemeClr val="bg1"/>
                </a:solidFill>
                <a:sym typeface="+mn-ea"/>
              </a:rPr>
              <a:t> </a:t>
            </a:r>
            <a:r>
              <a:rPr lang="en-US" sz="1400" b="1">
                <a:solidFill>
                  <a:srgbClr val="FFFF00"/>
                </a:solidFill>
                <a:sym typeface="+mn-ea"/>
              </a:rPr>
              <a:t># Lin</a:t>
            </a:r>
            <a:endParaRPr lang="en-US" sz="1400" b="1">
              <a:solidFill>
                <a:srgbClr val="FFFF00"/>
              </a:solidFill>
              <a:sym typeface="+mn-ea"/>
            </a:endParaRPr>
          </a:p>
        </p:txBody>
      </p:sp>
      <p:sp>
        <p:nvSpPr>
          <p:cNvPr id="11" name="Rectangles 10"/>
          <p:cNvSpPr/>
          <p:nvPr/>
        </p:nvSpPr>
        <p:spPr>
          <a:xfrm>
            <a:off x="8241665" y="1807845"/>
            <a:ext cx="3890645" cy="24847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Unknow Argument - Function **kwargs </a:t>
            </a:r>
            <a:r>
              <a:rPr lang="en-US" sz="1400">
                <a:highlight>
                  <a:srgbClr val="FFFF00"/>
                </a:highlight>
                <a:sym typeface="+mn-ea"/>
              </a:rPr>
              <a:t>:-  </a:t>
            </a:r>
            <a:r>
              <a:rPr lang="en-US" sz="1400">
                <a:highlight>
                  <a:srgbClr val="FFFF00"/>
                </a:highlight>
              </a:rPr>
              <a:t>   </a:t>
            </a:r>
            <a:endParaRPr lang="en-US" sz="1400"/>
          </a:p>
          <a:p>
            <a:pPr algn="l"/>
            <a:r>
              <a:rPr lang="en-US" sz="1400" b="1">
                <a:solidFill>
                  <a:srgbClr val="92D050"/>
                </a:solidFill>
                <a:sym typeface="+mn-ea"/>
              </a:rPr>
              <a:t>If the number of arguments is unknown, add a ** before the parameter name: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 **</a:t>
            </a:r>
            <a:r>
              <a:rPr lang="en-US" sz="1400" b="1">
                <a:solidFill>
                  <a:schemeClr val="bg1"/>
                </a:solidFill>
                <a:sym typeface="+mn-ea"/>
              </a:rPr>
              <a:t>arg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l"/>
            <a:r>
              <a:rPr lang="en-US" sz="1400" b="1">
                <a:solidFill>
                  <a:srgbClr val="FFFF00"/>
                </a:solidFill>
                <a:sym typeface="+mn-ea"/>
              </a:rPr>
              <a:t>This way the function will receive a dictionary of arguments, and can access the items accordingly</a:t>
            </a:r>
            <a:endParaRPr lang="en-US" sz="1400" b="1">
              <a:solidFill>
                <a:srgbClr val="FFFF00"/>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kids</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(kid["lname"])</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(fname = "Tob", lname = "</a:t>
            </a:r>
            <a:r>
              <a:rPr lang="en-US" sz="1400" b="1">
                <a:solidFill>
                  <a:schemeClr val="bg1"/>
                </a:solidFill>
                <a:sym typeface="+mn-ea"/>
              </a:rPr>
              <a:t>Lin</a:t>
            </a:r>
            <a:r>
              <a:rPr lang="en-US" sz="1400">
                <a:solidFill>
                  <a:schemeClr val="bg1"/>
                </a:solidFill>
                <a:sym typeface="+mn-ea"/>
              </a:rPr>
              <a:t>") </a:t>
            </a:r>
            <a:r>
              <a:rPr lang="en-US" sz="1400" b="1">
                <a:solidFill>
                  <a:srgbClr val="FFFF00"/>
                </a:solidFill>
                <a:sym typeface="+mn-ea"/>
              </a:rPr>
              <a:t># Lin</a:t>
            </a:r>
            <a:endParaRPr lang="en-US" sz="1400" b="1">
              <a:solidFill>
                <a:srgbClr val="FFFF00"/>
              </a:solidFill>
              <a:sym typeface="+mn-ea"/>
            </a:endParaRPr>
          </a:p>
        </p:txBody>
      </p:sp>
      <p:sp>
        <p:nvSpPr>
          <p:cNvPr id="12" name="Rectangles 11"/>
          <p:cNvSpPr/>
          <p:nvPr/>
        </p:nvSpPr>
        <p:spPr>
          <a:xfrm>
            <a:off x="43815" y="3599815"/>
            <a:ext cx="4307205" cy="9861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Default Parameter Value - </a:t>
            </a:r>
            <a:r>
              <a:rPr lang="en-US" sz="1400">
                <a:highlight>
                  <a:srgbClr val="FFFF00"/>
                </a:highlight>
              </a:rPr>
              <a:t> </a:t>
            </a:r>
            <a:r>
              <a:rPr lang="en-US" sz="1400" b="1">
                <a:highlight>
                  <a:srgbClr val="FFFF00"/>
                </a:highlight>
                <a:sym typeface="+mn-ea"/>
              </a:rPr>
              <a:t>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92D050"/>
                </a:solidFill>
                <a:sym typeface="+mn-ea"/>
              </a:rPr>
              <a:t>If the number of arguments is known</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arg1=Val1</a:t>
            </a:r>
            <a:r>
              <a:rPr lang="en-US" sz="1400" b="1">
                <a:solidFill>
                  <a:srgbClr val="00B0F0"/>
                </a:solidFill>
                <a:sym typeface="+mn-ea"/>
              </a:rPr>
              <a:t>,</a:t>
            </a:r>
            <a:r>
              <a:rPr lang="en-US" sz="1400" b="1">
                <a:solidFill>
                  <a:schemeClr val="bg1"/>
                </a:solidFill>
                <a:sym typeface="+mn-ea"/>
              </a:rPr>
              <a:t>arg2</a:t>
            </a:r>
            <a:r>
              <a:rPr lang="en-US" sz="1400" b="1">
                <a:solidFill>
                  <a:schemeClr val="bg1"/>
                </a:solidFill>
                <a:sym typeface="+mn-ea"/>
              </a:rPr>
              <a:t>=Val2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argN</a:t>
            </a:r>
            <a:r>
              <a:rPr lang="en-US" sz="1400" b="1">
                <a:solidFill>
                  <a:schemeClr val="bg1"/>
                </a:solidFill>
                <a:sym typeface="+mn-ea"/>
              </a:rPr>
              <a:t>=ValN</a:t>
            </a:r>
            <a:r>
              <a:rPr lang="en-US" sz="1400" b="1">
                <a:solidFill>
                  <a:schemeClr val="bg1"/>
                </a:solidFill>
                <a:sym typeface="+mn-ea"/>
              </a:rPr>
              <a: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b="1">
              <a:solidFill>
                <a:schemeClr val="bg1"/>
              </a:solidFill>
              <a:sym typeface="+mn-ea"/>
            </a:endParaRPr>
          </a:p>
        </p:txBody>
      </p:sp>
      <p:sp>
        <p:nvSpPr>
          <p:cNvPr id="17" name="Rectangles 16"/>
          <p:cNvSpPr/>
          <p:nvPr/>
        </p:nvSpPr>
        <p:spPr>
          <a:xfrm>
            <a:off x="44450" y="354965"/>
            <a:ext cx="4307205" cy="20345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Return Values    -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To let a function return a value, use the return statement:</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b="1">
                <a:solidFill>
                  <a:srgbClr val="00B0F0"/>
                </a:solidFill>
                <a:sym typeface="+mn-ea"/>
              </a:rPr>
              <a:t>return </a:t>
            </a:r>
            <a:r>
              <a:rPr lang="en-US" sz="1400">
                <a:solidFill>
                  <a:schemeClr val="bg1"/>
                </a:solidFill>
                <a:sym typeface="+mn-ea"/>
              </a:rPr>
              <a:t>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	return </a:t>
            </a:r>
            <a:r>
              <a:rPr lang="en-US" sz="1400" b="1">
                <a:solidFill>
                  <a:schemeClr val="bg1"/>
                </a:solidFill>
                <a:sym typeface="+mn-ea"/>
              </a:rPr>
              <a:t>5 * x</a:t>
            </a:r>
            <a:endParaRPr lang="en-US" sz="1400" b="1">
              <a:solidFill>
                <a:schemeClr val="bg1"/>
              </a:solidFill>
              <a:sym typeface="+mn-ea"/>
            </a:endParaRPr>
          </a:p>
          <a:p>
            <a:pPr algn="l"/>
            <a:r>
              <a:rPr lang="en-US" sz="1400" b="1">
                <a:solidFill>
                  <a:srgbClr val="00B0F0"/>
                </a:solidFill>
                <a:sym typeface="+mn-ea"/>
              </a:rPr>
              <a:t>print</a:t>
            </a:r>
            <a:r>
              <a:rPr lang="en-US" sz="1400" b="1">
                <a:solidFill>
                  <a:schemeClr val="bg1"/>
                </a:solidFill>
                <a:sym typeface="+mn-ea"/>
              </a:rPr>
              <a:t>(</a:t>
            </a:r>
            <a:r>
              <a:rPr lang="en-US" sz="1400" b="1">
                <a:solidFill>
                  <a:schemeClr val="accent2"/>
                </a:solidFill>
                <a:sym typeface="+mn-ea"/>
              </a:rPr>
              <a:t>my_function</a:t>
            </a:r>
            <a:r>
              <a:rPr lang="en-US" sz="1400" b="1">
                <a:solidFill>
                  <a:schemeClr val="bg1"/>
                </a:solidFill>
                <a:sym typeface="+mn-ea"/>
              </a:rPr>
              <a:t>(3))</a:t>
            </a:r>
            <a:r>
              <a:rPr lang="en-US" sz="1400">
                <a:solidFill>
                  <a:schemeClr val="bg1"/>
                </a:solidFill>
                <a:sym typeface="+mn-ea"/>
              </a:rPr>
              <a:t> </a:t>
            </a:r>
            <a:r>
              <a:rPr lang="en-US" sz="1400" b="1">
                <a:solidFill>
                  <a:srgbClr val="FFFF00"/>
                </a:solidFill>
                <a:sym typeface="+mn-ea"/>
              </a:rPr>
              <a:t># 15</a:t>
            </a:r>
            <a:endParaRPr lang="en-US" sz="1400" b="1">
              <a:solidFill>
                <a:schemeClr val="bg1"/>
              </a:solidFill>
              <a:sym typeface="+mn-ea"/>
            </a:endParaRPr>
          </a:p>
        </p:txBody>
      </p:sp>
      <p:sp>
        <p:nvSpPr>
          <p:cNvPr id="18" name="Rectangles 17"/>
          <p:cNvSpPr/>
          <p:nvPr/>
        </p:nvSpPr>
        <p:spPr>
          <a:xfrm>
            <a:off x="43180" y="2389505"/>
            <a:ext cx="4308475" cy="12103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Pass Statement   -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definition(functions) with no content, put in the </a:t>
            </a:r>
            <a:r>
              <a:rPr lang="en-US" sz="1400" b="1">
                <a:solidFill>
                  <a:schemeClr val="accent2"/>
                </a:solidFill>
                <a:sym typeface="+mn-ea"/>
              </a:rPr>
              <a:t>pass </a:t>
            </a:r>
            <a:r>
              <a:rPr lang="en-US" sz="1400" b="1">
                <a:solidFill>
                  <a:srgbClr val="92D050"/>
                </a:solidFill>
                <a:sym typeface="+mn-ea"/>
              </a:rPr>
              <a:t>statement to avoid getting an error:</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b="1">
                <a:solidFill>
                  <a:srgbClr val="00B0F0"/>
                </a:solidFill>
                <a:sym typeface="+mn-ea"/>
              </a:rPr>
              <a:t>pass </a:t>
            </a:r>
            <a:endParaRPr lang="en-US" sz="1400" b="1">
              <a:solidFill>
                <a:schemeClr val="bg1"/>
              </a:solidFill>
              <a:sym typeface="+mn-ea"/>
            </a:endParaRPr>
          </a:p>
        </p:txBody>
      </p:sp>
      <p:sp>
        <p:nvSpPr>
          <p:cNvPr id="19" name="Rectangles 18"/>
          <p:cNvSpPr/>
          <p:nvPr/>
        </p:nvSpPr>
        <p:spPr>
          <a:xfrm>
            <a:off x="3100070" y="4581525"/>
            <a:ext cx="1887855" cy="16052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Even if there's no value to return, it will use void as a return type</a:t>
            </a:r>
            <a:endParaRPr lang="en-US" sz="1400">
              <a:solidFill>
                <a:schemeClr val="tx1"/>
              </a:solidFill>
              <a:sym typeface="+mn-ea"/>
            </a:endParaRPr>
          </a:p>
        </p:txBody>
      </p:sp>
      <p:sp>
        <p:nvSpPr>
          <p:cNvPr id="23" name="Rectangles 22"/>
          <p:cNvSpPr/>
          <p:nvPr/>
        </p:nvSpPr>
        <p:spPr>
          <a:xfrm>
            <a:off x="5101590" y="4415790"/>
            <a:ext cx="7030720"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sym typeface="+mn-ea"/>
              </a:rPr>
              <a:t>   Lambda Function </a:t>
            </a:r>
            <a:r>
              <a:rPr lang="en-US" sz="1400">
                <a:highlight>
                  <a:srgbClr val="FFFF00"/>
                </a:highlight>
                <a:sym typeface="+mn-ea"/>
              </a:rPr>
              <a:t>:-  python....</a:t>
            </a:r>
            <a:r>
              <a:rPr lang="en-US" sz="1400">
                <a:highlight>
                  <a:srgbClr val="FFFF00"/>
                </a:highlight>
              </a:rPr>
              <a:t>    </a:t>
            </a:r>
            <a:r>
              <a:rPr lang="en-US" sz="1400"/>
              <a:t>        </a:t>
            </a:r>
            <a:r>
              <a:rPr lang="en-US" sz="1400" b="1">
                <a:solidFill>
                  <a:schemeClr val="accent6"/>
                </a:solidFill>
              </a:rPr>
              <a:t>A </a:t>
            </a:r>
            <a:r>
              <a:rPr lang="en-US" sz="1400" b="1">
                <a:solidFill>
                  <a:srgbClr val="FFFF00"/>
                </a:solidFill>
              </a:rPr>
              <a:t>lambda function</a:t>
            </a:r>
            <a:r>
              <a:rPr lang="en-US" sz="1400" b="1">
                <a:solidFill>
                  <a:schemeClr val="accent6"/>
                </a:solidFill>
              </a:rPr>
              <a:t> is a small </a:t>
            </a:r>
            <a:r>
              <a:rPr lang="en-US" sz="1400" b="1">
                <a:solidFill>
                  <a:srgbClr val="FFFF00"/>
                </a:solidFill>
              </a:rPr>
              <a:t>anonymous function</a:t>
            </a:r>
            <a:r>
              <a:rPr lang="en-US" sz="1400" b="1">
                <a:solidFill>
                  <a:schemeClr val="accent6"/>
                </a:solidFill>
              </a:rPr>
              <a:t>.</a:t>
            </a:r>
            <a:endParaRPr lang="en-US" sz="1400">
              <a:highlight>
                <a:srgbClr val="FFFF00"/>
              </a:highlight>
            </a:endParaRPr>
          </a:p>
          <a:p>
            <a:pPr algn="l"/>
            <a:r>
              <a:rPr lang="en-US" sz="1400" b="1">
                <a:solidFill>
                  <a:schemeClr val="accent6"/>
                </a:solidFill>
                <a:sym typeface="+mn-ea"/>
              </a:rPr>
              <a:t>A lambda function can take any number of arguments, but can only have one expression.</a:t>
            </a:r>
            <a:r>
              <a:rPr lang="en-US" sz="1400" b="1">
                <a:solidFill>
                  <a:srgbClr val="92D050"/>
                </a:solidFill>
                <a:sym typeface="+mn-ea"/>
              </a:rPr>
              <a:t>:</a:t>
            </a:r>
            <a:endParaRPr lang="en-US" sz="1400" b="1">
              <a:solidFill>
                <a:srgbClr val="92D050"/>
              </a:solidFill>
              <a:sym typeface="+mn-ea"/>
            </a:endParaRPr>
          </a:p>
          <a:p>
            <a:pPr algn="l"/>
            <a:r>
              <a:rPr lang="en-US" sz="1400" b="1">
                <a:solidFill>
                  <a:srgbClr val="FF0000"/>
                </a:solidFill>
                <a:sym typeface="+mn-ea"/>
              </a:rPr>
              <a:t>functionName </a:t>
            </a:r>
            <a:r>
              <a:rPr lang="en-US" sz="1400" b="1">
                <a:solidFill>
                  <a:srgbClr val="00B0F0"/>
                </a:solidFill>
                <a:sym typeface="+mn-ea"/>
              </a:rPr>
              <a:t>=</a:t>
            </a:r>
            <a:r>
              <a:rPr lang="en-US" sz="1400" b="1">
                <a:solidFill>
                  <a:srgbClr val="FF0000"/>
                </a:solidFill>
                <a:sym typeface="+mn-ea"/>
              </a:rPr>
              <a:t> </a:t>
            </a:r>
            <a:r>
              <a:rPr lang="en-US" sz="1400" b="1">
                <a:solidFill>
                  <a:srgbClr val="00B0F0"/>
                </a:solidFill>
                <a:sym typeface="+mn-ea"/>
              </a:rPr>
              <a:t>lambda </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r>
              <a:rPr lang="en-US" sz="1400">
                <a:solidFill>
                  <a:schemeClr val="bg1"/>
                </a:solidFill>
                <a:sym typeface="+mn-ea"/>
              </a:rPr>
              <a:t># Single_Line_Return_Statement</a:t>
            </a:r>
            <a:endParaRPr lang="en-US" sz="1400">
              <a:solidFill>
                <a:schemeClr val="bg1"/>
              </a:solidFill>
              <a:sym typeface="+mn-ea"/>
            </a:endParaRPr>
          </a:p>
          <a:p>
            <a:pPr algn="l"/>
            <a:r>
              <a:rPr lang="en-US" sz="1400" b="1">
                <a:solidFill>
                  <a:schemeClr val="accent2"/>
                </a:solidFill>
                <a:sym typeface="+mn-ea"/>
              </a:rPr>
              <a:t>Example </a:t>
            </a:r>
            <a:endParaRPr lang="en-US" sz="1400" b="1">
              <a:solidFill>
                <a:schemeClr val="accent2"/>
              </a:solidFill>
              <a:sym typeface="+mn-ea"/>
            </a:endParaRPr>
          </a:p>
          <a:p>
            <a:pPr algn="l"/>
            <a:r>
              <a:rPr lang="en-US" sz="1400" b="1">
                <a:solidFill>
                  <a:srgbClr val="FF0000"/>
                </a:solidFill>
                <a:sym typeface="+mn-ea"/>
              </a:rPr>
              <a:t>x </a:t>
            </a:r>
            <a:r>
              <a:rPr lang="en-US" sz="1400" b="1">
                <a:solidFill>
                  <a:schemeClr val="accent2"/>
                </a:solidFill>
                <a:sym typeface="+mn-ea"/>
              </a:rPr>
              <a:t>= </a:t>
            </a:r>
            <a:r>
              <a:rPr lang="en-US" sz="1400" b="1">
                <a:solidFill>
                  <a:srgbClr val="00B0F0"/>
                </a:solidFill>
                <a:sym typeface="+mn-ea"/>
              </a:rPr>
              <a:t>lambda </a:t>
            </a:r>
            <a:r>
              <a:rPr lang="en-US" sz="1400" b="1">
                <a:solidFill>
                  <a:schemeClr val="bg1"/>
                </a:solidFill>
                <a:sym typeface="+mn-ea"/>
              </a:rPr>
              <a:t>a</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b</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c </a:t>
            </a:r>
            <a:r>
              <a:rPr lang="en-US" sz="1400" b="1">
                <a:solidFill>
                  <a:srgbClr val="00B0F0"/>
                </a:solidFill>
                <a:sym typeface="+mn-ea"/>
              </a:rPr>
              <a:t>:</a:t>
            </a:r>
            <a:r>
              <a:rPr lang="en-US" sz="1400" b="1">
                <a:solidFill>
                  <a:schemeClr val="bg1"/>
                </a:solidFill>
                <a:sym typeface="+mn-ea"/>
              </a:rPr>
              <a:t> a + b + c</a:t>
            </a:r>
            <a:r>
              <a:rPr lang="en-US" sz="1400" b="1">
                <a:solidFill>
                  <a:schemeClr val="accent2"/>
                </a:solidFill>
                <a:sym typeface="+mn-ea"/>
              </a:rPr>
              <a:t>    </a:t>
            </a:r>
            <a:r>
              <a:rPr lang="en-US" sz="1400" b="1">
                <a:solidFill>
                  <a:srgbClr val="FFFF00"/>
                </a:solidFill>
                <a:sym typeface="+mn-ea"/>
              </a:rPr>
              <a:t>or   </a:t>
            </a:r>
            <a:r>
              <a:rPr lang="en-US" sz="1400" b="1">
                <a:solidFill>
                  <a:srgbClr val="00B0F0"/>
                </a:solidFill>
                <a:sym typeface="+mn-ea"/>
              </a:rPr>
              <a:t>def </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a</a:t>
            </a:r>
            <a:r>
              <a:rPr lang="en-US" sz="1400" b="1">
                <a:solidFill>
                  <a:srgbClr val="00B0F0"/>
                </a:solidFill>
                <a:sym typeface="+mn-ea"/>
              </a:rPr>
              <a:t>,</a:t>
            </a:r>
            <a:r>
              <a:rPr lang="en-US" sz="1400" b="1">
                <a:solidFill>
                  <a:schemeClr val="bg1"/>
                </a:solidFill>
                <a:sym typeface="+mn-ea"/>
              </a:rPr>
              <a:t>b</a:t>
            </a:r>
            <a:r>
              <a:rPr lang="en-US" sz="1400" b="1">
                <a:solidFill>
                  <a:srgbClr val="00B0F0"/>
                </a:solidFill>
                <a:sym typeface="+mn-ea"/>
              </a:rPr>
              <a:t>,</a:t>
            </a:r>
            <a:r>
              <a:rPr lang="en-US" sz="1400" b="1">
                <a:solidFill>
                  <a:schemeClr val="bg1"/>
                </a:solidFill>
                <a:sym typeface="+mn-ea"/>
              </a:rPr>
              <a:t>c</a:t>
            </a:r>
            <a:r>
              <a:rPr lang="en-US" sz="1400" b="1">
                <a:solidFill>
                  <a:srgbClr val="00B0F0"/>
                </a:solidFill>
                <a:sym typeface="+mn-ea"/>
              </a:rPr>
              <a:t>):</a:t>
            </a:r>
            <a:r>
              <a:rPr lang="en-US" sz="1400" b="1">
                <a:solidFill>
                  <a:schemeClr val="accent2"/>
                </a:solidFill>
                <a:sym typeface="+mn-ea"/>
              </a:rPr>
              <a:t> </a:t>
            </a:r>
            <a:r>
              <a:rPr lang="en-US" sz="1400" b="1">
                <a:solidFill>
                  <a:srgbClr val="00B0F0"/>
                </a:solidFill>
                <a:sym typeface="+mn-ea"/>
              </a:rPr>
              <a:t>return</a:t>
            </a:r>
            <a:r>
              <a:rPr lang="en-US" sz="1400" b="1">
                <a:solidFill>
                  <a:schemeClr val="bg1"/>
                </a:solidFill>
                <a:sym typeface="+mn-ea"/>
              </a:rPr>
              <a:t> a+b+c</a:t>
            </a:r>
            <a:r>
              <a:rPr lang="en-US" sz="1400" b="1">
                <a:solidFill>
                  <a:schemeClr val="accent2"/>
                </a:solidFill>
                <a:sym typeface="+mn-ea"/>
              </a:rPr>
              <a:t>              </a:t>
            </a:r>
            <a:r>
              <a:rPr lang="en-US" sz="1400" b="1">
                <a:solidFill>
                  <a:srgbClr val="00B0F0"/>
                </a:solidFill>
                <a:sym typeface="+mn-ea"/>
              </a:rPr>
              <a:t>print(</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6</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2</a:t>
            </a:r>
            <a:r>
              <a:rPr lang="en-US" sz="1400" b="1">
                <a:solidFill>
                  <a:srgbClr val="00B0F0"/>
                </a:solidFill>
                <a:sym typeface="+mn-ea"/>
              </a:rPr>
              <a:t>))</a:t>
            </a:r>
            <a:r>
              <a:rPr lang="en-US" sz="1400" b="1">
                <a:solidFill>
                  <a:srgbClr val="FFFF00"/>
                </a:solidFill>
                <a:sym typeface="+mn-ea"/>
              </a:rPr>
              <a:t>#13  </a:t>
            </a:r>
            <a:endParaRPr lang="en-US" sz="1400" b="1">
              <a:solidFill>
                <a:srgbClr val="FFFF00"/>
              </a:solidFill>
              <a:sym typeface="+mn-ea"/>
            </a:endParaRPr>
          </a:p>
          <a:p>
            <a:pPr algn="l"/>
            <a:r>
              <a:rPr lang="en-US" sz="1400" b="1">
                <a:solidFill>
                  <a:schemeClr val="accent6"/>
                </a:solidFill>
                <a:sym typeface="+mn-ea"/>
              </a:rPr>
              <a:t>The power of lambda is better shown when you use them as an anonymous function inside another function.</a:t>
            </a:r>
            <a:endParaRPr lang="en-US" sz="1400" b="1">
              <a:solidFill>
                <a:schemeClr val="accent6"/>
              </a:solidFill>
              <a:sym typeface="+mn-ea"/>
            </a:endParaRPr>
          </a:p>
          <a:p>
            <a:pPr algn="l"/>
            <a:r>
              <a:rPr lang="en-US" sz="1400" b="1">
                <a:solidFill>
                  <a:srgbClr val="00B0F0"/>
                </a:solidFill>
                <a:sym typeface="+mn-ea"/>
              </a:rPr>
              <a:t>def </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n</a:t>
            </a:r>
            <a:r>
              <a:rPr lang="en-US" sz="1400" b="1">
                <a:solidFill>
                  <a:srgbClr val="00B0F0"/>
                </a:solidFill>
                <a:sym typeface="+mn-ea"/>
              </a:rPr>
              <a:t>):</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accent2"/>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rgbClr val="00B0F0"/>
                </a:solidFill>
                <a:sym typeface="+mn-ea"/>
              </a:rPr>
              <a:t>lambda </a:t>
            </a:r>
            <a:r>
              <a:rPr lang="en-US" sz="1400" b="1">
                <a:solidFill>
                  <a:schemeClr val="bg1"/>
                </a:solidFill>
                <a:sym typeface="+mn-ea"/>
              </a:rPr>
              <a:t>a </a:t>
            </a:r>
            <a:r>
              <a:rPr lang="en-US" sz="1400" b="1">
                <a:solidFill>
                  <a:srgbClr val="00B0F0"/>
                </a:solidFill>
                <a:sym typeface="+mn-ea"/>
              </a:rPr>
              <a:t>:</a:t>
            </a:r>
            <a:r>
              <a:rPr lang="en-US" sz="1400" b="1">
                <a:solidFill>
                  <a:schemeClr val="bg1"/>
                </a:solidFill>
                <a:sym typeface="+mn-ea"/>
              </a:rPr>
              <a:t> a * n</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bg1"/>
                </a:solidFill>
                <a:sym typeface="+mn-ea"/>
              </a:rPr>
              <a:t>mydoubler = myfunc(2)			</a:t>
            </a:r>
            <a:r>
              <a:rPr lang="en-US" sz="1400" b="1">
                <a:solidFill>
                  <a:srgbClr val="00B0F0"/>
                </a:solidFill>
                <a:sym typeface="+mn-ea"/>
              </a:rPr>
              <a:t>print</a:t>
            </a:r>
            <a:r>
              <a:rPr lang="en-US" sz="1400" b="1">
                <a:solidFill>
                  <a:schemeClr val="bg1"/>
                </a:solidFill>
                <a:sym typeface="+mn-ea"/>
              </a:rPr>
              <a:t>(mydoubler(11))</a:t>
            </a:r>
            <a:r>
              <a:rPr lang="en-US" sz="1400" b="1">
                <a:solidFill>
                  <a:srgbClr val="FFFF00"/>
                </a:solidFill>
                <a:sym typeface="+mn-ea"/>
              </a:rPr>
              <a:t>#22</a:t>
            </a:r>
            <a:endParaRPr lang="en-US" sz="1400" b="1">
              <a:solidFill>
                <a:schemeClr val="bg1"/>
              </a:solidFill>
              <a:sym typeface="+mn-ea"/>
            </a:endParaRPr>
          </a:p>
        </p:txBody>
      </p:sp>
      <p:sp>
        <p:nvSpPr>
          <p:cNvPr id="24" name="Rectangles 23"/>
          <p:cNvSpPr/>
          <p:nvPr/>
        </p:nvSpPr>
        <p:spPr>
          <a:xfrm>
            <a:off x="43815" y="4585970"/>
            <a:ext cx="3056255" cy="1600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Example </a:t>
            </a:r>
            <a:r>
              <a:rPr lang="en-US" sz="1400" b="1">
                <a:solidFill>
                  <a:srgbClr val="00B0F0"/>
                </a:solidFill>
                <a:highlight>
                  <a:srgbClr val="FFFF00"/>
                </a:highlight>
                <a:sym typeface="+mn-ea"/>
              </a:rPr>
              <a:t>:- </a:t>
            </a:r>
            <a:endParaRPr lang="en-US" sz="1400" b="1">
              <a:solidFill>
                <a:srgbClr val="00B0F0"/>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country </a:t>
            </a:r>
            <a:r>
              <a:rPr lang="en-US" sz="1400" b="1">
                <a:solidFill>
                  <a:srgbClr val="00B0F0"/>
                </a:solidFill>
                <a:sym typeface="+mn-ea"/>
              </a:rPr>
              <a:t>= </a:t>
            </a:r>
            <a:r>
              <a:rPr lang="en-US" sz="1400" b="1">
                <a:solidFill>
                  <a:schemeClr val="bg1"/>
                </a:solidFill>
                <a:sym typeface="+mn-ea"/>
              </a:rPr>
              <a:t>"Norway"</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	print(</a:t>
            </a:r>
            <a:r>
              <a:rPr lang="en-US" sz="1400" b="1">
                <a:solidFill>
                  <a:schemeClr val="bg1"/>
                </a:solidFill>
                <a:sym typeface="+mn-ea"/>
              </a:rPr>
              <a:t>country</a:t>
            </a:r>
            <a:r>
              <a:rPr lang="en-US" sz="1400" b="1">
                <a:solidFill>
                  <a:srgbClr val="00B0F0"/>
                </a:solidFill>
                <a:sym typeface="+mn-ea"/>
              </a:rPr>
              <a:t>)</a:t>
            </a:r>
            <a:endParaRPr lang="en-US" sz="1400" b="1">
              <a:solidFill>
                <a:schemeClr val="bg1"/>
              </a:solidFill>
              <a:sym typeface="+mn-ea"/>
            </a:endParaRPr>
          </a:p>
          <a:p>
            <a:pPr algn="l"/>
            <a:r>
              <a:rPr lang="en-US" sz="1400" b="1">
                <a:solidFill>
                  <a:schemeClr val="accent2"/>
                </a:solidFill>
                <a:sym typeface="+mn-ea"/>
              </a:rPr>
              <a:t>my_function</a:t>
            </a:r>
            <a:r>
              <a:rPr lang="en-US" sz="1400" b="1">
                <a:solidFill>
                  <a:schemeClr val="bg1"/>
                </a:solidFill>
                <a:sym typeface="+mn-ea"/>
              </a:rPr>
              <a:t>("Sweden")</a:t>
            </a:r>
            <a:r>
              <a:rPr lang="en-US" sz="1400">
                <a:solidFill>
                  <a:schemeClr val="bg1"/>
                </a:solidFill>
                <a:sym typeface="+mn-ea"/>
              </a:rPr>
              <a:t> </a:t>
            </a:r>
            <a:r>
              <a:rPr lang="en-US" sz="1400" b="1">
                <a:solidFill>
                  <a:srgbClr val="FFFF00"/>
                </a:solidFill>
                <a:sym typeface="+mn-ea"/>
              </a:rPr>
              <a:t># Sweden     </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accent2"/>
                </a:solidFill>
                <a:sym typeface="+mn-ea"/>
              </a:rPr>
              <a:t>my_function</a:t>
            </a:r>
            <a:r>
              <a:rPr lang="en-US" sz="1400" b="1">
                <a:solidFill>
                  <a:schemeClr val="bg1"/>
                </a:solidFill>
                <a:sym typeface="+mn-ea"/>
              </a:rPr>
              <a:t>("India")</a:t>
            </a:r>
            <a:r>
              <a:rPr lang="en-US" sz="1400">
                <a:solidFill>
                  <a:schemeClr val="bg1"/>
                </a:solidFill>
                <a:sym typeface="+mn-ea"/>
              </a:rPr>
              <a:t> </a:t>
            </a:r>
            <a:r>
              <a:rPr lang="en-US" sz="1400" b="1">
                <a:solidFill>
                  <a:srgbClr val="FFFF00"/>
                </a:solidFill>
                <a:sym typeface="+mn-ea"/>
              </a:rPr>
              <a:t># India</a:t>
            </a:r>
            <a:r>
              <a:rPr lang="en-US" sz="1400" b="1">
                <a:solidFill>
                  <a:schemeClr val="bg1"/>
                </a:solidFill>
                <a:sym typeface="+mn-ea"/>
              </a:rPr>
              <a:t>   </a:t>
            </a:r>
            <a:endParaRPr lang="en-US" sz="1400" b="1">
              <a:solidFill>
                <a:schemeClr val="bg1"/>
              </a:solidFill>
              <a:sym typeface="+mn-ea"/>
            </a:endParaRPr>
          </a:p>
          <a:p>
            <a:pPr algn="l"/>
            <a:r>
              <a:rPr lang="en-US" sz="1400" b="1">
                <a:solidFill>
                  <a:schemeClr val="accent2"/>
                </a:solidFill>
                <a:sym typeface="+mn-ea"/>
              </a:rPr>
              <a:t>my_function</a:t>
            </a:r>
            <a:r>
              <a:rPr lang="en-US" sz="1400" b="1">
                <a:solidFill>
                  <a:schemeClr val="bg1"/>
                </a:solidFill>
                <a:sym typeface="+mn-ea"/>
              </a:rPr>
              <a:t>()</a:t>
            </a:r>
            <a:r>
              <a:rPr lang="en-US" sz="1400">
                <a:solidFill>
                  <a:schemeClr val="bg1"/>
                </a:solidFill>
                <a:sym typeface="+mn-ea"/>
              </a:rPr>
              <a:t> </a:t>
            </a:r>
            <a:r>
              <a:rPr lang="en-US" sz="1400" b="1">
                <a:solidFill>
                  <a:srgbClr val="FFFF00"/>
                </a:solidFill>
                <a:sym typeface="+mn-ea"/>
              </a:rPr>
              <a:t># Norway  	</a:t>
            </a:r>
            <a:endParaRPr lang="en-US" sz="1400" b="1">
              <a:solidFill>
                <a:srgbClr val="FFFF00"/>
              </a:solidFill>
              <a:sym typeface="+mn-ea"/>
            </a:endParaRPr>
          </a:p>
          <a:p>
            <a:pPr algn="l"/>
            <a:r>
              <a:rPr lang="en-US" sz="1400" b="1">
                <a:solidFill>
                  <a:srgbClr val="FFFF00"/>
                </a:solidFill>
                <a:sym typeface="+mn-ea"/>
              </a:rPr>
              <a:t> </a:t>
            </a:r>
            <a:r>
              <a:rPr lang="en-US" sz="1400" b="1">
                <a:solidFill>
                  <a:schemeClr val="accent2"/>
                </a:solidFill>
                <a:sym typeface="+mn-ea"/>
              </a:rPr>
              <a:t>my_function</a:t>
            </a:r>
            <a:r>
              <a:rPr lang="en-US" sz="1400" b="1">
                <a:solidFill>
                  <a:schemeClr val="bg1"/>
                </a:solidFill>
                <a:sym typeface="+mn-ea"/>
              </a:rPr>
              <a:t>("Brazil")</a:t>
            </a:r>
            <a:r>
              <a:rPr lang="en-US" sz="1400">
                <a:solidFill>
                  <a:schemeClr val="bg1"/>
                </a:solidFill>
                <a:sym typeface="+mn-ea"/>
              </a:rPr>
              <a:t> </a:t>
            </a:r>
            <a:r>
              <a:rPr lang="en-US" sz="1400" b="1">
                <a:solidFill>
                  <a:srgbClr val="FFFF00"/>
                </a:solidFill>
                <a:sym typeface="+mn-ea"/>
              </a:rPr>
              <a:t># Brazil</a:t>
            </a:r>
            <a:endParaRPr lang="en-US" sz="1400" b="1">
              <a:solidFill>
                <a:schemeClr val="bg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327150" y="1755775"/>
            <a:ext cx="8559165" cy="829945"/>
          </a:xfrm>
          <a:prstGeom prst="rect">
            <a:avLst/>
          </a:prstGeom>
          <a:noFill/>
        </p:spPr>
        <p:txBody>
          <a:bodyPr wrap="square" rtlCol="0">
            <a:spAutoFit/>
          </a:bodyPr>
          <a:p>
            <a:pPr algn="ctr"/>
            <a:r>
              <a:rPr lang="en-US" altLang="zh-CN" sz="4800" b="1" dirty="0">
                <a:solidFill>
                  <a:schemeClr val="accent1"/>
                </a:solidFill>
              </a:rPr>
              <a:t>Inner Function / Closure - work</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which is defined inside another function is known as inner function or nested function. Nested functions are able to access variables of the enclosing scope. Inner functions are used so that they can be protected from everything happening outside the function. This process is also known as Encapsulation. </a:t>
            </a:r>
            <a:endParaRPr lang="en-US" altLang="zh-CN" sz="1600" b="1" dirty="0">
              <a:solidFill>
                <a:schemeClr val="bg1">
                  <a:lumMod val="6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3074670"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6" name="Rectangles 25"/>
          <p:cNvSpPr/>
          <p:nvPr/>
        </p:nvSpPr>
        <p:spPr>
          <a:xfrm>
            <a:off x="48260" y="995680"/>
            <a:ext cx="3527425" cy="1402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Function Expression </a:t>
            </a:r>
            <a:r>
              <a:rPr lang="en-US" sz="1000">
                <a:highlight>
                  <a:srgbClr val="FFFF00"/>
                </a:highlight>
                <a:sym typeface="+mn-ea"/>
              </a:rPr>
              <a:t>....</a:t>
            </a:r>
            <a:r>
              <a:rPr lang="en-US" sz="1000">
                <a:highlight>
                  <a:srgbClr val="FFFF00"/>
                </a:highlight>
              </a:rPr>
              <a:t>   </a:t>
            </a:r>
            <a:endParaRPr lang="en-US" sz="1000"/>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arg1 </a:t>
            </a:r>
            <a:r>
              <a:rPr lang="en-US" sz="1000" b="1">
                <a:solidFill>
                  <a:srgbClr val="00B0F0"/>
                </a:solidFill>
                <a:sym typeface="+mn-ea"/>
              </a:rPr>
              <a:t>, </a:t>
            </a:r>
            <a:r>
              <a:rPr lang="en-US" sz="1000" b="1">
                <a:solidFill>
                  <a:schemeClr val="bg1"/>
                </a:solidFill>
                <a:sym typeface="+mn-ea"/>
              </a:rPr>
              <a:t>arg2</a:t>
            </a:r>
            <a:r>
              <a:rPr lang="en-US" sz="1000" b="1">
                <a:solidFill>
                  <a:srgbClr val="00B0F0"/>
                </a:solidFill>
                <a:sym typeface="+mn-ea"/>
              </a:rPr>
              <a:t>, </a:t>
            </a:r>
            <a:r>
              <a:rPr lang="en-US" sz="1000" b="1">
                <a:solidFill>
                  <a:schemeClr val="bg1"/>
                </a:solidFill>
                <a:sym typeface="+mn-ea"/>
              </a:rPr>
              <a:t>.....</a:t>
            </a:r>
            <a:r>
              <a:rPr lang="en-US" sz="1000" b="1">
                <a:solidFill>
                  <a:srgbClr val="00B0F0"/>
                </a:solidFill>
                <a:sym typeface="+mn-ea"/>
              </a:rPr>
              <a:t> , </a:t>
            </a:r>
            <a:r>
              <a:rPr lang="en-US" sz="1000" b="1">
                <a:solidFill>
                  <a:schemeClr val="bg1"/>
                </a:solidFill>
                <a:sym typeface="+mn-ea"/>
              </a:rPr>
              <a:t>argN  </a:t>
            </a:r>
            <a:r>
              <a:rPr lang="en-US" sz="1000" b="1">
                <a:solidFill>
                  <a:srgbClr val="00B0F0"/>
                </a:solidFill>
                <a:sym typeface="+mn-ea"/>
              </a:rPr>
              <a:t>){</a:t>
            </a:r>
            <a:r>
              <a:rPr lang="en-US" sz="1000">
                <a:solidFill>
                  <a:schemeClr val="bg1"/>
                </a:solidFill>
                <a:sym typeface="+mn-ea"/>
              </a:rPr>
              <a:t> </a:t>
            </a:r>
            <a:endParaRPr lang="en-US" sz="1000">
              <a:solidFill>
                <a:schemeClr val="bg1"/>
              </a:solidFill>
              <a:sym typeface="+mn-ea"/>
            </a:endParaRPr>
          </a:p>
          <a:p>
            <a:pPr algn="l"/>
            <a:r>
              <a:rPr lang="en-US" sz="1000">
                <a:solidFill>
                  <a:schemeClr val="bg1"/>
                </a:solidFill>
                <a:sym typeface="+mn-ea"/>
              </a:rPr>
              <a:t>	</a:t>
            </a:r>
            <a:r>
              <a:rPr lang="en-US" sz="1000" b="1">
                <a:solidFill>
                  <a:schemeClr val="bg1"/>
                </a:solidFill>
                <a:sym typeface="+mn-ea"/>
              </a:rPr>
              <a:t>//  function statement(s)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 </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a:t>
            </a:r>
            <a:r>
              <a:rPr lang="en-US" sz="1000" b="1">
                <a:solidFill>
                  <a:schemeClr val="bg1"/>
                </a:solidFill>
                <a:sym typeface="+mn-ea"/>
              </a:rPr>
              <a:t>function Structure</a:t>
            </a:r>
            <a:endParaRPr lang="en-US" sz="1000" b="1">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p>
            <a:pPr algn="ctr"/>
            <a:r>
              <a:rPr lang="en-US" altLang="zh-CN" sz="4800" b="1" dirty="0">
                <a:solidFill>
                  <a:schemeClr val="accent1"/>
                </a:solidFill>
              </a:rPr>
              <a:t>Asynchronous JavaScript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Asking a user to select files using showOpenFilePicker()</a:t>
            </a:r>
            <a:endParaRPr lang="en-US" altLang="zh-CN" sz="1600" b="1" dirty="0">
              <a:solidFill>
                <a:schemeClr val="bg1">
                  <a:lumMod val="6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Asynchronous - JavaScript</a:t>
            </a:r>
            <a:endParaRPr lang="en-US" sz="2400" b="1">
              <a:solidFill>
                <a:schemeClr val="accent1"/>
              </a:solidFill>
            </a:endParaRPr>
          </a:p>
        </p:txBody>
      </p:sp>
      <p:graphicFrame>
        <p:nvGraphicFramePr>
          <p:cNvPr id="7" name="Table 6"/>
          <p:cNvGraphicFramePr/>
          <p:nvPr/>
        </p:nvGraphicFramePr>
        <p:xfrm>
          <a:off x="40005" y="389890"/>
          <a:ext cx="7409180" cy="3447415"/>
        </p:xfrm>
        <a:graphic>
          <a:graphicData uri="http://schemas.openxmlformats.org/drawingml/2006/table">
            <a:tbl>
              <a:tblPr firstRow="1" bandRow="1">
                <a:tableStyleId>{5C22544A-7EE6-4342-B048-85BDC9FD1C3A}</a:tableStyleId>
              </a:tblPr>
              <a:tblGrid>
                <a:gridCol w="570865"/>
                <a:gridCol w="3147695"/>
                <a:gridCol w="3690620"/>
              </a:tblGrid>
              <a:tr h="307975">
                <a:tc>
                  <a:txBody>
                    <a:bodyPr/>
                    <a:p>
                      <a:pPr algn="ctr">
                        <a:buNone/>
                      </a:pPr>
                      <a:r>
                        <a:rPr lang="en-US" sz="1000"/>
                        <a:t>Sr No.</a:t>
                      </a:r>
                      <a:endParaRPr lang="en-US" sz="1000"/>
                    </a:p>
                  </a:txBody>
                  <a:tcPr/>
                </a:tc>
                <a:tc>
                  <a:txBody>
                    <a:bodyPr/>
                    <a:p>
                      <a:pPr algn="ctr">
                        <a:buNone/>
                      </a:pPr>
                      <a:r>
                        <a:rPr lang="en-US" sz="1000">
                          <a:solidFill>
                            <a:schemeClr val="bg1"/>
                          </a:solidFill>
                          <a:sym typeface="+mn-ea"/>
                        </a:rPr>
                        <a:t>Synchronous JavaScript</a:t>
                      </a:r>
                      <a:endParaRPr lang="en-US" sz="1000">
                        <a:solidFill>
                          <a:schemeClr val="bg1"/>
                        </a:solidFill>
                        <a:sym typeface="+mn-ea"/>
                      </a:endParaRPr>
                    </a:p>
                  </a:txBody>
                  <a:tcPr/>
                </a:tc>
                <a:tc>
                  <a:txBody>
                    <a:bodyPr/>
                    <a:p>
                      <a:pPr algn="ctr">
                        <a:buNone/>
                      </a:pPr>
                      <a:r>
                        <a:rPr lang="en-US" sz="1000">
                          <a:solidFill>
                            <a:schemeClr val="bg1"/>
                          </a:solidFill>
                          <a:sym typeface="+mn-ea"/>
                        </a:rPr>
                        <a:t>Asynchronous JavaScript</a:t>
                      </a:r>
                      <a:endParaRPr lang="en-US" sz="1000">
                        <a:solidFill>
                          <a:schemeClr val="bg1"/>
                        </a:solidFill>
                        <a:sym typeface="+mn-ea"/>
                      </a:endParaRPr>
                    </a:p>
                  </a:txBody>
                  <a:tcPr/>
                </a:tc>
              </a:tr>
              <a:tr h="360045">
                <a:tc>
                  <a:txBody>
                    <a:bodyPr/>
                    <a:p>
                      <a:pPr>
                        <a:buNone/>
                      </a:pPr>
                      <a:r>
                        <a:rPr lang="en-US" sz="1000"/>
                        <a:t>1</a:t>
                      </a:r>
                      <a:endParaRPr lang="en-US" sz="1000"/>
                    </a:p>
                  </a:txBody>
                  <a:tcPr/>
                </a:tc>
                <a:tc>
                  <a:txBody>
                    <a:bodyPr/>
                    <a:p>
                      <a:pPr>
                        <a:buNone/>
                      </a:pPr>
                      <a:r>
                        <a:rPr lang="en-US" sz="1000" b="0">
                          <a:solidFill>
                            <a:schemeClr val="tx1"/>
                          </a:solidFill>
                          <a:sym typeface="+mn-ea"/>
                        </a:rPr>
                        <a:t>Instruction in synchronous code executes in a given sequence.</a:t>
                      </a:r>
                      <a:endParaRPr lang="en-US" sz="1000" b="0">
                        <a:solidFill>
                          <a:schemeClr val="tx1"/>
                        </a:solidFill>
                        <a:sym typeface="+mn-ea"/>
                      </a:endParaRPr>
                    </a:p>
                  </a:txBody>
                  <a:tcPr/>
                </a:tc>
                <a:tc>
                  <a:txBody>
                    <a:bodyPr/>
                    <a:p>
                      <a:pPr>
                        <a:buNone/>
                      </a:pPr>
                      <a:r>
                        <a:rPr lang="en-US" sz="1000">
                          <a:solidFill>
                            <a:schemeClr val="tx1"/>
                          </a:solidFill>
                          <a:sym typeface="+mn-ea"/>
                        </a:rPr>
                        <a:t>Instructions in asynchronous code can execute in parallel.</a:t>
                      </a:r>
                      <a:endParaRPr lang="en-US" sz="1000">
                        <a:solidFill>
                          <a:schemeClr val="tx1"/>
                        </a:solidFill>
                        <a:sym typeface="+mn-ea"/>
                      </a:endParaRPr>
                    </a:p>
                  </a:txBody>
                  <a:tcPr/>
                </a:tc>
              </a:tr>
              <a:tr h="396240">
                <a:tc>
                  <a:txBody>
                    <a:bodyPr/>
                    <a:p>
                      <a:pPr>
                        <a:buNone/>
                      </a:pPr>
                      <a:r>
                        <a:rPr lang="en-US" sz="1000"/>
                        <a:t>2</a:t>
                      </a:r>
                      <a:endParaRPr lang="en-US" sz="1000"/>
                    </a:p>
                  </a:txBody>
                  <a:tcPr/>
                </a:tc>
                <a:tc>
                  <a:txBody>
                    <a:bodyPr/>
                    <a:p>
                      <a:pPr>
                        <a:buNone/>
                      </a:pPr>
                      <a:r>
                        <a:rPr lang="en-US" sz="1000">
                          <a:solidFill>
                            <a:schemeClr val="tx1"/>
                          </a:solidFill>
                          <a:sym typeface="+mn-ea"/>
                        </a:rPr>
                        <a:t>Each operation waits for the previous operation to complete its execution.</a:t>
                      </a:r>
                      <a:endParaRPr lang="en-US" sz="1000">
                        <a:solidFill>
                          <a:schemeClr val="tx1"/>
                        </a:solidFill>
                        <a:sym typeface="+mn-ea"/>
                      </a:endParaRPr>
                    </a:p>
                  </a:txBody>
                  <a:tcPr/>
                </a:tc>
                <a:tc>
                  <a:txBody>
                    <a:bodyPr/>
                    <a:p>
                      <a:pPr>
                        <a:buNone/>
                      </a:pPr>
                      <a:r>
                        <a:rPr lang="en-US" sz="1000">
                          <a:solidFill>
                            <a:schemeClr val="tx1"/>
                          </a:solidFill>
                          <a:sym typeface="+mn-ea"/>
                        </a:rPr>
                        <a:t>Next operation can occur while the previous operation is still getting processed.</a:t>
                      </a:r>
                      <a:endParaRPr lang="en-US" sz="1000">
                        <a:solidFill>
                          <a:schemeClr val="tx1"/>
                        </a:solidFill>
                        <a:sym typeface="+mn-ea"/>
                      </a:endParaRPr>
                    </a:p>
                  </a:txBody>
                  <a:tcPr/>
                </a:tc>
              </a:tr>
              <a:tr h="396240">
                <a:tc>
                  <a:txBody>
                    <a:bodyPr/>
                    <a:p>
                      <a:pPr>
                        <a:buNone/>
                      </a:pPr>
                      <a:r>
                        <a:rPr lang="en-US" sz="1000"/>
                        <a:t>3</a:t>
                      </a:r>
                      <a:endParaRPr lang="en-US" sz="1000"/>
                    </a:p>
                  </a:txBody>
                  <a:tcPr/>
                </a:tc>
                <a:tc>
                  <a:txBody>
                    <a:bodyPr/>
                    <a:p>
                      <a:pPr>
                        <a:buNone/>
                      </a:pPr>
                      <a:r>
                        <a:rPr lang="en-US" sz="1000">
                          <a:solidFill>
                            <a:schemeClr val="tx1"/>
                          </a:solidFill>
                          <a:sym typeface="+mn-ea"/>
                        </a:rPr>
                        <a:t>Most of the time JavaScript is used as Synchronous code.</a:t>
                      </a:r>
                      <a:endParaRPr lang="en-US" sz="1000">
                        <a:solidFill>
                          <a:schemeClr val="tx1"/>
                        </a:solidFill>
                        <a:sym typeface="+mn-ea"/>
                      </a:endParaRPr>
                    </a:p>
                  </a:txBody>
                  <a:tcPr/>
                </a:tc>
                <a:tc>
                  <a:txBody>
                    <a:bodyPr/>
                    <a:p>
                      <a:pPr>
                        <a:buNone/>
                      </a:pPr>
                      <a:r>
                        <a:rPr lang="en-US" sz="1000">
                          <a:solidFill>
                            <a:schemeClr val="tx1"/>
                          </a:solidFill>
                          <a:sym typeface="+mn-ea"/>
                        </a:rPr>
                        <a:t>Asynchronous JavaScript is preferred in situations in which execution gets blocked indefinitely.</a:t>
                      </a:r>
                      <a:endParaRPr lang="en-US" sz="1000">
                        <a:solidFill>
                          <a:schemeClr val="tx1"/>
                        </a:solidFill>
                        <a:sym typeface="+mn-ea"/>
                      </a:endParaRPr>
                    </a:p>
                  </a:txBody>
                  <a:tcPr/>
                </a:tc>
              </a:tr>
              <a:tr h="688975">
                <a:tc>
                  <a:txBody>
                    <a:bodyPr/>
                    <a:p>
                      <a:pPr>
                        <a:buNone/>
                      </a:pPr>
                      <a:r>
                        <a:rPr lang="en-US" sz="1000" b="1">
                          <a:solidFill>
                            <a:srgbClr val="00B0F0"/>
                          </a:solidFill>
                        </a:rPr>
                        <a:t>Ex:-</a:t>
                      </a:r>
                      <a:endParaRPr lang="en-US" sz="1000" b="1">
                        <a:solidFill>
                          <a:srgbClr val="00B0F0"/>
                        </a:solidFill>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('Second');</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 Set timeout for 2 seconds</a:t>
                      </a:r>
                      <a:endParaRPr lang="en-US" sz="1000">
                        <a:solidFill>
                          <a:schemeClr val="tx1"/>
                        </a:solidFill>
                        <a:sym typeface="+mn-ea"/>
                      </a:endParaRPr>
                    </a:p>
                    <a:p>
                      <a:pPr>
                        <a:buNone/>
                      </a:pPr>
                      <a:r>
                        <a:rPr lang="en-US" sz="1000">
                          <a:solidFill>
                            <a:schemeClr val="tx1"/>
                          </a:solidFill>
                          <a:sym typeface="+mn-ea"/>
                        </a:rPr>
                        <a:t>setTimeout(() =&gt; </a:t>
                      </a:r>
                      <a:r>
                        <a:rPr lang="en-US" sz="1000">
                          <a:solidFill>
                            <a:schemeClr val="accent2"/>
                          </a:solidFill>
                          <a:sym typeface="+mn-ea"/>
                        </a:rPr>
                        <a:t>console.log</a:t>
                      </a:r>
                      <a:r>
                        <a:rPr lang="en-US" sz="1000">
                          <a:solidFill>
                            <a:schemeClr val="tx1"/>
                          </a:solidFill>
                          <a:sym typeface="+mn-ea"/>
                        </a:rPr>
                        <a:t>('Second'), 2000);</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r>
              <a:tr h="548640">
                <a:tc>
                  <a:txBody>
                    <a:bodyPr/>
                    <a:p>
                      <a:pPr>
                        <a:buNone/>
                      </a:pPr>
                      <a:r>
                        <a:rPr lang="en-US" sz="1000" b="1">
                          <a:solidFill>
                            <a:srgbClr val="00B0F0"/>
                          </a:solidFill>
                        </a:rPr>
                        <a:t>output</a:t>
                      </a:r>
                      <a:endParaRPr lang="en-US" sz="1000" b="1">
                        <a:solidFill>
                          <a:srgbClr val="00B0F0"/>
                        </a:solidFill>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txBody>
                  <a:tcPr/>
                </a:tc>
              </a:tr>
              <a:tr h="638810">
                <a:tc>
                  <a:txBody>
                    <a:bodyPr/>
                    <a:p>
                      <a:pPr>
                        <a:buNone/>
                      </a:pPr>
                      <a:r>
                        <a:rPr lang="en-US" sz="1000" b="1">
                          <a:solidFill>
                            <a:srgbClr val="00B0F0"/>
                          </a:solidFill>
                        </a:rPr>
                        <a:t>Reason</a:t>
                      </a:r>
                      <a:endParaRPr lang="en-US" sz="1000" b="1">
                        <a:solidFill>
                          <a:srgbClr val="00B0F0"/>
                        </a:solidFill>
                      </a:endParaRPr>
                    </a:p>
                  </a:txBody>
                  <a:tcPr/>
                </a:tc>
                <a:tc>
                  <a:txBody>
                    <a:bodyPr/>
                    <a:p>
                      <a:pPr>
                        <a:buNone/>
                      </a:pPr>
                      <a:r>
                        <a:rPr lang="en-US" sz="1000" b="1">
                          <a:solidFill>
                            <a:schemeClr val="tx1"/>
                          </a:solidFill>
                          <a:sym typeface="+mn-ea"/>
                        </a:rPr>
                        <a:t>Every instruction runs once after the previous instruction gets executed</a:t>
                      </a:r>
                      <a:r>
                        <a:rPr lang="en-US" sz="1000">
                          <a:solidFill>
                            <a:schemeClr val="tx1"/>
                          </a:solidFill>
                          <a:sym typeface="+mn-ea"/>
                        </a:rPr>
                        <a:t>. </a:t>
                      </a:r>
                      <a:r>
                        <a:rPr lang="en-US" sz="1000" b="1">
                          <a:solidFill>
                            <a:srgbClr val="00B050"/>
                          </a:solidFill>
                          <a:sym typeface="+mn-ea"/>
                        </a:rPr>
                        <a:t>Due to this synchronous nature of javascript</a:t>
                      </a:r>
                      <a:r>
                        <a:rPr lang="en-US" sz="1000">
                          <a:solidFill>
                            <a:schemeClr val="tx1"/>
                          </a:solidFill>
                          <a:sym typeface="+mn-ea"/>
                        </a:rPr>
                        <a:t>, we get the output of console logs in the sequence we provided in the program.</a:t>
                      </a:r>
                      <a:endParaRPr lang="en-US" sz="1000">
                        <a:solidFill>
                          <a:schemeClr val="tx1"/>
                        </a:solidFill>
                        <a:sym typeface="+mn-ea"/>
                      </a:endParaRPr>
                    </a:p>
                  </a:txBody>
                  <a:tcPr/>
                </a:tc>
                <a:tc>
                  <a:txBody>
                    <a:bodyPr/>
                    <a:p>
                      <a:pPr>
                        <a:buNone/>
                      </a:pPr>
                      <a:r>
                        <a:rPr lang="en-US" sz="1000">
                          <a:solidFill>
                            <a:schemeClr val="tx1"/>
                          </a:solidFill>
                          <a:sym typeface="+mn-ea"/>
                        </a:rPr>
                        <a:t>Third gets printed before Second, because of the asynchronous execution of the code. Here setTimeout() function waits for 2 seconds, and in the meantime, the next instruction gets executed without waiting for the previous one to complete the execution.</a:t>
                      </a:r>
                      <a:endParaRPr lang="en-US" sz="1000">
                        <a:solidFill>
                          <a:schemeClr val="tx1"/>
                        </a:solidFill>
                        <a:sym typeface="+mn-ea"/>
                      </a:endParaRPr>
                    </a:p>
                  </a:txBody>
                  <a:tcPr/>
                </a:tc>
              </a:tr>
            </a:tbl>
          </a:graphicData>
        </a:graphic>
      </p:graphicFrame>
      <p:sp>
        <p:nvSpPr>
          <p:cNvPr id="9" name="Rectangles 8"/>
          <p:cNvSpPr/>
          <p:nvPr/>
        </p:nvSpPr>
        <p:spPr>
          <a:xfrm>
            <a:off x="7886065" y="1259205"/>
            <a:ext cx="4214495" cy="46653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CallBack function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A callback is a function passed as an argument to another function. This technique allows a function to call another function. A callback function can run after another function has finished. </a:t>
            </a:r>
            <a:r>
              <a:rPr lang="en-US" sz="1000" b="1">
                <a:solidFill>
                  <a:srgbClr val="00B0F0"/>
                </a:solidFill>
                <a:sym typeface="+mn-ea"/>
              </a:rPr>
              <a:t>key</a:t>
            </a:r>
            <a:r>
              <a:rPr lang="en-US" sz="1000" b="1">
                <a:solidFill>
                  <a:srgbClr val="92D050"/>
                </a:solidFill>
                <a:sym typeface="+mn-ea"/>
              </a:rPr>
              <a:t>  = var/let/const</a:t>
            </a:r>
            <a:r>
              <a:rPr lang="en-US" sz="1000" b="1">
                <a:solidFill>
                  <a:schemeClr val="accent6">
                    <a:lumMod val="75000"/>
                  </a:schemeClr>
                </a:solidFill>
                <a:sym typeface="+mn-ea"/>
              </a:rPr>
              <a:t>     </a:t>
            </a:r>
            <a:r>
              <a:rPr lang="en-US" sz="1000" b="1">
                <a:solidFill>
                  <a:srgbClr val="00B0F0"/>
                </a:solidFill>
                <a:sym typeface="+mn-ea"/>
              </a:rPr>
              <a:t>fN</a:t>
            </a:r>
            <a:r>
              <a:rPr lang="en-US" sz="1000" b="1">
                <a:solidFill>
                  <a:srgbClr val="92D050"/>
                </a:solidFill>
                <a:sym typeface="+mn-ea"/>
              </a:rPr>
              <a:t> = Function Name</a:t>
            </a:r>
            <a:r>
              <a:rPr lang="en-US" sz="1000" b="1">
                <a:solidFill>
                  <a:schemeClr val="accent6">
                    <a:lumMod val="75000"/>
                  </a:schemeClr>
                </a:solidFill>
                <a:sym typeface="+mn-ea"/>
              </a:rPr>
              <a:t>  </a:t>
            </a:r>
            <a:r>
              <a:rPr lang="en-US" sz="1000" b="1">
                <a:solidFill>
                  <a:srgbClr val="00B0F0"/>
                </a:solidFill>
                <a:sym typeface="+mn-ea"/>
              </a:rPr>
              <a:t>vN </a:t>
            </a:r>
            <a:r>
              <a:rPr lang="en-US" sz="1000" b="1">
                <a:solidFill>
                  <a:srgbClr val="92D050"/>
                </a:solidFill>
                <a:sym typeface="+mn-ea"/>
              </a:rPr>
              <a:t>= Variable Name</a:t>
            </a:r>
            <a:r>
              <a:rPr lang="en-US" sz="1000" b="1">
                <a:solidFill>
                  <a:schemeClr val="accent6">
                    <a:lumMod val="75000"/>
                  </a:schemeClr>
                </a:solidFill>
                <a:sym typeface="+mn-ea"/>
              </a:rPr>
              <a:t>  </a:t>
            </a:r>
            <a:r>
              <a:rPr lang="en-US" sz="1000" b="1">
                <a:solidFill>
                  <a:srgbClr val="00B0F0"/>
                </a:solidFill>
                <a:sym typeface="+mn-ea"/>
              </a:rPr>
              <a:t>fun.. sta..</a:t>
            </a:r>
            <a:r>
              <a:rPr lang="en-US" sz="1000" b="1">
                <a:solidFill>
                  <a:srgbClr val="92D050"/>
                </a:solidFill>
                <a:sym typeface="+mn-ea"/>
              </a:rPr>
              <a:t> = function statement(s) </a:t>
            </a:r>
            <a:r>
              <a:rPr lang="en-US" sz="1000" b="1">
                <a:solidFill>
                  <a:schemeClr val="accent6">
                    <a:lumMod val="75000"/>
                  </a:schemeClr>
                </a:solidFill>
                <a:sym typeface="+mn-ea"/>
              </a:rPr>
              <a:t> </a:t>
            </a:r>
            <a:r>
              <a:rPr lang="en-US" sz="1000">
                <a:solidFill>
                  <a:srgbClr val="92D050"/>
                </a:solidFill>
                <a:sym typeface="+mn-ea"/>
              </a:rPr>
              <a:t> </a:t>
            </a:r>
            <a:r>
              <a:rPr lang="en-US" sz="1000" b="1">
                <a:solidFill>
                  <a:srgbClr val="00B0F0"/>
                </a:solidFill>
                <a:sym typeface="+mn-ea"/>
              </a:rPr>
              <a:t>arg</a:t>
            </a:r>
            <a:r>
              <a:rPr lang="en-US" sz="1000" b="1">
                <a:solidFill>
                  <a:srgbClr val="92D050"/>
                </a:solidFill>
                <a:sym typeface="+mn-ea"/>
              </a:rPr>
              <a:t> = Argunment</a:t>
            </a:r>
            <a:r>
              <a:rPr lang="en-US" sz="1000" b="1">
                <a:solidFill>
                  <a:schemeClr val="accent6">
                    <a:lumMod val="75000"/>
                  </a:schemeClr>
                </a:solidFill>
                <a:sym typeface="+mn-ea"/>
              </a:rPr>
              <a:t>  </a:t>
            </a:r>
            <a:r>
              <a:rPr lang="en-US" sz="1000" b="1">
                <a:solidFill>
                  <a:srgbClr val="00B0F0"/>
                </a:solidFill>
                <a:sym typeface="+mn-ea"/>
              </a:rPr>
              <a:t>par</a:t>
            </a:r>
            <a:r>
              <a:rPr lang="en-US" sz="1000" b="1">
                <a:solidFill>
                  <a:srgbClr val="92D050"/>
                </a:solidFill>
                <a:sym typeface="+mn-ea"/>
              </a:rPr>
              <a:t>= Parameter </a:t>
            </a:r>
            <a:r>
              <a:rPr lang="en-US" sz="1000" b="1">
                <a:solidFill>
                  <a:schemeClr val="accent6">
                    <a:lumMod val="75000"/>
                  </a:schemeClr>
                </a:solidFill>
                <a:sym typeface="+mn-ea"/>
              </a:rPr>
              <a:t> </a:t>
            </a:r>
            <a:r>
              <a:rPr lang="en-US" sz="1000" b="1">
                <a:solidFill>
                  <a:srgbClr val="00B0F0"/>
                </a:solidFill>
                <a:sym typeface="+mn-ea"/>
              </a:rPr>
              <a:t>cbf</a:t>
            </a:r>
            <a:r>
              <a:rPr lang="en-US" sz="1000" b="1">
                <a:solidFill>
                  <a:srgbClr val="92D050"/>
                </a:solidFill>
                <a:sym typeface="+mn-ea"/>
              </a:rPr>
              <a:t>= Call Back Function</a:t>
            </a:r>
            <a:endParaRPr lang="en-US" sz="1000" b="1">
              <a:solidFill>
                <a:srgbClr val="92D050"/>
              </a:solidFill>
              <a:sym typeface="+mn-ea"/>
            </a:endParaRPr>
          </a:p>
          <a:p>
            <a:pPr algn="ctr"/>
            <a:r>
              <a:rPr lang="en-US" sz="1000" b="1">
                <a:solidFill>
                  <a:srgbClr val="FFFF00"/>
                </a:solidFill>
                <a:sym typeface="+mn-ea"/>
              </a:rPr>
              <a:t>Regular Function</a:t>
            </a:r>
            <a:endParaRPr lang="en-US" sz="1000" b="1">
              <a:solidFill>
                <a:srgbClr val="FFFF00"/>
              </a:solidFill>
              <a:sym typeface="+mn-ea"/>
            </a:endParaRPr>
          </a:p>
          <a:p>
            <a:pPr algn="l"/>
            <a:r>
              <a:rPr lang="en-US" sz="1000" b="1">
                <a:solidFill>
                  <a:srgbClr val="00B0F0"/>
                </a:solidFill>
                <a:sym typeface="+mn-ea"/>
              </a:rPr>
              <a:t>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par2, ..... , parN)</a:t>
            </a:r>
            <a:endParaRPr lang="en-US" sz="1000" b="1">
              <a:solidFill>
                <a:schemeClr val="bg1"/>
              </a:solidFill>
              <a:sym typeface="+mn-ea"/>
            </a:endParaRPr>
          </a:p>
          <a:p>
            <a:pPr algn="l"/>
            <a:r>
              <a:rPr lang="en-US" sz="1000" b="1">
                <a:solidFill>
                  <a:schemeClr val="bg1"/>
                </a:solidFill>
                <a:sym typeface="+mn-ea"/>
              </a:rPr>
              <a:t>  cbf2(par1,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cbf2(para1 , para2, ..... , paraN)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Anonymus Function</a:t>
            </a:r>
            <a:endParaRPr lang="en-US" sz="1000" b="1">
              <a:solidFill>
                <a:schemeClr val="bg1"/>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function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 par2, ..... , parN)</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Arrow function</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=&gt; {</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cbf1</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cbf2</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cbfN</a:t>
            </a:r>
            <a:r>
              <a:rPr lang="en-US" sz="1000" b="1">
                <a:solidFill>
                  <a:schemeClr val="bg1"/>
                </a:solidFill>
                <a:sym typeface="+mn-ea"/>
              </a:rPr>
              <a:t>(par1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137160" y="4264660"/>
            <a:ext cx="665226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repeatedly after a number of milliseconds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If you need repeated executions, use </a:t>
            </a:r>
            <a:r>
              <a:rPr lang="en-US" sz="1000" b="1">
                <a:solidFill>
                  <a:srgbClr val="FFFF00"/>
                </a:solidFill>
                <a:sym typeface="+mn-ea"/>
              </a:rPr>
              <a:t>setInterval()</a:t>
            </a:r>
            <a:r>
              <a:rPr lang="en-US" sz="1000" b="1">
                <a:solidFill>
                  <a:schemeClr val="accent2"/>
                </a:solidFill>
                <a:sym typeface="+mn-ea"/>
              </a:rPr>
              <a:t> instead. </a:t>
            </a:r>
            <a:r>
              <a:rPr lang="en-US" sz="1000" b="1">
                <a:solidFill>
                  <a:srgbClr val="00B050"/>
                </a:solidFill>
                <a:sym typeface="+mn-ea"/>
              </a:rPr>
              <a:t>The </a:t>
            </a:r>
            <a:r>
              <a:rPr lang="en-US" sz="1000" b="1">
                <a:solidFill>
                  <a:srgbClr val="FFFF00"/>
                </a:solidFill>
                <a:sym typeface="+mn-ea"/>
              </a:rPr>
              <a:t>setInterval() </a:t>
            </a:r>
            <a:r>
              <a:rPr lang="en-US" sz="1000" b="1">
                <a:solidFill>
                  <a:srgbClr val="00B050"/>
                </a:solidFill>
                <a:sym typeface="+mn-ea"/>
              </a:rPr>
              <a:t>method continues calling the function until </a:t>
            </a:r>
            <a:r>
              <a:rPr lang="en-US" sz="1000" b="1">
                <a:solidFill>
                  <a:srgbClr val="FFFF00"/>
                </a:solidFill>
                <a:sym typeface="+mn-ea"/>
              </a:rPr>
              <a:t>clearInterval()</a:t>
            </a:r>
            <a:r>
              <a:rPr lang="en-US" sz="1000" b="1">
                <a:solidFill>
                  <a:srgbClr val="00B050"/>
                </a:solidFill>
                <a:sym typeface="+mn-ea"/>
              </a:rPr>
              <a:t> is called, or the window is closed. Use the </a:t>
            </a:r>
            <a:r>
              <a:rPr lang="en-US" sz="1000" b="1">
                <a:solidFill>
                  <a:srgbClr val="FFFF00"/>
                </a:solidFill>
                <a:sym typeface="+mn-ea"/>
              </a:rPr>
              <a:t>clearInterval()</a:t>
            </a:r>
            <a:r>
              <a:rPr lang="en-US" sz="1000" b="1">
                <a:solidFill>
                  <a:srgbClr val="00B050"/>
                </a:solidFill>
                <a:sym typeface="+mn-ea"/>
              </a:rPr>
              <a:t> method to prevent the function from </a:t>
            </a:r>
            <a:r>
              <a:rPr lang="en-US" sz="1000" b="1">
                <a:solidFill>
                  <a:srgbClr val="FFFF00"/>
                </a:solidFill>
                <a:sym typeface="+mn-ea"/>
              </a:rPr>
              <a:t>setInterval()</a:t>
            </a:r>
            <a:r>
              <a:rPr lang="en-US" sz="1000" b="1">
                <a:solidFill>
                  <a:srgbClr val="00B050"/>
                </a:solidFill>
                <a:sym typeface="+mn-ea"/>
              </a:rPr>
              <a:t> .</a:t>
            </a:r>
            <a:endParaRPr lang="en-US" sz="1000" b="1">
              <a:solidFill>
                <a:srgbClr val="00B050"/>
              </a:solidFill>
              <a:sym typeface="+mn-ea"/>
            </a:endParaRPr>
          </a:p>
          <a:p>
            <a:pPr algn="l"/>
            <a:r>
              <a:rPr lang="en-US" sz="1000" b="1">
                <a:solidFill>
                  <a:srgbClr val="92D050"/>
                </a:solidFill>
                <a:sym typeface="+mn-ea"/>
              </a:rPr>
              <a:t>Calls a function or evaluates an expression repeatedly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myInterval </a:t>
            </a:r>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setInterval() :-  </a:t>
            </a:r>
            <a:r>
              <a:rPr lang="en-US" sz="1000" b="1">
                <a:solidFill>
                  <a:srgbClr val="00B0F0"/>
                </a:solidFill>
                <a:sym typeface="+mn-ea"/>
              </a:rPr>
              <a:t>clearInterval(</a:t>
            </a:r>
            <a:r>
              <a:rPr lang="en-US" sz="1000" b="1">
                <a:solidFill>
                  <a:srgbClr val="FF0000"/>
                </a:solidFill>
                <a:sym typeface="+mn-ea"/>
              </a:rPr>
              <a:t>setIntervalFunctionName</a:t>
            </a:r>
            <a:r>
              <a:rPr lang="en-US" sz="1000" b="1">
                <a:solidFill>
                  <a:srgbClr val="00B0F0"/>
                </a:solidFill>
                <a:sym typeface="+mn-ea"/>
              </a:rPr>
              <a:t>);</a:t>
            </a:r>
            <a:endParaRPr lang="en-US" sz="1000" b="1">
              <a:solidFill>
                <a:srgbClr val="00B0F0"/>
              </a:solidFill>
              <a:sym typeface="+mn-ea"/>
            </a:endParaRPr>
          </a:p>
        </p:txBody>
      </p:sp>
      <p:sp>
        <p:nvSpPr>
          <p:cNvPr id="11" name="Rectangles 10"/>
          <p:cNvSpPr/>
          <p:nvPr/>
        </p:nvSpPr>
        <p:spPr>
          <a:xfrm>
            <a:off x="40640" y="5247640"/>
            <a:ext cx="6749415" cy="1049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only once after a number of milliseconds </a:t>
            </a:r>
            <a:r>
              <a:rPr lang="en-US" sz="1000">
                <a:highlight>
                  <a:srgbClr val="FFFF00"/>
                </a:highlight>
                <a:sym typeface="+mn-ea"/>
              </a:rPr>
              <a:t>:-  JAvaScript ....</a:t>
            </a:r>
            <a:endParaRPr lang="en-US" sz="1000" b="1">
              <a:solidFill>
                <a:srgbClr val="00B050"/>
              </a:solidFill>
              <a:sym typeface="+mn-ea"/>
            </a:endParaRPr>
          </a:p>
          <a:p>
            <a:pPr algn="l"/>
            <a:r>
              <a:rPr lang="en-US" sz="1000" b="1">
                <a:solidFill>
                  <a:schemeClr val="accent2"/>
                </a:solidFill>
                <a:sym typeface="+mn-ea"/>
              </a:rPr>
              <a:t>If you need only once executions, use </a:t>
            </a:r>
            <a:r>
              <a:rPr lang="en-US" sz="1000" b="1">
                <a:solidFill>
                  <a:srgbClr val="FFFF00"/>
                </a:solidFill>
                <a:sym typeface="+mn-ea"/>
              </a:rPr>
              <a:t>setTimeout()</a:t>
            </a:r>
            <a:r>
              <a:rPr lang="en-US" sz="1000" b="1">
                <a:solidFill>
                  <a:schemeClr val="accent2"/>
                </a:solidFill>
                <a:sym typeface="+mn-ea"/>
              </a:rPr>
              <a:t> instead.</a:t>
            </a:r>
            <a:endParaRPr lang="en-US" sz="1000" b="1">
              <a:solidFill>
                <a:schemeClr val="accent2"/>
              </a:solidFill>
              <a:sym typeface="+mn-ea"/>
            </a:endParaRPr>
          </a:p>
          <a:p>
            <a:pPr algn="l"/>
            <a:r>
              <a:rPr lang="en-US" sz="1000" b="1">
                <a:solidFill>
                  <a:srgbClr val="00B050"/>
                </a:solidFill>
                <a:sym typeface="+mn-ea"/>
              </a:rPr>
              <a:t>Use the </a:t>
            </a:r>
            <a:r>
              <a:rPr lang="en-US" sz="1000" b="1">
                <a:solidFill>
                  <a:srgbClr val="FFFF00"/>
                </a:solidFill>
                <a:sym typeface="+mn-ea"/>
              </a:rPr>
              <a:t>clearTimeout()</a:t>
            </a:r>
            <a:r>
              <a:rPr lang="en-US" sz="1000" b="1">
                <a:solidFill>
                  <a:srgbClr val="00B050"/>
                </a:solidFill>
                <a:sym typeface="+mn-ea"/>
              </a:rPr>
              <a:t> method to prevent the function from </a:t>
            </a:r>
            <a:r>
              <a:rPr lang="en-US" sz="1000" b="1">
                <a:solidFill>
                  <a:srgbClr val="FFFF00"/>
                </a:solidFill>
                <a:sym typeface="+mn-ea"/>
              </a:rPr>
              <a:t>setTimeout() </a:t>
            </a:r>
            <a:r>
              <a:rPr lang="en-US" sz="1000" b="1">
                <a:solidFill>
                  <a:srgbClr val="00B050"/>
                </a:solidFill>
                <a:sym typeface="+mn-ea"/>
              </a:rPr>
              <a:t> or from </a:t>
            </a:r>
            <a:r>
              <a:rPr lang="en-US" sz="1000" b="1">
                <a:solidFill>
                  <a:srgbClr val="FFFF00"/>
                </a:solidFill>
                <a:sym typeface="+mn-ea"/>
              </a:rPr>
              <a:t>starting </a:t>
            </a:r>
            <a:r>
              <a:rPr lang="en-US" sz="1000" b="1">
                <a:solidFill>
                  <a:srgbClr val="00B050"/>
                </a:solidFill>
                <a:sym typeface="+mn-ea"/>
              </a:rPr>
              <a:t>.</a:t>
            </a:r>
            <a:endParaRPr lang="en-US" sz="1000" b="1">
              <a:solidFill>
                <a:srgbClr val="00B0F0"/>
              </a:solidFill>
              <a:sym typeface="+mn-ea"/>
            </a:endParaRPr>
          </a:p>
          <a:p>
            <a:pPr algn="l"/>
            <a:r>
              <a:rPr lang="en-US" sz="1000" b="1">
                <a:solidFill>
                  <a:srgbClr val="92D050"/>
                </a:solidFill>
                <a:sym typeface="+mn-ea"/>
              </a:rPr>
              <a:t>Calls a function or evaluates an expression  once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myTimeout</a:t>
            </a:r>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setTimeout() :-</a:t>
            </a:r>
            <a:r>
              <a:rPr lang="en-US" sz="1000" b="1">
                <a:solidFill>
                  <a:srgbClr val="00B050"/>
                </a:solidFill>
                <a:sym typeface="+mn-ea"/>
              </a:rPr>
              <a:t>  </a:t>
            </a:r>
            <a:r>
              <a:rPr lang="en-US" sz="1000" b="1">
                <a:solidFill>
                  <a:srgbClr val="00B0F0"/>
                </a:solidFill>
                <a:sym typeface="+mn-ea"/>
              </a:rPr>
              <a:t>clearTimeout(</a:t>
            </a:r>
            <a:r>
              <a:rPr lang="en-US" sz="1000" b="1">
                <a:solidFill>
                  <a:srgbClr val="FF0000"/>
                </a:solidFill>
                <a:sym typeface="+mn-ea"/>
              </a:rPr>
              <a:t>setTimeoutFunctionName</a:t>
            </a:r>
            <a:r>
              <a:rPr lang="en-US" sz="1000" b="1">
                <a:solidFill>
                  <a:srgbClr val="00B0F0"/>
                </a:solidFill>
                <a:sym typeface="+mn-ea"/>
              </a:rPr>
              <a:t>);</a:t>
            </a:r>
            <a:endParaRPr lang="en-US" sz="1000" b="1">
              <a:solidFill>
                <a:srgbClr val="00B0F0"/>
              </a:solidFill>
              <a:sym typeface="+mn-ea"/>
            </a:endParaRPr>
          </a:p>
        </p:txBody>
      </p:sp>
      <p:sp>
        <p:nvSpPr>
          <p:cNvPr id="12" name="Rectangles 11"/>
          <p:cNvSpPr/>
          <p:nvPr/>
        </p:nvSpPr>
        <p:spPr>
          <a:xfrm>
            <a:off x="40640" y="6297295"/>
            <a:ext cx="6748780" cy="4686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7030A0"/>
                </a:solidFill>
                <a:sym typeface="+mn-ea"/>
              </a:rPr>
              <a:t>There are many ways to achieve Asynchronous nature of JavaScript :-</a:t>
            </a:r>
            <a:r>
              <a:rPr lang="en-US" sz="1200" b="1">
                <a:solidFill>
                  <a:schemeClr val="accent2"/>
                </a:solidFill>
                <a:sym typeface="+mn-ea"/>
              </a:rPr>
              <a:t> CallBacks</a:t>
            </a:r>
            <a:r>
              <a:rPr lang="en-US" sz="1200" b="1">
                <a:solidFill>
                  <a:srgbClr val="00B0F0"/>
                </a:solidFill>
                <a:sym typeface="+mn-ea"/>
              </a:rPr>
              <a:t>,</a:t>
            </a:r>
            <a:r>
              <a:rPr lang="en-US" sz="1200" b="1">
                <a:solidFill>
                  <a:schemeClr val="accent2"/>
                </a:solidFill>
                <a:sym typeface="+mn-ea"/>
              </a:rPr>
              <a:t> timeInterval &amp; timeOut</a:t>
            </a:r>
            <a:r>
              <a:rPr lang="en-US" sz="1200" b="1">
                <a:solidFill>
                  <a:srgbClr val="00B0F0"/>
                </a:solidFill>
                <a:sym typeface="+mn-ea"/>
              </a:rPr>
              <a:t>,</a:t>
            </a:r>
            <a:r>
              <a:rPr lang="en-US" sz="1200" b="1">
                <a:solidFill>
                  <a:schemeClr val="accent2"/>
                </a:solidFill>
                <a:sym typeface="+mn-ea"/>
              </a:rPr>
              <a:t> Promises</a:t>
            </a:r>
            <a:r>
              <a:rPr lang="en-US" sz="1200" b="1">
                <a:solidFill>
                  <a:srgbClr val="00B0F0"/>
                </a:solidFill>
                <a:sym typeface="+mn-ea"/>
              </a:rPr>
              <a:t>,</a:t>
            </a:r>
            <a:r>
              <a:rPr lang="en-US" sz="1200" b="1">
                <a:solidFill>
                  <a:schemeClr val="accent2"/>
                </a:solidFill>
                <a:sym typeface="+mn-ea"/>
              </a:rPr>
              <a:t> AsyncAwait</a:t>
            </a:r>
            <a:r>
              <a:rPr lang="en-US" sz="1200" b="1">
                <a:solidFill>
                  <a:srgbClr val="00B0F0"/>
                </a:solidFill>
                <a:sym typeface="+mn-ea"/>
              </a:rPr>
              <a:t>,</a:t>
            </a:r>
            <a:r>
              <a:rPr lang="en-US" sz="1200" b="1">
                <a:solidFill>
                  <a:schemeClr val="accent2"/>
                </a:solidFill>
                <a:sym typeface="+mn-ea"/>
              </a:rPr>
              <a:t> fetch</a:t>
            </a:r>
            <a:r>
              <a:rPr lang="en-US" sz="1200" b="1">
                <a:solidFill>
                  <a:srgbClr val="00B0F0"/>
                </a:solidFill>
                <a:sym typeface="+mn-ea"/>
              </a:rPr>
              <a:t>,</a:t>
            </a:r>
            <a:r>
              <a:rPr lang="en-US" sz="1200" b="1">
                <a:solidFill>
                  <a:schemeClr val="accent2"/>
                </a:solidFill>
                <a:sym typeface="+mn-ea"/>
              </a:rPr>
              <a:t> subscribe for observable</a:t>
            </a:r>
            <a:r>
              <a:rPr lang="en-US" sz="1200" b="1">
                <a:solidFill>
                  <a:srgbClr val="00B050"/>
                </a:solidFill>
                <a:sym typeface="+mn-ea"/>
              </a:rPr>
              <a:t>(in Angular)</a:t>
            </a:r>
            <a:endParaRPr lang="en-US" sz="1200" b="1">
              <a:solidFill>
                <a:srgbClr val="00B050"/>
              </a:solidFill>
              <a:sym typeface="+mn-ea"/>
            </a:endParaRPr>
          </a:p>
        </p:txBody>
      </p:sp>
      <p:sp>
        <p:nvSpPr>
          <p:cNvPr id="2" name="Rounded Rectangle 1"/>
          <p:cNvSpPr/>
          <p:nvPr/>
        </p:nvSpPr>
        <p:spPr>
          <a:xfrm>
            <a:off x="567055" y="3862070"/>
            <a:ext cx="6104255"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setInterval &amp; setTimeOut- JavaScript</a:t>
            </a:r>
            <a:endParaRPr lang="en-US" sz="2400" b="1">
              <a:solidFill>
                <a:schemeClr val="accent1"/>
              </a:solidFill>
            </a:endParaRPr>
          </a:p>
        </p:txBody>
      </p:sp>
      <p:sp>
        <p:nvSpPr>
          <p:cNvPr id="3" name="Rounded Rectangle 2"/>
          <p:cNvSpPr/>
          <p:nvPr/>
        </p:nvSpPr>
        <p:spPr>
          <a:xfrm>
            <a:off x="8048625"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callBack- JavaScript</a:t>
            </a:r>
            <a:endParaRPr lang="en-US" sz="2400" b="1">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700"/>
            <a:ext cx="369189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5" name="Rectangles 4"/>
          <p:cNvSpPr/>
          <p:nvPr/>
        </p:nvSpPr>
        <p:spPr>
          <a:xfrm>
            <a:off x="8592185" y="2858770"/>
            <a:ext cx="3576320" cy="21412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syntax for   Promises </a:t>
            </a:r>
            <a:r>
              <a:rPr lang="en-US" sz="1000">
                <a:highlight>
                  <a:srgbClr val="FFFF00"/>
                </a:highlight>
                <a:sym typeface="+mn-ea"/>
              </a:rPr>
              <a:t>:-  JAvaScript ....</a:t>
            </a:r>
            <a:endParaRPr lang="en-US" sz="1000" b="1">
              <a:solidFill>
                <a:srgbClr val="00B050"/>
              </a:solidFill>
              <a:sym typeface="+mn-ea"/>
            </a:endParaRPr>
          </a:p>
          <a:p>
            <a:pPr algn="l"/>
            <a:r>
              <a:rPr lang="en-US" sz="1000" b="1">
                <a:solidFill>
                  <a:srgbClr val="FFFF00"/>
                </a:solidFill>
                <a:sym typeface="+mn-ea"/>
              </a:rPr>
              <a:t>let myPromise =</a:t>
            </a:r>
            <a:r>
              <a:rPr lang="en-US" sz="1000" b="1">
                <a:solidFill>
                  <a:srgbClr val="00B0F0"/>
                </a:solidFill>
                <a:sym typeface="+mn-ea"/>
              </a:rPr>
              <a:t> new Promise(function(myResolve, myReject) </a:t>
            </a:r>
            <a:r>
              <a:rPr lang="en-US" sz="1000" b="1">
                <a:solidFill>
                  <a:srgbClr val="FFFF00"/>
                </a:solidFill>
                <a:sym typeface="+mn-ea"/>
              </a:rPr>
              <a:t>{</a:t>
            </a:r>
            <a:endParaRPr lang="en-US" sz="1000" b="1">
              <a:solidFill>
                <a:srgbClr val="FFFF0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 "Consuming Code" (Must wait for a fulfilled Promise)</a:t>
            </a:r>
            <a:endParaRPr lang="en-US" sz="1000" b="1">
              <a:solidFill>
                <a:srgbClr val="92D050"/>
              </a:solidFill>
              <a:sym typeface="+mn-ea"/>
            </a:endParaRPr>
          </a:p>
          <a:p>
            <a:pPr algn="l"/>
            <a:r>
              <a:rPr lang="en-US" sz="1000" b="1">
                <a:solidFill>
                  <a:schemeClr val="accent2"/>
                </a:solidFill>
                <a:sym typeface="+mn-ea"/>
              </a:rPr>
              <a:t>myPromise</a:t>
            </a:r>
            <a:r>
              <a:rPr lang="en-US" sz="1000" b="1">
                <a:solidFill>
                  <a:srgbClr val="00B0F0"/>
                </a:solidFill>
                <a:sym typeface="+mn-ea"/>
              </a:rPr>
              <a:t>.then(</a:t>
            </a:r>
            <a:endParaRPr lang="en-US" sz="1000" b="1">
              <a:solidFill>
                <a:srgbClr val="FFFF00"/>
              </a:solidFill>
              <a:sym typeface="+mn-ea"/>
            </a:endParaRPr>
          </a:p>
          <a:p>
            <a:pPr algn="l"/>
            <a:r>
              <a:rPr lang="en-US" sz="1000" b="1">
                <a:solidFill>
                  <a:srgbClr val="FFFF00"/>
                </a:solidFill>
                <a:sym typeface="+mn-ea"/>
              </a:rPr>
              <a:t> </a:t>
            </a:r>
            <a:r>
              <a:rPr lang="en-US" sz="1000" b="1">
                <a:solidFill>
                  <a:srgbClr val="00B0F0"/>
                </a:solidFill>
                <a:sym typeface="+mn-ea"/>
              </a:rPr>
              <a:t>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a:t>
            </a:r>
            <a:endParaRPr lang="en-US" sz="1000" b="1">
              <a:solidFill>
                <a:srgbClr val="FFFF0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00B0F0"/>
                </a:solidFill>
                <a:sym typeface="+mn-ea"/>
              </a:rPr>
              <a:t>                     .catch(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 );</a:t>
            </a:r>
            <a:endParaRPr lang="en-US" sz="1000" b="1">
              <a:solidFill>
                <a:srgbClr val="00B0F0"/>
              </a:solidFill>
              <a:sym typeface="+mn-ea"/>
            </a:endParaRPr>
          </a:p>
        </p:txBody>
      </p:sp>
      <p:pic>
        <p:nvPicPr>
          <p:cNvPr id="4" name="Picture 3"/>
          <p:cNvPicPr>
            <a:picLocks noChangeAspect="1"/>
          </p:cNvPicPr>
          <p:nvPr/>
        </p:nvPicPr>
        <p:blipFill>
          <a:blip r:embed="rId1"/>
          <a:stretch>
            <a:fillRect/>
          </a:stretch>
        </p:blipFill>
        <p:spPr>
          <a:xfrm>
            <a:off x="4563110" y="12700"/>
            <a:ext cx="7628255" cy="2827655"/>
          </a:xfrm>
          <a:prstGeom prst="rect">
            <a:avLst/>
          </a:prstGeom>
        </p:spPr>
      </p:pic>
      <p:sp>
        <p:nvSpPr>
          <p:cNvPr id="12" name="Rectangles 11"/>
          <p:cNvSpPr/>
          <p:nvPr/>
        </p:nvSpPr>
        <p:spPr>
          <a:xfrm>
            <a:off x="12065" y="391795"/>
            <a:ext cx="4551045" cy="17881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7030A0"/>
                </a:solidFill>
                <a:sym typeface="+mn-ea"/>
              </a:rPr>
              <a:t>Callback Alternatives</a:t>
            </a:r>
            <a:endParaRPr lang="en-US" sz="1000" b="1">
              <a:sym typeface="+mn-ea"/>
            </a:endParaRPr>
          </a:p>
          <a:p>
            <a:pPr algn="l"/>
            <a:r>
              <a:rPr lang="en-US" sz="1000" b="1">
                <a:sym typeface="+mn-ea"/>
              </a:rPr>
              <a:t>With asynchronous programming,</a:t>
            </a:r>
            <a:r>
              <a:rPr lang="en-US" sz="1000" b="1">
                <a:solidFill>
                  <a:srgbClr val="00B0F0"/>
                </a:solidFill>
                <a:sym typeface="+mn-ea"/>
              </a:rPr>
              <a:t> JavaScript programs can start long-running tasks, and continue running other tasks in parallell.</a:t>
            </a:r>
            <a:r>
              <a:rPr lang="en-US" sz="1000" b="1">
                <a:sym typeface="+mn-ea"/>
              </a:rPr>
              <a:t>But, </a:t>
            </a:r>
            <a:r>
              <a:rPr lang="en-US" sz="1000" b="1">
                <a:solidFill>
                  <a:srgbClr val="FF0000"/>
                </a:solidFill>
                <a:sym typeface="+mn-ea"/>
              </a:rPr>
              <a:t>asynchronus programmes are difficult to write and difficult to debug</a:t>
            </a:r>
            <a:r>
              <a:rPr lang="en-US" sz="1000" b="1">
                <a:sym typeface="+mn-ea"/>
              </a:rPr>
              <a:t>. Because of this, </a:t>
            </a:r>
            <a:r>
              <a:rPr lang="en-US" sz="1000" b="1">
                <a:solidFill>
                  <a:srgbClr val="00B0F0"/>
                </a:solidFill>
                <a:sym typeface="+mn-ea"/>
              </a:rPr>
              <a:t>most modern asynchronous JavaScript methods don't use callbacks. Instead, in JavaScript, asynchronous programming is solved using Promises instead.</a:t>
            </a:r>
            <a:endParaRPr lang="en-US" sz="1000" b="1">
              <a:solidFill>
                <a:srgbClr val="00B0F0"/>
              </a:solidFill>
              <a:sym typeface="+mn-ea"/>
            </a:endParaRPr>
          </a:p>
          <a:p>
            <a:pPr algn="l"/>
            <a:r>
              <a:rPr lang="en-US" sz="1000" b="1">
                <a:solidFill>
                  <a:srgbClr val="FF0000"/>
                </a:solidFill>
                <a:sym typeface="+mn-ea"/>
              </a:rPr>
              <a:t>"Producing code"</a:t>
            </a:r>
            <a:r>
              <a:rPr lang="en-US" sz="1000" b="1">
                <a:solidFill>
                  <a:srgbClr val="00B0F0"/>
                </a:solidFill>
                <a:sym typeface="+mn-ea"/>
              </a:rPr>
              <a:t> </a:t>
            </a:r>
            <a:r>
              <a:rPr lang="en-US" sz="1000" b="1">
                <a:solidFill>
                  <a:schemeClr val="tx1"/>
                </a:solidFill>
                <a:sym typeface="+mn-ea"/>
              </a:rPr>
              <a:t>is code that can take some time</a:t>
            </a:r>
            <a:r>
              <a:rPr lang="en-US" sz="1000" b="1">
                <a:solidFill>
                  <a:srgbClr val="00B0F0"/>
                </a:solidFill>
                <a:sym typeface="+mn-ea"/>
              </a:rPr>
              <a:t>. </a:t>
            </a:r>
            <a:r>
              <a:rPr lang="en-US" sz="1000" b="1">
                <a:solidFill>
                  <a:srgbClr val="FF0000"/>
                </a:solidFill>
                <a:sym typeface="+mn-ea"/>
              </a:rPr>
              <a:t>"Consuming code"</a:t>
            </a:r>
            <a:r>
              <a:rPr lang="en-US" sz="1000" b="1">
                <a:solidFill>
                  <a:srgbClr val="00B0F0"/>
                </a:solidFill>
                <a:sym typeface="+mn-ea"/>
              </a:rPr>
              <a:t> </a:t>
            </a:r>
            <a:r>
              <a:rPr lang="en-US" sz="1000" b="1">
                <a:solidFill>
                  <a:schemeClr val="tx1"/>
                </a:solidFill>
                <a:sym typeface="+mn-ea"/>
              </a:rPr>
              <a:t>is code that must wait for the result.</a:t>
            </a:r>
            <a:r>
              <a:rPr lang="en-US" sz="1000" b="1">
                <a:solidFill>
                  <a:srgbClr val="FF0000"/>
                </a:solidFill>
                <a:sym typeface="+mn-ea"/>
              </a:rPr>
              <a:t>A Promise </a:t>
            </a:r>
            <a:r>
              <a:rPr lang="en-US" sz="1000" b="1">
                <a:solidFill>
                  <a:srgbClr val="002060"/>
                </a:solidFill>
                <a:sym typeface="+mn-ea"/>
              </a:rPr>
              <a:t>is a JavaScript object that</a:t>
            </a:r>
            <a:r>
              <a:rPr lang="en-US" sz="1000" b="1">
                <a:solidFill>
                  <a:srgbClr val="00B0F0"/>
                </a:solidFill>
                <a:sym typeface="+mn-ea"/>
              </a:rPr>
              <a:t> links producing code and consuming code</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00B0F0"/>
                </a:solidFill>
                <a:sym typeface="+mn-ea"/>
              </a:rPr>
              <a:t>key = </a:t>
            </a:r>
            <a:r>
              <a:rPr lang="en-US" sz="1000" b="1">
                <a:solidFill>
                  <a:schemeClr val="tx1"/>
                </a:solidFill>
                <a:sym typeface="+mn-ea"/>
              </a:rPr>
              <a:t>let/var/const</a:t>
            </a:r>
            <a:endParaRPr lang="en-US" sz="1000" b="1">
              <a:solidFill>
                <a:schemeClr val="tx1"/>
              </a:solidFill>
              <a:sym typeface="+mn-ea"/>
            </a:endParaRPr>
          </a:p>
        </p:txBody>
      </p:sp>
      <p:sp>
        <p:nvSpPr>
          <p:cNvPr id="6" name="Rectangles 5"/>
          <p:cNvSpPr/>
          <p:nvPr/>
        </p:nvSpPr>
        <p:spPr>
          <a:xfrm>
            <a:off x="4979035" y="2840355"/>
            <a:ext cx="3613150" cy="1802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5" name="Rectangles 14"/>
          <p:cNvSpPr/>
          <p:nvPr/>
        </p:nvSpPr>
        <p:spPr>
          <a:xfrm>
            <a:off x="4979035" y="4999355"/>
            <a:ext cx="7189470" cy="1744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a:t>
            </a:r>
            <a:endParaRPr lang="en-US" sz="1000" b="1">
              <a:solidFill>
                <a:srgbClr val="92D050"/>
              </a:solidFill>
              <a:sym typeface="+mn-ea"/>
            </a:endParaRPr>
          </a:p>
        </p:txBody>
      </p:sp>
      <p:sp>
        <p:nvSpPr>
          <p:cNvPr id="16" name="Rectangles 15"/>
          <p:cNvSpPr/>
          <p:nvPr/>
        </p:nvSpPr>
        <p:spPr>
          <a:xfrm>
            <a:off x="38100" y="2179955"/>
            <a:ext cx="3978275" cy="2051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chained promise</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handleRejectedFunction5 </a:t>
            </a:r>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.catch( </a:t>
            </a:r>
            <a:r>
              <a:rPr lang="en-US" sz="1000" b="1">
                <a:solidFill>
                  <a:srgbClr val="FFC000"/>
                </a:solidFill>
                <a:sym typeface="+mn-ea"/>
              </a:rPr>
              <a:t>handleRejectedFunctionAny </a:t>
            </a:r>
            <a:r>
              <a:rPr lang="en-US" sz="1000" b="1">
                <a:solidFill>
                  <a:srgbClr val="00B0F0"/>
                </a:solidFill>
                <a:sym typeface="+mn-ea"/>
              </a:rPr>
              <a:t>)</a:t>
            </a:r>
            <a:endParaRPr lang="en-US" sz="1000" b="1">
              <a:solidFill>
                <a:srgbClr val="FFFF00"/>
              </a:solidFill>
              <a:sym typeface="+mn-ea"/>
            </a:endParaRPr>
          </a:p>
        </p:txBody>
      </p:sp>
      <p:sp>
        <p:nvSpPr>
          <p:cNvPr id="17" name="Rectangles 16"/>
          <p:cNvSpPr/>
          <p:nvPr/>
        </p:nvSpPr>
        <p:spPr>
          <a:xfrm>
            <a:off x="38100" y="4231640"/>
            <a:ext cx="3977640" cy="767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A Promise is in one of these states:</a:t>
            </a:r>
            <a:endParaRPr lang="en-US" sz="1000" b="1">
              <a:solidFill>
                <a:srgbClr val="FFFF00"/>
              </a:solidFill>
              <a:sym typeface="+mn-ea"/>
            </a:endParaRPr>
          </a:p>
          <a:p>
            <a:pPr marL="228600" indent="-228600" algn="l">
              <a:buAutoNum type="arabicPeriod"/>
            </a:pPr>
            <a:r>
              <a:rPr lang="en-US" sz="1000" b="1">
                <a:solidFill>
                  <a:srgbClr val="00B0F0"/>
                </a:solidFill>
                <a:sym typeface="+mn-ea"/>
              </a:rPr>
              <a:t>pending</a:t>
            </a:r>
            <a:r>
              <a:rPr lang="en-US" sz="1000" b="1">
                <a:solidFill>
                  <a:srgbClr val="FFFF00"/>
                </a:solidFill>
                <a:sym typeface="+mn-ea"/>
              </a:rPr>
              <a:t>: </a:t>
            </a:r>
            <a:r>
              <a:rPr lang="en-US" sz="1000" b="1">
                <a:solidFill>
                  <a:srgbClr val="92D050"/>
                </a:solidFill>
                <a:sym typeface="+mn-ea"/>
              </a:rPr>
              <a:t>initial state, neither fulfilled nor rejected.</a:t>
            </a:r>
            <a:endParaRPr lang="en-US" sz="1000" b="1">
              <a:solidFill>
                <a:srgbClr val="FFFF00"/>
              </a:solidFill>
              <a:sym typeface="+mn-ea"/>
            </a:endParaRPr>
          </a:p>
          <a:p>
            <a:pPr marL="228600" indent="-228600" algn="l">
              <a:buAutoNum type="arabicPeriod"/>
            </a:pPr>
            <a:r>
              <a:rPr lang="en-US" sz="1000" b="1">
                <a:solidFill>
                  <a:srgbClr val="00B0F0"/>
                </a:solidFill>
                <a:sym typeface="+mn-ea"/>
              </a:rPr>
              <a:t>fulfilled</a:t>
            </a:r>
            <a:r>
              <a:rPr lang="en-US" sz="1000" b="1">
                <a:solidFill>
                  <a:srgbClr val="FFFF00"/>
                </a:solidFill>
                <a:sym typeface="+mn-ea"/>
              </a:rPr>
              <a:t>: </a:t>
            </a:r>
            <a:r>
              <a:rPr lang="en-US" sz="1000" b="1">
                <a:solidFill>
                  <a:srgbClr val="92D050"/>
                </a:solidFill>
                <a:sym typeface="+mn-ea"/>
              </a:rPr>
              <a:t>meaning that the operation was completed successfully.</a:t>
            </a:r>
            <a:endParaRPr lang="en-US" sz="1000" b="1">
              <a:solidFill>
                <a:srgbClr val="FFFF00"/>
              </a:solidFill>
              <a:sym typeface="+mn-ea"/>
            </a:endParaRPr>
          </a:p>
          <a:p>
            <a:pPr marL="228600" indent="-228600" algn="l">
              <a:buAutoNum type="arabicPeriod"/>
            </a:pPr>
            <a:r>
              <a:rPr lang="en-US" sz="1000" b="1">
                <a:solidFill>
                  <a:srgbClr val="00B0F0"/>
                </a:solidFill>
                <a:sym typeface="+mn-ea"/>
              </a:rPr>
              <a:t>rejected</a:t>
            </a:r>
            <a:r>
              <a:rPr lang="en-US" sz="1000" b="1">
                <a:solidFill>
                  <a:srgbClr val="FFFF00"/>
                </a:solidFill>
                <a:sym typeface="+mn-ea"/>
              </a:rPr>
              <a:t>: </a:t>
            </a:r>
            <a:r>
              <a:rPr lang="en-US" sz="1000" b="1">
                <a:solidFill>
                  <a:srgbClr val="92D050"/>
                </a:solidFill>
                <a:sym typeface="+mn-ea"/>
              </a:rPr>
              <a:t>meaning that the operation failed.</a:t>
            </a:r>
            <a:endParaRPr lang="en-US" sz="1000" b="1">
              <a:solidFill>
                <a:srgbClr val="92D050"/>
              </a:solidFill>
              <a:sym typeface="+mn-ea"/>
            </a:endParaRPr>
          </a:p>
        </p:txBody>
      </p:sp>
      <p:sp>
        <p:nvSpPr>
          <p:cNvPr id="18" name="Rectangles 17"/>
          <p:cNvSpPr/>
          <p:nvPr/>
        </p:nvSpPr>
        <p:spPr>
          <a:xfrm>
            <a:off x="38100" y="4999355"/>
            <a:ext cx="397764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nested promise</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promiseA </a:t>
            </a:r>
            <a:r>
              <a:rPr lang="en-US" sz="1000" b="1">
                <a:solidFill>
                  <a:srgbClr val="92D050"/>
                </a:solidFill>
                <a:sym typeface="+mn-ea"/>
              </a:rPr>
              <a:t>= </a:t>
            </a:r>
            <a:r>
              <a:rPr lang="en-US" sz="1000" b="1">
                <a:solidFill>
                  <a:srgbClr val="00B0F0"/>
                </a:solidFill>
                <a:sym typeface="+mn-ea"/>
              </a:rPr>
              <a:t>new Promise(</a:t>
            </a:r>
            <a:r>
              <a:rPr lang="en-US" sz="1000" b="1">
                <a:solidFill>
                  <a:srgbClr val="92D050"/>
                </a:solidFill>
                <a:sym typeface="+mn-ea"/>
              </a:rPr>
              <a:t>myExecutorFunc</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promiseB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handleFulfilled1, handleRejected1</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promiseC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handleFulfilled2, handleRejected2</a:t>
            </a:r>
            <a:r>
              <a:rPr lang="en-US" sz="1000" b="1">
                <a:solidFill>
                  <a:srgbClr val="00B0F0"/>
                </a:solidFill>
                <a:sym typeface="+mn-ea"/>
              </a:rPr>
              <a:t>);</a:t>
            </a:r>
            <a:endParaRPr lang="en-US" sz="1000" b="1">
              <a:solidFill>
                <a:srgbClr val="92D05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rgbClr val="00B0F0"/>
                </a:solidFill>
                <a:sym typeface="+mn-ea"/>
              </a:rPr>
              <a:t>(</a:t>
            </a:r>
            <a:r>
              <a:rPr lang="en-US" sz="1000" b="1">
                <a:solidFill>
                  <a:schemeClr val="accent2"/>
                </a:solidFill>
                <a:sym typeface="+mn-ea"/>
              </a:rPr>
              <a:t>promiseD</a:t>
            </a:r>
            <a:r>
              <a:rPr lang="en-US" sz="1000" b="1">
                <a:solidFill>
                  <a:srgbClr val="00B0F0"/>
                </a:solidFill>
                <a:sym typeface="+mn-ea"/>
              </a:rPr>
              <a:t>, (</a:t>
            </a:r>
            <a:r>
              <a:rPr lang="en-US" sz="1000" b="1">
                <a:solidFill>
                  <a:schemeClr val="accent2"/>
                </a:solidFill>
                <a:sym typeface="+mn-ea"/>
              </a:rPr>
              <a:t>promiseC</a:t>
            </a:r>
            <a:r>
              <a:rPr lang="en-US" sz="1000" b="1">
                <a:solidFill>
                  <a:srgbClr val="00B0F0"/>
                </a:solidFill>
                <a:sym typeface="+mn-ea"/>
              </a:rPr>
              <a:t>, (</a:t>
            </a:r>
            <a:r>
              <a:rPr lang="en-US" sz="1000" b="1">
                <a:solidFill>
                  <a:schemeClr val="accent2"/>
                </a:solidFill>
                <a:sym typeface="+mn-ea"/>
              </a:rPr>
              <a:t>promiseB</a:t>
            </a:r>
            <a:r>
              <a:rPr lang="en-US" sz="1000" b="1">
                <a:solidFill>
                  <a:srgbClr val="00B0F0"/>
                </a:solidFill>
                <a:sym typeface="+mn-ea"/>
              </a:rPr>
              <a:t>, (</a:t>
            </a:r>
            <a:r>
              <a:rPr lang="en-US" sz="1000" b="1">
                <a:solidFill>
                  <a:schemeClr val="accent2"/>
                </a:solidFill>
                <a:sym typeface="+mn-ea"/>
              </a:rPr>
              <a:t>promiseA</a:t>
            </a:r>
            <a:r>
              <a:rPr lang="en-US" sz="1000" b="1">
                <a:solidFill>
                  <a:srgbClr val="00B0F0"/>
                </a:solidFill>
                <a:sym typeface="+mn-ea"/>
              </a:rPr>
              <a:t>) ) ) )</a:t>
            </a:r>
            <a:endParaRPr lang="en-US" sz="1000" b="1">
              <a:solidFill>
                <a:srgbClr val="FFFF0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5669280" y="683260"/>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sp>
        <p:nvSpPr>
          <p:cNvPr id="29" name="Rectangles 28"/>
          <p:cNvSpPr/>
          <p:nvPr/>
        </p:nvSpPr>
        <p:spPr>
          <a:xfrm>
            <a:off x="0" y="0"/>
            <a:ext cx="2456815" cy="9931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break :-</a:t>
            </a:r>
            <a:r>
              <a:rPr lang="en-US" sz="1400" b="1">
                <a:solidFill>
                  <a:schemeClr val="bg1"/>
                </a:solidFill>
                <a:sym typeface="+mn-ea"/>
              </a:rPr>
              <a:t> The break statement exits a loop. </a:t>
            </a:r>
            <a:endParaRPr lang="en-US" sz="1400" b="1">
              <a:solidFill>
                <a:schemeClr val="bg1"/>
              </a:solidFill>
              <a:sym typeface="+mn-ea"/>
            </a:endParaRPr>
          </a:p>
          <a:p>
            <a:pPr algn="l"/>
            <a:r>
              <a:rPr lang="en-US" sz="1400" b="1">
                <a:solidFill>
                  <a:srgbClr val="00B0F0"/>
                </a:solidFill>
                <a:sym typeface="+mn-ea"/>
              </a:rPr>
              <a:t>return :- </a:t>
            </a:r>
            <a:r>
              <a:rPr lang="en-US" sz="1400" b="1">
                <a:solidFill>
                  <a:schemeClr val="bg1"/>
                </a:solidFill>
                <a:sym typeface="+mn-ea"/>
              </a:rPr>
              <a:t>The return statement exits a function or method.</a:t>
            </a:r>
            <a:endParaRPr lang="en-US" sz="1400" b="1">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18" name="Rectangles 17"/>
          <p:cNvSpPr/>
          <p:nvPr/>
        </p:nvSpPr>
        <p:spPr>
          <a:xfrm>
            <a:off x="5288280" y="81280"/>
            <a:ext cx="6791960" cy="29698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Concurrency   </a:t>
            </a:r>
            <a:r>
              <a:rPr lang="en-US" sz="1000" b="1">
                <a:solidFill>
                  <a:srgbClr val="FF0000"/>
                </a:solidFill>
                <a:highlight>
                  <a:srgbClr val="FFFF00"/>
                </a:highlight>
                <a:sym typeface="+mn-ea"/>
              </a:rPr>
              <a:t> all, allSettled, any, race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Fulfills when all of the promises fulfill; rejects when any of the promises rejects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0000"/>
              </a:solidFill>
              <a:sym typeface="+mn-ea"/>
            </a:endParaRPr>
          </a:p>
          <a:p>
            <a:pPr algn="l"/>
            <a:r>
              <a:rPr lang="en-US" sz="1000" b="1">
                <a:solidFill>
                  <a:srgbClr val="FF0000"/>
                </a:solidFill>
                <a:sym typeface="+mn-ea"/>
              </a:rPr>
              <a:t>ex:-</a:t>
            </a:r>
            <a:r>
              <a:rPr lang="en-US" sz="1000" b="1">
                <a:solidFill>
                  <a:srgbClr val="00B0F0"/>
                </a:solidFill>
                <a:sym typeface="+mn-ea"/>
              </a:rPr>
              <a:t> Promise.all([</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all promises settle.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Promise.allSettled([</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any of the promises fulfills; rejects when all of the promises reject.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Promise.any([</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Settles when any of the promises settles. In other words, fulfills when any of the promises fulfills; rejects when any of the promises rejects.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Promise.race([</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2" name="Rectangles 1"/>
          <p:cNvSpPr/>
          <p:nvPr/>
        </p:nvSpPr>
        <p:spPr>
          <a:xfrm>
            <a:off x="34925" y="450215"/>
            <a:ext cx="5253990" cy="2601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static method  </a:t>
            </a:r>
            <a:r>
              <a:rPr lang="en-US" sz="1000" b="1">
                <a:solidFill>
                  <a:srgbClr val="FF0000"/>
                </a:solidFill>
                <a:highlight>
                  <a:srgbClr val="FFFF00"/>
                </a:highlight>
                <a:sym typeface="+mn-ea"/>
              </a:rPr>
              <a:t> reject and resolve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Returns a new Promise object that is rejected with the given reason.</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Promise.reject( new Error</a:t>
            </a:r>
            <a:r>
              <a:rPr lang="en-US" sz="1000" b="1">
                <a:solidFill>
                  <a:schemeClr val="accent4"/>
                </a:solidFill>
                <a:sym typeface="+mn-ea"/>
              </a:rPr>
              <a:t>('fail')</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Returns a new Promise object that is resolved with the given value. If the value is a thenable (i.e. has a then method), the returned promise will "follow" that thenable, adopting its eventual state; otherwise, the returned promise will be fulfilled with the value.Generally, if you don't know if a value is a promise or not, Promise.resolve(value) it instead and work with the return value as a promise. :- </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Promise.resolve( </a:t>
            </a:r>
            <a:r>
              <a:rPr lang="en-US" sz="1000" b="1">
                <a:solidFill>
                  <a:schemeClr val="accent4"/>
                </a:solidFill>
                <a:sym typeface="+mn-ea"/>
              </a:rPr>
              <a:t>123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3" name="Rectangles 2"/>
          <p:cNvSpPr/>
          <p:nvPr/>
        </p:nvSpPr>
        <p:spPr>
          <a:xfrm>
            <a:off x="34925" y="3051810"/>
            <a:ext cx="12045315" cy="36734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istance method  </a:t>
            </a:r>
            <a:r>
              <a:rPr lang="en-US" sz="1000" b="1">
                <a:solidFill>
                  <a:srgbClr val="FF0000"/>
                </a:solidFill>
                <a:highlight>
                  <a:srgbClr val="FFFF00"/>
                </a:highlight>
                <a:sym typeface="+mn-ea"/>
              </a:rPr>
              <a:t>then, catch, finally</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Appends fulfillment and rejection handlers to the promise, and returns a new promise resolving to the return value of the called handler, or to its original settled value if the promise was not handled (i.e. if the relevant handler onFulfilled or onRejected is not a function)  :-  </a:t>
            </a:r>
            <a:r>
              <a:rPr lang="en-US" sz="1000" b="1">
                <a:solidFill>
                  <a:srgbClr val="92D050"/>
                </a:solidFill>
                <a:sym typeface="+mn-ea"/>
              </a:rPr>
              <a:t> </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a:t>
            </a:r>
            <a:r>
              <a:rPr lang="en-US" sz="1000" b="1">
                <a:solidFill>
                  <a:srgbClr val="FFC000"/>
                </a:solidFill>
                <a:sym typeface="+mn-ea"/>
              </a:rPr>
              <a:t>handleFulfilledFunction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r>
              <a:rPr lang="en-US" sz="1000" b="1">
                <a:solidFill>
                  <a:srgbClr val="FFFF00"/>
                </a:solidFill>
                <a:sym typeface="+mn-ea"/>
              </a:rPr>
              <a:t>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 ;</a:t>
            </a:r>
            <a:endParaRPr lang="en-US" sz="1000" b="1">
              <a:solidFill>
                <a:srgbClr val="00B0F0"/>
              </a:solidFill>
              <a:sym typeface="+mn-ea"/>
            </a:endParaRPr>
          </a:p>
          <a:p>
            <a:pPr algn="l"/>
            <a:r>
              <a:rPr lang="en-US" sz="1000" b="1">
                <a:solidFill>
                  <a:srgbClr val="92D050"/>
                </a:solidFill>
                <a:sym typeface="+mn-ea"/>
              </a:rPr>
              <a:t>Appends a rejection handler callback to the promise, and returns a new promise resolving to the return value of the callback if it is called, or to its original fulfillment value if the promise is instead fulfilled.  :-   </a:t>
            </a:r>
            <a:r>
              <a:rPr lang="en-US" sz="1000" b="1">
                <a:solidFill>
                  <a:srgbClr val="00B0F0"/>
                </a:solidFill>
                <a:sym typeface="+mn-ea"/>
              </a:rPr>
              <a:t>catch( </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 </a:t>
            </a:r>
            <a:r>
              <a:rPr lang="en-US" sz="1000" b="1">
                <a:solidFill>
                  <a:schemeClr val="accent2"/>
                </a:solidFill>
                <a:sym typeface="+mn-ea"/>
              </a:rPr>
              <a:t>myPromise</a:t>
            </a:r>
            <a:r>
              <a:rPr lang="en-US" sz="1000" b="1">
                <a:solidFill>
                  <a:srgbClr val="00B0F0"/>
                </a:solidFill>
                <a:sym typeface="+mn-ea"/>
              </a:rPr>
              <a:t>.catch(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Appends a handler to the promise, and returns a new promise that is resolved when the original promise is resolved. The handler is called when the promise is settled, whether fulfilled or rejected..  : -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FFFF00"/>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Async-Await- JavaScript</a:t>
            </a:r>
            <a:endParaRPr lang="en-US" sz="2400" b="1">
              <a:solidFill>
                <a:schemeClr val="accent1"/>
              </a:solidFill>
            </a:endParaRPr>
          </a:p>
        </p:txBody>
      </p:sp>
      <p:sp>
        <p:nvSpPr>
          <p:cNvPr id="12" name="Rectangles 11"/>
          <p:cNvSpPr/>
          <p:nvPr/>
        </p:nvSpPr>
        <p:spPr>
          <a:xfrm>
            <a:off x="95885" y="450215"/>
            <a:ext cx="3573145" cy="37255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marL="228600" indent="-228600" algn="l">
              <a:buFont typeface="Arial" panose="020B0604020202020204" pitchFamily="34" charset="0"/>
              <a:buAutoNum type="arabicPeriod"/>
            </a:pPr>
            <a:r>
              <a:rPr lang="en-US" sz="1200" b="1">
                <a:sym typeface="+mn-ea"/>
              </a:rPr>
              <a:t>"</a:t>
            </a:r>
            <a:r>
              <a:rPr lang="en-US" sz="1200" b="1">
                <a:solidFill>
                  <a:srgbClr val="FF0000"/>
                </a:solidFill>
                <a:sym typeface="+mn-ea"/>
              </a:rPr>
              <a:t>async and await</a:t>
            </a:r>
            <a:r>
              <a:rPr lang="en-US" sz="1200" b="1">
                <a:sym typeface="+mn-ea"/>
              </a:rPr>
              <a:t> </a:t>
            </a:r>
            <a:r>
              <a:rPr lang="en-US" sz="1200" b="1">
                <a:solidFill>
                  <a:srgbClr val="00B0F0"/>
                </a:solidFill>
                <a:sym typeface="+mn-ea"/>
              </a:rPr>
              <a:t>make promises easier to write</a:t>
            </a:r>
            <a:r>
              <a:rPr lang="en-US" sz="1200" b="1">
                <a:sym typeface="+mn-ea"/>
              </a:rPr>
              <a:t>".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a:t>
            </a:r>
            <a:r>
              <a:rPr lang="en-US" sz="1200" b="1">
                <a:solidFill>
                  <a:srgbClr val="00B0F0"/>
                </a:solidFill>
                <a:sym typeface="+mn-ea"/>
              </a:rPr>
              <a:t>makes a function return a Promise</a:t>
            </a:r>
            <a:r>
              <a:rPr lang="en-US" sz="1200" b="1">
                <a:sym typeface="+mn-ea"/>
              </a:rPr>
              <a:t>. </a:t>
            </a:r>
            <a:endParaRPr lang="en-US" sz="1200" b="1">
              <a:sym typeface="+mn-ea"/>
            </a:endParaRPr>
          </a:p>
          <a:p>
            <a:pPr marL="685800" lvl="1" indent="-228600" algn="l">
              <a:buFont typeface="Arial" panose="020B0604020202020204" pitchFamily="34" charset="0"/>
              <a:buAutoNum type="arabicPeriod"/>
            </a:pPr>
            <a:r>
              <a:rPr lang="en-US" sz="1200" b="1">
                <a:solidFill>
                  <a:srgbClr val="FF0000"/>
                </a:solidFill>
                <a:sym typeface="+mn-ea"/>
              </a:rPr>
              <a:t>syntax</a:t>
            </a:r>
            <a:r>
              <a:rPr lang="en-US" sz="1200" b="1">
                <a:sym typeface="+mn-ea"/>
              </a:rPr>
              <a:t>:-  </a:t>
            </a:r>
            <a:r>
              <a:rPr lang="en-US" sz="1200" b="1">
                <a:solidFill>
                  <a:srgbClr val="00B0F0"/>
                </a:solidFill>
                <a:sym typeface="+mn-ea"/>
              </a:rPr>
              <a:t>async function</a:t>
            </a:r>
            <a:r>
              <a:rPr lang="en-US" sz="1200" b="1">
                <a:solidFill>
                  <a:schemeClr val="bg1"/>
                </a:solidFill>
                <a:sym typeface="+mn-ea"/>
              </a:rPr>
              <a:t> </a:t>
            </a:r>
            <a:r>
              <a:rPr lang="en-US" sz="1200" b="1">
                <a:solidFill>
                  <a:schemeClr val="accent2"/>
                </a:solidFill>
                <a:sym typeface="+mn-ea"/>
              </a:rPr>
              <a:t>myPromise</a:t>
            </a:r>
            <a:r>
              <a:rPr lang="en-US" sz="1200" b="1">
                <a:solidFill>
                  <a:srgbClr val="00B0F0"/>
                </a:solidFill>
                <a:sym typeface="+mn-ea"/>
              </a:rPr>
              <a:t>() {return </a:t>
            </a:r>
            <a:r>
              <a:rPr lang="en-US" sz="1200" b="1">
                <a:solidFill>
                  <a:schemeClr val="tx1"/>
                </a:solidFill>
                <a:sym typeface="+mn-ea"/>
              </a:rPr>
              <a:t>promise </a:t>
            </a:r>
            <a:r>
              <a:rPr lang="en-US" sz="1200" b="1">
                <a:solidFill>
                  <a:srgbClr val="00B0F0"/>
                </a:solidFill>
                <a:sym typeface="+mn-ea"/>
              </a:rPr>
              <a:t>}</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await </a:t>
            </a:r>
            <a:r>
              <a:rPr lang="en-US" sz="1200" b="1">
                <a:solidFill>
                  <a:srgbClr val="00B0F0"/>
                </a:solidFill>
                <a:sym typeface="+mn-ea"/>
              </a:rPr>
              <a:t>makes a function wait for a Promise</a:t>
            </a:r>
            <a:r>
              <a:rPr lang="en-US" sz="1200" b="1">
                <a:sym typeface="+mn-ea"/>
              </a:rPr>
              <a:t>.</a:t>
            </a:r>
            <a:endParaRPr lang="en-US" sz="1200" b="1">
              <a:sym typeface="+mn-ea"/>
            </a:endParaRPr>
          </a:p>
          <a:p>
            <a:pPr marL="685800" lvl="1" indent="-228600" algn="l">
              <a:buFont typeface="Arial" panose="020B0604020202020204" pitchFamily="34" charset="0"/>
              <a:buAutoNum type="arabicPeriod"/>
            </a:pPr>
            <a:r>
              <a:rPr lang="en-US" sz="1200" b="1">
                <a:sym typeface="+mn-ea"/>
              </a:rPr>
              <a:t> </a:t>
            </a:r>
            <a:r>
              <a:rPr lang="en-US" sz="1200" b="1">
                <a:solidFill>
                  <a:srgbClr val="FF0000"/>
                </a:solidFill>
                <a:sym typeface="+mn-ea"/>
              </a:rPr>
              <a:t>syntax</a:t>
            </a:r>
            <a:r>
              <a:rPr lang="en-US" sz="1200" b="1">
                <a:sym typeface="+mn-ea"/>
              </a:rPr>
              <a:t>:-  </a:t>
            </a:r>
            <a:r>
              <a:rPr lang="en-US" sz="1200" b="1">
                <a:solidFill>
                  <a:srgbClr val="00B0F0"/>
                </a:solidFill>
                <a:sym typeface="+mn-ea"/>
              </a:rPr>
              <a:t>await </a:t>
            </a:r>
            <a:r>
              <a:rPr lang="en-US" sz="1200" b="1">
                <a:solidFill>
                  <a:schemeClr val="tx1"/>
                </a:solidFill>
                <a:sym typeface="+mn-ea"/>
              </a:rPr>
              <a:t>promise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function</a:t>
            </a:r>
            <a:r>
              <a:rPr lang="en-US" sz="1200" b="1">
                <a:sym typeface="+mn-ea"/>
              </a:rPr>
              <a:t> </a:t>
            </a:r>
            <a:r>
              <a:rPr lang="en-US" sz="1200" b="1">
                <a:solidFill>
                  <a:srgbClr val="00B0F0"/>
                </a:solidFill>
                <a:sym typeface="+mn-ea"/>
              </a:rPr>
              <a:t>always return a promise</a:t>
            </a:r>
            <a:r>
              <a:rPr lang="en-US" sz="1200" b="1">
                <a:sym typeface="+mn-ea"/>
              </a:rPr>
              <a:t>.</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async function declaration</a:t>
            </a:r>
            <a:r>
              <a:rPr lang="en-US" sz="1200" b="1">
                <a:sym typeface="+mn-ea"/>
              </a:rPr>
              <a:t> d</a:t>
            </a:r>
            <a:r>
              <a:rPr lang="en-US" sz="1200" b="1">
                <a:solidFill>
                  <a:srgbClr val="00B0F0"/>
                </a:solidFill>
                <a:sym typeface="+mn-ea"/>
              </a:rPr>
              <a:t>eclares an async function</a:t>
            </a:r>
            <a:r>
              <a:rPr lang="en-US" sz="1200" b="1">
                <a:sym typeface="+mn-ea"/>
              </a:rPr>
              <a:t> where the </a:t>
            </a:r>
            <a:r>
              <a:rPr lang="en-US" sz="1200" b="1">
                <a:solidFill>
                  <a:srgbClr val="00B0F0"/>
                </a:solidFill>
                <a:sym typeface="+mn-ea"/>
              </a:rPr>
              <a:t>await keyword is permitted within the function body.</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7030A0"/>
                </a:solidFill>
                <a:sym typeface="+mn-ea"/>
              </a:rPr>
              <a:t>async and await keywords enable asynchronous</a:t>
            </a:r>
            <a:r>
              <a:rPr lang="en-US" sz="1200" b="1">
                <a:sym typeface="+mn-ea"/>
              </a:rPr>
              <a:t>, promise-based behavior to be written in a cleaner style, a</a:t>
            </a:r>
            <a:r>
              <a:rPr lang="en-US" sz="1200" b="1">
                <a:solidFill>
                  <a:srgbClr val="7030A0"/>
                </a:solidFill>
                <a:sym typeface="+mn-ea"/>
              </a:rPr>
              <a:t>voiding the need to explicitly configure promise chains</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can only be used </a:t>
            </a:r>
            <a:r>
              <a:rPr lang="en-US" sz="1200" b="1">
                <a:solidFill>
                  <a:srgbClr val="00B0F0"/>
                </a:solidFill>
                <a:sym typeface="+mn-ea"/>
              </a:rPr>
              <a:t>inside an async function.</a:t>
            </a:r>
            <a:endParaRPr lang="en-US" sz="1200" b="1">
              <a:solidFill>
                <a:srgbClr val="00B0F0"/>
              </a:solidFill>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a:t>
            </a:r>
            <a:r>
              <a:rPr lang="en-US" sz="1200" b="1">
                <a:solidFill>
                  <a:srgbClr val="00B0F0"/>
                </a:solidFill>
                <a:sym typeface="+mn-ea"/>
              </a:rPr>
              <a:t>makes the function pause the execution and wait for a resolved promise before it continues</a:t>
            </a:r>
            <a:r>
              <a:rPr lang="en-US" sz="1200" b="1">
                <a:sym typeface="+mn-ea"/>
              </a:rPr>
              <a:t>:</a:t>
            </a:r>
            <a:endParaRPr lang="en-US" sz="1200" b="1">
              <a:sym typeface="+mn-ea"/>
            </a:endParaRPr>
          </a:p>
        </p:txBody>
      </p:sp>
      <p:sp>
        <p:nvSpPr>
          <p:cNvPr id="6" name="Rectangles 5"/>
          <p:cNvSpPr/>
          <p:nvPr/>
        </p:nvSpPr>
        <p:spPr>
          <a:xfrm>
            <a:off x="366903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we know That :- 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4" name="Rectangles 3"/>
          <p:cNvSpPr/>
          <p:nvPr/>
        </p:nvSpPr>
        <p:spPr>
          <a:xfrm>
            <a:off x="728218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one example to understand the relationship  between </a:t>
            </a:r>
            <a:endParaRPr lang="en-US" sz="1000" b="1">
              <a:solidFill>
                <a:srgbClr val="FFFF00"/>
              </a:solidFill>
              <a:sym typeface="+mn-ea"/>
            </a:endParaRPr>
          </a:p>
          <a:p>
            <a:pPr algn="ctr"/>
            <a:r>
              <a:rPr lang="en-US" sz="1000" b="1">
                <a:solidFill>
                  <a:srgbClr val="FF0000"/>
                </a:solidFill>
                <a:sym typeface="+mn-ea"/>
              </a:rPr>
              <a:t>promises and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r>
              <a:rPr lang="en-US" sz="1000" b="1">
                <a:solidFill>
                  <a:srgbClr val="FFFF00"/>
                </a:solidFill>
                <a:sym typeface="+mn-ea"/>
              </a:rPr>
              <a:t>Is the same as:</a:t>
            </a:r>
            <a:endParaRPr lang="en-US" sz="1000" b="1">
              <a:solidFill>
                <a:srgbClr val="FFFF00"/>
              </a:solidFill>
              <a:sym typeface="+mn-ea"/>
            </a:endParaRPr>
          </a:p>
          <a:p>
            <a:pPr algn="l"/>
            <a:r>
              <a:rPr lang="en-US" sz="1000" b="1">
                <a:solidFill>
                  <a:srgbClr val="00B0F0"/>
                </a:solidFill>
                <a:sym typeface="+mn-ea"/>
              </a:rPr>
              <a:t>function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Promise.resolve(</a:t>
            </a:r>
            <a:r>
              <a:rPr lang="en-US" sz="1000" b="1">
                <a:solidFill>
                  <a:schemeClr val="bg1"/>
                </a:solidFill>
                <a:sym typeface="+mn-ea"/>
              </a:rPr>
              <a:t>"Hello"</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0000"/>
                </a:solidFill>
                <a:sym typeface="+mn-ea"/>
              </a:rPr>
              <a:t>we know that</a:t>
            </a:r>
            <a:r>
              <a:rPr lang="en-US" sz="1000" b="1">
                <a:solidFill>
                  <a:srgbClr val="FFFF00"/>
                </a:solidFill>
                <a:sym typeface="+mn-ea"/>
              </a:rPr>
              <a:t> how to use promises</a:t>
            </a:r>
            <a:endParaRPr lang="en-US" sz="1000" b="1">
              <a:solidFill>
                <a:srgbClr val="FFFF00"/>
              </a:solidFill>
              <a:sym typeface="+mn-ea"/>
            </a:endParaRPr>
          </a:p>
        </p:txBody>
      </p:sp>
      <p:sp>
        <p:nvSpPr>
          <p:cNvPr id="7" name="Rectangles 6"/>
          <p:cNvSpPr/>
          <p:nvPr/>
        </p:nvSpPr>
        <p:spPr>
          <a:xfrm>
            <a:off x="3669030" y="1739900"/>
            <a:ext cx="6084570" cy="1626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endParaRPr lang="en-US" sz="1000" b="1">
              <a:solidFill>
                <a:srgbClr val="92D050"/>
              </a:solidFill>
              <a:sym typeface="+mn-ea"/>
            </a:endParaRPr>
          </a:p>
        </p:txBody>
      </p:sp>
      <p:sp>
        <p:nvSpPr>
          <p:cNvPr id="9" name="Rectangles 8"/>
          <p:cNvSpPr/>
          <p:nvPr/>
        </p:nvSpPr>
        <p:spPr>
          <a:xfrm>
            <a:off x="9753600" y="1739900"/>
            <a:ext cx="2160905" cy="162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myFunction</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accent2"/>
                </a:solidFill>
                <a:sym typeface="+mn-ea"/>
              </a:rPr>
              <a:t>myFunction</a:t>
            </a:r>
            <a:r>
              <a:rPr lang="en-US" sz="1000" b="1">
                <a:solidFill>
                  <a:srgbClr val="00B0F0"/>
                </a:solidFill>
                <a:sym typeface="+mn-ea"/>
              </a:rPr>
              <a:t>().then(</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 function(</a:t>
            </a:r>
            <a:r>
              <a:rPr lang="en-US" sz="1000" b="1">
                <a:solidFill>
                  <a:schemeClr val="accent2"/>
                </a:solidFill>
                <a:sym typeface="+mn-ea"/>
              </a:rPr>
              <a:t>value</a:t>
            </a:r>
            <a:r>
              <a:rPr lang="en-US" sz="1000" b="1">
                <a:solidFill>
                  <a:srgbClr val="00B0F0"/>
                </a:solidFill>
                <a:sym typeface="+mn-ea"/>
              </a:rPr>
              <a:t>) {</a:t>
            </a:r>
            <a:r>
              <a:rPr lang="en-US" sz="1000" b="1">
                <a:solidFill>
                  <a:schemeClr val="accent2"/>
                </a:solidFill>
                <a:sym typeface="+mn-ea"/>
              </a:rPr>
              <a:t>console.log</a:t>
            </a:r>
            <a:r>
              <a:rPr lang="en-US" sz="1000" b="1">
                <a:solidFill>
                  <a:srgbClr val="00B0F0"/>
                </a:solidFill>
                <a:sym typeface="+mn-ea"/>
              </a:rPr>
              <a:t>(</a:t>
            </a:r>
            <a:r>
              <a:rPr lang="en-US" sz="1000" b="1">
                <a:solidFill>
                  <a:schemeClr val="accent2"/>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95885" y="4175760"/>
            <a:ext cx="3573780" cy="174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 </a:t>
            </a:r>
            <a:r>
              <a:rPr lang="en-US" sz="1000" b="1">
                <a:solidFill>
                  <a:schemeClr val="accent2"/>
                </a:solidFill>
                <a:sym typeface="+mn-ea"/>
              </a:rPr>
              <a:t>myDisplay</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let </a:t>
            </a:r>
            <a:r>
              <a:rPr lang="en-US" sz="1000" b="1">
                <a:solidFill>
                  <a:schemeClr val="accent4"/>
                </a:solidFill>
                <a:sym typeface="+mn-ea"/>
              </a:rPr>
              <a:t>myPromise </a:t>
            </a:r>
            <a:r>
              <a:rPr lang="en-US" sz="1000" b="1">
                <a:solidFill>
                  <a:schemeClr val="bg1"/>
                </a:solidFill>
                <a:sym typeface="+mn-ea"/>
              </a:rPr>
              <a:t>= </a:t>
            </a:r>
            <a:r>
              <a:rPr lang="en-US" sz="1000" b="1">
                <a:solidFill>
                  <a:srgbClr val="00B0F0"/>
                </a:solidFill>
                <a:sym typeface="+mn-ea"/>
              </a:rPr>
              <a:t>new Promise(function(</a:t>
            </a:r>
            <a:r>
              <a:rPr lang="en-US" sz="1000" b="1">
                <a:solidFill>
                  <a:schemeClr val="accent4"/>
                </a:solidFill>
                <a:sym typeface="+mn-ea"/>
              </a:rPr>
              <a:t>resolve</a:t>
            </a:r>
            <a:r>
              <a:rPr lang="en-US" sz="1000" b="1">
                <a:solidFill>
                  <a:srgbClr val="00B0F0"/>
                </a:solidFill>
                <a:sym typeface="+mn-ea"/>
              </a:rPr>
              <a:t>, </a:t>
            </a:r>
            <a:r>
              <a:rPr lang="en-US" sz="1000" b="1">
                <a:solidFill>
                  <a:schemeClr val="accent4"/>
                </a:solidFill>
                <a:sym typeface="+mn-ea"/>
              </a:rPr>
              <a:t>reject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resolve(</a:t>
            </a:r>
            <a:r>
              <a:rPr lang="en-US" sz="1000" b="1">
                <a:solidFill>
                  <a:schemeClr val="bg1"/>
                </a:solidFill>
                <a:sym typeface="+mn-ea"/>
              </a:rPr>
              <a:t>"I love You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 console.log(await</a:t>
            </a:r>
            <a:r>
              <a:rPr lang="en-US" sz="1000" b="1">
                <a:solidFill>
                  <a:schemeClr val="bg1"/>
                </a:solidFill>
                <a:sym typeface="+mn-ea"/>
              </a:rPr>
              <a:t> </a:t>
            </a:r>
            <a:r>
              <a:rPr lang="en-US" sz="1000" b="1">
                <a:solidFill>
                  <a:schemeClr val="accent4"/>
                </a:solidFill>
                <a:sym typeface="+mn-ea"/>
              </a:rPr>
              <a:t>myPromise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endParaRPr lang="en-US" sz="1000" b="1">
              <a:solidFill>
                <a:schemeClr val="bg1"/>
              </a:solidFill>
              <a:sym typeface="+mn-ea"/>
            </a:endParaRPr>
          </a:p>
          <a:p>
            <a:pPr algn="l"/>
            <a:r>
              <a:rPr lang="en-US" sz="1000" b="1">
                <a:solidFill>
                  <a:schemeClr val="accent4"/>
                </a:solidFill>
                <a:sym typeface="+mn-ea"/>
              </a:rPr>
              <a:t>myDisplay</a:t>
            </a:r>
            <a:r>
              <a:rPr lang="en-US" sz="1000" b="1">
                <a:solidFill>
                  <a:schemeClr val="bg1"/>
                </a:solidFill>
                <a:sym typeface="+mn-ea"/>
              </a:rPr>
              <a:t>();</a:t>
            </a:r>
            <a:endParaRPr lang="en-US" sz="1000" b="1">
              <a:solidFill>
                <a:schemeClr val="bg1"/>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554799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Example for Asynchronous  JavaScript</a:t>
            </a:r>
            <a:endParaRPr lang="en-US" sz="2400" b="1">
              <a:solidFill>
                <a:schemeClr val="accent1"/>
              </a:solidFill>
            </a:endParaRPr>
          </a:p>
        </p:txBody>
      </p:sp>
      <p:sp>
        <p:nvSpPr>
          <p:cNvPr id="10" name="Rectangles 9"/>
          <p:cNvSpPr/>
          <p:nvPr/>
        </p:nvSpPr>
        <p:spPr>
          <a:xfrm>
            <a:off x="34290" y="701675"/>
            <a:ext cx="2935605" cy="6136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 Array of object :- </a:t>
            </a:r>
            <a:r>
              <a:rPr lang="en-US" sz="1000" b="1">
                <a:solidFill>
                  <a:schemeClr val="bg1"/>
                </a:solidFill>
                <a:sym typeface="+mn-ea"/>
              </a:rPr>
              <a:t> </a:t>
            </a:r>
            <a:r>
              <a:rPr lang="en-US" sz="1000" b="1">
                <a:solidFill>
                  <a:schemeClr val="accent1"/>
                </a:solidFill>
                <a:sym typeface="+mn-ea"/>
              </a:rPr>
              <a:t>const </a:t>
            </a:r>
            <a:r>
              <a:rPr lang="en-US" sz="1000" b="1">
                <a:solidFill>
                  <a:schemeClr val="accent4"/>
                </a:solidFill>
                <a:sym typeface="+mn-ea"/>
              </a:rPr>
              <a:t>datas </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{name : "Ajay" , Profession:"Software Engieer"}</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{name : "Anuj" , Profession:"Software Engieer"}</a:t>
            </a:r>
            <a:r>
              <a:rPr lang="en-US" sz="1000" b="1">
                <a:solidFill>
                  <a:srgbClr val="00B0F0"/>
                </a:solidFill>
                <a:sym typeface="+mn-ea"/>
              </a:rPr>
              <a:t>, ]</a:t>
            </a:r>
            <a:endParaRPr lang="en-US" sz="1000" b="1">
              <a:solidFill>
                <a:schemeClr val="bg1"/>
              </a:solidFill>
              <a:sym typeface="+mn-ea"/>
            </a:endParaRPr>
          </a:p>
          <a:p>
            <a:pPr algn="l"/>
            <a:r>
              <a:rPr lang="en-US" sz="1000" b="1">
                <a:solidFill>
                  <a:srgbClr val="FFFF00"/>
                </a:solidFill>
                <a:sym typeface="+mn-ea"/>
              </a:rPr>
              <a:t>so this is problem</a:t>
            </a:r>
            <a:r>
              <a:rPr lang="en-US" sz="1000" b="1">
                <a:solidFill>
                  <a:schemeClr val="bg1"/>
                </a:solidFill>
                <a:sym typeface="+mn-ea"/>
              </a:rPr>
              <a:t>  :-  </a:t>
            </a:r>
            <a:r>
              <a:rPr lang="en-US" sz="1000" b="1">
                <a:solidFill>
                  <a:schemeClr val="bg1"/>
                </a:solidFill>
                <a:sym typeface="+mn-ea"/>
              </a:rPr>
              <a:t> </a:t>
            </a:r>
            <a:r>
              <a:rPr lang="en-US" sz="1000" b="1">
                <a:solidFill>
                  <a:srgbClr val="92D050"/>
                </a:solidFill>
                <a:sym typeface="+mn-ea"/>
              </a:rPr>
              <a:t>we are not getting data all three  </a:t>
            </a:r>
            <a:endParaRPr lang="en-US" sz="1000" b="1">
              <a:solidFill>
                <a:srgbClr val="92D050"/>
              </a:solidFill>
              <a:sym typeface="+mn-ea"/>
            </a:endParaRPr>
          </a:p>
          <a:p>
            <a:pPr algn="l"/>
            <a:r>
              <a:rPr lang="en-US" sz="1000" b="1">
                <a:solidFill>
                  <a:srgbClr val="92D050"/>
                </a:solidFill>
                <a:sym typeface="+mn-ea"/>
              </a:rPr>
              <a:t> 0 :- Ajay      1 :- Anuj      2 :- Vivek   </a:t>
            </a:r>
            <a:r>
              <a:rPr lang="en-US" sz="1000" b="1">
                <a:solidFill>
                  <a:schemeClr val="bg1"/>
                </a:solidFill>
                <a:sym typeface="+mn-ea"/>
              </a:rPr>
              <a:t>// so this is problem </a:t>
            </a:r>
            <a:endParaRPr lang="en-US" sz="1000" b="1">
              <a:solidFill>
                <a:schemeClr val="bg1"/>
              </a:solidFill>
              <a:sym typeface="+mn-ea"/>
            </a:endParaRPr>
          </a:p>
          <a:p>
            <a:pPr algn="l"/>
            <a:r>
              <a:rPr lang="en-US" sz="1000" b="1">
                <a:solidFill>
                  <a:schemeClr val="bg1"/>
                </a:solidFill>
                <a:sym typeface="+mn-ea"/>
              </a:rPr>
              <a:t> </a:t>
            </a:r>
            <a:r>
              <a:rPr lang="en-US" sz="1000" b="1">
                <a:solidFill>
                  <a:srgbClr val="FFFF00"/>
                </a:solidFill>
                <a:sym typeface="+mn-ea"/>
              </a:rPr>
              <a:t>reason </a:t>
            </a:r>
            <a:r>
              <a:rPr lang="en-US" sz="1000" b="1">
                <a:solidFill>
                  <a:srgbClr val="92D050"/>
                </a:solidFill>
                <a:sym typeface="+mn-ea"/>
              </a:rPr>
              <a:t>:- because in getDatas()  i  keep time less than createData(newdata)  then createData(newdata) function will not be call  because first getDatas() will call at 1000ms  and then createData(newdata) will call at 2000ms   but after 2000ms , getDatas() will not call at any chance because it has already called at 1000ms,  so ther is not any affect is created by createData(newdata) for view.</a:t>
            </a:r>
            <a:endParaRPr lang="en-US" sz="1000" b="1">
              <a:solidFill>
                <a:srgbClr val="92D050"/>
              </a:solidFill>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,1000);</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        datas.push(newdata);</a:t>
            </a:r>
            <a:endParaRPr lang="en-US" sz="1000" b="1">
              <a:solidFill>
                <a:schemeClr val="bg1"/>
              </a:solidFill>
              <a:sym typeface="+mn-ea"/>
            </a:endParaRPr>
          </a:p>
          <a:p>
            <a:pPr algn="l"/>
            <a:r>
              <a:rPr lang="en-US" sz="1000" b="1">
                <a:solidFill>
                  <a:schemeClr val="bg1"/>
                </a:solidFill>
                <a:sym typeface="+mn-ea"/>
              </a:rPr>
              <a:t>    } , 2000)</a:t>
            </a:r>
            <a:endParaRPr lang="en-US" sz="1000" b="1">
              <a:solidFill>
                <a:schemeClr val="bg1"/>
              </a:solidFill>
              <a:sym typeface="+mn-ea"/>
            </a:endParaRPr>
          </a:p>
          <a:p>
            <a:pPr algn="l"/>
            <a:r>
              <a:rPr lang="en-US" sz="1000" b="1">
                <a:solidFill>
                  <a:schemeClr val="bg1"/>
                </a:solidFill>
                <a:sym typeface="+mn-ea"/>
              </a:rPr>
              <a:t>  </a:t>
            </a:r>
            <a:r>
              <a:rPr lang="en-US" sz="1000" b="1">
                <a:solidFill>
                  <a:srgbClr val="92D050"/>
                </a:solidFill>
                <a:sym typeface="+mn-ea"/>
              </a:rPr>
              <a:t>  //  if i wil keep time less than 2000ms ex:- 1000ms then createData(newdata) function will not be call because first getDatas() will call at 1000ms  and then createData(newdata) will call at 2000m</a:t>
            </a:r>
            <a:r>
              <a:rPr lang="en-US" sz="1000" b="1">
                <a:solidFill>
                  <a:schemeClr val="bg1"/>
                </a:solidFill>
                <a:sym typeface="+mn-ea"/>
              </a:rPr>
              <a: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rgbClr val="92D050"/>
                </a:solidFill>
                <a:sym typeface="+mn-ea"/>
              </a:rPr>
              <a:t>// this is a "call function"   , this is not a "callBack function"</a:t>
            </a:r>
            <a:endParaRPr lang="en-US" sz="1000" b="1">
              <a:solidFill>
                <a:schemeClr val="bg1"/>
              </a:solidFill>
              <a:sym typeface="+mn-ea"/>
            </a:endParaRPr>
          </a:p>
          <a:p>
            <a:pPr algn="l"/>
            <a:r>
              <a:rPr lang="en-US" sz="1000" b="1">
                <a:solidFill>
                  <a:srgbClr val="92D050"/>
                </a:solidFill>
                <a:sym typeface="+mn-ea"/>
              </a:rPr>
              <a:t>// output :-     0 :- Ajay      1 :- Anuj </a:t>
            </a:r>
            <a:endParaRPr lang="en-US" sz="1000" b="1">
              <a:solidFill>
                <a:srgbClr val="92D050"/>
              </a:solidFill>
              <a:sym typeface="+mn-ea"/>
            </a:endParaRPr>
          </a:p>
        </p:txBody>
      </p:sp>
      <p:sp>
        <p:nvSpPr>
          <p:cNvPr id="2" name="Rounded Rectangle 1"/>
          <p:cNvSpPr/>
          <p:nvPr/>
        </p:nvSpPr>
        <p:spPr>
          <a:xfrm>
            <a:off x="283210"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Problem</a:t>
            </a:r>
            <a:endParaRPr lang="en-US" sz="1600" b="1">
              <a:solidFill>
                <a:schemeClr val="accent1"/>
              </a:solidFill>
            </a:endParaRPr>
          </a:p>
        </p:txBody>
      </p:sp>
      <p:sp>
        <p:nvSpPr>
          <p:cNvPr id="3" name="Rectangles 2"/>
          <p:cNvSpPr/>
          <p:nvPr/>
        </p:nvSpPr>
        <p:spPr>
          <a:xfrm>
            <a:off x="2969895" y="701675"/>
            <a:ext cx="4210685" cy="4067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-1  :- with call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a:t>
            </a:r>
            <a:r>
              <a:rPr lang="en-US" sz="1000" b="1">
                <a:solidFill>
                  <a:srgbClr val="7030A0"/>
                </a:solidFill>
                <a:sym typeface="+mn-ea"/>
              </a:rPr>
              <a:t>5000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r>
              <a:rPr lang="en-US" sz="1000" b="1">
                <a:solidFill>
                  <a:srgbClr val="92D050"/>
                </a:solidFill>
                <a:sym typeface="+mn-ea"/>
              </a:rPr>
              <a:t>//  if i wil keep time less than 2000ms ex:- 1950ms  then createData(newdata) function will not be call because first getDatas() will call at 1950ms and then createData(newdata) will call at 2000ms. </a:t>
            </a:r>
            <a:r>
              <a:rPr lang="en-US" sz="1000" b="1">
                <a:solidFill>
                  <a:schemeClr val="accent6"/>
                </a:solidFill>
                <a:sym typeface="+mn-ea"/>
              </a:rPr>
              <a:t>if i wil keep time more than 2000ms ex:- 2050ms. then createData(newdata) function will be call, because first createData(newdata) will call at 2000ms and then getDatas() will call at 2050ms;</a:t>
            </a:r>
            <a:endParaRPr lang="en-US" sz="1000" b="1">
              <a:solidFill>
                <a:schemeClr val="bg1"/>
              </a:solidFill>
              <a:sym typeface="+mn-ea"/>
            </a:endParaRPr>
          </a:p>
          <a:p>
            <a:pPr algn="l"/>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chemeClr val="bg1"/>
                </a:solidFill>
                <a:sym typeface="+mn-ea"/>
              </a:rPr>
              <a:t> </a:t>
            </a:r>
            <a:r>
              <a:rPr lang="en-US" sz="1000" b="1">
                <a:solidFill>
                  <a:srgbClr val="92D050"/>
                </a:solidFill>
                <a:sym typeface="+mn-ea"/>
              </a:rPr>
              <a:t>// this is a "call function"   , this is not a "callBack function"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5" name="Rounded Rectangle 4"/>
          <p:cNvSpPr/>
          <p:nvPr/>
        </p:nvSpPr>
        <p:spPr>
          <a:xfrm>
            <a:off x="3301365"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Solution -1 :- call function</a:t>
            </a:r>
            <a:endParaRPr lang="en-US" sz="1600" b="1">
              <a:solidFill>
                <a:schemeClr val="accent1"/>
              </a:solidFill>
            </a:endParaRPr>
          </a:p>
        </p:txBody>
      </p:sp>
      <p:sp>
        <p:nvSpPr>
          <p:cNvPr id="6" name="Rectangles 5"/>
          <p:cNvSpPr/>
          <p:nvPr/>
        </p:nvSpPr>
        <p:spPr>
          <a:xfrm>
            <a:off x="2969895" y="4770120"/>
            <a:ext cx="4210685" cy="20675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-2  :- with call BAck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 , </a:t>
            </a:r>
            <a:r>
              <a:rPr lang="en-US" sz="1000" b="1">
                <a:solidFill>
                  <a:schemeClr val="accent2"/>
                </a:solidFill>
                <a:sym typeface="+mn-ea"/>
              </a:rPr>
              <a:t>callBackFunction</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a:t>
            </a:r>
            <a:r>
              <a:rPr lang="en-US" sz="1000" b="1">
                <a:solidFill>
                  <a:schemeClr val="accent2"/>
                </a:solidFill>
                <a:sym typeface="+mn-ea"/>
              </a:rPr>
              <a:t>callBackFunction</a:t>
            </a:r>
            <a:r>
              <a:rPr lang="en-US" sz="1000" b="1">
                <a:solidFill>
                  <a:schemeClr val="bg1"/>
                </a:solidFill>
                <a:sym typeface="+mn-ea"/>
              </a:rPr>
              <a:t>(); </a:t>
            </a:r>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  {name : "Vivek" , Profession:"Software Engieer"} , getDatas()  );</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7" name="Rectangles 6"/>
          <p:cNvSpPr/>
          <p:nvPr/>
        </p:nvSpPr>
        <p:spPr>
          <a:xfrm>
            <a:off x="7180580" y="34290"/>
            <a:ext cx="4976495" cy="27952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Promise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accent5"/>
                </a:solidFill>
                <a:sym typeface="+mn-ea"/>
              </a:rPr>
              <a:t>return new Promise((resolve, reject) =&gt;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datas.push(newdata);  </a:t>
            </a:r>
            <a:r>
              <a:rPr lang="en-US" sz="1000" b="1">
                <a:solidFill>
                  <a:srgbClr val="00B0F0"/>
                </a:solidFill>
                <a:sym typeface="+mn-ea"/>
              </a:rPr>
              <a:t>let</a:t>
            </a:r>
            <a:r>
              <a:rPr lang="en-US" sz="1000" b="1">
                <a:solidFill>
                  <a:schemeClr val="bg1"/>
                </a:solidFill>
                <a:sym typeface="+mn-ea"/>
              </a:rPr>
              <a:t> error = false; </a:t>
            </a:r>
            <a:r>
              <a:rPr lang="en-US" sz="1000" b="1">
                <a:solidFill>
                  <a:srgbClr val="00B0F0"/>
                </a:solidFill>
                <a:sym typeface="+mn-ea"/>
              </a:rPr>
              <a:t>if(</a:t>
            </a:r>
            <a:r>
              <a:rPr lang="en-US" sz="1000" b="1">
                <a:solidFill>
                  <a:schemeClr val="bg1"/>
                </a:solidFill>
                <a:sym typeface="+mn-ea"/>
              </a:rPr>
              <a:t>!error</a:t>
            </a:r>
            <a:r>
              <a:rPr lang="en-US" sz="1000" b="1">
                <a:solidFill>
                  <a:srgbClr val="00B0F0"/>
                </a:solidFill>
                <a:sym typeface="+mn-ea"/>
              </a:rPr>
              <a:t>)resolve();  else reject(</a:t>
            </a:r>
            <a:r>
              <a:rPr lang="en-US" sz="1000" b="1">
                <a:solidFill>
                  <a:schemeClr val="bg1"/>
                </a:solidFill>
                <a:sym typeface="+mn-ea"/>
              </a:rPr>
              <a:t>" kuch shi nhi hai! "</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chemeClr val="accent5"/>
                </a:solidFill>
                <a:sym typeface="+mn-ea"/>
              </a:rPr>
              <a:t>  })</a:t>
            </a:r>
            <a:endParaRPr lang="en-US" sz="1000" b="1">
              <a:solidFill>
                <a:schemeClr val="accent5"/>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 "Engieer" } )</a:t>
            </a:r>
            <a:r>
              <a:rPr lang="en-US" sz="1000" b="1">
                <a:solidFill>
                  <a:srgbClr val="00B0F0"/>
                </a:solidFill>
                <a:sym typeface="+mn-ea"/>
              </a:rPr>
              <a:t>.then(</a:t>
            </a:r>
            <a:r>
              <a:rPr lang="en-US" sz="1000" b="1">
                <a:solidFill>
                  <a:schemeClr val="bg1"/>
                </a:solidFill>
                <a:sym typeface="+mn-ea"/>
              </a:rPr>
              <a:t>getDatas</a:t>
            </a:r>
            <a:r>
              <a:rPr lang="en-US" sz="1000" b="1">
                <a:solidFill>
                  <a:srgbClr val="00B0F0"/>
                </a:solidFill>
                <a:sym typeface="+mn-ea"/>
              </a:rPr>
              <a:t>).catch( </a:t>
            </a:r>
            <a:r>
              <a:rPr lang="en-US" sz="1000" b="1">
                <a:solidFill>
                  <a:schemeClr val="bg1"/>
                </a:solidFill>
                <a:sym typeface="+mn-ea"/>
              </a:rPr>
              <a:t>(err)=&gt;console.log(err)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
        <p:nvSpPr>
          <p:cNvPr id="12" name="Rectangles 11"/>
          <p:cNvSpPr/>
          <p:nvPr/>
        </p:nvSpPr>
        <p:spPr>
          <a:xfrm>
            <a:off x="7180580" y="2829560"/>
            <a:ext cx="4976495" cy="2900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Async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async function </a:t>
            </a:r>
            <a:r>
              <a:rPr lang="en-US" sz="1000" b="1">
                <a:solidFill>
                  <a:srgbClr val="FFC000"/>
                </a:solidFill>
                <a:sym typeface="+mn-ea"/>
              </a:rPr>
              <a:t>start(){</a:t>
            </a:r>
            <a:endParaRPr lang="en-US" sz="1000" b="1">
              <a:solidFill>
                <a:srgbClr val="FFC000"/>
              </a:solidFill>
              <a:sym typeface="+mn-ea"/>
            </a:endParaRPr>
          </a:p>
          <a:p>
            <a:pPr algn="l"/>
            <a:r>
              <a:rPr lang="en-US" sz="1000" b="1">
                <a:solidFill>
                  <a:srgbClr val="FFC000"/>
                </a:solidFill>
                <a:sym typeface="+mn-ea"/>
              </a:rPr>
              <a:t>    </a:t>
            </a:r>
            <a:r>
              <a:rPr lang="en-US" sz="1000" b="1">
                <a:solidFill>
                  <a:srgbClr val="00B0F0"/>
                </a:solidFill>
                <a:sym typeface="+mn-ea"/>
              </a:rPr>
              <a:t>await </a:t>
            </a:r>
            <a:r>
              <a:rPr lang="en-US" sz="1000" b="1">
                <a:solidFill>
                  <a:srgbClr val="FFC000"/>
                </a:solidFill>
                <a:sym typeface="+mn-ea"/>
              </a:rPr>
              <a:t>createData</a:t>
            </a:r>
            <a:r>
              <a:rPr lang="en-US" sz="1000" b="1">
                <a:solidFill>
                  <a:schemeClr val="bg1"/>
                </a:solidFill>
                <a:sym typeface="+mn-ea"/>
              </a:rPr>
              <a:t>({name : "Vivek" , Profession:"Software Engieer"} )</a:t>
            </a:r>
            <a:endParaRPr lang="en-US" sz="1000" b="1">
              <a:solidFill>
                <a:schemeClr val="bg1"/>
              </a:solidFill>
              <a:sym typeface="+mn-ea"/>
            </a:endParaRPr>
          </a:p>
          <a:p>
            <a:pPr algn="l"/>
            <a:r>
              <a:rPr lang="en-US" sz="1000" b="1">
                <a:solidFill>
                  <a:srgbClr val="FFC000"/>
                </a:solidFill>
                <a:sym typeface="+mn-ea"/>
              </a:rPr>
              <a:t>   </a:t>
            </a:r>
            <a:r>
              <a:rPr lang="en-US" sz="1000" b="1">
                <a:solidFill>
                  <a:srgbClr val="92D050"/>
                </a:solidFill>
                <a:sym typeface="+mn-ea"/>
              </a:rPr>
              <a:t> // await is only valid with async function.</a:t>
            </a:r>
            <a:endParaRPr lang="en-US" sz="1000" b="1">
              <a:solidFill>
                <a:srgbClr val="FFC000"/>
              </a:solidFill>
              <a:sym typeface="+mn-ea"/>
            </a:endParaRPr>
          </a:p>
          <a:p>
            <a:pPr algn="l"/>
            <a:r>
              <a:rPr lang="en-US" sz="1000" b="1">
                <a:solidFill>
                  <a:srgbClr val="FFC000"/>
                </a:solidFill>
                <a:sym typeface="+mn-ea"/>
              </a:rPr>
              <a:t>    getDatas()</a:t>
            </a:r>
            <a:endParaRPr lang="en-US" sz="1000" b="1">
              <a:solidFill>
                <a:srgbClr val="FFC00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start</a:t>
            </a:r>
            <a:r>
              <a:rPr lang="en-US" sz="1000" b="1">
                <a:solidFill>
                  <a:schemeClr val="bg1"/>
                </a:solidFill>
                <a:sym typeface="+mn-ea"/>
              </a:rPr>
              <a:t>()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-work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7" name="Rectangles 6"/>
          <p:cNvSpPr/>
          <p:nvPr/>
        </p:nvSpPr>
        <p:spPr>
          <a:xfrm>
            <a:off x="5092065" y="0"/>
            <a:ext cx="2764155" cy="682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globl variable without constructor</a:t>
            </a:r>
            <a:endParaRPr lang="en-US" sz="1200" b="1">
              <a:solidFill>
                <a:srgbClr val="E907E7"/>
              </a:solidFill>
              <a:sym typeface="+mn-ea"/>
            </a:endParaRPr>
          </a:p>
          <a:p>
            <a:pPr algn="l"/>
            <a:r>
              <a:rPr lang="en-US" sz="1200" b="1">
                <a:solidFill>
                  <a:srgbClr val="92D050"/>
                </a:solidFill>
                <a:sym typeface="+mn-ea"/>
              </a:rPr>
              <a:t>you may omit 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val0</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val1</a:t>
            </a:r>
            <a:endParaRPr lang="en-US" sz="1200" b="1">
              <a:solidFill>
                <a:srgbClr val="00B0F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The</a:t>
            </a:r>
            <a:r>
              <a:rPr lang="en-US" sz="1200" b="1">
                <a:solidFill>
                  <a:srgbClr val="FF0000"/>
                </a:solidFill>
                <a:sym typeface="+mn-ea"/>
              </a:rPr>
              <a:t> __init__()</a:t>
            </a:r>
            <a:r>
              <a:rPr lang="en-US" sz="1200" b="1">
                <a:solidFill>
                  <a:srgbClr val="92D050"/>
                </a:solidFill>
                <a:sym typeface="+mn-ea"/>
              </a:rPr>
              <a:t> function is called automatically every time the class is being used to create a new object.</a:t>
            </a:r>
            <a:endParaRPr lang="en-US" sz="1200" b="1">
              <a:solidFill>
                <a:srgbClr val="92D050"/>
              </a:solidFill>
              <a:sym typeface="+mn-ea"/>
            </a:endParaRPr>
          </a:p>
          <a:p>
            <a:pPr algn="l"/>
            <a:r>
              <a:rPr lang="en-US" sz="1200" b="1">
                <a:solidFill>
                  <a:srgbClr val="00B0F0"/>
                </a:solidFill>
                <a:sym typeface="+mn-ea"/>
              </a:rPr>
              <a:t>  def __init__(self</a:t>
            </a:r>
            <a:r>
              <a:rPr lang="en-US" sz="1200" b="1">
                <a:solidFill>
                  <a:schemeClr val="bg1"/>
                </a:solidFill>
                <a:sym typeface="+mn-ea"/>
              </a:rPr>
              <a:t>, 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92D050"/>
                </a:solidFill>
                <a:sym typeface="+mn-ea"/>
              </a:rPr>
              <a:t>/*self.var0:-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inside class , object as string return</a:t>
            </a:r>
            <a:endParaRPr lang="en-US" sz="1200" b="1">
              <a:solidFill>
                <a:srgbClr val="92D050"/>
              </a:solidFill>
              <a:sym typeface="+mn-ea"/>
            </a:endParaRPr>
          </a:p>
          <a:p>
            <a:pPr algn="l"/>
            <a:r>
              <a:rPr lang="en-US" sz="1200" b="1">
                <a:solidFill>
                  <a:srgbClr val="92D050"/>
                </a:solidFill>
                <a:sym typeface="+mn-ea"/>
              </a:rPr>
              <a:t>  # The </a:t>
            </a:r>
            <a:r>
              <a:rPr lang="en-US" sz="1200" b="1">
                <a:solidFill>
                  <a:srgbClr val="FF0000"/>
                </a:solidFill>
                <a:sym typeface="+mn-ea"/>
              </a:rPr>
              <a:t>__str__()</a:t>
            </a:r>
            <a:r>
              <a:rPr lang="en-US" sz="1200" b="1">
                <a:solidFill>
                  <a:srgbClr val="92D050"/>
                </a:solidFill>
                <a:sym typeface="+mn-ea"/>
              </a:rPr>
              <a:t> function controls what should be returned when the class object is represented as a string.</a:t>
            </a:r>
            <a:endParaRPr lang="en-US" sz="1200" b="1">
              <a:solidFill>
                <a:srgbClr val="92D050"/>
              </a:solidFill>
              <a:sym typeface="+mn-ea"/>
            </a:endParaRPr>
          </a:p>
          <a:p>
            <a:pPr algn="l"/>
            <a:r>
              <a:rPr lang="en-US" sz="1200" b="1">
                <a:solidFill>
                  <a:srgbClr val="92D050"/>
                </a:solidFill>
                <a:sym typeface="+mn-ea"/>
              </a:rPr>
              <a:t>If the </a:t>
            </a:r>
            <a:r>
              <a:rPr lang="en-US" sz="1200" b="1">
                <a:solidFill>
                  <a:srgbClr val="FF0000"/>
                </a:solidFill>
                <a:sym typeface="+mn-ea"/>
              </a:rPr>
              <a:t>__str__()</a:t>
            </a:r>
            <a:r>
              <a:rPr lang="en-US" sz="1200" b="1">
                <a:solidFill>
                  <a:srgbClr val="92D050"/>
                </a:solidFill>
                <a:sym typeface="+mn-ea"/>
              </a:rPr>
              <a:t> function is not set, the string representation of the object is returned:</a:t>
            </a:r>
            <a:endParaRPr lang="en-US" sz="1200" b="1">
              <a:solidFill>
                <a:srgbClr val="92D050"/>
              </a:solidFill>
              <a:sym typeface="+mn-ea"/>
            </a:endParaRPr>
          </a:p>
          <a:p>
            <a:pPr algn="l"/>
            <a:r>
              <a:rPr lang="en-US" sz="1200" b="1">
                <a:solidFill>
                  <a:srgbClr val="00B0F0"/>
                </a:solidFill>
                <a:sym typeface="+mn-ea"/>
              </a:rPr>
              <a:t>  def __str__(self)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a:solidFill>
                <a:schemeClr val="bg1"/>
              </a:solidFill>
              <a:sym typeface="+mn-ea"/>
            </a:endParaRPr>
          </a:p>
          <a:p>
            <a:pPr algn="ctr"/>
            <a:r>
              <a:rPr lang="en-US" sz="1200" b="1">
                <a:solidFill>
                  <a:srgbClr val="FFFF00"/>
                </a:solidFill>
                <a:sym typeface="+mn-ea"/>
              </a:rPr>
              <a:t>or</a:t>
            </a:r>
            <a:endParaRPr lang="en-US" sz="1200">
              <a:solidFill>
                <a:schemeClr val="bg1"/>
              </a:solidFill>
              <a:sym typeface="+mn-ea"/>
            </a:endParaRPr>
          </a:p>
          <a:p>
            <a:pPr algn="l"/>
            <a:r>
              <a:rPr lang="en-US" sz="1200" b="1">
                <a:solidFill>
                  <a:srgbClr val="00B0F0"/>
                </a:solidFill>
                <a:sym typeface="+mn-ea"/>
              </a:rPr>
              <a:t>  def __repr__(self)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methd inside class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method_1</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a:solidFill>
                <a:schemeClr val="bg1"/>
              </a:solidFill>
              <a:sym typeface="+mn-ea"/>
            </a:endParaRPr>
          </a:p>
          <a:p>
            <a:pPr algn="l"/>
            <a:r>
              <a:rPr lang="en-US" sz="1200" b="1">
                <a:solidFill>
                  <a:srgbClr val="00B0F0"/>
                </a:solidFill>
                <a:sym typeface="+mn-ea"/>
              </a:rPr>
              <a:t>   def  </a:t>
            </a:r>
            <a:r>
              <a:rPr lang="en-US" sz="1200" b="1">
                <a:solidFill>
                  <a:schemeClr val="accent2"/>
                </a:solidFill>
                <a:sym typeface="+mn-ea"/>
              </a:rPr>
              <a:t>method_2</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method_3</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p:txBody>
      </p:sp>
      <p:sp>
        <p:nvSpPr>
          <p:cNvPr id="12" name="Rectangles 11"/>
          <p:cNvSpPr/>
          <p:nvPr/>
        </p:nvSpPr>
        <p:spPr>
          <a:xfrm>
            <a:off x="7950835" y="1905"/>
            <a:ext cx="4170045" cy="409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0000"/>
                </a:solidFill>
                <a:sym typeface="+mn-ea"/>
              </a:rPr>
              <a:t>(in python)</a:t>
            </a:r>
            <a:endParaRPr lang="en-US" sz="1200" b="1">
              <a:sym typeface="+mn-ea"/>
            </a:endParaRPr>
          </a:p>
          <a:p>
            <a:pPr algn="l"/>
            <a:r>
              <a:rPr lang="en-US" sz="1200" b="1">
                <a:solidFill>
                  <a:srgbClr val="FF0000"/>
                </a:solidFill>
                <a:sym typeface="+mn-ea"/>
              </a:rPr>
              <a:t>1.</a:t>
            </a:r>
            <a:r>
              <a:rPr lang="en-US" sz="1200" b="1">
                <a:sym typeface="+mn-ea"/>
              </a:rPr>
              <a:t> inside class if you want to declare &amp; access variable in constructor  then you will use with </a:t>
            </a:r>
            <a:r>
              <a:rPr lang="en-US" sz="1200" b="1">
                <a:solidFill>
                  <a:srgbClr val="00B0F0"/>
                </a:solidFill>
                <a:sym typeface="+mn-ea"/>
              </a:rPr>
              <a:t>self . self </a:t>
            </a:r>
            <a:r>
              <a:rPr lang="en-US" sz="1200" b="1">
                <a:solidFill>
                  <a:srgbClr val="002060"/>
                </a:solidFill>
                <a:sym typeface="+mn-ea"/>
              </a:rPr>
              <a:t>wll be the first parameter</a:t>
            </a:r>
            <a:endParaRPr lang="en-US" sz="1200" b="1">
              <a:solidFill>
                <a:srgbClr val="00B0F0"/>
              </a:solidFill>
              <a:sym typeface="+mn-ea"/>
            </a:endParaRPr>
          </a:p>
          <a:p>
            <a:pPr algn="l"/>
            <a:r>
              <a:rPr lang="en-US" sz="1200" b="1">
                <a:solidFill>
                  <a:srgbClr val="FF0000"/>
                </a:solidFill>
                <a:sym typeface="+mn-ea"/>
              </a:rPr>
              <a:t>2. </a:t>
            </a:r>
            <a:r>
              <a:rPr lang="en-US" sz="1200" b="1">
                <a:sym typeface="+mn-ea"/>
              </a:rPr>
              <a:t>inside class if you want to declare &amp; access variable in function then you will use with </a:t>
            </a:r>
            <a:r>
              <a:rPr lang="en-US" sz="1200" b="1">
                <a:solidFill>
                  <a:srgbClr val="00B0F0"/>
                </a:solidFill>
                <a:sym typeface="+mn-ea"/>
              </a:rPr>
              <a:t>self . self </a:t>
            </a:r>
            <a:r>
              <a:rPr lang="en-US" sz="1200" b="1">
                <a:solidFill>
                  <a:srgbClr val="002060"/>
                </a:solidFill>
                <a:sym typeface="+mn-ea"/>
              </a:rPr>
              <a:t>wll be the first parameter</a:t>
            </a:r>
            <a:r>
              <a:rPr lang="en-US" sz="1200" b="1">
                <a:solidFill>
                  <a:srgbClr val="00B0F0"/>
                </a:solidFill>
                <a:sym typeface="+mn-ea"/>
              </a:rPr>
              <a:t>.</a:t>
            </a:r>
            <a:endParaRPr lang="en-US" sz="1200" b="1">
              <a:solidFill>
                <a:srgbClr val="00B0F0"/>
              </a:solidFill>
              <a:sym typeface="+mn-ea"/>
            </a:endParaRPr>
          </a:p>
          <a:p>
            <a:pPr algn="l"/>
            <a:r>
              <a:rPr lang="en-US" sz="1200" b="1">
                <a:solidFill>
                  <a:srgbClr val="FF0000"/>
                </a:solidFill>
                <a:sym typeface="+mn-ea"/>
              </a:rPr>
              <a:t>3. </a:t>
            </a:r>
            <a:r>
              <a:rPr lang="en-US" sz="1200" b="1">
                <a:solidFill>
                  <a:schemeClr val="tx1"/>
                </a:solidFill>
                <a:sym typeface="+mn-ea"/>
              </a:rPr>
              <a:t>jo bhi method class ke andr create kr rhe ho uska first parameter </a:t>
            </a:r>
            <a:r>
              <a:rPr lang="en-US" sz="1200" b="1">
                <a:solidFill>
                  <a:srgbClr val="00B0F0"/>
                </a:solidFill>
                <a:sym typeface="+mn-ea"/>
              </a:rPr>
              <a:t>self </a:t>
            </a:r>
            <a:r>
              <a:rPr lang="en-US" sz="1200" b="1">
                <a:solidFill>
                  <a:schemeClr val="tx1"/>
                </a:solidFill>
                <a:sym typeface="+mn-ea"/>
              </a:rPr>
              <a:t>rhega.</a:t>
            </a:r>
            <a:endParaRPr lang="en-US" sz="1200" b="1">
              <a:solidFill>
                <a:srgbClr val="FF0000"/>
              </a:solidFill>
              <a:sym typeface="+mn-ea"/>
            </a:endParaRPr>
          </a:p>
          <a:p>
            <a:pPr algn="l"/>
            <a:r>
              <a:rPr lang="en-US" sz="1200" b="1">
                <a:solidFill>
                  <a:srgbClr val="FF0000"/>
                </a:solidFill>
                <a:sym typeface="+mn-ea"/>
              </a:rPr>
              <a:t>4.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 to the class.</a:t>
            </a:r>
            <a:endParaRPr lang="en-US" sz="1200" b="1">
              <a:solidFill>
                <a:schemeClr val="tx1"/>
              </a:solidFill>
              <a:sym typeface="+mn-ea"/>
            </a:endParaRPr>
          </a:p>
          <a:p>
            <a:pPr algn="l"/>
            <a:r>
              <a:rPr lang="en-US" sz="1200" b="1">
                <a:solidFill>
                  <a:srgbClr val="FF0000"/>
                </a:solidFill>
                <a:sym typeface="+mn-ea"/>
              </a:rPr>
              <a:t>5. </a:t>
            </a:r>
            <a:r>
              <a:rPr lang="en-US" sz="1200" b="1">
                <a:solidFill>
                  <a:schemeClr val="tx1"/>
                </a:solidFill>
                <a:sym typeface="+mn-ea"/>
              </a:rPr>
              <a:t>The </a:t>
            </a:r>
            <a:r>
              <a:rPr lang="en-US" sz="1200" b="1">
                <a:solidFill>
                  <a:srgbClr val="00B0F0"/>
                </a:solidFill>
                <a:sym typeface="+mn-ea"/>
              </a:rPr>
              <a:t>__str__</a:t>
            </a:r>
            <a:r>
              <a:rPr lang="en-US" sz="1200" b="1">
                <a:solidFill>
                  <a:schemeClr val="tx1"/>
                </a:solidFill>
                <a:sym typeface="+mn-ea"/>
              </a:rPr>
              <a:t> method in Python represents the class objects as a string – it can be used for classes. The </a:t>
            </a:r>
            <a:r>
              <a:rPr lang="en-US" sz="1200" b="1">
                <a:solidFill>
                  <a:srgbClr val="00B0F0"/>
                </a:solidFill>
                <a:sym typeface="+mn-ea"/>
              </a:rPr>
              <a:t>__str__</a:t>
            </a:r>
            <a:r>
              <a:rPr lang="en-US" sz="1200" b="1">
                <a:solidFill>
                  <a:schemeClr val="tx1"/>
                </a:solidFill>
                <a:sym typeface="+mn-ea"/>
              </a:rPr>
              <a:t> method should be defined in a way that is easy to read and outputs all the members of the class.</a:t>
            </a:r>
            <a:endParaRPr lang="en-US" sz="1200" b="1">
              <a:solidFill>
                <a:schemeClr val="tx1"/>
              </a:solidFill>
              <a:sym typeface="+mn-ea"/>
            </a:endParaRPr>
          </a:p>
          <a:p>
            <a:pPr algn="l"/>
            <a:r>
              <a:rPr lang="en-US" sz="1200" b="1">
                <a:solidFill>
                  <a:srgbClr val="FF0000"/>
                </a:solidFill>
                <a:sym typeface="+mn-ea"/>
              </a:rPr>
              <a:t>6.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belongs to the class.</a:t>
            </a:r>
            <a:endParaRPr lang="en-US" sz="1200" b="1">
              <a:solidFill>
                <a:schemeClr val="tx1"/>
              </a:solidFill>
              <a:sym typeface="+mn-ea"/>
            </a:endParaRPr>
          </a:p>
          <a:p>
            <a:pPr algn="l"/>
            <a:r>
              <a:rPr lang="en-US" sz="1200" b="1">
                <a:solidFill>
                  <a:srgbClr val="FF0000"/>
                </a:solidFill>
                <a:sym typeface="+mn-ea"/>
              </a:rPr>
              <a:t>7. </a:t>
            </a:r>
            <a:r>
              <a:rPr lang="en-US" sz="1200" b="1">
                <a:solidFill>
                  <a:schemeClr val="tx1"/>
                </a:solidFill>
                <a:sym typeface="+mn-ea"/>
              </a:rPr>
              <a:t>It does not have to be named </a:t>
            </a:r>
            <a:r>
              <a:rPr lang="en-US" sz="1200" b="1">
                <a:solidFill>
                  <a:srgbClr val="00B0F0"/>
                </a:solidFill>
                <a:sym typeface="+mn-ea"/>
              </a:rPr>
              <a:t>self </a:t>
            </a:r>
            <a:r>
              <a:rPr lang="en-US" sz="1200" b="1">
                <a:solidFill>
                  <a:schemeClr val="tx1"/>
                </a:solidFill>
                <a:sym typeface="+mn-ea"/>
              </a:rPr>
              <a:t>, you can call it whatever you like, but it has to be the first parameter of any function in the class:</a:t>
            </a:r>
            <a:endParaRPr lang="en-US" sz="1200" b="1">
              <a:solidFill>
                <a:schemeClr val="tx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14" name="Rectangles 13"/>
          <p:cNvSpPr/>
          <p:nvPr/>
        </p:nvSpPr>
        <p:spPr>
          <a:xfrm>
            <a:off x="7950835" y="4926330"/>
            <a:ext cx="2155190" cy="1900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92D050"/>
                </a:solidFill>
                <a:sym typeface="+mn-ea"/>
              </a:rPr>
              <a:t>definitions cannot be empty, but if you for some reason have a </a:t>
            </a:r>
            <a:r>
              <a:rPr lang="en-US" sz="1200" b="1">
                <a:solidFill>
                  <a:srgbClr val="00B0F0"/>
                </a:solidFill>
                <a:sym typeface="+mn-ea"/>
              </a:rPr>
              <a:t>class </a:t>
            </a:r>
            <a:r>
              <a:rPr lang="en-US" sz="1200" b="1">
                <a:solidFill>
                  <a:srgbClr val="92D050"/>
                </a:solidFill>
                <a:sym typeface="+mn-ea"/>
              </a:rPr>
              <a:t>definition with no content, put in the </a:t>
            </a:r>
            <a:r>
              <a:rPr lang="en-US" sz="1200" b="1">
                <a:solidFill>
                  <a:srgbClr val="00B0F0"/>
                </a:solidFill>
                <a:sym typeface="+mn-ea"/>
              </a:rPr>
              <a:t>pass </a:t>
            </a:r>
            <a:r>
              <a:rPr lang="en-US" sz="1200" b="1">
                <a:solidFill>
                  <a:srgbClr val="92D050"/>
                </a:solidFill>
                <a:sym typeface="+mn-ea"/>
              </a:rPr>
              <a:t>statement to avoid getting an error.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6" name="Rectangles 5"/>
          <p:cNvSpPr/>
          <p:nvPr/>
        </p:nvSpPr>
        <p:spPr>
          <a:xfrm>
            <a:off x="4144010" y="0"/>
            <a:ext cx="2847975" cy="44862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l"/>
            <a:r>
              <a:rPr lang="en-US" sz="1200" b="1">
                <a:solidFill>
                  <a:srgbClr val="FFFF00"/>
                </a:solidFill>
                <a:sym typeface="+mn-ea"/>
              </a:rPr>
              <a:t>Defined class and create Instance</a:t>
            </a:r>
            <a:endParaRPr lang="en-US" sz="1200" b="1">
              <a:solidFill>
                <a:srgbClr val="FFFF00"/>
              </a:solidFill>
              <a:sym typeface="+mn-ea"/>
            </a:endParaRPr>
          </a:p>
          <a:p>
            <a:pPr algn="ctr"/>
            <a:r>
              <a:rPr lang="en-US" sz="1200" b="1">
                <a:solidFill>
                  <a:srgbClr val="FFFF00"/>
                </a:solidFill>
                <a:sym typeface="+mn-ea"/>
              </a:rPr>
              <a:t>global variable without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x </a:t>
            </a:r>
            <a:r>
              <a:rPr lang="en-US" sz="1200" b="1">
                <a:solidFill>
                  <a:srgbClr val="00B0F0"/>
                </a:solidFill>
                <a:sym typeface="+mn-ea"/>
              </a:rPr>
              <a:t>= </a:t>
            </a:r>
            <a:r>
              <a:rPr lang="en-US" sz="1200" b="1">
                <a:solidFill>
                  <a:schemeClr val="bg1"/>
                </a:solidFill>
                <a:sym typeface="+mn-ea"/>
              </a:rPr>
              <a:t>5</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a:t>
            </a:r>
            <a:r>
              <a:rPr lang="en-US" sz="1200" b="1">
                <a:solidFill>
                  <a:schemeClr val="accent4"/>
                </a:solidFill>
                <a:sym typeface="+mn-ea"/>
              </a:rPr>
              <a:t>1</a:t>
            </a:r>
            <a:r>
              <a:rPr lang="en-US" sz="1200" b="1">
                <a:solidFill>
                  <a:srgbClr val="00B0F0"/>
                </a:solidFill>
                <a:sym typeface="+mn-ea"/>
              </a:rPr>
              <a:t>.</a:t>
            </a:r>
            <a:r>
              <a:rPr lang="en-US" sz="1200" b="1">
                <a:solidFill>
                  <a:schemeClr val="accent2"/>
                </a:solidFill>
                <a:sym typeface="+mn-ea"/>
              </a:rPr>
              <a:t>x</a:t>
            </a:r>
            <a:r>
              <a:rPr lang="en-US" sz="1200" b="1">
                <a:solidFill>
                  <a:srgbClr val="00B0F0"/>
                </a:solidFill>
                <a:sym typeface="+mn-ea"/>
              </a:rPr>
              <a:t>) </a:t>
            </a:r>
            <a:r>
              <a:rPr lang="en-US" sz="1200" b="1">
                <a:solidFill>
                  <a:srgbClr val="92D050"/>
                </a:solidFill>
                <a:sym typeface="+mn-ea"/>
              </a:rPr>
              <a:t># 5</a:t>
            </a:r>
            <a:endParaRPr lang="en-US" sz="1200" b="1">
              <a:solidFill>
                <a:srgbClr val="92D050"/>
              </a:solidFill>
              <a:sym typeface="+mn-ea"/>
            </a:endParaRPr>
          </a:p>
          <a:p>
            <a:pPr algn="ctr"/>
            <a:r>
              <a:rPr lang="en-US" sz="1200" b="1">
                <a:solidFill>
                  <a:srgbClr val="FFFF00"/>
                </a:solidFill>
                <a:sym typeface="+mn-ea"/>
              </a:rPr>
              <a:t>global variable with constructor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ctr"/>
            <a:r>
              <a:rPr lang="en-US" sz="1200" b="1">
                <a:solidFill>
                  <a:srgbClr val="FFFF00"/>
                </a:solidFill>
                <a:sym typeface="+mn-ea"/>
              </a:rPr>
              <a:t> methd inside class</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r>
              <a:rPr lang="en-US" sz="1200" b="1">
                <a:solidFill>
                  <a:srgbClr val="FFFF00"/>
                </a:solidFill>
                <a:sym typeface="+mn-ea"/>
              </a:rPr>
              <a:t> </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9" name="Rectangles 8"/>
          <p:cNvSpPr/>
          <p:nvPr/>
        </p:nvSpPr>
        <p:spPr>
          <a:xfrm>
            <a:off x="6992620" y="0"/>
            <a:ext cx="2778125" cy="22428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1" name="Rectangles 10"/>
          <p:cNvSpPr/>
          <p:nvPr/>
        </p:nvSpPr>
        <p:spPr>
          <a:xfrm>
            <a:off x="9763125" y="0"/>
            <a:ext cx="2386330" cy="24917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Use the __str__() and __repr__() Methods in Python</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rgbClr val="00B0F0"/>
                </a:solidFill>
                <a:sym typeface="+mn-ea"/>
              </a:rPr>
              <a:t>__str__ (self):</a:t>
            </a:r>
            <a:endParaRPr lang="en-US" sz="1200" b="1">
              <a:solidFill>
                <a:srgbClr val="00B0F0"/>
              </a:solidFill>
              <a:sym typeface="+mn-ea"/>
            </a:endParaRPr>
          </a:p>
          <a:p>
            <a:pPr algn="l"/>
            <a:r>
              <a:rPr lang="en-US" sz="1200" b="1">
                <a:solidFill>
                  <a:srgbClr val="00B0F0"/>
                </a:solidFill>
                <a:sym typeface="+mn-ea"/>
              </a:rPr>
              <a:t>    return f"{self.</a:t>
            </a:r>
            <a:r>
              <a:rPr lang="en-US" sz="1200" b="1">
                <a:solidFill>
                  <a:schemeClr val="accent2"/>
                </a:solidFill>
                <a:sym typeface="+mn-ea"/>
              </a:rPr>
              <a:t>name</a:t>
            </a:r>
            <a:r>
              <a:rPr lang="en-US" sz="1200" b="1">
                <a:solidFill>
                  <a:srgbClr val="00B0F0"/>
                </a:solidFill>
                <a:sym typeface="+mn-ea"/>
              </a:rPr>
              <a:t>}({self.</a:t>
            </a:r>
            <a:r>
              <a:rPr lang="en-US" sz="1200" b="1">
                <a:solidFill>
                  <a:schemeClr val="accent2"/>
                </a:solidFill>
                <a:sym typeface="+mn-ea"/>
              </a:rPr>
              <a:t>age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2" name="Rectangles 11"/>
          <p:cNvSpPr/>
          <p:nvPr/>
        </p:nvSpPr>
        <p:spPr>
          <a:xfrm>
            <a:off x="9751695" y="2491740"/>
            <a:ext cx="2392680" cy="3143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__str__())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 </a:t>
            </a:r>
            <a:r>
              <a:rPr lang="en-US" sz="1200" b="1">
                <a:solidFill>
                  <a:srgbClr val="92D050"/>
                </a:solidFill>
                <a:sym typeface="+mn-ea"/>
              </a:rPr>
              <a:t>#  x</a:t>
            </a:r>
            <a:endParaRPr lang="en-US" sz="1200" b="1">
              <a:solidFill>
                <a:srgbClr val="92D050"/>
              </a:solidFill>
              <a:sym typeface="+mn-ea"/>
            </a:endParaRPr>
          </a:p>
          <a:p>
            <a:pPr algn="l"/>
            <a:r>
              <a:rPr lang="en-US" sz="1200" b="1">
                <a:solidFill>
                  <a:srgbClr val="92D050"/>
                </a:solidFill>
                <a:sym typeface="+mn-ea"/>
              </a:rPr>
              <a:t> x  = &lt;__main__.MyClass object at 0x7f30356641f0&gt;</a:t>
            </a:r>
            <a:endParaRPr lang="en-US" sz="1200" b="1">
              <a:solidFill>
                <a:srgbClr val="92D050"/>
              </a:solidFill>
              <a:sym typeface="+mn-ea"/>
            </a:endParaRPr>
          </a:p>
        </p:txBody>
      </p:sp>
      <p:sp>
        <p:nvSpPr>
          <p:cNvPr id="13" name="Rectangles 12"/>
          <p:cNvSpPr/>
          <p:nvPr/>
        </p:nvSpPr>
        <p:spPr>
          <a:xfrm>
            <a:off x="7003415" y="2242820"/>
            <a:ext cx="2748280" cy="1910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change the self parameter</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(mySelf):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Self1.</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4" name="Rectangles 13"/>
          <p:cNvSpPr/>
          <p:nvPr/>
        </p:nvSpPr>
        <p:spPr>
          <a:xfrm>
            <a:off x="9751695" y="5635625"/>
            <a:ext cx="2392680" cy="638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
        <p:nvSpPr>
          <p:cNvPr id="15" name="Rectangles 14"/>
          <p:cNvSpPr/>
          <p:nvPr/>
        </p:nvSpPr>
        <p:spPr>
          <a:xfrm>
            <a:off x="7003415" y="4153535"/>
            <a:ext cx="2765425" cy="2642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Custom __str__ method</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__str__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&lt;__main__.MyClass object at 0x7f05c92281f0&gt;</a:t>
            </a:r>
            <a:endParaRPr lang="en-US" sz="1200" b="1">
              <a:solidFill>
                <a:srgbClr val="92D050"/>
              </a:solidFill>
              <a:sym typeface="+mn-ea"/>
            </a:endParaRPr>
          </a:p>
        </p:txBody>
      </p:sp>
      <p:sp>
        <p:nvSpPr>
          <p:cNvPr id="16" name="Rectangles 15"/>
          <p:cNvSpPr/>
          <p:nvPr/>
        </p:nvSpPr>
        <p:spPr>
          <a:xfrm>
            <a:off x="4155440" y="4486275"/>
            <a:ext cx="2847975"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__repr__ method defined only</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a:t>
            </a:r>
            <a:r>
              <a:rPr lang="en-US" sz="1200" b="1">
                <a:solidFill>
                  <a:srgbClr val="00B0F0"/>
                </a:solidFill>
                <a:sym typeface="+mn-ea"/>
              </a:rPr>
              <a:t>repr</a:t>
            </a:r>
            <a:r>
              <a:rPr lang="en-US" sz="1200" b="1">
                <a:solidFill>
                  <a:srgbClr val="00B0F0"/>
                </a:solidFill>
                <a:sym typeface="+mn-ea"/>
              </a:rPr>
              <a:t>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a:t>
            </a:r>
            <a:r>
              <a:rPr lang="en-US" sz="1200" b="1">
                <a:solidFill>
                  <a:srgbClr val="92D050"/>
                </a:solidFill>
                <a:sym typeface="+mn-ea"/>
              </a:rPr>
              <a:t>  36 John</a:t>
            </a:r>
            <a:endParaRPr lang="en-US" sz="1200" b="1">
              <a:solidFill>
                <a:srgbClr val="92D050"/>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-Inheritance</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Inheritance in OOP = When a class derives from another class. The child class will inherit all the public and protected properties and methods from the parent class. In addition, it can have its own properties and methods. An inherited class is defined by using the extends keyword.</a:t>
            </a:r>
            <a:endParaRPr lang="en-US" altLang="zh-CN" sz="1600" b="1" dirty="0">
              <a:solidFill>
                <a:schemeClr val="bg1">
                  <a:lumMod val="6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4766" y="2067500"/>
            <a:ext cx="7310438" cy="829945"/>
          </a:xfrm>
          <a:prstGeom prst="rect">
            <a:avLst/>
          </a:prstGeom>
          <a:noFill/>
        </p:spPr>
        <p:txBody>
          <a:bodyPr wrap="square" rtlCol="0">
            <a:spAutoFit/>
          </a:bodyPr>
          <a:p>
            <a:pPr algn="ctr"/>
            <a:r>
              <a:rPr lang="en-US" altLang="zh-CN" sz="4800" b="1" dirty="0">
                <a:solidFill>
                  <a:schemeClr val="accent1"/>
                </a:solidFill>
              </a:rPr>
              <a:t>String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779780"/>
          </a:xfrm>
          <a:prstGeom prst="rect">
            <a:avLst/>
          </a:prstGeom>
        </p:spPr>
        <p:txBody>
          <a:bodyPr wrap="square">
            <a:spAutoFit/>
          </a:bodyPr>
          <a:p>
            <a:pPr algn="ctr">
              <a:lnSpc>
                <a:spcPct val="140000"/>
              </a:lnSpc>
            </a:pPr>
            <a:r>
              <a:rPr lang="en-US" altLang="zh-CN" sz="1600" b="1" dirty="0">
                <a:solidFill>
                  <a:schemeClr val="bg1">
                    <a:lumMod val="65000"/>
                  </a:schemeClr>
                </a:solidFill>
              </a:rPr>
              <a:t> A</a:t>
            </a:r>
            <a:r>
              <a:rPr lang="en-US" altLang="zh-CN" sz="1600" b="1" dirty="0">
                <a:solidFill>
                  <a:schemeClr val="bg1">
                    <a:lumMod val="65000"/>
                  </a:schemeClr>
                </a:solidFill>
              </a:rPr>
              <a:t> string is traditionally a sequence of characters, either as a literal constant or as some kind of variable. The latter may allow its elements to be mutated and the length changed, or it may be fixed (after creation).</a:t>
            </a:r>
            <a:endParaRPr lang="en-US" altLang="zh-CN" sz="1600" b="1" dirty="0">
              <a:solidFill>
                <a:schemeClr val="bg1">
                  <a:lumMod val="6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290576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3" name="Rectangles 2"/>
          <p:cNvSpPr/>
          <p:nvPr/>
        </p:nvSpPr>
        <p:spPr>
          <a:xfrm>
            <a:off x="104140" y="518795"/>
            <a:ext cx="3233420" cy="2724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rPr>
              <a:t>Single-line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 </a:t>
            </a:r>
            <a:r>
              <a:rPr lang="en-US" sz="1400" b="1">
                <a:solidFill>
                  <a:schemeClr val="accent1"/>
                </a:solidFill>
              </a:rPr>
              <a:t>single</a:t>
            </a:r>
            <a:r>
              <a:rPr lang="en-US" sz="1400" b="1">
                <a:solidFill>
                  <a:schemeClr val="accent6"/>
                </a:solidFill>
              </a:rPr>
              <a:t>/</a:t>
            </a:r>
            <a:r>
              <a:rPr lang="en-US" sz="1400" b="1">
                <a:solidFill>
                  <a:schemeClr val="accent1"/>
                </a:solidFill>
              </a:rPr>
              <a:t>double</a:t>
            </a:r>
            <a:r>
              <a:rPr lang="en-US" sz="1400" b="1">
                <a:solidFill>
                  <a:schemeClr val="accent6"/>
                </a:solidFill>
              </a:rPr>
              <a:t>/</a:t>
            </a:r>
            <a:r>
              <a:rPr lang="en-US" sz="1400" b="1">
                <a:solidFill>
                  <a:schemeClr val="accent1"/>
                </a:solidFill>
              </a:rPr>
              <a:t>back-tick quotes</a:t>
            </a:r>
            <a:r>
              <a:rPr lang="en-US" sz="1400" b="1">
                <a:solidFill>
                  <a:schemeClr val="accent6"/>
                </a:solidFill>
              </a:rPr>
              <a:t> </a:t>
            </a:r>
            <a:endParaRPr lang="en-US" sz="1400" b="1">
              <a:solidFill>
                <a:schemeClr val="accent6"/>
              </a:solidFill>
            </a:endParaRPr>
          </a:p>
          <a:p>
            <a:pPr algn="l"/>
            <a:r>
              <a:rPr lang="en-US" sz="1400" b="1">
                <a:solidFill>
                  <a:srgbClr val="7030A0"/>
                </a:solidFill>
              </a:rPr>
              <a:t>Multi-line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a:t>
            </a:r>
            <a:r>
              <a:rPr lang="en-US" sz="1400" b="1">
                <a:solidFill>
                  <a:schemeClr val="accent1"/>
                </a:solidFill>
              </a:rPr>
              <a:t> back-tick quotes</a:t>
            </a:r>
            <a:r>
              <a:rPr lang="en-US" sz="1400" b="1">
                <a:solidFill>
                  <a:schemeClr val="accent6"/>
                </a:solidFill>
              </a:rPr>
              <a:t> </a:t>
            </a:r>
            <a:endParaRPr lang="en-US" sz="1400" b="1">
              <a:solidFill>
                <a:schemeClr val="accent6"/>
              </a:solidFill>
            </a:endParaRPr>
          </a:p>
          <a:p>
            <a:pPr algn="l"/>
            <a:r>
              <a:rPr lang="en-US" sz="1400" b="1">
                <a:solidFill>
                  <a:srgbClr val="FF0000"/>
                </a:solidFill>
                <a:sym typeface="+mn-ea"/>
              </a:rPr>
              <a:t>about String Object</a:t>
            </a:r>
            <a:endParaRPr lang="en-US" sz="1400" b="1">
              <a:solidFill>
                <a:schemeClr val="accent6"/>
              </a:solidFill>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 String("</a:t>
            </a:r>
            <a:r>
              <a:rPr lang="en-US" sz="1400">
                <a:solidFill>
                  <a:schemeClr val="bg1"/>
                </a:solidFill>
                <a:sym typeface="+mn-ea"/>
              </a:rPr>
              <a:t>thing</a:t>
            </a:r>
            <a:r>
              <a:rPr lang="en-US" sz="1400" b="1">
                <a:solidFill>
                  <a:schemeClr val="accent1"/>
                </a:solidFill>
                <a:sym typeface="+mn-ea"/>
              </a:rPr>
              <a:t>")</a:t>
            </a:r>
            <a:endParaRPr lang="en-US" sz="1400" b="1">
              <a:solidFill>
                <a:schemeClr val="accent6"/>
              </a:solidFill>
            </a:endParaRPr>
          </a:p>
          <a:p>
            <a:pPr algn="l"/>
            <a:r>
              <a:rPr lang="en-US" sz="1400" b="1">
                <a:solidFill>
                  <a:schemeClr val="accent1"/>
                </a:solidFill>
                <a:sym typeface="+mn-ea"/>
              </a:rPr>
              <a:t>toString()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valueOf() </a:t>
            </a:r>
            <a:endParaRPr lang="en-US" sz="1400" b="1">
              <a:solidFill>
                <a:schemeClr val="accent1"/>
              </a:solidFill>
              <a:sym typeface="+mn-ea"/>
            </a:endParaRPr>
          </a:p>
          <a:p>
            <a:pPr algn="l"/>
            <a:r>
              <a:rPr lang="en-US" sz="1400" b="1">
                <a:solidFill>
                  <a:schemeClr val="accent1"/>
                </a:solidFill>
                <a:sym typeface="+mn-ea"/>
              </a:rPr>
              <a:t>normalize(</a:t>
            </a:r>
            <a:r>
              <a:rPr lang="en-US" sz="1400" b="1">
                <a:solidFill>
                  <a:schemeClr val="bg1"/>
                </a:solidFill>
                <a:sym typeface="+mn-ea"/>
              </a:rPr>
              <a:t>form</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raw``</a:t>
            </a:r>
            <a:endParaRPr lang="en-US" sz="1400" b="1">
              <a:solidFill>
                <a:schemeClr val="accent1"/>
              </a:solidFill>
              <a:sym typeface="+mn-ea"/>
            </a:endParaRPr>
          </a:p>
        </p:txBody>
      </p:sp>
      <p:sp>
        <p:nvSpPr>
          <p:cNvPr id="2" name="Rectangles 1"/>
          <p:cNvSpPr/>
          <p:nvPr/>
        </p:nvSpPr>
        <p:spPr>
          <a:xfrm>
            <a:off x="3337560" y="1223010"/>
            <a:ext cx="2446020"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length</a:t>
            </a:r>
            <a:r>
              <a:rPr lang="en-US" sz="1400" b="1">
                <a:solidFill>
                  <a:schemeClr val="accent6"/>
                </a:solidFill>
                <a:sym typeface="+mn-ea"/>
              </a:rPr>
              <a:t> </a:t>
            </a:r>
            <a:endParaRPr lang="en-US" sz="1400" b="1">
              <a:solidFill>
                <a:schemeClr val="accent1"/>
              </a:solidFill>
              <a:sym typeface="+mn-ea"/>
            </a:endParaRPr>
          </a:p>
        </p:txBody>
      </p:sp>
      <p:sp>
        <p:nvSpPr>
          <p:cNvPr id="6" name="Rectangles 5"/>
          <p:cNvSpPr/>
          <p:nvPr/>
        </p:nvSpPr>
        <p:spPr>
          <a:xfrm>
            <a:off x="3337560" y="19685"/>
            <a:ext cx="2446020" cy="1203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highlight>
                  <a:srgbClr val="FFFF00"/>
                </a:highlight>
                <a:sym typeface="+mn-ea"/>
              </a:rPr>
              <a:t>CaseConverter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toLocaleLowerCase()</a:t>
            </a:r>
            <a:endParaRPr lang="en-US" sz="1400" b="1">
              <a:solidFill>
                <a:schemeClr val="accent1"/>
              </a:solidFill>
              <a:sym typeface="+mn-ea"/>
            </a:endParaRPr>
          </a:p>
          <a:p>
            <a:pPr algn="l"/>
            <a:r>
              <a:rPr lang="en-US" sz="1400" b="1">
                <a:solidFill>
                  <a:schemeClr val="accent1"/>
                </a:solidFill>
                <a:sym typeface="+mn-ea"/>
              </a:rPr>
              <a:t>toLowerCase()</a:t>
            </a:r>
            <a:endParaRPr lang="en-US" sz="1400">
              <a:solidFill>
                <a:schemeClr val="accent1"/>
              </a:solidFill>
              <a:sym typeface="+mn-ea"/>
            </a:endParaRPr>
          </a:p>
          <a:p>
            <a:pPr algn="l"/>
            <a:r>
              <a:rPr lang="en-US" sz="1400" b="1">
                <a:solidFill>
                  <a:schemeClr val="accent1"/>
                </a:solidFill>
                <a:sym typeface="+mn-ea"/>
              </a:rPr>
              <a:t>toLocaleUpperCase()</a:t>
            </a:r>
            <a:endParaRPr lang="en-US" sz="1400" b="1">
              <a:solidFill>
                <a:schemeClr val="accent1"/>
              </a:solidFill>
              <a:sym typeface="+mn-ea"/>
            </a:endParaRPr>
          </a:p>
          <a:p>
            <a:pPr algn="l"/>
            <a:r>
              <a:rPr lang="en-US" sz="1400" b="1">
                <a:solidFill>
                  <a:schemeClr val="accent1"/>
                </a:solidFill>
                <a:sym typeface="+mn-ea"/>
              </a:rPr>
              <a:t>toUpperCase()</a:t>
            </a:r>
            <a:endParaRPr lang="en-US" sz="1400" b="1">
              <a:solidFill>
                <a:schemeClr val="accent1"/>
              </a:solidFill>
              <a:sym typeface="+mn-ea"/>
            </a:endParaRPr>
          </a:p>
        </p:txBody>
      </p:sp>
      <p:sp>
        <p:nvSpPr>
          <p:cNvPr id="8" name="Rectangles 7"/>
          <p:cNvSpPr/>
          <p:nvPr/>
        </p:nvSpPr>
        <p:spPr>
          <a:xfrm>
            <a:off x="104140" y="3243580"/>
            <a:ext cx="3233420" cy="1492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5" name="Rectangles 4"/>
          <p:cNvSpPr/>
          <p:nvPr/>
        </p:nvSpPr>
        <p:spPr>
          <a:xfrm>
            <a:off x="3337560" y="1854835"/>
            <a:ext cx="2446020" cy="17945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trim()</a:t>
            </a:r>
            <a:endParaRPr lang="en-US" sz="1400" b="1">
              <a:solidFill>
                <a:schemeClr val="accent1"/>
              </a:solidFill>
              <a:sym typeface="+mn-ea"/>
            </a:endParaRPr>
          </a:p>
          <a:p>
            <a:pPr algn="l"/>
            <a:r>
              <a:rPr lang="en-US" sz="1400" b="1">
                <a:solidFill>
                  <a:schemeClr val="accent1"/>
                </a:solidFill>
                <a:sym typeface="+mn-ea"/>
              </a:rPr>
              <a:t>trimStart()</a:t>
            </a:r>
            <a:endParaRPr lang="en-US" sz="1400" b="1">
              <a:solidFill>
                <a:schemeClr val="accent1"/>
              </a:solidFill>
              <a:sym typeface="+mn-ea"/>
            </a:endParaRPr>
          </a:p>
          <a:p>
            <a:pPr algn="l"/>
            <a:r>
              <a:rPr lang="en-US" sz="1400" b="1">
                <a:solidFill>
                  <a:schemeClr val="accent1"/>
                </a:solidFill>
                <a:sym typeface="+mn-ea"/>
              </a:rPr>
              <a:t>trimLeft()</a:t>
            </a:r>
            <a:endParaRPr lang="en-US" sz="1400" b="1">
              <a:solidFill>
                <a:schemeClr val="accent1"/>
              </a:solidFill>
              <a:sym typeface="+mn-ea"/>
            </a:endParaRPr>
          </a:p>
          <a:p>
            <a:pPr algn="l"/>
            <a:r>
              <a:rPr lang="en-US" sz="1400" b="1">
                <a:solidFill>
                  <a:schemeClr val="accent1"/>
                </a:solidFill>
                <a:sym typeface="+mn-ea"/>
              </a:rPr>
              <a:t>trimEnd()</a:t>
            </a:r>
            <a:endParaRPr lang="en-US" sz="1400" b="1">
              <a:solidFill>
                <a:schemeClr val="accent1"/>
              </a:solidFill>
              <a:sym typeface="+mn-ea"/>
            </a:endParaRPr>
          </a:p>
          <a:p>
            <a:pPr algn="l"/>
            <a:r>
              <a:rPr lang="en-US" sz="1400" b="1">
                <a:solidFill>
                  <a:schemeClr val="accent1"/>
                </a:solidFill>
                <a:sym typeface="+mn-ea"/>
              </a:rPr>
              <a:t>trimRight</a:t>
            </a:r>
            <a:r>
              <a:rPr lang="en-US" sz="1400" b="1">
                <a:solidFill>
                  <a:schemeClr val="accent1"/>
                </a:solidFill>
                <a:sym typeface="+mn-ea"/>
              </a:rPr>
              <a:t>()</a:t>
            </a:r>
            <a:endParaRPr lang="en-US" sz="1400" b="1">
              <a:solidFill>
                <a:schemeClr val="accent1"/>
              </a:solidFill>
              <a:sym typeface="+mn-ea"/>
            </a:endParaRPr>
          </a:p>
        </p:txBody>
      </p:sp>
      <p:sp>
        <p:nvSpPr>
          <p:cNvPr id="7" name="Rectangles 6"/>
          <p:cNvSpPr/>
          <p:nvPr/>
        </p:nvSpPr>
        <p:spPr>
          <a:xfrm>
            <a:off x="104140" y="4735830"/>
            <a:ext cx="3233420" cy="1101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5783580" y="19685"/>
            <a:ext cx="3019425"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783580" y="1090930"/>
            <a:ext cx="3017520" cy="10858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accent1"/>
              </a:solidFill>
              <a:sym typeface="+mn-ea"/>
            </a:endParaRPr>
          </a:p>
        </p:txBody>
      </p:sp>
      <p:sp>
        <p:nvSpPr>
          <p:cNvPr id="17" name="Rectangles 16"/>
          <p:cNvSpPr/>
          <p:nvPr/>
        </p:nvSpPr>
        <p:spPr>
          <a:xfrm>
            <a:off x="104140" y="5836920"/>
            <a:ext cx="3353435" cy="8077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200">
                <a:highlight>
                  <a:srgbClr val="FFFF00"/>
                </a:highlight>
              </a:rPr>
              <a:t> </a:t>
            </a:r>
            <a:r>
              <a:rPr lang="en-US" sz="1600" b="1">
                <a:highlight>
                  <a:srgbClr val="FFFF00"/>
                </a:highlight>
              </a:rPr>
              <a:t>Match Value From String Into Array</a:t>
            </a:r>
            <a:r>
              <a:rPr lang="en-US" sz="1200">
                <a:highlight>
                  <a:srgbClr val="FFFF00"/>
                </a:highlight>
              </a:rPr>
              <a:t> .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b="1">
              <a:solidFill>
                <a:schemeClr val="accent1"/>
              </a:solidFill>
              <a:sym typeface="+mn-ea"/>
            </a:endParaRPr>
          </a:p>
        </p:txBody>
      </p:sp>
      <p:sp>
        <p:nvSpPr>
          <p:cNvPr id="18" name="Rectangles 17"/>
          <p:cNvSpPr/>
          <p:nvPr/>
        </p:nvSpPr>
        <p:spPr>
          <a:xfrm>
            <a:off x="3337560" y="3649345"/>
            <a:ext cx="2446020" cy="15995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Value At Index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charAt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1"/>
                </a:solidFill>
                <a:sym typeface="+mn-ea"/>
              </a:rPr>
              <a: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charCodeAt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codePointAt(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801100" y="19685"/>
            <a:ext cx="3290570"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22" name="Rectangles 21"/>
          <p:cNvSpPr/>
          <p:nvPr/>
        </p:nvSpPr>
        <p:spPr>
          <a:xfrm>
            <a:off x="3457575" y="5836920"/>
            <a:ext cx="4842510" cy="620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Compare Two</a:t>
            </a:r>
            <a:r>
              <a:rPr lang="en-US" b="1">
                <a:highlight>
                  <a:srgbClr val="FFFF00"/>
                </a:highlight>
              </a:rPr>
              <a:t>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8803005" y="3243580"/>
            <a:ext cx="3264535" cy="1285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ASCII To String</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ASCII to 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8" name="Rectangles 27"/>
          <p:cNvSpPr/>
          <p:nvPr/>
        </p:nvSpPr>
        <p:spPr>
          <a:xfrm>
            <a:off x="8801100" y="1090930"/>
            <a:ext cx="3272790" cy="7645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chemeClr val="accent1"/>
              </a:solidFill>
              <a:sym typeface="+mn-ea"/>
            </a:endParaRPr>
          </a:p>
        </p:txBody>
      </p:sp>
      <p:sp>
        <p:nvSpPr>
          <p:cNvPr id="29" name="Rectangles 28"/>
          <p:cNvSpPr/>
          <p:nvPr/>
        </p:nvSpPr>
        <p:spPr>
          <a:xfrm>
            <a:off x="8801100" y="1855470"/>
            <a:ext cx="3265805" cy="1404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Array To String</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4" name="Rectangles 3"/>
          <p:cNvSpPr/>
          <p:nvPr/>
        </p:nvSpPr>
        <p:spPr>
          <a:xfrm>
            <a:off x="5854065" y="225869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p:txBody>
      </p:sp>
      <p:sp>
        <p:nvSpPr>
          <p:cNvPr id="12" name="Rectangles 11"/>
          <p:cNvSpPr/>
          <p:nvPr/>
        </p:nvSpPr>
        <p:spPr>
          <a:xfrm>
            <a:off x="5855970" y="292671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Decoding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window.atob(</a:t>
            </a:r>
            <a:r>
              <a:rPr lang="en-US" sz="1400" b="1">
                <a:solidFill>
                  <a:srgbClr val="FF0000"/>
                </a:solidFill>
                <a:sym typeface="+mn-ea"/>
              </a:rPr>
              <a:t>sencodedString</a:t>
            </a:r>
            <a:r>
              <a:rPr lang="en-US" sz="1400" b="1">
                <a:solidFill>
                  <a:schemeClr val="accent1"/>
                </a:solidFill>
                <a:sym typeface="+mn-ea"/>
              </a:rPr>
              <a:t>) </a:t>
            </a:r>
            <a:endParaRPr lang="en-US" sz="1400" b="1">
              <a:solidFill>
                <a:schemeClr val="accent1"/>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154749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3" name="Rectangles 2"/>
          <p:cNvSpPr/>
          <p:nvPr/>
        </p:nvSpPr>
        <p:spPr>
          <a:xfrm>
            <a:off x="104140" y="518795"/>
            <a:ext cx="2178685" cy="1925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Single-line String</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6"/>
                </a:solidFill>
                <a:sym typeface="+mn-ea"/>
              </a:rPr>
              <a:t>between </a:t>
            </a:r>
            <a:r>
              <a:rPr lang="en-US" sz="1400" b="1">
                <a:solidFill>
                  <a:schemeClr val="accent1"/>
                </a:solidFill>
                <a:sym typeface="+mn-ea"/>
              </a:rPr>
              <a:t>single</a:t>
            </a:r>
            <a:r>
              <a:rPr lang="en-US" sz="1400" b="1">
                <a:solidFill>
                  <a:schemeClr val="accent6"/>
                </a:solidFill>
                <a:sym typeface="+mn-ea"/>
              </a:rPr>
              <a:t>/</a:t>
            </a:r>
            <a:r>
              <a:rPr lang="en-US" sz="1400" b="1">
                <a:solidFill>
                  <a:schemeClr val="accent1"/>
                </a:solidFill>
                <a:sym typeface="+mn-ea"/>
              </a:rPr>
              <a:t>double</a:t>
            </a:r>
            <a:r>
              <a:rPr lang="en-US" sz="1400" b="1">
                <a:solidFill>
                  <a:schemeClr val="accent6"/>
                </a:solidFill>
                <a:sym typeface="+mn-ea"/>
              </a:rPr>
              <a:t>/</a:t>
            </a:r>
            <a:endParaRPr lang="en-US" sz="1400" b="1">
              <a:solidFill>
                <a:schemeClr val="accent6"/>
              </a:solidFill>
              <a:sym typeface="+mn-ea"/>
            </a:endParaRPr>
          </a:p>
          <a:p>
            <a:pPr algn="l"/>
            <a:r>
              <a:rPr lang="en-US" sz="1400" b="1">
                <a:solidFill>
                  <a:schemeClr val="accent1"/>
                </a:solidFill>
                <a:sym typeface="+mn-ea"/>
              </a:rPr>
              <a:t>triple-single</a:t>
            </a:r>
            <a:r>
              <a:rPr lang="en-US" sz="1400" b="1">
                <a:solidFill>
                  <a:schemeClr val="accent6"/>
                </a:solidFill>
                <a:sym typeface="+mn-ea"/>
              </a:rPr>
              <a:t>/</a:t>
            </a:r>
            <a:r>
              <a:rPr lang="en-US" sz="1400" b="1">
                <a:solidFill>
                  <a:schemeClr val="accent1"/>
                </a:solidFill>
                <a:sym typeface="+mn-ea"/>
              </a:rPr>
              <a:t>triple-double</a:t>
            </a:r>
            <a:r>
              <a:rPr lang="en-US" sz="1400" b="1">
                <a:solidFill>
                  <a:schemeClr val="accent6"/>
                </a:solidFill>
                <a:sym typeface="+mn-ea"/>
              </a:rPr>
              <a:t> </a:t>
            </a:r>
            <a:r>
              <a:rPr lang="en-US" sz="1400" b="1">
                <a:solidFill>
                  <a:schemeClr val="accent1"/>
                </a:solidFill>
                <a:sym typeface="+mn-ea"/>
              </a:rPr>
              <a:t>quotes</a:t>
            </a:r>
            <a:r>
              <a:rPr lang="en-US" sz="1400" b="1">
                <a:solidFill>
                  <a:schemeClr val="accent6"/>
                </a:solidFill>
                <a:sym typeface="+mn-ea"/>
              </a:rPr>
              <a:t> </a:t>
            </a:r>
            <a:endParaRPr lang="en-US" sz="1400" b="1">
              <a:solidFill>
                <a:schemeClr val="accent6"/>
              </a:solidFill>
            </a:endParaRPr>
          </a:p>
          <a:p>
            <a:pPr algn="l"/>
            <a:r>
              <a:rPr lang="en-US" sz="1400" b="1">
                <a:solidFill>
                  <a:srgbClr val="7030A0"/>
                </a:solidFill>
                <a:sym typeface="+mn-ea"/>
              </a:rPr>
              <a:t>Multi-line String</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6"/>
                </a:solidFill>
                <a:sym typeface="+mn-ea"/>
              </a:rPr>
              <a:t>between</a:t>
            </a:r>
            <a:r>
              <a:rPr lang="en-US" sz="1400" b="1">
                <a:solidFill>
                  <a:schemeClr val="accent1"/>
                </a:solidFill>
                <a:sym typeface="+mn-ea"/>
              </a:rPr>
              <a:t> triple-single</a:t>
            </a:r>
            <a:r>
              <a:rPr lang="en-US" sz="1400" b="1">
                <a:solidFill>
                  <a:schemeClr val="accent6"/>
                </a:solidFill>
                <a:sym typeface="+mn-ea"/>
              </a:rPr>
              <a:t>/</a:t>
            </a:r>
            <a:endParaRPr lang="en-US" sz="1400" b="1">
              <a:solidFill>
                <a:schemeClr val="accent6"/>
              </a:solidFill>
              <a:sym typeface="+mn-ea"/>
            </a:endParaRPr>
          </a:p>
          <a:p>
            <a:pPr algn="l"/>
            <a:r>
              <a:rPr lang="en-US" sz="1400" b="1">
                <a:solidFill>
                  <a:schemeClr val="accent1"/>
                </a:solidFill>
                <a:sym typeface="+mn-ea"/>
              </a:rPr>
              <a:t>triple-double</a:t>
            </a:r>
            <a:r>
              <a:rPr lang="en-US" sz="1400" b="1">
                <a:solidFill>
                  <a:schemeClr val="accent6"/>
                </a:solidFill>
                <a:sym typeface="+mn-ea"/>
              </a:rPr>
              <a:t> </a:t>
            </a:r>
            <a:r>
              <a:rPr lang="en-US" sz="1400" b="1">
                <a:solidFill>
                  <a:schemeClr val="accent1"/>
                </a:solidFill>
                <a:sym typeface="+mn-ea"/>
              </a:rPr>
              <a:t>quotes</a:t>
            </a:r>
            <a:endParaRPr lang="en-US" sz="1400" b="1">
              <a:solidFill>
                <a:schemeClr val="accent1"/>
              </a:solidFill>
              <a:sym typeface="+mn-ea"/>
            </a:endParaRPr>
          </a:p>
        </p:txBody>
      </p:sp>
      <p:sp>
        <p:nvSpPr>
          <p:cNvPr id="26" name="Rectangles 25"/>
          <p:cNvSpPr/>
          <p:nvPr/>
        </p:nvSpPr>
        <p:spPr>
          <a:xfrm>
            <a:off x="2282190" y="127000"/>
            <a:ext cx="3067685" cy="19246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sz="1400" b="1">
                <a:solidFill>
                  <a:schemeClr val="tx1"/>
                </a:solidFill>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add characterat start/end of the String</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
        <p:nvSpPr>
          <p:cNvPr id="27" name="Rectangles 26"/>
          <p:cNvSpPr/>
          <p:nvPr/>
        </p:nvSpPr>
        <p:spPr>
          <a:xfrm>
            <a:off x="104140" y="2444115"/>
            <a:ext cx="2178685"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len</a:t>
            </a:r>
            <a:r>
              <a:rPr lang="en-US" sz="1400" b="1">
                <a:solidFill>
                  <a:srgbClr val="0070C0"/>
                </a:solidFill>
                <a:sym typeface="+mn-ea"/>
              </a:rPr>
              <a:t>(</a:t>
            </a:r>
            <a:r>
              <a:rPr lang="en-US" sz="1400">
                <a:solidFill>
                  <a:schemeClr val="bg1"/>
                </a:solidFill>
                <a:sym typeface="+mn-ea"/>
              </a:rPr>
              <a:t>str</a:t>
            </a:r>
            <a:r>
              <a:rPr lang="en-US" sz="1400" b="1">
                <a:solidFill>
                  <a:srgbClr val="0070C0"/>
                </a:solidFill>
                <a:sym typeface="+mn-ea"/>
              </a:rPr>
              <a:t>)</a:t>
            </a:r>
            <a:endParaRPr lang="en-US" sz="1400" b="1">
              <a:solidFill>
                <a:schemeClr val="accent1"/>
              </a:solidFill>
              <a:sym typeface="+mn-ea"/>
            </a:endParaRPr>
          </a:p>
        </p:txBody>
      </p:sp>
      <p:sp>
        <p:nvSpPr>
          <p:cNvPr id="30" name="Rectangles 29"/>
          <p:cNvSpPr/>
          <p:nvPr/>
        </p:nvSpPr>
        <p:spPr>
          <a:xfrm>
            <a:off x="104140" y="3030220"/>
            <a:ext cx="2178050" cy="9036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String With Variable</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format_map</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format</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104140" y="3933825"/>
            <a:ext cx="2178685" cy="1814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solidFill>
                  <a:schemeClr val="tx1"/>
                </a:solidFill>
                <a:highlight>
                  <a:srgbClr val="FFFF00"/>
                </a:highlight>
                <a:sym typeface="+mn-ea"/>
              </a:rPr>
              <a:t>Case Converter..</a:t>
            </a:r>
            <a:r>
              <a:rPr lang="en-US" b="1">
                <a:solidFill>
                  <a:schemeClr val="tx1"/>
                </a:solidFill>
                <a:highlight>
                  <a:srgbClr val="FFFF00"/>
                </a:highlight>
                <a:sym typeface="+mn-ea"/>
              </a:rPr>
              <a:t>.</a:t>
            </a:r>
            <a:r>
              <a:rPr lang="en-US" sz="1400">
                <a:highlight>
                  <a:srgbClr val="FFFF00"/>
                </a:highlight>
                <a:sym typeface="+mn-ea"/>
              </a:rPr>
              <a:t>  </a:t>
            </a:r>
            <a:r>
              <a:rPr lang="en-US" sz="1400" b="1">
                <a:solidFill>
                  <a:schemeClr val="accent1"/>
                </a:solidFill>
                <a:highlight>
                  <a:srgbClr val="FFFF00"/>
                </a:highlight>
                <a:sym typeface="+mn-ea"/>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capitalize</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title</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lower</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casefold</a:t>
            </a:r>
            <a:r>
              <a:rPr lang="en-US" sz="1400">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upper</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swapcase</a:t>
            </a:r>
            <a:r>
              <a:rPr lang="en-US" sz="1400">
                <a:solidFill>
                  <a:schemeClr val="accent1"/>
                </a:solidFill>
                <a:sym typeface="+mn-ea"/>
              </a:rPr>
              <a:t>()</a:t>
            </a:r>
            <a:endParaRPr lang="en-US" sz="1400">
              <a:solidFill>
                <a:schemeClr val="accent1"/>
              </a:solidFill>
              <a:sym typeface="+mn-ea"/>
            </a:endParaRPr>
          </a:p>
        </p:txBody>
      </p:sp>
      <p:sp>
        <p:nvSpPr>
          <p:cNvPr id="8" name="Rectangles 7"/>
          <p:cNvSpPr/>
          <p:nvPr/>
        </p:nvSpPr>
        <p:spPr>
          <a:xfrm>
            <a:off x="2281555" y="2078990"/>
            <a:ext cx="3068320" cy="28067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with + Operator </a:t>
            </a:r>
            <a:endParaRPr lang="en-US" sz="1400" b="1">
              <a:solidFill>
                <a:schemeClr val="accent6"/>
              </a:solidFill>
              <a:sym typeface="+mn-ea"/>
            </a:endParaRPr>
          </a:p>
          <a:p>
            <a:pPr algn="l"/>
            <a:r>
              <a:rPr lang="en-US" sz="1400" b="1">
                <a:solidFill>
                  <a:schemeClr val="accent6"/>
                </a:solidFill>
                <a:sym typeface="+mn-ea"/>
              </a:rPr>
              <a:t>with * Operator </a:t>
            </a:r>
            <a:endParaRPr lang="en-US" sz="1400" b="1">
              <a:solidFill>
                <a:schemeClr val="bg1"/>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Character at start/end of the String</a:t>
            </a:r>
            <a:endParaRPr lang="en-US" sz="1400">
              <a:solidFill>
                <a:schemeClr val="bg1"/>
              </a:solidFill>
              <a:highlight>
                <a:srgbClr val="000000">
                  <a:alpha val="0"/>
                </a:srgbClr>
              </a:highlight>
              <a:sym typeface="+mn-ea"/>
            </a:endParaRPr>
          </a:p>
          <a:p>
            <a:pPr algn="l"/>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
        <p:nvSpPr>
          <p:cNvPr id="6" name="Rectangles 5"/>
          <p:cNvSpPr/>
          <p:nvPr/>
        </p:nvSpPr>
        <p:spPr>
          <a:xfrm>
            <a:off x="2281555" y="4852670"/>
            <a:ext cx="3068955" cy="1568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lstrip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rstrip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expandtabs</a:t>
            </a:r>
            <a:r>
              <a:rPr lang="en-US" sz="1400" b="1">
                <a:solidFill>
                  <a:srgbClr val="0070C0"/>
                </a:solidFill>
                <a:sym typeface="+mn-ea"/>
              </a:rPr>
              <a:t>(</a:t>
            </a:r>
            <a:r>
              <a:rPr lang="en-US" sz="1400" b="1">
                <a:solidFill>
                  <a:schemeClr val="bg1"/>
                </a:solidFill>
                <a:highlight>
                  <a:srgbClr val="000000">
                    <a:alpha val="0"/>
                  </a:srgbClr>
                </a:highlight>
                <a:sym typeface="+mn-ea"/>
              </a:rPr>
              <a:t>tabsize</a:t>
            </a:r>
            <a:r>
              <a:rPr lang="en-US" sz="1400" b="1">
                <a:solidFill>
                  <a:srgbClr val="0070C0"/>
                </a:solidFill>
                <a:sym typeface="+mn-ea"/>
              </a:rPr>
              <a:t>)</a:t>
            </a:r>
            <a:endParaRPr lang="en-US" sz="1400" b="1">
              <a:solidFill>
                <a:schemeClr val="accent1"/>
              </a:solidFill>
              <a:sym typeface="+mn-ea"/>
            </a:endParaRPr>
          </a:p>
        </p:txBody>
      </p:sp>
      <p:sp>
        <p:nvSpPr>
          <p:cNvPr id="7" name="Rectangles 6"/>
          <p:cNvSpPr/>
          <p:nvPr/>
        </p:nvSpPr>
        <p:spPr>
          <a:xfrm>
            <a:off x="5350510" y="127000"/>
            <a:ext cx="2810510" cy="8820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8161655" y="127000"/>
            <a:ext cx="3850005" cy="8820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a:t>
            </a:r>
            <a:r>
              <a:rPr lang="en-US" sz="1400" b="1">
                <a:solidFill>
                  <a:schemeClr val="bg1"/>
                </a:solidFill>
                <a:highlight>
                  <a:srgbClr val="000000">
                    <a:alpha val="0"/>
                  </a:srgbClr>
                </a:highlight>
                <a:sym typeface="+mn-ea"/>
              </a:rPr>
              <a:t>endIndex</a:t>
            </a:r>
            <a:r>
              <a:rPr lang="en-US" sz="1400" b="1">
                <a:solidFill>
                  <a:srgbClr val="0070C0"/>
                </a:solidFill>
                <a:highlight>
                  <a:srgbClr val="000000">
                    <a:alpha val="0"/>
                  </a:srgbClr>
                </a:highlight>
                <a:sym typeface="+mn-ea"/>
              </a:rPr>
              <a:t>:</a:t>
            </a:r>
            <a:r>
              <a:rPr lang="en-US" sz="1400" b="1">
                <a:solidFill>
                  <a:schemeClr val="bg1"/>
                </a:solidFill>
                <a:highlight>
                  <a:srgbClr val="000000">
                    <a:alpha val="0"/>
                  </a:srgbClr>
                </a:highlight>
                <a:sym typeface="+mn-ea"/>
              </a:rPr>
              <a:t>howManyCharacterSkip</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349875" y="5351145"/>
            <a:ext cx="4575175" cy="10699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howManyTimes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maketrans</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a:p>
            <a:pPr algn="l"/>
            <a:r>
              <a:rPr lang="en-US" sz="1400" b="1">
                <a:solidFill>
                  <a:schemeClr val="accent1"/>
                </a:solidFill>
                <a:sym typeface="+mn-ea"/>
              </a:rPr>
              <a:t>translate</a:t>
            </a:r>
            <a:r>
              <a:rPr lang="en-US" sz="1400" b="1">
                <a:solidFill>
                  <a:srgbClr val="0070C0"/>
                </a:solidFill>
                <a:sym typeface="+mn-ea"/>
              </a:rPr>
              <a:t>( </a:t>
            </a:r>
            <a:r>
              <a:rPr lang="en-US" sz="1400" b="1">
                <a:solidFill>
                  <a:srgbClr val="FF0000"/>
                </a:solidFill>
                <a:sym typeface="+mn-ea"/>
              </a:rPr>
              <a:t>MappingTable</a:t>
            </a:r>
            <a:r>
              <a:rPr lang="en-US" sz="1400" b="1">
                <a:solidFill>
                  <a:srgbClr val="0070C0"/>
                </a:solidFill>
                <a:sym typeface="+mn-ea"/>
              </a:rPr>
              <a:t> , </a:t>
            </a:r>
            <a:r>
              <a:rPr lang="en-US" sz="1400" b="1">
                <a:solidFill>
                  <a:schemeClr val="bg1"/>
                </a:solidFill>
                <a:sym typeface="+mn-ea"/>
              </a:rPr>
              <a:t>deleteString</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160385" y="1009015"/>
            <a:ext cx="3851275" cy="15722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r>
              <a:rPr lang="en-US" sz="1400">
                <a:highlight>
                  <a:srgbClr val="FFFF00"/>
                </a:highlight>
                <a:sym typeface="+mn-ea"/>
              </a:rPr>
              <a:t>   </a:t>
            </a:r>
            <a:r>
              <a:rPr lang="en-US" sz="1400" b="1">
                <a:solidFill>
                  <a:schemeClr val="accent1"/>
                </a:solidFill>
                <a:sym typeface="+mn-ea"/>
              </a:rPr>
              <a:t> </a:t>
            </a:r>
            <a:endParaRPr lang="en-US" sz="1400" b="1">
              <a:solidFill>
                <a:srgbClr val="0070C0"/>
              </a:solidFill>
              <a:sym typeface="+mn-ea"/>
            </a:endParaRPr>
          </a:p>
          <a:p>
            <a:pPr algn="l"/>
            <a:r>
              <a:rPr lang="en-US" sz="1400" b="1">
                <a:solidFill>
                  <a:schemeClr val="accent1"/>
                </a:solidFill>
                <a:sym typeface="+mn-ea"/>
              </a:rPr>
              <a:t>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rindex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1"/>
                </a:solidFill>
                <a:sym typeface="+mn-ea"/>
              </a:rPr>
              <a:t>rfind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count</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1"/>
              </a:solidFill>
              <a:sym typeface="+mn-ea"/>
            </a:endParaRPr>
          </a:p>
        </p:txBody>
      </p:sp>
      <p:sp>
        <p:nvSpPr>
          <p:cNvPr id="12" name="Rectangles 11"/>
          <p:cNvSpPr/>
          <p:nvPr/>
        </p:nvSpPr>
        <p:spPr>
          <a:xfrm>
            <a:off x="5351145" y="4664075"/>
            <a:ext cx="4574540" cy="687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Encodes The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encode</a:t>
            </a:r>
            <a:r>
              <a:rPr lang="en-US" sz="1400">
                <a:solidFill>
                  <a:srgbClr val="0070C0"/>
                </a:solidFill>
                <a:sym typeface="+mn-ea"/>
              </a:rPr>
              <a:t>(</a:t>
            </a:r>
            <a:r>
              <a:rPr lang="en-US" sz="1400" b="1">
                <a:solidFill>
                  <a:schemeClr val="bg1"/>
                </a:solidFill>
                <a:sym typeface="+mn-ea"/>
              </a:rPr>
              <a:t>encoding=encodingMethod</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errors=errorsMethod</a:t>
            </a:r>
            <a:r>
              <a:rPr lang="en-US" sz="1400" b="1">
                <a:solidFill>
                  <a:srgbClr val="0070C0"/>
                </a:solidFill>
                <a:sym typeface="+mn-ea"/>
              </a:rPr>
              <a:t>)</a:t>
            </a:r>
            <a:endParaRPr lang="en-US" sz="1400" b="1">
              <a:solidFill>
                <a:schemeClr val="accent1"/>
              </a:solidFill>
              <a:sym typeface="+mn-ea"/>
            </a:endParaRPr>
          </a:p>
        </p:txBody>
      </p:sp>
      <p:sp>
        <p:nvSpPr>
          <p:cNvPr id="15" name="Rectangles 14"/>
          <p:cNvSpPr/>
          <p:nvPr/>
        </p:nvSpPr>
        <p:spPr>
          <a:xfrm>
            <a:off x="9926320" y="4652645"/>
            <a:ext cx="2205355" cy="2058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Check Valid String..</a:t>
            </a:r>
            <a:r>
              <a:rPr lang="en-US" sz="1400">
                <a:highlight>
                  <a:srgbClr val="FFFF00"/>
                </a:highlight>
              </a:rPr>
              <a:t>.    </a:t>
            </a:r>
            <a:r>
              <a:rPr lang="en-US" sz="1400" b="1">
                <a:solidFill>
                  <a:schemeClr val="accent1"/>
                </a:solidFill>
              </a:rPr>
              <a:t> </a:t>
            </a:r>
            <a:endParaRPr lang="en-US" sz="1400" b="1">
              <a:solidFill>
                <a:schemeClr val="accent6"/>
              </a:solidFill>
              <a:sym typeface="+mn-ea"/>
            </a:endParaRPr>
          </a:p>
          <a:p>
            <a:pPr algn="l"/>
            <a:r>
              <a:rPr lang="en-US" sz="1400" b="1">
                <a:solidFill>
                  <a:schemeClr val="accent1"/>
                </a:solidFill>
                <a:sym typeface="+mn-ea"/>
              </a:rPr>
              <a:t>isalnum()          isalpha()</a:t>
            </a:r>
            <a:endParaRPr lang="en-US" sz="1400" b="1">
              <a:solidFill>
                <a:schemeClr val="accent1"/>
              </a:solidFill>
              <a:sym typeface="+mn-ea"/>
            </a:endParaRPr>
          </a:p>
          <a:p>
            <a:pPr algn="l"/>
            <a:r>
              <a:rPr lang="en-US" sz="1400" b="1">
                <a:solidFill>
                  <a:schemeClr val="accent1"/>
                </a:solidFill>
                <a:sym typeface="+mn-ea"/>
              </a:rPr>
              <a:t>isnumeric()      isdecimal()</a:t>
            </a:r>
            <a:endParaRPr lang="en-US" sz="1400" b="1">
              <a:solidFill>
                <a:schemeClr val="accent1"/>
              </a:solidFill>
              <a:sym typeface="+mn-ea"/>
            </a:endParaRPr>
          </a:p>
          <a:p>
            <a:pPr algn="l"/>
            <a:r>
              <a:rPr lang="en-US" sz="1400" b="1">
                <a:solidFill>
                  <a:schemeClr val="accent1"/>
                </a:solidFill>
                <a:sym typeface="+mn-ea"/>
              </a:rPr>
              <a:t>isdigit()             isascii()</a:t>
            </a:r>
            <a:endParaRPr lang="en-US" sz="1400" b="1">
              <a:solidFill>
                <a:schemeClr val="accent1"/>
              </a:solidFill>
              <a:sym typeface="+mn-ea"/>
            </a:endParaRPr>
          </a:p>
          <a:p>
            <a:pPr algn="l"/>
            <a:r>
              <a:rPr lang="en-US" sz="1400" b="1">
                <a:solidFill>
                  <a:schemeClr val="accent1"/>
                </a:solidFill>
                <a:sym typeface="+mn-ea"/>
              </a:rPr>
              <a:t>istitle()              islower()</a:t>
            </a:r>
            <a:endParaRPr lang="en-US" sz="1400" b="1">
              <a:solidFill>
                <a:schemeClr val="accent1"/>
              </a:solidFill>
              <a:sym typeface="+mn-ea"/>
            </a:endParaRPr>
          </a:p>
          <a:p>
            <a:pPr algn="l"/>
            <a:r>
              <a:rPr lang="en-US" sz="1400" b="1">
                <a:solidFill>
                  <a:schemeClr val="accent1"/>
                </a:solidFill>
                <a:sym typeface="+mn-ea"/>
              </a:rPr>
              <a:t>isupper()           isspace()</a:t>
            </a:r>
            <a:endParaRPr lang="en-US" sz="1400" b="1">
              <a:solidFill>
                <a:schemeClr val="accent1"/>
              </a:solidFill>
              <a:sym typeface="+mn-ea"/>
            </a:endParaRPr>
          </a:p>
          <a:p>
            <a:pPr algn="l"/>
            <a:r>
              <a:rPr lang="en-US" sz="1400" b="1">
                <a:solidFill>
                  <a:schemeClr val="accent1"/>
                </a:solidFill>
                <a:sym typeface="+mn-ea"/>
              </a:rPr>
              <a:t>isidentifier()     isprintable()</a:t>
            </a:r>
            <a:endParaRPr lang="en-US" sz="1400" b="1">
              <a:solidFill>
                <a:schemeClr val="accent1"/>
              </a:solidFill>
              <a:sym typeface="+mn-ea"/>
            </a:endParaRPr>
          </a:p>
        </p:txBody>
      </p:sp>
      <p:sp>
        <p:nvSpPr>
          <p:cNvPr id="13" name="Rectangles 12"/>
          <p:cNvSpPr/>
          <p:nvPr/>
        </p:nvSpPr>
        <p:spPr>
          <a:xfrm>
            <a:off x="5349875" y="1052830"/>
            <a:ext cx="2810510" cy="13912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Valid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b="1">
              <a:solidFill>
                <a:schemeClr val="accent1"/>
              </a:solidFill>
              <a:sym typeface="+mn-ea"/>
            </a:endParaRPr>
          </a:p>
        </p:txBody>
      </p:sp>
      <p:sp>
        <p:nvSpPr>
          <p:cNvPr id="14" name="Rectangles 13"/>
          <p:cNvSpPr/>
          <p:nvPr/>
        </p:nvSpPr>
        <p:spPr>
          <a:xfrm>
            <a:off x="5351145" y="2590800"/>
            <a:ext cx="3289300" cy="19640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splitlines</a:t>
            </a:r>
            <a:r>
              <a:rPr lang="en-US" sz="1400">
                <a:solidFill>
                  <a:srgbClr val="0070C0"/>
                </a:solidFill>
                <a:sym typeface="+mn-ea"/>
              </a:rPr>
              <a:t>(</a:t>
            </a:r>
            <a:r>
              <a:rPr lang="en-US" sz="1400" b="1">
                <a:solidFill>
                  <a:schemeClr val="bg1"/>
                </a:solidFill>
                <a:sym typeface="+mn-ea"/>
              </a:rPr>
              <a:t>keeplinebreaks</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    String into Tuple</a:t>
            </a:r>
            <a:endParaRPr lang="en-US" sz="1400" b="1">
              <a:solidFill>
                <a:srgbClr val="7030A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partition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rpartition</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16" name="Rectangles 15"/>
          <p:cNvSpPr/>
          <p:nvPr/>
        </p:nvSpPr>
        <p:spPr>
          <a:xfrm>
            <a:off x="8747125" y="2747010"/>
            <a:ext cx="2992755" cy="671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List To String...</a:t>
            </a:r>
            <a:r>
              <a:rPr lang="en-US" sz="1400">
                <a:highlight>
                  <a:srgbClr val="FFFF00"/>
                </a:highlight>
              </a:rPr>
              <a:t>    </a:t>
            </a:r>
            <a:r>
              <a:rPr lang="en-US" sz="1400" b="1">
                <a:solidFill>
                  <a:schemeClr val="accent1"/>
                </a:solidFill>
              </a:rPr>
              <a:t> </a:t>
            </a:r>
            <a:endParaRPr lang="en-US" sz="1400" b="1">
              <a:solidFill>
                <a:srgbClr val="0070C0"/>
              </a:solidFill>
              <a:sym typeface="+mn-ea"/>
            </a:endParaRPr>
          </a:p>
          <a:p>
            <a:pPr algn="l"/>
            <a:r>
              <a:rPr lang="en-US" sz="1400" b="1">
                <a:solidFill>
                  <a:schemeClr val="accent1"/>
                </a:solidFill>
                <a:sym typeface="+mn-ea"/>
              </a:rPr>
              <a:t>Join</a:t>
            </a:r>
            <a:r>
              <a:rPr lang="en-US" sz="1400">
                <a:solidFill>
                  <a:srgbClr val="0070C0"/>
                </a:solidFill>
                <a:sym typeface="+mn-ea"/>
              </a:rPr>
              <a:t>(</a:t>
            </a:r>
            <a:r>
              <a:rPr lang="en-US" sz="1400" b="1">
                <a:solidFill>
                  <a:schemeClr val="accent2"/>
                </a:solidFill>
                <a:sym typeface="+mn-ea"/>
              </a:rPr>
              <a:t>arr</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633186" y="1268670"/>
            <a:ext cx="7310438" cy="829945"/>
          </a:xfrm>
          <a:prstGeom prst="rect">
            <a:avLst/>
          </a:prstGeom>
          <a:noFill/>
        </p:spPr>
        <p:txBody>
          <a:bodyPr wrap="square" rtlCol="0">
            <a:spAutoFit/>
          </a:bodyPr>
          <a:p>
            <a:pPr algn="ctr"/>
            <a:r>
              <a:rPr lang="en-US" altLang="zh-CN" sz="4800" b="1" dirty="0">
                <a:solidFill>
                  <a:schemeClr val="accent1"/>
                </a:solidFill>
              </a:rPr>
              <a:t>Comments</a:t>
            </a:r>
            <a:endParaRPr lang="en-US" altLang="zh-CN" sz="3600" b="1" dirty="0">
              <a:solidFill>
                <a:schemeClr val="tx1">
                  <a:lumMod val="75000"/>
                  <a:lumOff val="25000"/>
                </a:schemeClr>
              </a:solidFill>
            </a:endParaRPr>
          </a:p>
        </p:txBody>
      </p:sp>
      <p:sp>
        <p:nvSpPr>
          <p:cNvPr id="27" name="矩形 26"/>
          <p:cNvSpPr/>
          <p:nvPr/>
        </p:nvSpPr>
        <p:spPr>
          <a:xfrm>
            <a:off x="1473835" y="2098675"/>
            <a:ext cx="9806940" cy="349250"/>
          </a:xfrm>
          <a:prstGeom prst="rect">
            <a:avLst/>
          </a:prstGeom>
        </p:spPr>
        <p:txBody>
          <a:bodyPr wrap="square">
            <a:spAutoFit/>
          </a:bodyPr>
          <a:p>
            <a:pPr algn="ctr">
              <a:lnSpc>
                <a:spcPct val="140000"/>
              </a:lnSpc>
            </a:pPr>
            <a:r>
              <a:rPr lang="en-US" altLang="zh-CN" sz="1200" b="1" dirty="0">
                <a:solidFill>
                  <a:schemeClr val="bg1">
                    <a:lumMod val="65000"/>
                  </a:schemeClr>
                </a:solidFill>
              </a:rPr>
              <a:t>Comments can be used to explain Programmig code..</a:t>
            </a:r>
            <a:endParaRPr lang="en-US" altLang="zh-CN" sz="1200" b="1" dirty="0">
              <a:solidFill>
                <a:schemeClr val="bg1">
                  <a:lumMod val="65000"/>
                </a:schemeClr>
              </a:solidFill>
            </a:endParaRPr>
          </a:p>
        </p:txBody>
      </p:sp>
      <p:sp>
        <p:nvSpPr>
          <p:cNvPr id="4" name="文本框 25"/>
          <p:cNvSpPr txBox="1"/>
          <p:nvPr/>
        </p:nvSpPr>
        <p:spPr>
          <a:xfrm>
            <a:off x="2915126" y="2447865"/>
            <a:ext cx="7310438" cy="829945"/>
          </a:xfrm>
          <a:prstGeom prst="rect">
            <a:avLst/>
          </a:prstGeom>
          <a:noFill/>
        </p:spPr>
        <p:txBody>
          <a:bodyPr wrap="square" rtlCol="0">
            <a:spAutoFit/>
          </a:bodyPr>
          <a:p>
            <a:pPr algn="ctr"/>
            <a:r>
              <a:rPr lang="en-US" altLang="zh-CN" sz="4800" b="1" dirty="0">
                <a:solidFill>
                  <a:schemeClr val="accent1"/>
                </a:solidFill>
                <a:sym typeface="+mn-ea"/>
              </a:rPr>
              <a:t>Variable </a:t>
            </a:r>
            <a:endParaRPr lang="en-US" altLang="zh-CN" sz="3600" b="1" dirty="0">
              <a:solidFill>
                <a:schemeClr val="tx1">
                  <a:lumMod val="75000"/>
                  <a:lumOff val="25000"/>
                </a:schemeClr>
              </a:solidFill>
            </a:endParaRPr>
          </a:p>
        </p:txBody>
      </p:sp>
      <p:sp>
        <p:nvSpPr>
          <p:cNvPr id="5" name="矩形 26"/>
          <p:cNvSpPr/>
          <p:nvPr/>
        </p:nvSpPr>
        <p:spPr>
          <a:xfrm>
            <a:off x="1001395" y="3228975"/>
            <a:ext cx="10279380" cy="866140"/>
          </a:xfrm>
          <a:prstGeom prst="rect">
            <a:avLst/>
          </a:prstGeom>
        </p:spPr>
        <p:txBody>
          <a:bodyPr wrap="square">
            <a:spAutoFit/>
          </a:bodyPr>
          <a:p>
            <a:pPr algn="ctr">
              <a:lnSpc>
                <a:spcPct val="140000"/>
              </a:lnSpc>
            </a:pPr>
            <a:r>
              <a:rPr lang="en-US" altLang="zh-CN" sz="1200" b="1" dirty="0">
                <a:solidFill>
                  <a:schemeClr val="bg1">
                    <a:lumMod val="65000"/>
                  </a:schemeClr>
                </a:solidFill>
                <a:sym typeface="+mn-ea"/>
              </a:rPr>
              <a:t>A variable is a container which holds the value while the Java program is executed. A variable is assigned with a data type. Variable is a name of memory location. A variable is the name of a reserved area allocated in memory. In other words, it is a name of the memory location. It is a combination of "vary + able" which means its value can be changed.</a:t>
            </a:r>
            <a:endParaRPr lang="en-US" altLang="zh-CN" sz="1200" b="1" dirty="0">
              <a:solidFill>
                <a:schemeClr val="bg1">
                  <a:lumMod val="65000"/>
                </a:schemeClr>
              </a:solidFill>
            </a:endParaRPr>
          </a:p>
        </p:txBody>
      </p:sp>
      <p:sp>
        <p:nvSpPr>
          <p:cNvPr id="2" name="文本框 25"/>
          <p:cNvSpPr txBox="1"/>
          <p:nvPr/>
        </p:nvSpPr>
        <p:spPr>
          <a:xfrm>
            <a:off x="2915126" y="3894395"/>
            <a:ext cx="7310438" cy="829945"/>
          </a:xfrm>
          <a:prstGeom prst="rect">
            <a:avLst/>
          </a:prstGeom>
          <a:noFill/>
        </p:spPr>
        <p:txBody>
          <a:bodyPr wrap="square" rtlCol="0">
            <a:spAutoFit/>
          </a:bodyPr>
          <a:p>
            <a:pPr algn="ctr"/>
            <a:r>
              <a:rPr lang="en-US" altLang="zh-CN" sz="4800" b="1" dirty="0">
                <a:solidFill>
                  <a:schemeClr val="accent1"/>
                </a:solidFill>
              </a:rPr>
              <a:t>Data Types</a:t>
            </a:r>
            <a:endParaRPr lang="en-US" altLang="zh-CN" sz="3600" b="1" dirty="0">
              <a:solidFill>
                <a:schemeClr val="tx1">
                  <a:lumMod val="75000"/>
                  <a:lumOff val="25000"/>
                </a:schemeClr>
              </a:solidFill>
            </a:endParaRPr>
          </a:p>
        </p:txBody>
      </p:sp>
      <p:sp>
        <p:nvSpPr>
          <p:cNvPr id="3" name="矩形 26"/>
          <p:cNvSpPr/>
          <p:nvPr/>
        </p:nvSpPr>
        <p:spPr>
          <a:xfrm>
            <a:off x="1001395" y="4617720"/>
            <a:ext cx="10079990" cy="607695"/>
          </a:xfrm>
          <a:prstGeom prst="rect">
            <a:avLst/>
          </a:prstGeom>
        </p:spPr>
        <p:txBody>
          <a:bodyPr wrap="square">
            <a:spAutoFit/>
          </a:bodyPr>
          <a:p>
            <a:pPr algn="ctr">
              <a:lnSpc>
                <a:spcPct val="140000"/>
              </a:lnSpc>
            </a:pPr>
            <a:r>
              <a:rPr lang="en-US" altLang="zh-CN" sz="1200" b="1" dirty="0">
                <a:solidFill>
                  <a:schemeClr val="bg1">
                    <a:lumMod val="65000"/>
                  </a:schemeClr>
                </a:solidFill>
              </a:rPr>
              <a:t>Data types specify the different sizes and values that can be stored in the variable.A data type, in programming, is a classification that specifies which type of value a variable has and what type of mathematical, relational or logical operations can be applied to it without causing an error.</a:t>
            </a:r>
            <a:endParaRPr lang="en-US" altLang="zh-CN" sz="1200" b="1" dirty="0">
              <a:solidFill>
                <a:schemeClr val="bg1">
                  <a:lumMod val="6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3538855" cy="32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3" name="Rectangles 2"/>
          <p:cNvSpPr/>
          <p:nvPr/>
        </p:nvSpPr>
        <p:spPr>
          <a:xfrm>
            <a:off x="104140" y="382905"/>
            <a:ext cx="6823710" cy="2465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 </a:t>
            </a:r>
            <a:r>
              <a:rPr lang="en-US" sz="1400" b="1">
                <a:solidFill>
                  <a:schemeClr val="accent6"/>
                </a:solidFill>
                <a:sym typeface="+mn-ea"/>
              </a:rPr>
              <a:t>:- to create string ‘String’:-</a:t>
            </a:r>
            <a:r>
              <a:rPr lang="en-US" sz="1400" b="1">
                <a:solidFill>
                  <a:schemeClr val="accent6"/>
                </a:solidFill>
                <a:sym typeface="+mn-ea"/>
              </a:rPr>
              <a:t> </a:t>
            </a:r>
            <a:r>
              <a:rPr lang="en-US" sz="1400" b="1">
                <a:solidFill>
                  <a:schemeClr val="accent1"/>
                </a:solidFill>
                <a:sym typeface="+mn-ea"/>
              </a:rPr>
              <a:t> </a:t>
            </a:r>
            <a:r>
              <a:rPr lang="en-US" sz="1400" b="1">
                <a:solidFill>
                  <a:schemeClr val="accent1"/>
                </a:solidFill>
                <a:sym typeface="+mn-ea"/>
              </a:rPr>
              <a:t>String("</a:t>
            </a:r>
            <a:r>
              <a:rPr lang="en-US" sz="1400">
                <a:solidFill>
                  <a:schemeClr val="bg1"/>
                </a:solidFill>
                <a:sym typeface="+mn-ea"/>
              </a:rPr>
              <a:t>thing</a:t>
            </a:r>
            <a:r>
              <a:rPr lang="en-US" sz="1400" b="1">
                <a:solidFill>
                  <a:schemeClr val="accent1"/>
                </a:solidFill>
                <a:sym typeface="+mn-ea"/>
              </a:rPr>
              <a:t>")</a:t>
            </a:r>
            <a:endParaRPr lang="en-US" sz="1400">
              <a:solidFill>
                <a:schemeClr val="bg1"/>
              </a:solidFill>
              <a:sym typeface="+mn-ea"/>
            </a:endParaRPr>
          </a:p>
          <a:p>
            <a:pPr algn="l"/>
            <a:r>
              <a:rPr lang="en-US" sz="1400" b="1">
                <a:solidFill>
                  <a:srgbClr val="7030A0"/>
                </a:solidFill>
              </a:rPr>
              <a:t>Single-line String</a:t>
            </a:r>
            <a:r>
              <a:rPr lang="en-US" sz="1400" b="1">
                <a:solidFill>
                  <a:schemeClr val="accent6"/>
                </a:solidFill>
              </a:rPr>
              <a:t> :- between single/double/back-tick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rPr>
              <a:t> 	</a:t>
            </a:r>
            <a:r>
              <a:rPr lang="en-US" sz="1400" b="1">
                <a:solidFill>
                  <a:schemeClr val="accent6"/>
                </a:solidFill>
                <a:sym typeface="+mn-ea"/>
              </a:rPr>
              <a:t>between double quotes :- </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back-tick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7030A0"/>
                </a:solidFill>
              </a:rPr>
              <a:t>Multi-line String</a:t>
            </a:r>
            <a:r>
              <a:rPr lang="en-US" sz="1400" b="1">
                <a:solidFill>
                  <a:schemeClr val="accent6"/>
                </a:solidFill>
              </a:rPr>
              <a:t> :- between back-tick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StringValue3</a:t>
            </a:r>
            <a:endParaRPr lang="en-US" sz="1400" b="1">
              <a:solidFill>
                <a:schemeClr val="bg1"/>
              </a:solidFill>
              <a:sym typeface="+mn-ea"/>
            </a:endParaRPr>
          </a:p>
          <a:p>
            <a:pPr algn="l"/>
            <a:r>
              <a:rPr lang="en-US" sz="1400" b="1">
                <a:solidFill>
                  <a:schemeClr val="bg1"/>
                </a:solidFill>
                <a:sym typeface="+mn-ea"/>
              </a:rPr>
              <a:t>StringValue4</a:t>
            </a:r>
            <a:r>
              <a:rPr lang="en-US" sz="1400" b="1">
                <a:solidFill>
                  <a:schemeClr val="accent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str1=</a:t>
            </a:r>
            <a:r>
              <a:rPr lang="en-US" sz="1400">
                <a:solidFill>
                  <a:srgbClr val="FF0000"/>
                </a:solidFill>
                <a:sym typeface="+mn-ea"/>
              </a:rPr>
              <a:t> </a:t>
            </a:r>
            <a:r>
              <a:rPr lang="en-US" sz="1400" b="1">
                <a:solidFill>
                  <a:srgbClr val="00B0F0"/>
                </a:solidFill>
                <a:sym typeface="+mn-ea"/>
              </a:rPr>
              <a:t>new Object(</a:t>
            </a:r>
            <a:r>
              <a:rPr lang="en-US" sz="1400" b="1">
                <a:solidFill>
                  <a:schemeClr val="accent1"/>
                </a:solidFill>
                <a:sym typeface="+mn-ea"/>
              </a:rPr>
              <a:t>"</a:t>
            </a:r>
            <a:r>
              <a:rPr lang="en-US" sz="1400">
                <a:solidFill>
                  <a:schemeClr val="bg1"/>
                </a:solidFill>
                <a:sym typeface="+mn-ea"/>
              </a:rPr>
              <a:t>thing</a:t>
            </a:r>
            <a:r>
              <a:rPr lang="en-US" sz="1400" b="1">
                <a:solidFill>
                  <a:schemeClr val="accent1"/>
                </a:solidFill>
                <a:sym typeface="+mn-ea"/>
              </a:rPr>
              <a:t>"</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chemeClr val="accent6"/>
              </a:solidFill>
            </a:endParaRPr>
          </a:p>
        </p:txBody>
      </p:sp>
      <p:sp>
        <p:nvSpPr>
          <p:cNvPr id="4" name="Rectangles 3"/>
          <p:cNvSpPr/>
          <p:nvPr/>
        </p:nvSpPr>
        <p:spPr>
          <a:xfrm>
            <a:off x="8013065" y="457835"/>
            <a:ext cx="3987165" cy="2928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Single-line String</a:t>
            </a:r>
            <a:r>
              <a:rPr lang="en-US" sz="1400" b="1">
                <a:solidFill>
                  <a:schemeClr val="accent6"/>
                </a:solidFill>
                <a:sym typeface="+mn-ea"/>
              </a:rPr>
              <a:t> :- between single/double/triple-single/triple-double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sym typeface="+mn-ea"/>
              </a:rPr>
              <a:t> </a:t>
            </a:r>
            <a:endParaRPr lang="en-US" sz="1400" b="1">
              <a:solidFill>
                <a:schemeClr val="bg1"/>
              </a:solidFill>
            </a:endParaRPr>
          </a:p>
          <a:p>
            <a:pPr algn="l"/>
            <a:r>
              <a:rPr lang="en-US" sz="1400" b="1">
                <a:solidFill>
                  <a:schemeClr val="accent6"/>
                </a:solidFill>
                <a:sym typeface="+mn-ea"/>
              </a:rPr>
              <a:t>between double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triple-single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between triple-double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sym typeface="+mn-ea"/>
            </a:endParaRPr>
          </a:p>
          <a:p>
            <a:pPr algn="l"/>
            <a:r>
              <a:rPr lang="en-US" sz="1400" b="1">
                <a:solidFill>
                  <a:srgbClr val="7030A0"/>
                </a:solidFill>
                <a:sym typeface="+mn-ea"/>
              </a:rPr>
              <a:t>Multi-line String</a:t>
            </a:r>
            <a:r>
              <a:rPr lang="en-US" sz="1400" b="1">
                <a:solidFill>
                  <a:schemeClr val="accent6"/>
                </a:solidFill>
                <a:sym typeface="+mn-ea"/>
              </a:rPr>
              <a:t> :- between </a:t>
            </a:r>
            <a:r>
              <a:rPr lang="en-US" sz="1400" b="1">
                <a:solidFill>
                  <a:schemeClr val="accent6"/>
                </a:solidFill>
                <a:sym typeface="+mn-ea"/>
              </a:rPr>
              <a:t>triple-single</a:t>
            </a:r>
            <a:r>
              <a:rPr lang="en-US" sz="1400" b="1">
                <a:solidFill>
                  <a:schemeClr val="accent6"/>
                </a:solidFill>
                <a:sym typeface="+mn-ea"/>
              </a:rPr>
              <a:t>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Multi-line String</a:t>
            </a:r>
            <a:r>
              <a:rPr lang="en-US" sz="1400" b="1">
                <a:solidFill>
                  <a:schemeClr val="accent6"/>
                </a:solidFill>
                <a:sym typeface="+mn-ea"/>
              </a:rPr>
              <a:t> :- between triple-double quotes :-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a:t>
            </a:r>
            <a:r>
              <a:rPr lang="en-US" sz="1400" b="1">
                <a:solidFill>
                  <a:schemeClr val="accent1"/>
                </a:solidFill>
                <a:sym typeface="+mn-ea"/>
              </a:rPr>
              <a:t>"""</a:t>
            </a:r>
            <a:r>
              <a:rPr lang="en-US" sz="1400" b="1">
                <a:solidFill>
                  <a:schemeClr val="accent6"/>
                </a:solidFill>
                <a:sym typeface="+mn-ea"/>
              </a:rPr>
              <a:t>  </a:t>
            </a:r>
            <a:endParaRPr lang="en-US" sz="1400">
              <a:solidFill>
                <a:schemeClr val="accent2"/>
              </a:solidFill>
              <a:sym typeface="+mn-ea"/>
            </a:endParaRPr>
          </a:p>
        </p:txBody>
      </p:sp>
      <p:sp>
        <p:nvSpPr>
          <p:cNvPr id="12" name="Rectangles 11"/>
          <p:cNvSpPr/>
          <p:nvPr/>
        </p:nvSpPr>
        <p:spPr>
          <a:xfrm>
            <a:off x="8409940" y="5457825"/>
            <a:ext cx="3641090" cy="12934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a:solidFill>
                  <a:schemeClr val="bg1"/>
                </a:solidFill>
                <a:sym typeface="+mn-ea"/>
              </a:rPr>
              <a:t>a = “Abhay Kumar” </a:t>
            </a:r>
            <a:endParaRPr lang="en-US" sz="1400">
              <a:solidFill>
                <a:schemeClr val="bg1"/>
              </a:solidFill>
              <a:sym typeface="+mn-ea"/>
            </a:endParaRPr>
          </a:p>
          <a:p>
            <a:pPr algn="l"/>
            <a:r>
              <a:rPr lang="en-US" sz="1400">
                <a:solidFill>
                  <a:srgbClr val="FF0000"/>
                </a:solidFill>
                <a:sym typeface="+mn-ea"/>
              </a:rPr>
              <a:t>IndexValue      </a:t>
            </a:r>
            <a:r>
              <a:rPr lang="en-US" sz="1400">
                <a:solidFill>
                  <a:schemeClr val="bg1"/>
                </a:solidFill>
                <a:sym typeface="+mn-ea"/>
              </a:rPr>
              <a:t>A   b   h   a   y    _   K   u   m   a    r </a:t>
            </a:r>
            <a:endParaRPr lang="en-US" sz="1400">
              <a:solidFill>
                <a:schemeClr val="bg1"/>
              </a:solidFill>
              <a:sym typeface="+mn-ea"/>
            </a:endParaRPr>
          </a:p>
          <a:p>
            <a:pPr algn="l"/>
            <a:r>
              <a:rPr lang="en-US" sz="1400">
                <a:solidFill>
                  <a:srgbClr val="FF0000"/>
                </a:solidFill>
                <a:sym typeface="+mn-ea"/>
              </a:rPr>
              <a:t>+ve index</a:t>
            </a:r>
            <a:r>
              <a:rPr lang="en-US" sz="1400">
                <a:solidFill>
                  <a:schemeClr val="bg1"/>
                </a:solidFill>
                <a:sym typeface="+mn-ea"/>
              </a:rPr>
              <a:t>         0   1   2   3   4    5   6   7    8   9   10 </a:t>
            </a:r>
            <a:endParaRPr lang="en-US" sz="1400">
              <a:solidFill>
                <a:schemeClr val="bg1"/>
              </a:solidFill>
              <a:sym typeface="+mn-ea"/>
            </a:endParaRPr>
          </a:p>
          <a:p>
            <a:pPr algn="l"/>
            <a:r>
              <a:rPr lang="en-US" sz="1400">
                <a:solidFill>
                  <a:srgbClr val="00B0F0"/>
                </a:solidFill>
                <a:sym typeface="+mn-ea"/>
              </a:rPr>
              <a:t>a[4]</a:t>
            </a:r>
            <a:r>
              <a:rPr lang="en-US" sz="1400">
                <a:solidFill>
                  <a:schemeClr val="bg1"/>
                </a:solidFill>
                <a:sym typeface="+mn-ea"/>
              </a:rPr>
              <a:t>= y     </a:t>
            </a:r>
            <a:r>
              <a:rPr lang="en-US" sz="1400">
                <a:solidFill>
                  <a:srgbClr val="00B0F0"/>
                </a:solidFill>
                <a:sym typeface="+mn-ea"/>
              </a:rPr>
              <a:t>a[0]</a:t>
            </a:r>
            <a:r>
              <a:rPr lang="en-US" sz="1400">
                <a:solidFill>
                  <a:schemeClr val="bg1"/>
                </a:solidFill>
                <a:sym typeface="+mn-ea"/>
              </a:rPr>
              <a:t>= A     </a:t>
            </a:r>
            <a:r>
              <a:rPr lang="en-US" sz="1400">
                <a:solidFill>
                  <a:srgbClr val="00B0F0"/>
                </a:solidFill>
                <a:sym typeface="+mn-ea"/>
              </a:rPr>
              <a:t> a[1]</a:t>
            </a:r>
            <a:r>
              <a:rPr lang="en-US" sz="1400">
                <a:solidFill>
                  <a:schemeClr val="bg1"/>
                </a:solidFill>
                <a:sym typeface="+mn-ea"/>
              </a:rPr>
              <a:t>= b</a:t>
            </a:r>
            <a:endParaRPr lang="en-US" sz="1400">
              <a:solidFill>
                <a:schemeClr val="bg1"/>
              </a:solidFill>
              <a:sym typeface="+mn-ea"/>
            </a:endParaRPr>
          </a:p>
        </p:txBody>
      </p:sp>
      <p:sp>
        <p:nvSpPr>
          <p:cNvPr id="14" name="矩形 23"/>
          <p:cNvSpPr/>
          <p:nvPr/>
        </p:nvSpPr>
        <p:spPr>
          <a:xfrm>
            <a:off x="8974455" y="4963795"/>
            <a:ext cx="2511425" cy="415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in String </a:t>
            </a:r>
            <a:endParaRPr lang="en-US" altLang="zh-CN" sz="2000" b="1" dirty="0">
              <a:solidFill>
                <a:schemeClr val="bg1"/>
              </a:solidFill>
              <a:sym typeface="+mn-ea"/>
            </a:endParaRPr>
          </a:p>
        </p:txBody>
      </p:sp>
      <p:sp>
        <p:nvSpPr>
          <p:cNvPr id="16" name="矩形 23"/>
          <p:cNvSpPr/>
          <p:nvPr/>
        </p:nvSpPr>
        <p:spPr>
          <a:xfrm>
            <a:off x="8461375" y="19685"/>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20" name="Rectangles 19"/>
          <p:cNvSpPr/>
          <p:nvPr/>
        </p:nvSpPr>
        <p:spPr>
          <a:xfrm>
            <a:off x="6990080" y="214630"/>
            <a:ext cx="939800" cy="1539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chemeClr val="accent2"/>
                </a:solidFill>
                <a:sym typeface="+mn-ea"/>
              </a:rPr>
              <a:t>JavaScript</a:t>
            </a:r>
            <a:endParaRPr lang="en-US" sz="1400" b="1">
              <a:solidFill>
                <a:schemeClr val="accent2"/>
              </a:solidFill>
              <a:sym typeface="+mn-ea"/>
            </a:endParaRPr>
          </a:p>
          <a:p>
            <a:pPr algn="l"/>
            <a:r>
              <a:rPr lang="en-US" sz="1400" b="1">
                <a:solidFill>
                  <a:srgbClr val="00B050"/>
                </a:solidFill>
                <a:sym typeface="+mn-ea"/>
              </a:rPr>
              <a:t>String </a:t>
            </a:r>
            <a:r>
              <a:rPr lang="en-US" sz="1400">
                <a:solidFill>
                  <a:schemeClr val="tx1"/>
                </a:solidFill>
                <a:sym typeface="+mn-ea"/>
              </a:rPr>
              <a:t>is a iterable object</a:t>
            </a:r>
            <a:r>
              <a:rPr lang="en-US" b="1">
                <a:solidFill>
                  <a:schemeClr val="accent6"/>
                </a:solidFill>
                <a:sym typeface="+mn-ea"/>
              </a:rPr>
              <a:t> </a:t>
            </a:r>
            <a:endParaRPr lang="en-US" b="1">
              <a:solidFill>
                <a:schemeClr val="accent6"/>
              </a:solidFill>
              <a:sym typeface="+mn-ea"/>
            </a:endParaRPr>
          </a:p>
        </p:txBody>
      </p:sp>
      <p:sp>
        <p:nvSpPr>
          <p:cNvPr id="21" name="矩形 23"/>
          <p:cNvSpPr/>
          <p:nvPr/>
        </p:nvSpPr>
        <p:spPr>
          <a:xfrm>
            <a:off x="9170035" y="3689985"/>
            <a:ext cx="1925955" cy="324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String </a:t>
            </a:r>
            <a:endParaRPr lang="en-US" altLang="zh-CN" sz="2000" b="1" dirty="0">
              <a:solidFill>
                <a:schemeClr val="bg1"/>
              </a:solidFill>
              <a:sym typeface="+mn-ea"/>
            </a:endParaRPr>
          </a:p>
        </p:txBody>
      </p:sp>
      <p:sp>
        <p:nvSpPr>
          <p:cNvPr id="23" name="Rectangles 22"/>
          <p:cNvSpPr/>
          <p:nvPr/>
        </p:nvSpPr>
        <p:spPr>
          <a:xfrm>
            <a:off x="8013065" y="4062730"/>
            <a:ext cx="1626870" cy="822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Length of string :- </a:t>
            </a:r>
            <a:r>
              <a:rPr lang="en-US" sz="1400">
                <a:solidFill>
                  <a:schemeClr val="bg1"/>
                </a:solidFill>
                <a:sym typeface="+mn-ea"/>
              </a:rPr>
              <a:t> str</a:t>
            </a:r>
            <a:r>
              <a:rPr lang="en-US" sz="1400" b="1">
                <a:solidFill>
                  <a:srgbClr val="0070C0"/>
                </a:solidFill>
                <a:sym typeface="+mn-ea"/>
              </a:rPr>
              <a:t>.</a:t>
            </a:r>
            <a:r>
              <a:rPr lang="en-US" sz="1400" b="1">
                <a:solidFill>
                  <a:schemeClr val="accent1"/>
                </a:solidFill>
                <a:sym typeface="+mn-ea"/>
              </a:rPr>
              <a:t>length</a:t>
            </a:r>
            <a:endParaRPr lang="en-US" sz="1400" b="1">
              <a:solidFill>
                <a:schemeClr val="accent1"/>
              </a:solidFill>
              <a:sym typeface="+mn-ea"/>
            </a:endParaRPr>
          </a:p>
        </p:txBody>
      </p:sp>
      <p:sp>
        <p:nvSpPr>
          <p:cNvPr id="24" name="Rectangles 23"/>
          <p:cNvSpPr/>
          <p:nvPr/>
        </p:nvSpPr>
        <p:spPr>
          <a:xfrm>
            <a:off x="10455275" y="4063365"/>
            <a:ext cx="1595755"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Length of string :- </a:t>
            </a:r>
            <a:r>
              <a:rPr lang="en-US" sz="1400">
                <a:solidFill>
                  <a:schemeClr val="bg1"/>
                </a:solidFill>
                <a:sym typeface="+mn-ea"/>
              </a:rPr>
              <a:t> </a:t>
            </a:r>
            <a:r>
              <a:rPr lang="en-US" sz="1400" b="1">
                <a:solidFill>
                  <a:schemeClr val="accent1"/>
                </a:solidFill>
                <a:sym typeface="+mn-ea"/>
              </a:rPr>
              <a:t>len</a:t>
            </a:r>
            <a:r>
              <a:rPr lang="en-US" sz="1400" b="1">
                <a:solidFill>
                  <a:srgbClr val="0070C0"/>
                </a:solidFill>
                <a:sym typeface="+mn-ea"/>
              </a:rPr>
              <a:t>(</a:t>
            </a:r>
            <a:r>
              <a:rPr lang="en-US" sz="1400">
                <a:solidFill>
                  <a:schemeClr val="bg1"/>
                </a:solidFill>
                <a:sym typeface="+mn-ea"/>
              </a:rPr>
              <a:t>str</a:t>
            </a:r>
            <a:r>
              <a:rPr lang="en-US" sz="1400" b="1">
                <a:solidFill>
                  <a:srgbClr val="0070C0"/>
                </a:solidFill>
                <a:sym typeface="+mn-ea"/>
              </a:rPr>
              <a:t>)</a:t>
            </a:r>
            <a:endParaRPr lang="en-US" sz="1400" b="1">
              <a:solidFill>
                <a:schemeClr val="accent6"/>
              </a:solidFill>
            </a:endParaRPr>
          </a:p>
        </p:txBody>
      </p:sp>
      <p:sp>
        <p:nvSpPr>
          <p:cNvPr id="26" name="Rectangles 25"/>
          <p:cNvSpPr/>
          <p:nvPr/>
        </p:nvSpPr>
        <p:spPr>
          <a:xfrm>
            <a:off x="104140" y="2900045"/>
            <a:ext cx="6823710" cy="1239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ctr"/>
            <a:r>
              <a:rPr lang="en-US" sz="1400" b="1">
                <a:solidFill>
                  <a:srgbClr val="FF0000"/>
                </a:solidFill>
              </a:rPr>
              <a:t>about String Object</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convert a string object or a string  into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toString</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Returns the primitive value of a string or a string object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valueOf</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endParaRPr>
          </a:p>
        </p:txBody>
      </p:sp>
      <p:sp>
        <p:nvSpPr>
          <p:cNvPr id="27" name="Rectangles 26"/>
          <p:cNvSpPr/>
          <p:nvPr/>
        </p:nvSpPr>
        <p:spPr>
          <a:xfrm>
            <a:off x="104140" y="4139565"/>
            <a:ext cx="6823710" cy="1239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l"/>
            <a:r>
              <a:rPr lang="en-US" sz="1400" b="1">
                <a:solidFill>
                  <a:schemeClr val="accent6"/>
                </a:solidFill>
                <a:sym typeface="+mn-ea"/>
              </a:rPr>
              <a:t>A string containing the Unicode Normalization Form of the given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normalize</a:t>
            </a:r>
            <a:r>
              <a:rPr lang="en-US" sz="1400" b="1">
                <a:solidFill>
                  <a:srgbClr val="0070C0"/>
                </a:solidFill>
                <a:sym typeface="+mn-ea"/>
              </a:rPr>
              <a:t>(</a:t>
            </a:r>
            <a:r>
              <a:rPr lang="en-US" sz="1400" b="1">
                <a:solidFill>
                  <a:schemeClr val="bg1"/>
                </a:solidFill>
                <a:sym typeface="+mn-ea"/>
              </a:rPr>
              <a:t>form</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The raw string form of a given template literal.:-  </a:t>
            </a:r>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raw</a:t>
            </a:r>
            <a:r>
              <a:rPr lang="en-US" sz="1400" b="1">
                <a:solidFill>
                  <a:srgbClr val="0070C0"/>
                </a:solidFill>
                <a:sym typeface="+mn-ea"/>
              </a:rPr>
              <a:t>`</a:t>
            </a:r>
            <a:r>
              <a:rPr lang="en-US" sz="1400" b="1">
                <a:solidFill>
                  <a:srgbClr val="FF0000"/>
                </a:solidFill>
                <a:sym typeface="+mn-ea"/>
              </a:rPr>
              <a:t>strings</a:t>
            </a:r>
            <a:r>
              <a:rPr lang="en-US" sz="1400" b="1">
                <a:solidFill>
                  <a:srgbClr val="0070C0"/>
                </a:solidFill>
                <a:sym typeface="+mn-ea"/>
              </a:rPr>
              <a:t>, </a:t>
            </a:r>
            <a:r>
              <a:rPr lang="en-US" sz="1400" b="1">
                <a:solidFill>
                  <a:schemeClr val="bg1"/>
                </a:solidFill>
                <a:sym typeface="+mn-ea"/>
              </a:rPr>
              <a:t>...substitutions</a:t>
            </a:r>
            <a:r>
              <a:rPr lang="en-US" sz="1400" b="1">
                <a:solidFill>
                  <a:srgbClr val="0070C0"/>
                </a:solidFill>
                <a:sym typeface="+mn-ea"/>
              </a:rPr>
              <a:t>`</a:t>
            </a:r>
            <a:endParaRPr lang="en-US" sz="1400" b="1">
              <a:solidFill>
                <a:schemeClr val="accent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 name="矩形 23"/>
          <p:cNvSpPr/>
          <p:nvPr/>
        </p:nvSpPr>
        <p:spPr>
          <a:xfrm>
            <a:off x="104140" y="0"/>
            <a:ext cx="3538855" cy="316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String With Variable</a:t>
            </a:r>
            <a:endParaRPr lang="en-US" altLang="zh-CN" sz="2000" b="1" dirty="0">
              <a:solidFill>
                <a:schemeClr val="bg1"/>
              </a:solidFill>
              <a:sym typeface="+mn-ea"/>
            </a:endParaRPr>
          </a:p>
        </p:txBody>
      </p:sp>
      <p:sp>
        <p:nvSpPr>
          <p:cNvPr id="9" name="Rectangles 8"/>
          <p:cNvSpPr/>
          <p:nvPr/>
        </p:nvSpPr>
        <p:spPr>
          <a:xfrm>
            <a:off x="104140" y="316865"/>
            <a:ext cx="4070350" cy="24517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back-tick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a:t>
            </a:r>
            <a:r>
              <a:rPr lang="en-US" sz="1400" b="1">
                <a:solidFill>
                  <a:schemeClr val="accent1"/>
                </a:solidFill>
              </a:rPr>
              <a:t>` , </a:t>
            </a:r>
            <a:r>
              <a:rPr lang="en-US" sz="1400" b="1">
                <a:solidFill>
                  <a:schemeClr val="bg1"/>
                </a:solidFill>
              </a:rPr>
              <a:t>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bg1"/>
                </a:solidFill>
              </a:rPr>
              <a:t>string1</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 </a:t>
            </a:r>
            <a:r>
              <a:rPr lang="en-US" sz="1400" b="1">
                <a:solidFill>
                  <a:schemeClr val="accent1"/>
                </a:solidFill>
              </a:rPr>
              <a:t>${</a:t>
            </a:r>
            <a:r>
              <a:rPr lang="en-US" sz="1400" b="1">
                <a:solidFill>
                  <a:schemeClr val="bg1"/>
                </a:solidFill>
              </a:rPr>
              <a:t>var1</a:t>
            </a:r>
            <a:r>
              <a:rPr lang="en-US" sz="1400" b="1">
                <a:solidFill>
                  <a:schemeClr val="accent1"/>
                </a:solidFill>
              </a:rPr>
              <a:t>}</a:t>
            </a:r>
            <a:r>
              <a:rPr lang="en-US" sz="1400" b="1">
                <a:solidFill>
                  <a:schemeClr val="bg1"/>
                </a:solidFill>
              </a:rPr>
              <a:t> string2 </a:t>
            </a:r>
            <a:r>
              <a:rPr lang="en-US" sz="1400" b="1">
                <a:solidFill>
                  <a:schemeClr val="accent1"/>
                </a:solidFill>
              </a:rPr>
              <a:t>${</a:t>
            </a:r>
            <a:r>
              <a:rPr lang="en-US" sz="1400" b="1">
                <a:solidFill>
                  <a:schemeClr val="bg1"/>
                </a:solidFill>
              </a:rPr>
              <a:t>var2</a:t>
            </a:r>
            <a:r>
              <a:rPr lang="en-US" sz="1400" b="1">
                <a:solidFill>
                  <a:schemeClr val="accent1"/>
                </a:solidFill>
              </a:rPr>
              <a:t>}</a:t>
            </a:r>
            <a:r>
              <a:rPr lang="en-US" sz="1400" b="1">
                <a:solidFill>
                  <a:schemeClr val="bg1"/>
                </a:solidFill>
              </a:rPr>
              <a:t> .... </a:t>
            </a:r>
            <a:r>
              <a:rPr lang="en-US" sz="1400" b="1">
                <a:solidFill>
                  <a:schemeClr val="accent1"/>
                </a:solidFill>
              </a:rPr>
              <a:t>`) </a:t>
            </a:r>
            <a:endParaRPr lang="en-US" sz="1400" b="1">
              <a:solidFill>
                <a:schemeClr val="accent1"/>
              </a:solidFill>
            </a:endParaRPr>
          </a:p>
        </p:txBody>
      </p:sp>
      <p:sp>
        <p:nvSpPr>
          <p:cNvPr id="11" name="Rectangles 10"/>
          <p:cNvSpPr/>
          <p:nvPr/>
        </p:nvSpPr>
        <p:spPr>
          <a:xfrm>
            <a:off x="103505" y="2768600"/>
            <a:ext cx="4070985" cy="2963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accent1"/>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a:t>
            </a:r>
            <a:endParaRPr lang="en-US" sz="1400" b="1">
              <a:solidFill>
                <a:schemeClr val="bg1"/>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accent1"/>
              </a:solidFill>
            </a:endParaRPr>
          </a:p>
          <a:p>
            <a:pPr algn="l"/>
            <a:r>
              <a:rPr lang="en-US" sz="1400" b="1">
                <a:solidFill>
                  <a:schemeClr val="accent6"/>
                </a:solidFill>
                <a:sym typeface="+mn-ea"/>
              </a:rPr>
              <a:t>using triple-single quotes</a:t>
            </a:r>
            <a:endParaRPr lang="en-US" sz="1400" b="1">
              <a:solidFill>
                <a:schemeClr val="accent6"/>
              </a:solidFill>
              <a:sym typeface="+mn-ea"/>
            </a:endParaRPr>
          </a:p>
          <a:p>
            <a:pPr algn="l"/>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a:t>
            </a:r>
            <a:r>
              <a:rPr lang="en-US" sz="1400" b="1">
                <a:solidFill>
                  <a:schemeClr val="accent1"/>
                </a:solidFill>
                <a:sym typeface="+mn-ea"/>
              </a:rPr>
              <a:t> ,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r>
              <a:rPr lang="en-US" sz="1400" b="1">
                <a:solidFill>
                  <a:schemeClr val="bg1"/>
                </a:solidFill>
                <a:sym typeface="+mn-ea"/>
              </a:rPr>
              <a:t> </a:t>
            </a:r>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using triple-double quotes</a:t>
            </a:r>
            <a:endParaRPr lang="en-US" sz="1400" b="1">
              <a:solidFill>
                <a:schemeClr val="accent6"/>
              </a:solidFill>
            </a:endParaRPr>
          </a:p>
          <a:p>
            <a:pPr algn="l"/>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 </a:t>
            </a:r>
            <a:r>
              <a:rPr lang="en-US" sz="1400" b="1">
                <a:solidFill>
                  <a:schemeClr val="bg1"/>
                </a:solidFill>
                <a:sym typeface="+mn-ea"/>
              </a:rPr>
              <a:t>var2</a:t>
            </a:r>
            <a:r>
              <a:rPr lang="en-US" sz="1400" b="1">
                <a:solidFill>
                  <a:schemeClr val="accent1"/>
                </a:solidFill>
                <a:sym typeface="+mn-ea"/>
              </a:rPr>
              <a:t> ,....)</a:t>
            </a:r>
            <a:r>
              <a:rPr lang="en-US" sz="1400" b="1">
                <a:solidFill>
                  <a:schemeClr val="bg1"/>
                </a:solidFill>
                <a:sym typeface="+mn-ea"/>
              </a:rPr>
              <a:t> </a:t>
            </a:r>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 </a:t>
            </a:r>
            <a:r>
              <a:rPr lang="en-US" sz="1400" b="1">
                <a:solidFill>
                  <a:schemeClr val="bg1"/>
                </a:solidFill>
                <a:sym typeface="+mn-ea"/>
              </a:rPr>
              <a:t>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endParaRPr lang="en-US" sz="1400" b="1">
              <a:solidFill>
                <a:schemeClr val="accent1"/>
              </a:solidFill>
            </a:endParaRPr>
          </a:p>
        </p:txBody>
      </p:sp>
      <p:sp>
        <p:nvSpPr>
          <p:cNvPr id="5" name="矩形 23"/>
          <p:cNvSpPr/>
          <p:nvPr/>
        </p:nvSpPr>
        <p:spPr>
          <a:xfrm>
            <a:off x="8611235" y="0"/>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Case Converter</a:t>
            </a:r>
            <a:endParaRPr lang="en-US" altLang="zh-CN" sz="2000" b="1" dirty="0">
              <a:solidFill>
                <a:schemeClr val="bg1"/>
              </a:solidFill>
              <a:sym typeface="+mn-ea"/>
            </a:endParaRPr>
          </a:p>
        </p:txBody>
      </p:sp>
      <p:sp>
        <p:nvSpPr>
          <p:cNvPr id="6" name="Rectangles 5"/>
          <p:cNvSpPr/>
          <p:nvPr/>
        </p:nvSpPr>
        <p:spPr>
          <a:xfrm>
            <a:off x="5415280" y="343535"/>
            <a:ext cx="6685915" cy="1128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toLocaleLowerCase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toLowerCase</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toLocaleUpperCase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toUpperCase</a:t>
            </a:r>
            <a:r>
              <a:rPr lang="en-US" sz="1400" b="1">
                <a:solidFill>
                  <a:srgbClr val="0070C0"/>
                </a:solidFill>
                <a:sym typeface="+mn-ea"/>
              </a:rPr>
              <a:t>()</a:t>
            </a:r>
            <a:endParaRPr lang="en-US" sz="1400" b="1">
              <a:solidFill>
                <a:schemeClr val="bg1"/>
              </a:solidFill>
              <a:sym typeface="+mn-ea"/>
            </a:endParaRPr>
          </a:p>
        </p:txBody>
      </p:sp>
      <p:sp>
        <p:nvSpPr>
          <p:cNvPr id="25" name="Rectangles 24"/>
          <p:cNvSpPr/>
          <p:nvPr/>
        </p:nvSpPr>
        <p:spPr>
          <a:xfrm>
            <a:off x="5415280" y="1471930"/>
            <a:ext cx="6685915" cy="1814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Converts the first character to upperCase and the rest to lowerCase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capitalize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the first character of each word to upperCase:-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title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lowercase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lower</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lowercase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casefold</a:t>
            </a:r>
            <a:r>
              <a:rPr lang="en-US" sz="1400">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converts a string to upperCase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upper</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Swaps cases, lower case becomes upper case and vice versa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swapcase</a:t>
            </a:r>
            <a:r>
              <a:rPr lang="en-US" sz="1400">
                <a:solidFill>
                  <a:srgbClr val="0070C0"/>
                </a:solidFill>
                <a:sym typeface="+mn-ea"/>
              </a:rPr>
              <a:t>()</a:t>
            </a:r>
            <a:endParaRPr lang="en-US" sz="1400">
              <a:solidFill>
                <a:schemeClr val="bg1"/>
              </a:solidFill>
              <a:sym typeface="+mn-ea"/>
            </a:endParaRPr>
          </a:p>
        </p:txBody>
      </p:sp>
      <p:sp>
        <p:nvSpPr>
          <p:cNvPr id="19" name="Rectangles 18"/>
          <p:cNvSpPr/>
          <p:nvPr/>
        </p:nvSpPr>
        <p:spPr>
          <a:xfrm>
            <a:off x="104140" y="5732145"/>
            <a:ext cx="5130800" cy="798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Formats specified values in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format_map</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Formats specified values in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format</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8" name="Rectangles 7"/>
          <p:cNvSpPr/>
          <p:nvPr/>
        </p:nvSpPr>
        <p:spPr>
          <a:xfrm>
            <a:off x="133350" y="343535"/>
            <a:ext cx="7803515" cy="21564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a:t>
            </a:r>
            <a:endParaRPr lang="en-US" sz="1400" b="1">
              <a:solidFill>
                <a:schemeClr val="accent6"/>
              </a:solidFill>
              <a:sym typeface="+mn-ea"/>
            </a:endParaRPr>
          </a:p>
          <a:p>
            <a:pPr algn="l"/>
            <a:r>
              <a:rPr lang="en-US" sz="1400" b="1">
                <a:solidFill>
                  <a:schemeClr val="accent6"/>
                </a:solidFill>
                <a:sym typeface="+mn-ea"/>
              </a:rPr>
              <a:t>with concat Method - concat()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a new string with a number of copies of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a:solidFill>
                  <a:schemeClr val="bg1"/>
                </a:solidFill>
                <a:sym typeface="+mn-ea"/>
              </a:rPr>
              <a:t>		</a:t>
            </a:r>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6"/>
                </a:solidFill>
                <a:sym typeface="+mn-ea"/>
              </a:rPr>
              <a:t>A String of the specified targetLength with the padString applied at the start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String of the specified targetLength with the padString applied at the end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15" name="矩形 23"/>
          <p:cNvSpPr/>
          <p:nvPr/>
        </p:nvSpPr>
        <p:spPr>
          <a:xfrm>
            <a:off x="280035" y="0"/>
            <a:ext cx="34632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Concatenation Of String</a:t>
            </a:r>
            <a:endParaRPr lang="en-US" altLang="zh-CN" sz="2000" b="1" dirty="0">
              <a:solidFill>
                <a:schemeClr val="bg1"/>
              </a:solidFill>
              <a:sym typeface="+mn-ea"/>
            </a:endParaRPr>
          </a:p>
        </p:txBody>
      </p:sp>
      <p:sp>
        <p:nvSpPr>
          <p:cNvPr id="17" name="Rectangles 16"/>
          <p:cNvSpPr/>
          <p:nvPr/>
        </p:nvSpPr>
        <p:spPr>
          <a:xfrm>
            <a:off x="133350" y="2499995"/>
            <a:ext cx="7803515" cy="29089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  </a:t>
            </a:r>
            <a:r>
              <a:rPr lang="en-US" sz="1400" b="1">
                <a:solidFill>
                  <a:schemeClr val="accent5"/>
                </a:solidFill>
                <a:highlight>
                  <a:srgbClr val="000000">
                    <a:alpha val="0"/>
                  </a:srgbClr>
                </a:highlight>
                <a:sym typeface="+mn-ea"/>
              </a:rPr>
              <a:t>=</a:t>
            </a:r>
            <a:r>
              <a:rPr lang="en-US" sz="1400" b="1">
                <a:solidFill>
                  <a:schemeClr val="bg1"/>
                </a:solidFill>
                <a:highlight>
                  <a:srgbClr val="000000">
                    <a:alpha val="0"/>
                  </a:srgbClr>
                </a:highlight>
                <a:sym typeface="+mn-ea"/>
              </a:rPr>
              <a:t> </a:t>
            </a:r>
            <a:r>
              <a:rPr lang="en-US" sz="1400" b="1">
                <a:solidFill>
                  <a:schemeClr val="bg1"/>
                </a:solidFill>
                <a:highlight>
                  <a:srgbClr val="000000">
                    <a:alpha val="0"/>
                  </a:srgbClr>
                </a:highlight>
                <a:sym typeface="+mn-ea"/>
              </a:rPr>
              <a:t>String1String2....  </a:t>
            </a:r>
            <a:endParaRPr lang="en-US" sz="1400" b="1">
              <a:solidFill>
                <a:schemeClr val="accent6"/>
              </a:solidFill>
              <a:sym typeface="+mn-ea"/>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2  </a:t>
            </a:r>
            <a:r>
              <a:rPr lang="en-US" sz="1400" b="1">
                <a:solidFill>
                  <a:schemeClr val="accent5"/>
                </a:solidFill>
                <a:highlight>
                  <a:srgbClr val="000000">
                    <a:alpha val="0"/>
                  </a:srgbClr>
                </a:highlight>
                <a:sym typeface="+mn-ea"/>
              </a:rPr>
              <a:t>=</a:t>
            </a:r>
            <a:r>
              <a:rPr lang="en-US" sz="1400" b="1">
                <a:solidFill>
                  <a:schemeClr val="bg1"/>
                </a:solidFill>
                <a:highlight>
                  <a:srgbClr val="000000">
                    <a:alpha val="0"/>
                  </a:srgbClr>
                </a:highlight>
                <a:sym typeface="+mn-ea"/>
              </a:rPr>
              <a:t> String1String1 </a:t>
            </a:r>
            <a:endParaRPr lang="en-US" sz="1400" b="1">
              <a:solidFill>
                <a:schemeClr val="bg1"/>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Character at start/end of the String</a:t>
            </a:r>
            <a:endParaRPr lang="en-US" sz="1400">
              <a:solidFill>
                <a:schemeClr val="bg1"/>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start and end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start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end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Zero(0) applied at the start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4" name="矩形 23"/>
          <p:cNvSpPr/>
          <p:nvPr/>
        </p:nvSpPr>
        <p:spPr>
          <a:xfrm>
            <a:off x="90805" y="90170"/>
            <a:ext cx="559943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WhiteSpaces from String</a:t>
            </a:r>
            <a:endParaRPr lang="en-US" altLang="zh-CN" sz="2000" b="1" dirty="0">
              <a:solidFill>
                <a:schemeClr val="bg1"/>
              </a:solidFill>
              <a:sym typeface="+mn-ea"/>
            </a:endParaRPr>
          </a:p>
        </p:txBody>
      </p:sp>
      <p:sp>
        <p:nvSpPr>
          <p:cNvPr id="15" name="Rectangles 14"/>
          <p:cNvSpPr/>
          <p:nvPr/>
        </p:nvSpPr>
        <p:spPr>
          <a:xfrm>
            <a:off x="90805" y="433705"/>
            <a:ext cx="5873750" cy="1355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trimStart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trimLeft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trimEnd</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trimRight</a:t>
            </a:r>
            <a:r>
              <a:rPr lang="en-US" sz="1400">
                <a:solidFill>
                  <a:srgbClr val="0070C0"/>
                </a:solidFill>
                <a:sym typeface="+mn-ea"/>
              </a:rPr>
              <a:t>()</a:t>
            </a:r>
            <a:endParaRPr lang="en-US" sz="1400">
              <a:solidFill>
                <a:schemeClr val="bg1"/>
              </a:solidFill>
              <a:sym typeface="+mn-ea"/>
            </a:endParaRPr>
          </a:p>
        </p:txBody>
      </p:sp>
      <p:sp>
        <p:nvSpPr>
          <p:cNvPr id="16" name="Rectangles 15"/>
          <p:cNvSpPr/>
          <p:nvPr/>
        </p:nvSpPr>
        <p:spPr>
          <a:xfrm>
            <a:off x="90805" y="1788795"/>
            <a:ext cx="5874385" cy="1415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start/leftSide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lstrip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end/rightSide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rstrip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sets the tab size to the specified number of whitespaces in a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expandtabs</a:t>
            </a:r>
            <a:r>
              <a:rPr lang="en-US" sz="1400" b="1">
                <a:solidFill>
                  <a:srgbClr val="0070C0"/>
                </a:solidFill>
                <a:sym typeface="+mn-ea"/>
              </a:rPr>
              <a:t>(</a:t>
            </a:r>
            <a:r>
              <a:rPr lang="en-US" sz="1400" b="1">
                <a:solidFill>
                  <a:schemeClr val="bg1"/>
                </a:solidFill>
                <a:highlight>
                  <a:srgbClr val="000000">
                    <a:alpha val="0"/>
                  </a:srgbClr>
                </a:highlight>
                <a:sym typeface="+mn-ea"/>
              </a:rPr>
              <a:t>tabsize</a:t>
            </a:r>
            <a:r>
              <a:rPr lang="en-US" sz="1400" b="1">
                <a:solidFill>
                  <a:srgbClr val="0070C0"/>
                </a:solidFill>
                <a:sym typeface="+mn-ea"/>
              </a:rPr>
              <a:t>)</a:t>
            </a:r>
            <a:endParaRPr lang="en-US" sz="1400" b="1">
              <a:solidFill>
                <a:srgbClr val="0070C0"/>
              </a:solidFill>
              <a:sym typeface="+mn-ea"/>
            </a:endParaRPr>
          </a:p>
        </p:txBody>
      </p:sp>
      <p:sp>
        <p:nvSpPr>
          <p:cNvPr id="18" name="矩形 23"/>
          <p:cNvSpPr/>
          <p:nvPr/>
        </p:nvSpPr>
        <p:spPr>
          <a:xfrm>
            <a:off x="6590030" y="90170"/>
            <a:ext cx="51479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Get SubString from String / Slice of String</a:t>
            </a:r>
            <a:endParaRPr lang="en-US" altLang="zh-CN" sz="2000" b="1" dirty="0">
              <a:solidFill>
                <a:schemeClr val="bg1"/>
              </a:solidFill>
              <a:sym typeface="+mn-ea"/>
            </a:endParaRPr>
          </a:p>
        </p:txBody>
      </p:sp>
      <p:sp>
        <p:nvSpPr>
          <p:cNvPr id="19" name="Rectangles 18"/>
          <p:cNvSpPr/>
          <p:nvPr/>
        </p:nvSpPr>
        <p:spPr>
          <a:xfrm>
            <a:off x="6226810" y="433705"/>
            <a:ext cx="5873750" cy="15963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Extracts a number of characters from a string, from a start index (position)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characters from a string, between two specified indices (positions)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a part of a string and returns a new string :- </a:t>
            </a:r>
            <a:endParaRPr lang="en-US" sz="1400" b="1">
              <a:solidFill>
                <a:schemeClr val="accent6"/>
              </a:solidFill>
              <a:sym typeface="+mn-ea"/>
            </a:endParaRPr>
          </a:p>
          <a:p>
            <a:pPr algn="l"/>
            <a:r>
              <a:rPr lang="en-US" sz="1400" b="1">
                <a:solidFill>
                  <a:schemeClr val="accent6"/>
                </a:solidFill>
                <a:sym typeface="+mn-ea"/>
              </a:rPr>
              <a:t>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a:solidFill>
                <a:schemeClr val="bg1"/>
              </a:solidFill>
              <a:sym typeface="+mn-ea"/>
            </a:endParaRPr>
          </a:p>
        </p:txBody>
      </p:sp>
      <p:sp>
        <p:nvSpPr>
          <p:cNvPr id="20" name="Rectangles 19"/>
          <p:cNvSpPr/>
          <p:nvPr/>
        </p:nvSpPr>
        <p:spPr>
          <a:xfrm>
            <a:off x="6226810" y="2156460"/>
            <a:ext cx="5873750" cy="8267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Extracts a part of a string and returns a new string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a:t>
            </a:r>
            <a:r>
              <a:rPr lang="en-US" sz="1400" b="1">
                <a:solidFill>
                  <a:schemeClr val="bg1"/>
                </a:solidFill>
                <a:highlight>
                  <a:srgbClr val="000000">
                    <a:alpha val="0"/>
                  </a:srgbClr>
                </a:highlight>
                <a:sym typeface="+mn-ea"/>
              </a:rPr>
              <a:t>endIndex</a:t>
            </a:r>
            <a:r>
              <a:rPr lang="en-US" sz="1400" b="1">
                <a:solidFill>
                  <a:srgbClr val="0070C0"/>
                </a:solidFill>
                <a:highlight>
                  <a:srgbClr val="000000">
                    <a:alpha val="0"/>
                  </a:srgbClr>
                </a:highlight>
                <a:sym typeface="+mn-ea"/>
              </a:rPr>
              <a:t>:</a:t>
            </a:r>
            <a:r>
              <a:rPr lang="en-US" sz="1400" b="1">
                <a:solidFill>
                  <a:schemeClr val="bg1"/>
                </a:solidFill>
                <a:highlight>
                  <a:srgbClr val="000000">
                    <a:alpha val="0"/>
                  </a:srgbClr>
                </a:highlight>
                <a:sym typeface="+mn-ea"/>
              </a:rPr>
              <a:t>howManyCharacterSkip</a:t>
            </a:r>
            <a:r>
              <a:rPr lang="en-US" sz="1400" b="1">
                <a:solidFill>
                  <a:srgbClr val="0070C0"/>
                </a:solidFill>
                <a:sym typeface="+mn-ea"/>
              </a:rPr>
              <a:t>]</a:t>
            </a:r>
            <a:endParaRPr lang="en-US" sz="1400">
              <a:solidFill>
                <a:schemeClr val="bg1"/>
              </a:solidFill>
              <a:sym typeface="+mn-ea"/>
            </a:endParaRPr>
          </a:p>
        </p:txBody>
      </p:sp>
      <p:sp>
        <p:nvSpPr>
          <p:cNvPr id="26" name="Rectangles 25"/>
          <p:cNvSpPr/>
          <p:nvPr/>
        </p:nvSpPr>
        <p:spPr>
          <a:xfrm>
            <a:off x="90805" y="3644900"/>
            <a:ext cx="4531995" cy="1700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ends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 string contains a specified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bg1"/>
              </a:solidFill>
              <a:sym typeface="+mn-ea"/>
            </a:endParaRPr>
          </a:p>
        </p:txBody>
      </p:sp>
      <p:sp>
        <p:nvSpPr>
          <p:cNvPr id="27" name="矩形 23"/>
          <p:cNvSpPr/>
          <p:nvPr/>
        </p:nvSpPr>
        <p:spPr>
          <a:xfrm>
            <a:off x="180975" y="3301365"/>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Value is in String</a:t>
            </a:r>
            <a:endParaRPr lang="en-US" altLang="zh-CN" sz="2000" b="1" dirty="0">
              <a:solidFill>
                <a:schemeClr val="bg1"/>
              </a:solidFill>
              <a:sym typeface="+mn-ea"/>
            </a:endParaRPr>
          </a:p>
        </p:txBody>
      </p:sp>
      <p:sp>
        <p:nvSpPr>
          <p:cNvPr id="29" name="Rectangles 28"/>
          <p:cNvSpPr/>
          <p:nvPr/>
        </p:nvSpPr>
        <p:spPr>
          <a:xfrm>
            <a:off x="4986020" y="3437890"/>
            <a:ext cx="7114540" cy="12484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or a regular expression,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 string where the values are replaced with All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bg1"/>
              </a:solidFill>
              <a:sym typeface="+mn-ea"/>
            </a:endParaRPr>
          </a:p>
        </p:txBody>
      </p:sp>
      <p:sp>
        <p:nvSpPr>
          <p:cNvPr id="30" name="矩形 23"/>
          <p:cNvSpPr/>
          <p:nvPr/>
        </p:nvSpPr>
        <p:spPr>
          <a:xfrm>
            <a:off x="6227445" y="3039110"/>
            <a:ext cx="57111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Replace Old Value to New Value in String</a:t>
            </a:r>
            <a:endParaRPr lang="en-US" altLang="zh-CN" sz="2000" b="1" dirty="0">
              <a:solidFill>
                <a:schemeClr val="bg1"/>
              </a:solidFill>
              <a:sym typeface="+mn-ea"/>
            </a:endParaRPr>
          </a:p>
        </p:txBody>
      </p:sp>
      <p:sp>
        <p:nvSpPr>
          <p:cNvPr id="31" name="Rectangles 30"/>
          <p:cNvSpPr/>
          <p:nvPr/>
        </p:nvSpPr>
        <p:spPr>
          <a:xfrm>
            <a:off x="90805" y="5345430"/>
            <a:ext cx="4531995" cy="12490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chemeClr val="bg1"/>
              </a:solidFill>
              <a:sym typeface="+mn-ea"/>
            </a:endParaRPr>
          </a:p>
        </p:txBody>
      </p:sp>
      <p:sp>
        <p:nvSpPr>
          <p:cNvPr id="32" name="Rectangles 31"/>
          <p:cNvSpPr/>
          <p:nvPr/>
        </p:nvSpPr>
        <p:spPr>
          <a:xfrm>
            <a:off x="4986020" y="4705985"/>
            <a:ext cx="7114540" cy="1888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howManyTimes</a:t>
            </a:r>
            <a:r>
              <a:rPr lang="en-US" sz="1400" b="1">
                <a:solidFill>
                  <a:schemeClr val="bg1"/>
                </a:solidFill>
                <a:sym typeface="+mn-ea"/>
              </a:rPr>
              <a:t> </a:t>
            </a:r>
            <a:r>
              <a:rPr lang="en-US" sz="1400" b="1">
                <a:solidFill>
                  <a:srgbClr val="0070C0"/>
                </a:solidFill>
                <a:sym typeface="+mn-ea"/>
              </a:rPr>
              <a:t>)</a:t>
            </a:r>
            <a:endParaRPr lang="en-US" sz="1400" b="1">
              <a:solidFill>
                <a:srgbClr val="0070C0"/>
              </a:solidFill>
              <a:sym typeface="+mn-ea"/>
            </a:endParaRPr>
          </a:p>
          <a:p>
            <a:pPr algn="l"/>
            <a:endParaRPr lang="en-US" sz="1400" b="1">
              <a:solidFill>
                <a:schemeClr val="accent6"/>
              </a:solidFill>
              <a:sym typeface="+mn-ea"/>
            </a:endParaRPr>
          </a:p>
          <a:p>
            <a:pPr algn="l"/>
            <a:r>
              <a:rPr lang="en-US" sz="1400" b="1">
                <a:solidFill>
                  <a:schemeClr val="accent6"/>
                </a:solidFill>
                <a:sym typeface="+mn-ea"/>
              </a:rPr>
              <a:t>Returns the translation table which specifies the conversions that can be used by translate()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maketrans</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a:p>
            <a:pPr algn="l"/>
            <a:r>
              <a:rPr lang="en-US" sz="1400" b="1">
                <a:solidFill>
                  <a:schemeClr val="accent6"/>
                </a:solidFill>
                <a:sym typeface="+mn-ea"/>
              </a:rPr>
              <a:t>Returns the argument string after performing the translations using the translation table.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translate</a:t>
            </a:r>
            <a:r>
              <a:rPr lang="en-US" sz="1400" b="1">
                <a:solidFill>
                  <a:srgbClr val="0070C0"/>
                </a:solidFill>
                <a:sym typeface="+mn-ea"/>
              </a:rPr>
              <a:t>( </a:t>
            </a:r>
            <a:r>
              <a:rPr lang="en-US" sz="1400" b="1">
                <a:solidFill>
                  <a:srgbClr val="FF0000"/>
                </a:solidFill>
                <a:sym typeface="+mn-ea"/>
              </a:rPr>
              <a:t>MappingTable</a:t>
            </a:r>
            <a:r>
              <a:rPr lang="en-US" sz="1400" b="1">
                <a:solidFill>
                  <a:srgbClr val="0070C0"/>
                </a:solidFill>
                <a:sym typeface="+mn-ea"/>
              </a:rPr>
              <a:t> ,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47675" y="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match Value from string into array</a:t>
            </a:r>
            <a:endParaRPr lang="en-US" altLang="zh-CN" sz="2000" b="1" dirty="0">
              <a:solidFill>
                <a:schemeClr val="bg1"/>
              </a:solidFill>
              <a:sym typeface="+mn-ea"/>
            </a:endParaRPr>
          </a:p>
        </p:txBody>
      </p:sp>
      <p:sp>
        <p:nvSpPr>
          <p:cNvPr id="4" name="Rectangles 3"/>
          <p:cNvSpPr/>
          <p:nvPr/>
        </p:nvSpPr>
        <p:spPr>
          <a:xfrm>
            <a:off x="91440" y="343535"/>
            <a:ext cx="5967095" cy="1338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or a regular expression, and returns the matches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an iterator of all regexp's matches.:-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chemeClr val="bg1"/>
              </a:solidFill>
              <a:sym typeface="+mn-ea"/>
            </a:endParaRPr>
          </a:p>
        </p:txBody>
      </p:sp>
      <p:sp>
        <p:nvSpPr>
          <p:cNvPr id="6" name="Rectangles 5"/>
          <p:cNvSpPr/>
          <p:nvPr/>
        </p:nvSpPr>
        <p:spPr>
          <a:xfrm>
            <a:off x="90805" y="4279900"/>
            <a:ext cx="5967730" cy="2481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r>
              <a:rPr lang="en-US" sz="1400">
                <a:highlight>
                  <a:srgbClr val="FFFF00"/>
                </a:highlight>
                <a:sym typeface="+mn-ea"/>
              </a:rPr>
              <a:t>   </a:t>
            </a:r>
            <a:r>
              <a:rPr lang="en-US" sz="1400" b="1">
                <a:solidFill>
                  <a:schemeClr val="accent1"/>
                </a:solidFill>
                <a:sym typeface="+mn-ea"/>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rindex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rfind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the number of times a specified value occurs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count</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a:solidFill>
                <a:schemeClr val="bg1"/>
              </a:solidFill>
              <a:sym typeface="+mn-ea"/>
            </a:endParaRPr>
          </a:p>
        </p:txBody>
      </p:sp>
      <p:sp>
        <p:nvSpPr>
          <p:cNvPr id="7" name="矩形 23"/>
          <p:cNvSpPr/>
          <p:nvPr/>
        </p:nvSpPr>
        <p:spPr>
          <a:xfrm>
            <a:off x="447675" y="229806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of searchString in string </a:t>
            </a:r>
            <a:endParaRPr lang="en-US" altLang="zh-CN" sz="2000" b="1" dirty="0">
              <a:solidFill>
                <a:schemeClr val="bg1"/>
              </a:solidFill>
              <a:sym typeface="+mn-ea"/>
            </a:endParaRPr>
          </a:p>
        </p:txBody>
      </p:sp>
      <p:sp>
        <p:nvSpPr>
          <p:cNvPr id="9" name="Rectangles 8"/>
          <p:cNvSpPr/>
          <p:nvPr/>
        </p:nvSpPr>
        <p:spPr>
          <a:xfrm>
            <a:off x="6390640" y="343535"/>
            <a:ext cx="5693410" cy="16573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the Unicode of the character at a specified index.:-</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charCodeAt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decimal number representing the code point value of the character at the given index .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codePointAt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chemeClr val="bg1"/>
              </a:solidFill>
              <a:sym typeface="+mn-ea"/>
            </a:endParaRPr>
          </a:p>
        </p:txBody>
      </p:sp>
      <p:sp>
        <p:nvSpPr>
          <p:cNvPr id="10" name="矩形 23"/>
          <p:cNvSpPr/>
          <p:nvPr/>
        </p:nvSpPr>
        <p:spPr>
          <a:xfrm>
            <a:off x="6896735" y="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Value At Index in string </a:t>
            </a:r>
            <a:endParaRPr lang="en-US" altLang="zh-CN" sz="2000" b="1" dirty="0">
              <a:solidFill>
                <a:schemeClr val="bg1"/>
              </a:solidFill>
              <a:sym typeface="+mn-ea"/>
            </a:endParaRPr>
          </a:p>
        </p:txBody>
      </p:sp>
      <p:sp>
        <p:nvSpPr>
          <p:cNvPr id="11" name="矩形 23"/>
          <p:cNvSpPr/>
          <p:nvPr/>
        </p:nvSpPr>
        <p:spPr>
          <a:xfrm>
            <a:off x="6737350" y="229806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Compare two string </a:t>
            </a:r>
            <a:endParaRPr lang="en-US" altLang="zh-CN" sz="2000" b="1" dirty="0">
              <a:solidFill>
                <a:schemeClr val="bg1"/>
              </a:solidFill>
              <a:sym typeface="+mn-ea"/>
            </a:endParaRPr>
          </a:p>
        </p:txBody>
      </p:sp>
      <p:sp>
        <p:nvSpPr>
          <p:cNvPr id="21" name="Rectangles 20"/>
          <p:cNvSpPr/>
          <p:nvPr/>
        </p:nvSpPr>
        <p:spPr>
          <a:xfrm>
            <a:off x="6391275" y="2641600"/>
            <a:ext cx="5692775" cy="10648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an integer indicating whether the referenceStr(str) comes before, after or is equivalent to the compareString.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a:solidFill>
                <a:schemeClr val="bg1"/>
              </a:solidFill>
              <a:sym typeface="+mn-ea"/>
            </a:endParaRPr>
          </a:p>
        </p:txBody>
      </p:sp>
      <p:sp>
        <p:nvSpPr>
          <p:cNvPr id="22" name="Rectangles 21"/>
          <p:cNvSpPr/>
          <p:nvPr/>
        </p:nvSpPr>
        <p:spPr>
          <a:xfrm>
            <a:off x="91440" y="2641600"/>
            <a:ext cx="5967730" cy="16383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Searches a string for a value, or regular expression, and returns the index (position) of the first match.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p:txBody>
      </p:sp>
      <p:sp>
        <p:nvSpPr>
          <p:cNvPr id="23" name="矩形 23"/>
          <p:cNvSpPr/>
          <p:nvPr/>
        </p:nvSpPr>
        <p:spPr>
          <a:xfrm>
            <a:off x="6737350" y="3706495"/>
            <a:ext cx="36125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Encoding-Decoding the String</a:t>
            </a:r>
            <a:endParaRPr lang="en-US" altLang="zh-CN" sz="2000" b="1" dirty="0">
              <a:solidFill>
                <a:schemeClr val="bg1"/>
              </a:solidFill>
              <a:sym typeface="+mn-ea"/>
            </a:endParaRPr>
          </a:p>
        </p:txBody>
      </p:sp>
      <p:sp>
        <p:nvSpPr>
          <p:cNvPr id="24" name="Rectangles 23"/>
          <p:cNvSpPr/>
          <p:nvPr/>
        </p:nvSpPr>
        <p:spPr>
          <a:xfrm>
            <a:off x="6391275" y="4171950"/>
            <a:ext cx="5692775" cy="11753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encodes a string in base-64.. :- </a:t>
            </a:r>
            <a:endParaRPr lang="en-US" sz="1400" b="1">
              <a:solidFill>
                <a:schemeClr val="accent6"/>
              </a:solidFill>
              <a:sym typeface="+mn-ea"/>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decodes a base-64 encoded string. :- </a:t>
            </a:r>
            <a:endParaRPr lang="en-US" sz="1400" b="1">
              <a:solidFill>
                <a:schemeClr val="accent6"/>
              </a:solidFill>
              <a:sym typeface="+mn-ea"/>
            </a:endParaRPr>
          </a:p>
          <a:p>
            <a:pPr algn="l"/>
            <a:r>
              <a:rPr lang="en-US" sz="1400" b="1">
                <a:solidFill>
                  <a:schemeClr val="accent1"/>
                </a:solidFill>
                <a:sym typeface="+mn-ea"/>
              </a:rPr>
              <a:t>window.atob(</a:t>
            </a:r>
            <a:r>
              <a:rPr lang="en-US" sz="1400" b="1">
                <a:solidFill>
                  <a:srgbClr val="FF0000"/>
                </a:solidFill>
                <a:sym typeface="+mn-ea"/>
              </a:rPr>
              <a:t>str</a:t>
            </a:r>
            <a:r>
              <a:rPr lang="en-US" sz="1400" b="1">
                <a:solidFill>
                  <a:schemeClr val="accent1"/>
                </a:solidFill>
                <a:sym typeface="+mn-ea"/>
              </a:rPr>
              <a:t>)</a:t>
            </a:r>
            <a:endParaRPr lang="en-US" sz="1400">
              <a:solidFill>
                <a:schemeClr val="bg1"/>
              </a:solidFill>
              <a:sym typeface="+mn-ea"/>
            </a:endParaRPr>
          </a:p>
        </p:txBody>
      </p:sp>
      <p:sp>
        <p:nvSpPr>
          <p:cNvPr id="2" name="Rectangles 1"/>
          <p:cNvSpPr/>
          <p:nvPr/>
        </p:nvSpPr>
        <p:spPr>
          <a:xfrm>
            <a:off x="6391275" y="5582920"/>
            <a:ext cx="5692775" cy="10648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an encoded version of the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encode</a:t>
            </a:r>
            <a:r>
              <a:rPr lang="en-US" sz="1400">
                <a:solidFill>
                  <a:srgbClr val="0070C0"/>
                </a:solidFill>
                <a:sym typeface="+mn-ea"/>
              </a:rPr>
              <a:t>(</a:t>
            </a:r>
            <a:r>
              <a:rPr lang="en-US" sz="1400" b="1">
                <a:solidFill>
                  <a:schemeClr val="bg1"/>
                </a:solidFill>
                <a:sym typeface="+mn-ea"/>
              </a:rPr>
              <a:t>encoding=encoding</a:t>
            </a:r>
            <a:r>
              <a:rPr lang="en-US" sz="1400" b="1">
                <a:solidFill>
                  <a:schemeClr val="bg1"/>
                </a:solidFill>
                <a:sym typeface="+mn-ea"/>
              </a:rPr>
              <a:t>Method</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errors=errorsMethod</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984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string to Array</a:t>
            </a:r>
            <a:endParaRPr lang="en-US" altLang="zh-CN" sz="2000" b="1" dirty="0">
              <a:solidFill>
                <a:schemeClr val="bg1"/>
              </a:solidFill>
              <a:sym typeface="+mn-ea"/>
            </a:endParaRPr>
          </a:p>
        </p:txBody>
      </p:sp>
      <p:sp>
        <p:nvSpPr>
          <p:cNvPr id="4" name="Rectangles 3"/>
          <p:cNvSpPr/>
          <p:nvPr/>
        </p:nvSpPr>
        <p:spPr>
          <a:xfrm>
            <a:off x="121920" y="343535"/>
            <a:ext cx="4231005" cy="854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Splits a string into an array of substrings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a:solidFill>
                <a:schemeClr val="bg1"/>
              </a:solidFill>
              <a:sym typeface="+mn-ea"/>
            </a:endParaRPr>
          </a:p>
        </p:txBody>
      </p:sp>
      <p:sp>
        <p:nvSpPr>
          <p:cNvPr id="5" name="矩形 23"/>
          <p:cNvSpPr/>
          <p:nvPr/>
        </p:nvSpPr>
        <p:spPr>
          <a:xfrm>
            <a:off x="87026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ASCII to Sting</a:t>
            </a:r>
            <a:endParaRPr lang="en-US" altLang="zh-CN" sz="2000" b="1" dirty="0">
              <a:solidFill>
                <a:schemeClr val="bg1"/>
              </a:solidFill>
              <a:sym typeface="+mn-ea"/>
            </a:endParaRPr>
          </a:p>
        </p:txBody>
      </p:sp>
      <p:sp>
        <p:nvSpPr>
          <p:cNvPr id="6" name="Rectangles 5"/>
          <p:cNvSpPr/>
          <p:nvPr/>
        </p:nvSpPr>
        <p:spPr>
          <a:xfrm>
            <a:off x="8423910" y="574040"/>
            <a:ext cx="3671570" cy="1760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ASCII to String</a:t>
            </a:r>
            <a:endParaRPr lang="en-US" sz="1400" b="1">
              <a:solidFill>
                <a:schemeClr val="accent6"/>
              </a:solidFill>
              <a:sym typeface="+mn-ea"/>
            </a:endParaRPr>
          </a:p>
          <a:p>
            <a:pPr algn="l"/>
            <a:r>
              <a:rPr lang="en-US" sz="1400" b="1">
                <a:solidFill>
                  <a:schemeClr val="accent6"/>
                </a:solidFill>
                <a:sym typeface="+mn-ea"/>
              </a:rPr>
              <a:t>Returns Unicode(ASCII)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6"/>
                </a:solidFill>
                <a:sym typeface="+mn-ea"/>
              </a:rPr>
              <a:t>Returns UTF-16 code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a:solidFill>
                <a:schemeClr val="bg1"/>
              </a:solidFill>
              <a:sym typeface="+mn-ea"/>
            </a:endParaRPr>
          </a:p>
        </p:txBody>
      </p:sp>
      <p:sp>
        <p:nvSpPr>
          <p:cNvPr id="7" name="Rectangles 6"/>
          <p:cNvSpPr/>
          <p:nvPr/>
        </p:nvSpPr>
        <p:spPr>
          <a:xfrm>
            <a:off x="121920" y="1198245"/>
            <a:ext cx="4231005" cy="39331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1"/>
              </a:solidFill>
            </a:endParaRPr>
          </a:p>
          <a:p>
            <a:pPr algn="ctr"/>
            <a:r>
              <a:rPr lang="en-US" sz="1400" b="1">
                <a:solidFill>
                  <a:srgbClr val="7030A0"/>
                </a:solidFill>
                <a:sym typeface="+mn-ea"/>
              </a:rPr>
              <a:t>String into List</a:t>
            </a:r>
            <a:endParaRPr lang="en-US" sz="1400" b="1">
              <a:solidFill>
                <a:srgbClr val="0070C0"/>
              </a:solidFill>
              <a:sym typeface="+mn-ea"/>
            </a:endParaRPr>
          </a:p>
          <a:p>
            <a:pPr algn="l"/>
            <a:r>
              <a:rPr lang="en-US" sz="1400" b="1">
                <a:solidFill>
                  <a:schemeClr val="accent6"/>
                </a:solidFill>
                <a:sym typeface="+mn-ea"/>
              </a:rPr>
              <a:t>Splits a string into a list of substrings , starting from the right.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Splits a string into a list of substrings , starting from the right.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Splits the string at line breaks and returns a list.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splitlines</a:t>
            </a:r>
            <a:r>
              <a:rPr lang="en-US" sz="1400">
                <a:solidFill>
                  <a:srgbClr val="0070C0"/>
                </a:solidFill>
                <a:sym typeface="+mn-ea"/>
              </a:rPr>
              <a:t>(</a:t>
            </a:r>
            <a:r>
              <a:rPr lang="en-US" sz="1400" b="1">
                <a:solidFill>
                  <a:schemeClr val="bg1"/>
                </a:solidFill>
                <a:sym typeface="+mn-ea"/>
              </a:rPr>
              <a:t>keeplinebreaks</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    String into Tuple</a:t>
            </a:r>
            <a:endParaRPr lang="en-US" sz="1400" b="1">
              <a:solidFill>
                <a:srgbClr val="7030A0"/>
              </a:solidFill>
              <a:sym typeface="+mn-ea"/>
            </a:endParaRPr>
          </a:p>
          <a:p>
            <a:pPr algn="l"/>
            <a:r>
              <a:rPr lang="en-US" sz="1400" b="1">
                <a:solidFill>
                  <a:schemeClr val="accent6"/>
                </a:solidFill>
                <a:sym typeface="+mn-ea"/>
              </a:rPr>
              <a:t>Splits a string into a tuple of three substrings , starting from the left . The substring before the separator, the separator, the part after the separator.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partition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endParaRPr lang="en-US" sz="1400" b="1">
              <a:solidFill>
                <a:srgbClr val="0070C0"/>
              </a:solidFill>
              <a:sym typeface="+mn-ea"/>
            </a:endParaRPr>
          </a:p>
          <a:p>
            <a:pPr algn="l"/>
            <a:r>
              <a:rPr lang="en-US" sz="1400" b="1">
                <a:solidFill>
                  <a:schemeClr val="accent6"/>
                </a:solidFill>
                <a:sym typeface="+mn-ea"/>
              </a:rPr>
              <a:t>Splits a string into a tuple of three substrings , starting from the right . The substring before the separator, the separator, the part after the separator.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rpartition</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0070C0"/>
                </a:solidFill>
                <a:sym typeface="+mn-ea"/>
              </a:rPr>
              <a:t>)</a:t>
            </a:r>
            <a:endParaRPr lang="en-US" sz="1400">
              <a:solidFill>
                <a:schemeClr val="bg1"/>
              </a:solidFill>
              <a:sym typeface="+mn-ea"/>
            </a:endParaRPr>
          </a:p>
        </p:txBody>
      </p:sp>
      <p:sp>
        <p:nvSpPr>
          <p:cNvPr id="9" name="矩形 23"/>
          <p:cNvSpPr/>
          <p:nvPr/>
        </p:nvSpPr>
        <p:spPr>
          <a:xfrm>
            <a:off x="5128895" y="0"/>
            <a:ext cx="32950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Array/List to String</a:t>
            </a:r>
            <a:endParaRPr lang="en-US" altLang="zh-CN" sz="2000" b="1" dirty="0">
              <a:solidFill>
                <a:schemeClr val="bg1"/>
              </a:solidFill>
              <a:sym typeface="+mn-ea"/>
            </a:endParaRPr>
          </a:p>
        </p:txBody>
      </p:sp>
      <p:sp>
        <p:nvSpPr>
          <p:cNvPr id="10" name="Rectangles 9"/>
          <p:cNvSpPr/>
          <p:nvPr/>
        </p:nvSpPr>
        <p:spPr>
          <a:xfrm>
            <a:off x="4507230" y="459105"/>
            <a:ext cx="3762375" cy="9010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a:solidFill>
                <a:schemeClr val="bg1"/>
              </a:solidFill>
              <a:sym typeface="+mn-ea"/>
            </a:endParaRPr>
          </a:p>
        </p:txBody>
      </p:sp>
      <p:sp>
        <p:nvSpPr>
          <p:cNvPr id="11" name="Rectangles 10"/>
          <p:cNvSpPr/>
          <p:nvPr/>
        </p:nvSpPr>
        <p:spPr>
          <a:xfrm>
            <a:off x="4507230" y="1360170"/>
            <a:ext cx="3762375" cy="6146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List into string :-  </a:t>
            </a:r>
            <a:r>
              <a:rPr lang="en-US" sz="1400" b="1">
                <a:solidFill>
                  <a:srgbClr val="FF0000"/>
                </a:solidFill>
                <a:sym typeface="+mn-ea"/>
              </a:rPr>
              <a:t>separator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chemeClr val="accent2"/>
                </a:solidFill>
                <a:sym typeface="+mn-ea"/>
              </a:rPr>
              <a:t>arr</a:t>
            </a:r>
            <a:r>
              <a:rPr lang="en-US" sz="1400" b="1">
                <a:solidFill>
                  <a:srgbClr val="0070C0"/>
                </a:solidFill>
                <a:sym typeface="+mn-ea"/>
              </a:rPr>
              <a:t>)</a:t>
            </a:r>
            <a:endParaRPr lang="en-US" sz="1400">
              <a:solidFill>
                <a:schemeClr val="bg1"/>
              </a:solidFill>
              <a:sym typeface="+mn-ea"/>
            </a:endParaRPr>
          </a:p>
        </p:txBody>
      </p:sp>
      <p:sp>
        <p:nvSpPr>
          <p:cNvPr id="14" name="矩形 23"/>
          <p:cNvSpPr/>
          <p:nvPr/>
        </p:nvSpPr>
        <p:spPr>
          <a:xfrm>
            <a:off x="5140325" y="2070735"/>
            <a:ext cx="2495550"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valid String</a:t>
            </a:r>
            <a:endParaRPr lang="en-US" altLang="zh-CN" sz="2000" b="1" dirty="0">
              <a:solidFill>
                <a:schemeClr val="bg1"/>
              </a:solidFill>
              <a:sym typeface="+mn-ea"/>
            </a:endParaRPr>
          </a:p>
        </p:txBody>
      </p:sp>
      <p:sp>
        <p:nvSpPr>
          <p:cNvPr id="15" name="Rectangles 14"/>
          <p:cNvSpPr/>
          <p:nvPr/>
        </p:nvSpPr>
        <p:spPr>
          <a:xfrm>
            <a:off x="4507230" y="2564765"/>
            <a:ext cx="5928360" cy="3541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check AlphaNumeric/Alphabet/Numeric/digit/ascii</a:t>
            </a:r>
            <a:endParaRPr lang="en-US" sz="1400" b="1">
              <a:solidFill>
                <a:schemeClr val="accent6"/>
              </a:solidFill>
              <a:sym typeface="+mn-ea"/>
            </a:endParaRPr>
          </a:p>
          <a:p>
            <a:pPr algn="l"/>
            <a:r>
              <a:rPr lang="en-US" sz="1400" b="1">
                <a:solidFill>
                  <a:schemeClr val="accent6"/>
                </a:solidFill>
                <a:sym typeface="+mn-ea"/>
              </a:rPr>
              <a:t>Returns True if all characters in the string are alphanumeric.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isalnum</a:t>
            </a:r>
            <a:r>
              <a:rPr lang="en-US" sz="1400" b="1">
                <a:solidFill>
                  <a:srgbClr val="0070C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in the alphabet.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isalpha</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numeric.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isnumeric</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decimals.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isdecimal</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digits.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isdigit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ascii characters.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isascii</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check upperCase/LowerCase/Title</a:t>
            </a:r>
            <a:endParaRPr lang="en-US" sz="1400" b="1">
              <a:solidFill>
                <a:srgbClr val="7030A0"/>
              </a:solidFill>
              <a:sym typeface="+mn-ea"/>
            </a:endParaRPr>
          </a:p>
          <a:p>
            <a:pPr algn="l"/>
            <a:r>
              <a:rPr lang="en-US" sz="1400" b="1">
                <a:solidFill>
                  <a:schemeClr val="accent6"/>
                </a:solidFill>
                <a:sym typeface="+mn-ea"/>
              </a:rPr>
              <a:t>Returns True if the string follows the rules of a title.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istitle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lower case.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islower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upper case.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isupper</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check White-space/identivier/printable</a:t>
            </a:r>
            <a:endParaRPr lang="en-US" sz="1400" b="1">
              <a:solidFill>
                <a:srgbClr val="7030A0"/>
              </a:solidFill>
              <a:sym typeface="+mn-ea"/>
            </a:endParaRPr>
          </a:p>
          <a:p>
            <a:pPr algn="l"/>
            <a:r>
              <a:rPr lang="en-US" sz="1400" b="1">
                <a:solidFill>
                  <a:schemeClr val="accent6"/>
                </a:solidFill>
                <a:sym typeface="+mn-ea"/>
              </a:rPr>
              <a:t>Returns True if all characters in the string are whitespaces.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isspace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the string is an identifier.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isidentifier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printable.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isprintable</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Array or List - work</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8924290" y="4150995"/>
            <a:ext cx="2770505" cy="18827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b="1">
              <a:solidFill>
                <a:schemeClr val="accent1"/>
              </a:solidFill>
              <a:sym typeface="+mn-ea"/>
            </a:endParaRPr>
          </a:p>
        </p:txBody>
      </p:sp>
      <p:sp>
        <p:nvSpPr>
          <p:cNvPr id="22" name="Rectangles 21"/>
          <p:cNvSpPr/>
          <p:nvPr/>
        </p:nvSpPr>
        <p:spPr>
          <a:xfrm>
            <a:off x="8924290" y="6033770"/>
            <a:ext cx="2770505" cy="638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lnSpc>
                <a:spcPct val="80000"/>
              </a:lnSpc>
            </a:pPr>
            <a:r>
              <a:rPr lang="en-US" sz="1400" b="1">
                <a:solidFill>
                  <a:schemeClr val="accent6"/>
                </a:solidFill>
                <a:sym typeface="+mn-ea"/>
              </a:rPr>
              <a:t>Method2</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24" name="Rectangles 23"/>
          <p:cNvSpPr/>
          <p:nvPr/>
        </p:nvSpPr>
        <p:spPr>
          <a:xfrm>
            <a:off x="93980" y="939800"/>
            <a:ext cx="4053205" cy="1620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3" name="Rectangles 2"/>
          <p:cNvSpPr/>
          <p:nvPr/>
        </p:nvSpPr>
        <p:spPr>
          <a:xfrm>
            <a:off x="93980" y="3454400"/>
            <a:ext cx="2679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b="1">
                <a:solidFill>
                  <a:srgbClr val="00B0F0"/>
                </a:solidFill>
                <a:sym typeface="+mn-ea"/>
              </a:rPr>
              <a:t>length</a:t>
            </a:r>
            <a:r>
              <a:rPr lang="en-US" sz="1400" b="1">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5" name="Rectangles 4"/>
          <p:cNvSpPr/>
          <p:nvPr/>
        </p:nvSpPr>
        <p:spPr>
          <a:xfrm>
            <a:off x="92075" y="4061460"/>
            <a:ext cx="2681605" cy="16141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7" name="Rectangles 6"/>
          <p:cNvSpPr/>
          <p:nvPr/>
        </p:nvSpPr>
        <p:spPr>
          <a:xfrm>
            <a:off x="93980" y="2568575"/>
            <a:ext cx="2680335" cy="877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spreatd Operator  :-   </a:t>
            </a:r>
            <a:endParaRPr lang="en-US" sz="1400" b="1">
              <a:solidFill>
                <a:schemeClr val="accent6"/>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2"/>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2" name="Rectangles 1"/>
          <p:cNvSpPr/>
          <p:nvPr/>
        </p:nvSpPr>
        <p:spPr>
          <a:xfrm>
            <a:off x="2773680" y="4150995"/>
            <a:ext cx="6061710" cy="26771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callBack 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a:p>
            <a:pPr algn="l">
              <a:lnSpc>
                <a:spcPct val="80000"/>
              </a:lnSpc>
            </a:pPr>
            <a:r>
              <a:rPr lang="en-US" sz="1400" b="1">
                <a:solidFill>
                  <a:srgbClr val="00B0F0"/>
                </a:solidFill>
                <a:sym typeface="+mn-ea"/>
              </a:rPr>
              <a:t>Array.from(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4" name="Rectangles 3"/>
          <p:cNvSpPr/>
          <p:nvPr/>
        </p:nvSpPr>
        <p:spPr>
          <a:xfrm>
            <a:off x="92075" y="5675630"/>
            <a:ext cx="268160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6" name="Rectangles 5"/>
          <p:cNvSpPr/>
          <p:nvPr/>
        </p:nvSpPr>
        <p:spPr>
          <a:xfrm>
            <a:off x="92075" y="6255385"/>
            <a:ext cx="2682240"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3" name="Rectangles 12"/>
          <p:cNvSpPr/>
          <p:nvPr/>
        </p:nvSpPr>
        <p:spPr>
          <a:xfrm>
            <a:off x="2774315" y="2820035"/>
            <a:ext cx="5393055" cy="1330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lnSpc>
                <a:spcPct val="80000"/>
              </a:lnSpc>
            </a:pPr>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8" name="Rectangles 7"/>
          <p:cNvSpPr/>
          <p:nvPr/>
        </p:nvSpPr>
        <p:spPr>
          <a:xfrm>
            <a:off x="8167370" y="3172460"/>
            <a:ext cx="3589655" cy="9785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lnSpc>
                <a:spcPct val="80000"/>
              </a:lnSpc>
            </a:pP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 (</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9" name="Rectangles 8"/>
          <p:cNvSpPr/>
          <p:nvPr/>
        </p:nvSpPr>
        <p:spPr>
          <a:xfrm>
            <a:off x="4147185" y="997585"/>
            <a:ext cx="5976620" cy="1822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Index Of Element from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12" name="Rectangles 11"/>
          <p:cNvSpPr/>
          <p:nvPr/>
        </p:nvSpPr>
        <p:spPr>
          <a:xfrm>
            <a:off x="4147185" y="32258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Sub-Array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11" name="Rectangles 10"/>
          <p:cNvSpPr/>
          <p:nvPr/>
        </p:nvSpPr>
        <p:spPr>
          <a:xfrm>
            <a:off x="90805" y="450850"/>
            <a:ext cx="2805430" cy="10610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lsit1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lsit1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list(</a:t>
            </a:r>
            <a:r>
              <a:rPr lang="en-US" sz="1400" b="1">
                <a:solidFill>
                  <a:schemeClr val="accent1"/>
                </a:solidFill>
                <a:sym typeface="+mn-ea"/>
              </a:rPr>
              <a:t>(</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b="1">
              <a:solidFill>
                <a:schemeClr val="accent1"/>
              </a:solidFill>
              <a:sym typeface="+mn-ea"/>
            </a:endParaRPr>
          </a:p>
        </p:txBody>
      </p:sp>
      <p:sp>
        <p:nvSpPr>
          <p:cNvPr id="2" name="Rectangles 1"/>
          <p:cNvSpPr/>
          <p:nvPr/>
        </p:nvSpPr>
        <p:spPr>
          <a:xfrm>
            <a:off x="90805" y="1511935"/>
            <a:ext cx="2805430" cy="5949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list1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3" name="Rectangles 2"/>
          <p:cNvSpPr/>
          <p:nvPr/>
        </p:nvSpPr>
        <p:spPr>
          <a:xfrm>
            <a:off x="91440" y="2113280"/>
            <a:ext cx="2806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rgbClr val="00B0F0"/>
                </a:solidFill>
                <a:sym typeface="+mn-ea"/>
              </a:rPr>
              <a:t>len(</a:t>
            </a:r>
            <a:r>
              <a:rPr lang="en-US" sz="1400" b="1">
                <a:solidFill>
                  <a:schemeClr val="accent2"/>
                </a:solidFill>
                <a:sym typeface="+mn-ea"/>
              </a:rPr>
              <a:t>list1</a:t>
            </a:r>
            <a:r>
              <a:rPr lang="en-US" sz="1400" b="1">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4" name="Rectangles 3"/>
          <p:cNvSpPr/>
          <p:nvPr/>
        </p:nvSpPr>
        <p:spPr>
          <a:xfrm>
            <a:off x="2896235" y="0"/>
            <a:ext cx="4457065" cy="1181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list1</a:t>
            </a:r>
            <a:r>
              <a:rPr lang="en-US" sz="1400" b="1">
                <a:solidFill>
                  <a:schemeClr val="accent1"/>
                </a:solidFill>
                <a:sym typeface="+mn-ea"/>
              </a:rPr>
              <a:t>.append(</a:t>
            </a:r>
            <a:r>
              <a:rPr lang="en-US" sz="1400" b="1">
                <a:solidFill>
                  <a:srgbClr val="FF0000"/>
                </a:solidFill>
                <a:sym typeface="+mn-ea"/>
              </a:rPr>
              <a:t>item1</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.insert(</a:t>
            </a:r>
            <a:r>
              <a:rPr lang="en-US" sz="1400" b="1">
                <a:solidFill>
                  <a:srgbClr val="FF0000"/>
                </a:solidFill>
                <a:sym typeface="+mn-ea"/>
              </a:rPr>
              <a:t>index</a:t>
            </a:r>
            <a:r>
              <a:rPr lang="en-US" sz="1400" b="1">
                <a:solidFill>
                  <a:schemeClr val="accent1"/>
                </a:solidFill>
                <a:sym typeface="+mn-ea"/>
              </a:rPr>
              <a:t>, </a:t>
            </a:r>
            <a:r>
              <a:rPr lang="en-US" sz="1400" b="1">
                <a:solidFill>
                  <a:srgbClr val="FF0000"/>
                </a:solidFill>
                <a:sym typeface="+mn-ea"/>
              </a:rPr>
              <a:t>item</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bg1"/>
                </a:solidFill>
                <a:sym typeface="+mn-ea"/>
              </a:rPr>
              <a:t>endIndex = startIndex</a:t>
            </a:r>
            <a:endParaRPr lang="en-US" sz="1400" b="1">
              <a:solidFill>
                <a:schemeClr val="accent1"/>
              </a:solidFill>
              <a:sym typeface="+mn-ea"/>
            </a:endParaRPr>
          </a:p>
        </p:txBody>
      </p:sp>
      <p:sp>
        <p:nvSpPr>
          <p:cNvPr id="5" name="Rectangles 4"/>
          <p:cNvSpPr/>
          <p:nvPr/>
        </p:nvSpPr>
        <p:spPr>
          <a:xfrm>
            <a:off x="90170" y="2720340"/>
            <a:ext cx="2806065" cy="15214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1"/>
                </a:solidFill>
                <a:sym typeface="+mn-ea"/>
              </a:rPr>
              <a:t>del </a:t>
            </a:r>
            <a:r>
              <a:rPr lang="en-US" sz="1400" b="1">
                <a:solidFill>
                  <a:schemeClr val="accent2"/>
                </a:solidFill>
                <a:sym typeface="+mn-ea"/>
              </a:rPr>
              <a:t>list1</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.clear()</a:t>
            </a:r>
            <a:endParaRPr lang="en-US" sz="1400" b="1">
              <a:solidFill>
                <a:srgbClr val="0070C0"/>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.pop(</a:t>
            </a:r>
            <a:r>
              <a:rPr lang="en-US" sz="1400" b="1">
                <a:solidFill>
                  <a:srgbClr val="FF0000"/>
                </a:solidFill>
                <a:sym typeface="+mn-ea"/>
              </a:rPr>
              <a:t>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.remove(</a:t>
            </a:r>
            <a:r>
              <a:rPr lang="en-US" sz="1400" b="1">
                <a:solidFill>
                  <a:srgbClr val="FF0000"/>
                </a:solidFill>
                <a:sym typeface="+mn-ea"/>
              </a:rPr>
              <a:t>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a:solidFill>
                  <a:schemeClr val="bg1"/>
                </a:solidFill>
                <a:sym typeface="+mn-ea"/>
              </a:rPr>
              <a:t>;</a:t>
            </a:r>
            <a:endParaRPr lang="en-US" sz="1400">
              <a:solidFill>
                <a:schemeClr val="bg1"/>
              </a:solidFill>
              <a:sym typeface="+mn-ea"/>
            </a:endParaRPr>
          </a:p>
          <a:p>
            <a:pPr algn="l">
              <a:lnSpc>
                <a:spcPct val="80000"/>
              </a:lnSpc>
            </a:pPr>
            <a:r>
              <a:rPr lang="en-US" sz="1400">
                <a:solidFill>
                  <a:schemeClr val="bg1"/>
                </a:solidFill>
                <a:sym typeface="+mn-ea"/>
              </a:rPr>
              <a:t>endIndex = startIndex+N :- then N item will be deleted from startIndex</a:t>
            </a:r>
            <a:endParaRPr lang="en-US" sz="1400" b="1">
              <a:solidFill>
                <a:schemeClr val="accent1"/>
              </a:solidFill>
              <a:sym typeface="+mn-ea"/>
            </a:endParaRPr>
          </a:p>
        </p:txBody>
      </p:sp>
      <p:sp>
        <p:nvSpPr>
          <p:cNvPr id="6" name="Rectangles 5"/>
          <p:cNvSpPr/>
          <p:nvPr/>
        </p:nvSpPr>
        <p:spPr>
          <a:xfrm>
            <a:off x="92075" y="4241800"/>
            <a:ext cx="280606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lterable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1"/>
                </a:solidFill>
                <a:sym typeface="+mn-ea"/>
              </a:rPr>
              <a:t>iterable  :-</a:t>
            </a:r>
            <a:r>
              <a:rPr lang="en-US" sz="1400" b="1">
                <a:solidFill>
                  <a:schemeClr val="bg1"/>
                </a:solidFill>
                <a:sym typeface="+mn-ea"/>
              </a:rPr>
              <a:t> list, set, tuple,string etc</a:t>
            </a:r>
            <a:endParaRPr lang="en-US" sz="1400" b="1">
              <a:solidFill>
                <a:schemeClr val="bg1"/>
              </a:solidFill>
              <a:sym typeface="+mn-ea"/>
            </a:endParaRPr>
          </a:p>
          <a:p>
            <a:pPr algn="l">
              <a:lnSpc>
                <a:spcPct val="80000"/>
              </a:lnSpc>
            </a:pPr>
            <a:r>
              <a:rPr lang="en-US" sz="1400" b="1">
                <a:solidFill>
                  <a:schemeClr val="accent6"/>
                </a:solidFill>
                <a:sym typeface="+mn-ea"/>
              </a:rPr>
              <a:t>+ Operator  :-   </a:t>
            </a:r>
            <a:r>
              <a:rPr lang="en-US" sz="1400" b="1">
                <a:solidFill>
                  <a:schemeClr val="accent2"/>
                </a:solidFill>
                <a:sym typeface="+mn-ea"/>
              </a:rPr>
              <a:t>list1 </a:t>
            </a:r>
            <a:r>
              <a:rPr lang="en-US" sz="1400" b="1">
                <a:solidFill>
                  <a:schemeClr val="accent1"/>
                </a:solidFill>
                <a:sym typeface="+mn-ea"/>
              </a:rPr>
              <a:t>+ </a:t>
            </a:r>
            <a:r>
              <a:rPr lang="en-US" sz="1400" b="1">
                <a:solidFill>
                  <a:schemeClr val="accent2"/>
                </a:solidFill>
                <a:sym typeface="+mn-ea"/>
              </a:rPr>
              <a:t>list2</a:t>
            </a:r>
            <a:endParaRPr lang="en-US" sz="1400" b="1">
              <a:solidFill>
                <a:schemeClr val="accent1"/>
              </a:solidFill>
              <a:sym typeface="+mn-ea"/>
            </a:endParaRPr>
          </a:p>
        </p:txBody>
      </p:sp>
      <p:sp>
        <p:nvSpPr>
          <p:cNvPr id="8" name="Rectangles 7"/>
          <p:cNvSpPr/>
          <p:nvPr/>
        </p:nvSpPr>
        <p:spPr>
          <a:xfrm>
            <a:off x="2896235" y="1181735"/>
            <a:ext cx="4457065" cy="506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reverse=True|False</a:t>
            </a:r>
            <a:r>
              <a:rPr lang="en-US" sz="1400" b="1">
                <a:solidFill>
                  <a:srgbClr val="00B0F0"/>
                </a:solidFill>
                <a:sym typeface="+mn-ea"/>
              </a:rPr>
              <a:t>,</a:t>
            </a:r>
            <a:r>
              <a:rPr lang="en-US" sz="1400" b="1">
                <a:solidFill>
                  <a:schemeClr val="bg1"/>
                </a:solidFill>
                <a:sym typeface="+mn-ea"/>
              </a:rPr>
              <a:t> key=myFunc</a:t>
            </a:r>
            <a:r>
              <a:rPr lang="en-US" sz="1400" b="1">
                <a:solidFill>
                  <a:schemeClr val="accent1"/>
                </a:solidFill>
                <a:sym typeface="+mn-ea"/>
              </a:rPr>
              <a:t>)</a:t>
            </a:r>
            <a:r>
              <a:rPr lang="en-US" sz="1400">
                <a:solidFill>
                  <a:schemeClr val="bg1"/>
                </a:solidFill>
                <a:sym typeface="+mn-ea"/>
              </a:rPr>
              <a:t>;</a:t>
            </a:r>
            <a:endParaRPr lang="en-US" sz="1400" b="1">
              <a:solidFill>
                <a:schemeClr val="accent1"/>
              </a:solidFill>
              <a:sym typeface="+mn-ea"/>
            </a:endParaRPr>
          </a:p>
        </p:txBody>
      </p:sp>
      <p:sp>
        <p:nvSpPr>
          <p:cNvPr id="9" name="Rectangles 8"/>
          <p:cNvSpPr/>
          <p:nvPr/>
        </p:nvSpPr>
        <p:spPr>
          <a:xfrm>
            <a:off x="2898140" y="1688465"/>
            <a:ext cx="445452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reverse(</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7" name="Rectangles 6"/>
          <p:cNvSpPr/>
          <p:nvPr/>
        </p:nvSpPr>
        <p:spPr>
          <a:xfrm>
            <a:off x="2898775" y="2268220"/>
            <a:ext cx="445452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Count an Specified element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count(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2" name="Rectangles 11"/>
          <p:cNvSpPr/>
          <p:nvPr/>
        </p:nvSpPr>
        <p:spPr>
          <a:xfrm>
            <a:off x="7352665" y="0"/>
            <a:ext cx="4822190" cy="9004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Count an Specified element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2"/>
                </a:solidFill>
                <a:sym typeface="+mn-ea"/>
              </a:rPr>
              <a:t>newList</a:t>
            </a:r>
            <a:r>
              <a:rPr lang="en-US" sz="1400" b="1">
                <a:solidFill>
                  <a:schemeClr val="accent1"/>
                </a:solidFill>
                <a:sym typeface="+mn-ea"/>
              </a:rPr>
              <a:t> = [</a:t>
            </a:r>
            <a:r>
              <a:rPr lang="en-US" sz="1400" b="1">
                <a:solidFill>
                  <a:srgbClr val="FF0000"/>
                </a:solidFill>
                <a:sym typeface="+mn-ea"/>
              </a:rPr>
              <a:t>expression </a:t>
            </a:r>
            <a:r>
              <a:rPr lang="en-US" sz="1400" b="1">
                <a:solidFill>
                  <a:srgbClr val="00B0F0"/>
                </a:solidFill>
                <a:sym typeface="+mn-ea"/>
              </a:rPr>
              <a:t>for </a:t>
            </a:r>
            <a:r>
              <a:rPr lang="en-US" sz="1400" b="1">
                <a:solidFill>
                  <a:srgbClr val="FF0000"/>
                </a:solidFill>
                <a:sym typeface="+mn-ea"/>
              </a:rPr>
              <a:t>item </a:t>
            </a:r>
            <a:r>
              <a:rPr lang="en-US" sz="1400" b="1">
                <a:solidFill>
                  <a:srgbClr val="00B0F0"/>
                </a:solidFill>
                <a:sym typeface="+mn-ea"/>
              </a:rPr>
              <a:t>in </a:t>
            </a:r>
            <a:r>
              <a:rPr lang="en-US" sz="1400" b="1">
                <a:solidFill>
                  <a:srgbClr val="FF0000"/>
                </a:solidFill>
                <a:sym typeface="+mn-ea"/>
              </a:rPr>
              <a:t>iterable </a:t>
            </a:r>
            <a:r>
              <a:rPr lang="en-US" sz="1400" b="1">
                <a:solidFill>
                  <a:srgbClr val="00B0F0"/>
                </a:solidFill>
                <a:sym typeface="+mn-ea"/>
              </a:rPr>
              <a:t>if </a:t>
            </a:r>
            <a:r>
              <a:rPr lang="en-US" sz="1400" b="1">
                <a:solidFill>
                  <a:srgbClr val="FF0000"/>
                </a:solidFill>
                <a:sym typeface="+mn-ea"/>
              </a:rPr>
              <a:t>condition == True</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iterable:- </a:t>
            </a:r>
            <a:r>
              <a:rPr lang="en-US" sz="1400" b="1">
                <a:solidFill>
                  <a:schemeClr val="accent2"/>
                </a:solidFill>
                <a:sym typeface="+mn-ea"/>
              </a:rPr>
              <a:t>list1</a:t>
            </a:r>
            <a:endParaRPr lang="en-US" sz="1400" b="1">
              <a:solidFill>
                <a:schemeClr val="accent1"/>
              </a:solidFill>
              <a:sym typeface="+mn-ea"/>
            </a:endParaRPr>
          </a:p>
        </p:txBody>
      </p:sp>
      <p:sp>
        <p:nvSpPr>
          <p:cNvPr id="13" name="Rectangles 12"/>
          <p:cNvSpPr/>
          <p:nvPr/>
        </p:nvSpPr>
        <p:spPr>
          <a:xfrm>
            <a:off x="2896235" y="2847975"/>
            <a:ext cx="4454525" cy="18865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Update an element in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Change a Range of Item Valuesy:-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rgbClr val="00B0F0"/>
                </a:solidFill>
                <a:sym typeface="+mn-ea"/>
              </a:rPr>
              <a:t>]=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if </a:t>
            </a:r>
            <a:r>
              <a:rPr lang="en-US" sz="1400" b="1">
                <a:solidFill>
                  <a:srgbClr val="00B0F0"/>
                </a:solidFill>
                <a:sym typeface="+mn-ea"/>
              </a:rPr>
              <a:t>endIndex = startIndex+N</a:t>
            </a:r>
            <a:r>
              <a:rPr lang="en-US" sz="1400" b="1">
                <a:solidFill>
                  <a:schemeClr val="accent1"/>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then N =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14" name="Rectangles 13"/>
          <p:cNvSpPr/>
          <p:nvPr/>
        </p:nvSpPr>
        <p:spPr>
          <a:xfrm>
            <a:off x="7350760" y="900430"/>
            <a:ext cx="3267710" cy="1205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the copy() method :-  </a:t>
            </a:r>
            <a:r>
              <a:rPr lang="en-US" sz="1400" b="1">
                <a:solidFill>
                  <a:schemeClr val="accent2"/>
                </a:solidFill>
                <a:sym typeface="+mn-ea"/>
              </a:rPr>
              <a:t>list1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list</a:t>
            </a:r>
            <a:r>
              <a:rPr lang="en-US" sz="1400" b="1">
                <a:solidFill>
                  <a:schemeClr val="accent1"/>
                </a:solidFill>
                <a:sym typeface="+mn-ea"/>
              </a:rPr>
              <a:t>(</a:t>
            </a:r>
            <a:r>
              <a:rPr lang="en-US" sz="1400" b="1">
                <a:solidFill>
                  <a:schemeClr val="accent2"/>
                </a:solidFill>
                <a:sym typeface="+mn-ea"/>
              </a:rPr>
              <a:t>list1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list2= list1</a:t>
            </a:r>
            <a:endParaRPr lang="en-US" sz="1400" b="1">
              <a:solidFill>
                <a:schemeClr val="accent1"/>
              </a:solidFill>
              <a:sym typeface="+mn-ea"/>
            </a:endParaRPr>
          </a:p>
        </p:txBody>
      </p:sp>
      <p:sp>
        <p:nvSpPr>
          <p:cNvPr id="15" name="Rectangles 14"/>
          <p:cNvSpPr/>
          <p:nvPr/>
        </p:nvSpPr>
        <p:spPr>
          <a:xfrm>
            <a:off x="2898775" y="473456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Sub-List From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endIndex</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636905"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Array- List</a:t>
            </a:r>
            <a:endParaRPr lang="en-US" altLang="zh-CN" sz="2000" b="1" dirty="0">
              <a:solidFill>
                <a:schemeClr val="bg1"/>
              </a:solidFill>
              <a:sym typeface="+mn-ea"/>
            </a:endParaRPr>
          </a:p>
        </p:txBody>
      </p:sp>
      <p:sp>
        <p:nvSpPr>
          <p:cNvPr id="2" name="Rectangles 1"/>
          <p:cNvSpPr/>
          <p:nvPr/>
        </p:nvSpPr>
        <p:spPr>
          <a:xfrm>
            <a:off x="4771390" y="358140"/>
            <a:ext cx="6823075" cy="26981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normal array </a:t>
            </a:r>
            <a:endParaRPr lang="en-US" sz="1400" b="1">
              <a:solidFill>
                <a:schemeClr val="accent6"/>
              </a:solidFill>
              <a:sym typeface="+mn-ea"/>
            </a:endParaRPr>
          </a:p>
          <a:p>
            <a:pPr algn="l"/>
            <a:r>
              <a:rPr lang="en-US" sz="1400">
                <a:solidFill>
                  <a:schemeClr val="bg1"/>
                </a:solidFill>
                <a:sym typeface="+mn-ea"/>
              </a:rPr>
              <a:t> arr6 = ["v0" , "v1" , "v2" , "v3" , "v4" , "v5"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     [3]       [4]      [5] </a:t>
            </a:r>
            <a:endParaRPr lang="en-US" sz="1400">
              <a:solidFill>
                <a:schemeClr val="bg1"/>
              </a:solidFill>
              <a:sym typeface="+mn-ea"/>
            </a:endParaRPr>
          </a:p>
          <a:p>
            <a:pPr algn="l"/>
            <a:r>
              <a:rPr lang="en-US" sz="1400" b="1">
                <a:solidFill>
                  <a:schemeClr val="accent6"/>
                </a:solidFill>
                <a:sym typeface="+mn-ea"/>
              </a:rPr>
              <a:t> // array contain another array</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arr7 = [ ["v00",    "v01",    "v02" ] , [ "v10",      "v11",     "v12" ] , [ "v20",     "v21",      "v22"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[0][0]     [0][1]      [0][2]        [1][0]      [1][1]      [1][2]         [2][0]      [2][1]        [2][2] </a:t>
            </a:r>
            <a:endParaRPr lang="en-US" sz="1400">
              <a:solidFill>
                <a:schemeClr val="bg1"/>
              </a:solidFill>
              <a:sym typeface="+mn-ea"/>
            </a:endParaRPr>
          </a:p>
          <a:p>
            <a:pPr algn="l"/>
            <a:r>
              <a:rPr lang="en-US" sz="1400" b="1">
                <a:solidFill>
                  <a:schemeClr val="accent6"/>
                </a:solidFill>
                <a:sym typeface="+mn-ea"/>
              </a:rPr>
              <a:t> // array contain object </a:t>
            </a:r>
            <a:endParaRPr lang="en-US" sz="1400" b="1">
              <a:solidFill>
                <a:schemeClr val="accent6"/>
              </a:solidFill>
              <a:sym typeface="+mn-ea"/>
            </a:endParaRPr>
          </a:p>
          <a:p>
            <a:pPr algn="l"/>
            <a:r>
              <a:rPr lang="en-US" sz="1400">
                <a:solidFill>
                  <a:schemeClr val="bg1"/>
                </a:solidFill>
                <a:sym typeface="+mn-ea"/>
              </a:rPr>
              <a:t> arr8 = [ { "k21" : "v21" , "k22":"v22"} , { "k31" : "v31" , "k32":"v32"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[0][‘k21’]          [0][‘k22’]           [1][‘k31’]             [1][‘k32’] </a:t>
            </a:r>
            <a:endParaRPr lang="en-US" sz="1400">
              <a:solidFill>
                <a:schemeClr val="bg1"/>
              </a:solidFill>
              <a:sym typeface="+mn-ea"/>
            </a:endParaRPr>
          </a:p>
          <a:p>
            <a:pPr algn="l"/>
            <a:r>
              <a:rPr lang="en-US" sz="1400">
                <a:solidFill>
                  <a:schemeClr val="bg1"/>
                </a:solidFill>
                <a:sym typeface="+mn-ea"/>
              </a:rPr>
              <a:t> arr9 = [ "v1" , "v2" , { "k21" : "v21" , "k22":"v22" } , [ "v30" , "v31" , "v33"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[2][‘k21’]          [2][‘k22’]         [3][0]    [3][1]   [3][2] </a:t>
            </a:r>
            <a:endParaRPr lang="en-US" sz="1400">
              <a:solidFill>
                <a:schemeClr val="bg1"/>
              </a:solidFill>
              <a:sym typeface="+mn-ea"/>
            </a:endParaRPr>
          </a:p>
        </p:txBody>
      </p:sp>
      <p:sp>
        <p:nvSpPr>
          <p:cNvPr id="6" name="矩形 23"/>
          <p:cNvSpPr/>
          <p:nvPr/>
        </p:nvSpPr>
        <p:spPr>
          <a:xfrm>
            <a:off x="4937125" y="14605"/>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Array/List</a:t>
            </a:r>
            <a:endParaRPr lang="en-US" altLang="zh-CN" sz="2000" b="1" dirty="0">
              <a:solidFill>
                <a:schemeClr val="bg1"/>
              </a:solidFill>
              <a:sym typeface="+mn-ea"/>
            </a:endParaRPr>
          </a:p>
        </p:txBody>
      </p:sp>
      <p:sp>
        <p:nvSpPr>
          <p:cNvPr id="7" name="Rectangles 6"/>
          <p:cNvSpPr/>
          <p:nvPr/>
        </p:nvSpPr>
        <p:spPr>
          <a:xfrm>
            <a:off x="135890" y="358140"/>
            <a:ext cx="4540885" cy="3890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arr1 =</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a:t>
            </a:r>
            <a:r>
              <a:rPr lang="en-US" sz="1400">
                <a:solidFill>
                  <a:schemeClr val="bg1"/>
                </a:solidFill>
                <a:sym typeface="+mn-ea"/>
              </a:rPr>
              <a:t>value2</a:t>
            </a:r>
            <a:r>
              <a:rPr lang="en-US" sz="1400">
                <a:solidFill>
                  <a:schemeClr val="bg1"/>
                </a:solidFill>
                <a:sym typeface="+mn-ea"/>
              </a:rPr>
              <a:t>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with Array.of()  method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value1,   value2  ,   .....  , 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=1 :- with new Operators</a:t>
            </a:r>
            <a:endParaRPr lang="en-US" sz="1400">
              <a:solidFill>
                <a:schemeClr val="bg1"/>
              </a:solidFill>
            </a:endParaRPr>
          </a:p>
          <a:p>
            <a:pPr algn="l"/>
            <a:r>
              <a:rPr lang="en-US" sz="1400" b="1">
                <a:solidFill>
                  <a:schemeClr val="accent6"/>
                </a:solidFill>
                <a:sym typeface="+mn-ea"/>
              </a:rPr>
              <a:t> // constructor from elements</a:t>
            </a:r>
            <a:r>
              <a:rPr lang="en-US" sz="1400" b="1">
                <a:solidFill>
                  <a:schemeClr val="accent6"/>
                </a:solidFill>
                <a:sym typeface="+mn-ea"/>
              </a:rPr>
              <a:t> with new Operators</a:t>
            </a:r>
            <a:r>
              <a:rPr lang="en-US" sz="1400" b="1">
                <a:solidFill>
                  <a:schemeClr val="accent6"/>
                </a:solidFill>
                <a:sym typeface="+mn-ea"/>
              </a:rPr>
              <a:t>:-</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00B0F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=2 :- without new Operators</a:t>
            </a:r>
            <a:endParaRPr lang="en-US" sz="1400" b="1">
              <a:solidFill>
                <a:schemeClr val="bg1"/>
              </a:solidFill>
              <a:sym typeface="+mn-ea"/>
            </a:endParaRPr>
          </a:p>
          <a:p>
            <a:pPr algn="l"/>
            <a:r>
              <a:rPr lang="en-US" sz="1400" b="1">
                <a:solidFill>
                  <a:schemeClr val="accent6"/>
                </a:solidFill>
                <a:sym typeface="+mn-ea"/>
              </a:rPr>
              <a:t> // constructor from elements without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value1,   value2  ,   .....  , valueN</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without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rgbClr val="FFFF00"/>
              </a:solidFill>
              <a:sym typeface="+mn-ea"/>
            </a:endParaRPr>
          </a:p>
        </p:txBody>
      </p:sp>
      <p:sp>
        <p:nvSpPr>
          <p:cNvPr id="8" name="Rectangles 7"/>
          <p:cNvSpPr/>
          <p:nvPr/>
        </p:nvSpPr>
        <p:spPr>
          <a:xfrm>
            <a:off x="135890" y="4248150"/>
            <a:ext cx="4208780" cy="1350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list1=</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value2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 from elements without new Operators:-</a:t>
            </a:r>
            <a:endParaRPr lang="en-US" sz="1400" b="1">
              <a:solidFill>
                <a:schemeClr val="accent6"/>
              </a:solidFill>
            </a:endParaRPr>
          </a:p>
          <a:p>
            <a:pPr algn="l"/>
            <a:r>
              <a:rPr lang="en-US" sz="1400">
                <a:solidFill>
                  <a:schemeClr val="bg1"/>
                </a:solidFill>
                <a:sym typeface="+mn-ea"/>
              </a:rPr>
              <a:t> </a:t>
            </a:r>
            <a:r>
              <a:rPr lang="en-US" sz="1400">
                <a:solidFill>
                  <a:schemeClr val="bg1"/>
                </a:solidFill>
                <a:sym typeface="+mn-ea"/>
              </a:rPr>
              <a:t>list1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list((</a:t>
            </a:r>
            <a:r>
              <a:rPr lang="en-US" sz="1400">
                <a:solidFill>
                  <a:schemeClr val="bg1"/>
                </a:solidFill>
                <a:sym typeface="+mn-ea"/>
              </a:rPr>
              <a:t> value1,   value2  ,   .....  , valueN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9" name="矩形 23"/>
          <p:cNvSpPr/>
          <p:nvPr/>
        </p:nvSpPr>
        <p:spPr>
          <a:xfrm>
            <a:off x="9321800" y="5485130"/>
            <a:ext cx="2785745" cy="450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Array</a:t>
            </a:r>
            <a:endParaRPr lang="en-US" altLang="zh-CN" sz="2000" b="1" dirty="0">
              <a:solidFill>
                <a:schemeClr val="bg1"/>
              </a:solidFill>
              <a:sym typeface="+mn-ea"/>
            </a:endParaRPr>
          </a:p>
        </p:txBody>
      </p:sp>
      <p:sp>
        <p:nvSpPr>
          <p:cNvPr id="11" name="Rectangles 10"/>
          <p:cNvSpPr/>
          <p:nvPr/>
        </p:nvSpPr>
        <p:spPr>
          <a:xfrm>
            <a:off x="9321800" y="5925185"/>
            <a:ext cx="1272540"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.length</a:t>
            </a:r>
            <a:endParaRPr lang="en-US" sz="1400" b="1">
              <a:solidFill>
                <a:schemeClr val="bg1"/>
              </a:solidFill>
            </a:endParaRPr>
          </a:p>
        </p:txBody>
      </p:sp>
      <p:sp>
        <p:nvSpPr>
          <p:cNvPr id="12" name="Rectangles 11"/>
          <p:cNvSpPr/>
          <p:nvPr/>
        </p:nvSpPr>
        <p:spPr>
          <a:xfrm>
            <a:off x="10774680" y="5935980"/>
            <a:ext cx="1257300" cy="823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ctr"/>
            <a:r>
              <a:rPr lang="en-US" sz="1400" b="1">
                <a:solidFill>
                  <a:srgbClr val="00B0F0"/>
                </a:solidFill>
                <a:sym typeface="+mn-ea"/>
              </a:rPr>
              <a:t>len(</a:t>
            </a:r>
            <a:r>
              <a:rPr lang="en-US" sz="1400" b="1">
                <a:solidFill>
                  <a:schemeClr val="accent2"/>
                </a:solidFill>
                <a:sym typeface="+mn-ea"/>
              </a:rPr>
              <a:t>list1</a:t>
            </a:r>
            <a:r>
              <a:rPr lang="en-US" sz="1400" b="1">
                <a:solidFill>
                  <a:srgbClr val="00B0F0"/>
                </a:solidFill>
                <a:sym typeface="+mn-ea"/>
              </a:rPr>
              <a:t>)</a:t>
            </a:r>
            <a:r>
              <a:rPr lang="en-US" sz="1400" b="1">
                <a:solidFill>
                  <a:schemeClr val="bg1"/>
                </a:solidFill>
                <a:sym typeface="+mn-ea"/>
              </a:rPr>
              <a:t> </a:t>
            </a:r>
            <a:endParaRPr lang="en-US" sz="1400" b="1">
              <a:solidFill>
                <a:schemeClr val="bg1"/>
              </a:solidFill>
            </a:endParaRPr>
          </a:p>
        </p:txBody>
      </p:sp>
      <p:sp>
        <p:nvSpPr>
          <p:cNvPr id="13" name="矩形 23"/>
          <p:cNvSpPr/>
          <p:nvPr/>
        </p:nvSpPr>
        <p:spPr>
          <a:xfrm>
            <a:off x="9247505" y="3333115"/>
            <a:ext cx="2860040"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Access an element from  Array/List</a:t>
            </a:r>
            <a:endParaRPr lang="en-US" altLang="zh-CN" sz="2000" b="1" dirty="0">
              <a:solidFill>
                <a:schemeClr val="bg1"/>
              </a:solidFill>
              <a:sym typeface="+mn-ea"/>
            </a:endParaRPr>
          </a:p>
        </p:txBody>
      </p:sp>
      <p:sp>
        <p:nvSpPr>
          <p:cNvPr id="14" name="Rectangles 13"/>
          <p:cNvSpPr/>
          <p:nvPr/>
        </p:nvSpPr>
        <p:spPr>
          <a:xfrm>
            <a:off x="9739630" y="4902835"/>
            <a:ext cx="2202815" cy="5822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list1</a:t>
            </a:r>
            <a:r>
              <a:rPr lang="en-US" sz="1400">
                <a:solidFill>
                  <a:schemeClr val="accent2"/>
                </a:solidFill>
                <a:sym typeface="+mn-ea"/>
              </a:rPr>
              <a:t>[</a:t>
            </a:r>
            <a:r>
              <a:rPr lang="en-US" sz="1400">
                <a:solidFill>
                  <a:srgbClr val="FF0000"/>
                </a:solidFill>
                <a:sym typeface="+mn-ea"/>
              </a:rPr>
              <a:t> index </a:t>
            </a:r>
            <a:r>
              <a:rPr lang="en-US" sz="1400">
                <a:solidFill>
                  <a:schemeClr val="accent2"/>
                </a:solidFill>
                <a:sym typeface="+mn-ea"/>
              </a:rPr>
              <a:t>]</a:t>
            </a:r>
            <a:r>
              <a:rPr lang="en-US" sz="1400">
                <a:solidFill>
                  <a:schemeClr val="bg1"/>
                </a:solidFill>
                <a:sym typeface="+mn-ea"/>
              </a:rPr>
              <a:t>; </a:t>
            </a:r>
            <a:endParaRPr lang="en-US" sz="1400">
              <a:solidFill>
                <a:schemeClr val="bg1"/>
              </a:solidFill>
              <a:sym typeface="+mn-ea"/>
            </a:endParaRPr>
          </a:p>
        </p:txBody>
      </p:sp>
      <p:sp>
        <p:nvSpPr>
          <p:cNvPr id="15" name="Rectangles 14"/>
          <p:cNvSpPr/>
          <p:nvPr/>
        </p:nvSpPr>
        <p:spPr>
          <a:xfrm>
            <a:off x="9248140" y="4021455"/>
            <a:ext cx="285940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arr1</a:t>
            </a:r>
            <a:r>
              <a:rPr lang="en-US" sz="1400" b="1">
                <a:solidFill>
                  <a:schemeClr val="accent1"/>
                </a:solidFill>
                <a:sym typeface="+mn-ea"/>
              </a:rPr>
              <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with at method:- </a:t>
            </a:r>
            <a:r>
              <a:rPr lang="en-US" sz="1400">
                <a:solidFill>
                  <a:schemeClr val="bg1"/>
                </a:solidFill>
                <a:sym typeface="+mn-ea"/>
              </a:rPr>
              <a:t> arr1</a:t>
            </a:r>
            <a:r>
              <a:rPr lang="en-US" sz="1400" b="1">
                <a:solidFill>
                  <a:schemeClr val="accent1"/>
                </a:solidFill>
                <a:sym typeface="+mn-ea"/>
              </a:rPr>
              <a:t>.at(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4771390" y="3116580"/>
            <a:ext cx="3811905" cy="1469390"/>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200" b="1"/>
              <a:t>In JavaScript , the </a:t>
            </a:r>
            <a:r>
              <a:rPr lang="en-US" sz="1200" b="1">
                <a:solidFill>
                  <a:schemeClr val="accent6"/>
                </a:solidFill>
              </a:rPr>
              <a:t>element of array </a:t>
            </a:r>
            <a:r>
              <a:rPr lang="en-US" sz="1200" b="1"/>
              <a:t>can be </a:t>
            </a:r>
            <a:r>
              <a:rPr lang="en-US" sz="1200" b="1">
                <a:solidFill>
                  <a:srgbClr val="FF0000"/>
                </a:solidFill>
              </a:rPr>
              <a:t>number, boolean, string, array, map, set, weakMap, weakSet,object,function, document...etc</a:t>
            </a:r>
            <a:endParaRPr lang="en-US" sz="1200" b="1"/>
          </a:p>
          <a:p>
            <a:pPr marL="342900" indent="-342900" algn="l">
              <a:buAutoNum type="arabicPeriod"/>
            </a:pPr>
            <a:r>
              <a:rPr lang="en-US" sz="1200" b="1"/>
              <a:t>Because in JS </a:t>
            </a:r>
            <a:r>
              <a:rPr lang="en-US" sz="1200" b="1">
                <a:solidFill>
                  <a:srgbClr val="00B050"/>
                </a:solidFill>
              </a:rPr>
              <a:t>array </a:t>
            </a:r>
            <a:r>
              <a:rPr lang="en-US" sz="1200" b="1"/>
              <a:t>is a </a:t>
            </a:r>
            <a:r>
              <a:rPr lang="en-US" sz="1200" b="1">
                <a:solidFill>
                  <a:srgbClr val="FF0000"/>
                </a:solidFill>
              </a:rPr>
              <a:t>object</a:t>
            </a:r>
            <a:r>
              <a:rPr lang="en-US" sz="1200" b="1"/>
              <a:t>. and </a:t>
            </a:r>
            <a:r>
              <a:rPr lang="en-US" sz="1200" b="1">
                <a:solidFill>
                  <a:srgbClr val="00B0F0"/>
                </a:solidFill>
                <a:sym typeface="+mn-ea"/>
              </a:rPr>
              <a:t>object</a:t>
            </a:r>
            <a:r>
              <a:rPr lang="en-US" sz="1200" b="1">
                <a:solidFill>
                  <a:srgbClr val="00B0F0"/>
                </a:solidFill>
              </a:rPr>
              <a:t> can be element of object.</a:t>
            </a:r>
            <a:endParaRPr lang="en-US" sz="1200" b="1"/>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a:t>
            </a:r>
            <a:endParaRPr lang="en-US" sz="12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9" name="Rectangles 18"/>
          <p:cNvSpPr/>
          <p:nvPr/>
        </p:nvSpPr>
        <p:spPr>
          <a:xfrm>
            <a:off x="102235" y="4420870"/>
            <a:ext cx="1938655" cy="7188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chemeClr val="bg1"/>
              </a:solidFill>
              <a:sym typeface="+mn-ea"/>
            </a:endParaRPr>
          </a:p>
        </p:txBody>
      </p:sp>
      <p:sp>
        <p:nvSpPr>
          <p:cNvPr id="4" name="Rectangles 3"/>
          <p:cNvSpPr/>
          <p:nvPr/>
        </p:nvSpPr>
        <p:spPr>
          <a:xfrm>
            <a:off x="103505" y="793115"/>
            <a:ext cx="1822450" cy="5962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a:t>
            </a:r>
            <a:r>
              <a:rPr lang="en-US" sz="1400">
                <a:highlight>
                  <a:srgbClr val="FFFF00"/>
                </a:highlight>
                <a:sym typeface="+mn-ea"/>
              </a:rPr>
              <a: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rgbClr val="C00000"/>
              </a:solidFill>
              <a:sym typeface="+mn-ea"/>
            </a:endParaRPr>
          </a:p>
        </p:txBody>
      </p:sp>
      <p:sp>
        <p:nvSpPr>
          <p:cNvPr id="25" name="Rectangles 24"/>
          <p:cNvSpPr/>
          <p:nvPr/>
        </p:nvSpPr>
        <p:spPr>
          <a:xfrm>
            <a:off x="69850" y="6328410"/>
            <a:ext cx="1981835" cy="506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C00000"/>
                </a:solidFill>
                <a:sym typeface="+mn-ea"/>
              </a:rPr>
              <a:t>const </a:t>
            </a:r>
            <a:r>
              <a:rPr lang="en-US" sz="1400">
                <a:sym typeface="+mn-ea"/>
              </a:rPr>
              <a:t>is used only for constant variable.</a:t>
            </a:r>
            <a:endParaRPr lang="en-US" sz="1400"/>
          </a:p>
        </p:txBody>
      </p:sp>
      <p:sp>
        <p:nvSpPr>
          <p:cNvPr id="7" name="Rectangles 6"/>
          <p:cNvSpPr/>
          <p:nvPr/>
        </p:nvSpPr>
        <p:spPr>
          <a:xfrm>
            <a:off x="104775" y="5271135"/>
            <a:ext cx="1936115" cy="9556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line comment </a:t>
            </a:r>
            <a:endParaRPr lang="en-US" sz="1400" b="1">
              <a:solidFill>
                <a:schemeClr val="bg1"/>
              </a:solidFill>
            </a:endParaRPr>
          </a:p>
          <a:p>
            <a:pPr algn="l"/>
            <a:r>
              <a:rPr lang="en-US" sz="1400" b="1">
                <a:solidFill>
                  <a:srgbClr val="C00000"/>
                </a:solidFill>
                <a:sym typeface="+mn-ea"/>
              </a:rPr>
              <a:t>*/</a:t>
            </a:r>
            <a:r>
              <a:rPr lang="en-US" sz="1400" b="1">
                <a:solidFill>
                  <a:schemeClr val="bg1"/>
                </a:solidFill>
                <a:sym typeface="+mn-ea"/>
              </a:rPr>
              <a:t> </a:t>
            </a:r>
            <a:endParaRPr lang="en-US" sz="1400" b="1">
              <a:solidFill>
                <a:schemeClr val="bg1"/>
              </a:solidFill>
              <a:sym typeface="+mn-ea"/>
            </a:endParaRPr>
          </a:p>
        </p:txBody>
      </p:sp>
      <p:sp>
        <p:nvSpPr>
          <p:cNvPr id="8" name="Rectangles 7"/>
          <p:cNvSpPr/>
          <p:nvPr/>
        </p:nvSpPr>
        <p:spPr>
          <a:xfrm>
            <a:off x="102235" y="1444625"/>
            <a:ext cx="1824355" cy="1161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single quotes</a:t>
            </a:r>
            <a:endParaRPr lang="en-US" sz="1400" b="1">
              <a:solidFill>
                <a:schemeClr val="accent5"/>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9" name="Rectangles 8"/>
          <p:cNvSpPr/>
          <p:nvPr/>
        </p:nvSpPr>
        <p:spPr>
          <a:xfrm>
            <a:off x="104775" y="2727325"/>
            <a:ext cx="1821815" cy="14039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double quotes</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24" name="矩形 23"/>
          <p:cNvSpPr/>
          <p:nvPr/>
        </p:nvSpPr>
        <p:spPr>
          <a:xfrm>
            <a:off x="104775" y="-12700"/>
            <a:ext cx="1821180"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Comment</a:t>
            </a:r>
            <a:endParaRPr lang="en-US" altLang="zh-CN" b="1" dirty="0">
              <a:solidFill>
                <a:schemeClr val="bg1"/>
              </a:solidFill>
            </a:endParaRPr>
          </a:p>
        </p:txBody>
      </p:sp>
      <p:sp>
        <p:nvSpPr>
          <p:cNvPr id="10" name="矩形 23"/>
          <p:cNvSpPr/>
          <p:nvPr/>
        </p:nvSpPr>
        <p:spPr>
          <a:xfrm>
            <a:off x="280543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graphicFrame>
        <p:nvGraphicFramePr>
          <p:cNvPr id="14" name="Table 13"/>
          <p:cNvGraphicFramePr/>
          <p:nvPr/>
        </p:nvGraphicFramePr>
        <p:xfrm>
          <a:off x="4326255" y="4225925"/>
          <a:ext cx="4068445" cy="1748155"/>
        </p:xfrm>
        <a:graphic>
          <a:graphicData uri="http://schemas.openxmlformats.org/drawingml/2006/table">
            <a:tbl>
              <a:tblPr firstRow="1" bandRow="1">
                <a:tableStyleId>{5C22544A-7EE6-4342-B048-85BDC9FD1C3A}</a:tableStyleId>
              </a:tblPr>
              <a:tblGrid>
                <a:gridCol w="2761615"/>
                <a:gridCol w="426085"/>
                <a:gridCol w="373380"/>
                <a:gridCol w="507365"/>
              </a:tblGrid>
              <a:tr h="201295">
                <a:tc>
                  <a:txBody>
                    <a:bodyPr/>
                    <a:p>
                      <a:pPr>
                        <a:buNone/>
                      </a:pPr>
                      <a:r>
                        <a:rPr lang="en-US" sz="1000">
                          <a:solidFill>
                            <a:schemeClr val="lt1">
                              <a:alpha val="0"/>
                            </a:schemeClr>
                          </a:solidFill>
                        </a:rPr>
                        <a:t>le</a:t>
                      </a:r>
                      <a:endParaRPr lang="en-US" sz="1000">
                        <a:solidFill>
                          <a:schemeClr val="lt1">
                            <a:alpha val="0"/>
                          </a:schemeClr>
                        </a:solidFill>
                      </a:endParaRPr>
                    </a:p>
                  </a:txBody>
                  <a:tcPr>
                    <a:solidFill>
                      <a:schemeClr val="accent1">
                        <a:alpha val="0"/>
                      </a:schemeClr>
                    </a:solidFill>
                  </a:tcPr>
                </a:tc>
                <a:tc>
                  <a:txBody>
                    <a:bodyPr/>
                    <a:p>
                      <a:pPr>
                        <a:buNone/>
                      </a:pPr>
                      <a:r>
                        <a:rPr lang="en-US" sz="1000"/>
                        <a:t>var</a:t>
                      </a:r>
                      <a:endParaRPr lang="en-US" sz="1000"/>
                    </a:p>
                  </a:txBody>
                  <a:tcPr/>
                </a:tc>
                <a:tc>
                  <a:txBody>
                    <a:bodyPr/>
                    <a:p>
                      <a:pPr>
                        <a:buNone/>
                      </a:pPr>
                      <a:r>
                        <a:rPr lang="en-US" sz="1000"/>
                        <a:t>let</a:t>
                      </a:r>
                      <a:endParaRPr lang="en-US" sz="1000"/>
                    </a:p>
                  </a:txBody>
                  <a:tcPr/>
                </a:tc>
                <a:tc>
                  <a:txBody>
                    <a:bodyPr/>
                    <a:p>
                      <a:pPr>
                        <a:buNone/>
                      </a:pPr>
                      <a:r>
                        <a:rPr lang="en-US" sz="1000"/>
                        <a:t>const</a:t>
                      </a:r>
                      <a:endParaRPr lang="en-US" sz="1000"/>
                    </a:p>
                  </a:txBody>
                  <a:tcPr/>
                </a:tc>
              </a:tr>
              <a:tr h="246380">
                <a:tc>
                  <a:txBody>
                    <a:bodyPr/>
                    <a:p>
                      <a:pPr>
                        <a:buNone/>
                      </a:pPr>
                      <a:r>
                        <a:rPr lang="en-US" sz="1000" b="1">
                          <a:solidFill>
                            <a:srgbClr val="C00000"/>
                          </a:solidFill>
                          <a:sym typeface="+mn-ea"/>
                        </a:rPr>
                        <a:t>Variable Declaration </a:t>
                      </a:r>
                      <a:endParaRPr lang="en-US" sz="1000" b="1">
                        <a:solidFill>
                          <a:srgbClr val="C00000"/>
                        </a:solidFill>
                        <a:sym typeface="+mn-ea"/>
                      </a:endParaRPr>
                    </a:p>
                  </a:txBody>
                  <a:tcPr/>
                </a:tc>
                <a:tc>
                  <a:txBody>
                    <a:bodyPr/>
                    <a:p>
                      <a:pPr>
                        <a:buNone/>
                      </a:pPr>
                      <a:r>
                        <a:rPr lang="en-US" sz="1000"/>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9555">
                <a:tc>
                  <a:txBody>
                    <a:bodyPr/>
                    <a:p>
                      <a:pPr>
                        <a:buNone/>
                      </a:pPr>
                      <a:r>
                        <a:rPr lang="en-US" sz="1000" b="1">
                          <a:solidFill>
                            <a:srgbClr val="C00000"/>
                          </a:solidFill>
                          <a:sym typeface="+mn-ea"/>
                        </a:rPr>
                        <a:t>Variable Declaration &amp;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r>
              <a:tr h="246380">
                <a:tc>
                  <a:txBody>
                    <a:bodyPr/>
                    <a:p>
                      <a:pPr>
                        <a:buNone/>
                      </a:pPr>
                      <a:r>
                        <a:rPr lang="en-US" sz="1000" b="1">
                          <a:solidFill>
                            <a:srgbClr val="C00000"/>
                          </a:solidFill>
                          <a:sym typeface="+mn-ea"/>
                        </a:rPr>
                        <a:t>Variable Re-Declaration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69240">
                <a:tc>
                  <a:txBody>
                    <a:bodyPr/>
                    <a:p>
                      <a:pPr>
                        <a:buNone/>
                      </a:pPr>
                      <a:r>
                        <a:rPr lang="en-US" sz="1000" b="1">
                          <a:solidFill>
                            <a:srgbClr val="C00000"/>
                          </a:solidFill>
                          <a:sym typeface="+mn-ea"/>
                        </a:rPr>
                        <a:t>Variable Re-Declaration &amp;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bl>
          </a:graphicData>
        </a:graphic>
      </p:graphicFrame>
      <p:sp>
        <p:nvSpPr>
          <p:cNvPr id="16" name="Rectangles 15"/>
          <p:cNvSpPr/>
          <p:nvPr/>
        </p:nvSpPr>
        <p:spPr>
          <a:xfrm>
            <a:off x="5483225" y="81915"/>
            <a:ext cx="2911475" cy="4049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b="1">
                <a:solidFill>
                  <a:srgbClr val="C00000"/>
                </a:solidFill>
              </a:rPr>
              <a:t>Variable Declaration</a:t>
            </a:r>
            <a:endParaRPr lang="en-US" sz="1400" b="1">
              <a:solidFill>
                <a:srgbClr val="C00000"/>
              </a:solidFill>
            </a:endParaRPr>
          </a:p>
          <a:p>
            <a:pPr algn="ctr"/>
            <a:r>
              <a:rPr lang="en-US" sz="1400" b="1">
                <a:solidFill>
                  <a:schemeClr val="bg1"/>
                </a:solidFill>
              </a:rPr>
              <a:t>var/let</a:t>
            </a:r>
            <a:r>
              <a:rPr lang="en-US" sz="1400">
                <a:solidFill>
                  <a:schemeClr val="bg1"/>
                </a:solidFill>
              </a:rPr>
              <a:t> </a:t>
            </a:r>
            <a:r>
              <a:rPr lang="en-US" sz="1400">
                <a:solidFill>
                  <a:schemeClr val="bg1"/>
                </a:solidFill>
                <a:sym typeface="+mn-ea"/>
              </a:rPr>
              <a:t>varName </a:t>
            </a:r>
            <a:r>
              <a:rPr lang="en-US" sz="1400">
                <a:solidFill>
                  <a:schemeClr val="bg1"/>
                </a:solidFill>
              </a:rPr>
              <a:t>;</a:t>
            </a:r>
            <a:endParaRPr lang="en-US" sz="1400">
              <a:solidFill>
                <a:schemeClr val="bg1"/>
              </a:solidFill>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var/let/const</a:t>
            </a:r>
            <a:r>
              <a:rPr lang="en-US" sz="1400">
                <a:solidFill>
                  <a:schemeClr val="bg1"/>
                </a:solidFill>
                <a:sym typeface="+mn-ea"/>
              </a:rPr>
              <a:t> varName </a:t>
            </a:r>
            <a:r>
              <a:rPr lang="en-US" sz="1400">
                <a:solidFill>
                  <a:schemeClr val="bg1"/>
                </a:solidFill>
                <a:sym typeface="+mn-ea"/>
              </a:rPr>
              <a:t>= value;</a:t>
            </a:r>
            <a:endParaRPr lang="en-US" sz="1400">
              <a:solidFill>
                <a:schemeClr val="bg1"/>
              </a:solidFill>
              <a:sym typeface="+mn-ea"/>
            </a:endParaRPr>
          </a:p>
          <a:p>
            <a:pPr algn="ctr"/>
            <a:r>
              <a:rPr lang="en-US" sz="1400">
                <a:highlight>
                  <a:srgbClr val="FFFF00"/>
                </a:highlight>
                <a:sym typeface="+mn-ea"/>
              </a:rPr>
              <a:t>  Example... </a:t>
            </a:r>
            <a:endParaRPr lang="en-US" sz="1400">
              <a:highlight>
                <a:srgbClr val="FFFF00"/>
              </a:highlight>
              <a:sym typeface="+mn-ea"/>
            </a:endParaRPr>
          </a:p>
          <a:p>
            <a:pPr algn="ctr"/>
            <a:r>
              <a:rPr lang="en-US" sz="1400" b="1">
                <a:solidFill>
                  <a:srgbClr val="C00000"/>
                </a:solidFill>
                <a:sym typeface="+mn-ea"/>
              </a:rPr>
              <a:t>Variable Declaration</a:t>
            </a:r>
            <a:endParaRPr lang="en-US" sz="1400" b="1">
              <a:solidFill>
                <a:srgbClr val="C00000"/>
              </a:solidFill>
            </a:endParaRPr>
          </a:p>
          <a:p>
            <a:pPr algn="ctr"/>
            <a:r>
              <a:rPr lang="en-US" sz="1400" b="1">
                <a:solidFill>
                  <a:schemeClr val="bg1"/>
                </a:solidFill>
                <a:sym typeface="+mn-ea"/>
              </a:rPr>
              <a:t>let</a:t>
            </a:r>
            <a:r>
              <a:rPr lang="en-US" sz="1400">
                <a:solidFill>
                  <a:schemeClr val="bg1"/>
                </a:solidFill>
                <a:sym typeface="+mn-ea"/>
              </a:rPr>
              <a:t> </a:t>
            </a:r>
            <a:r>
              <a:rPr lang="en-US" sz="1400">
                <a:solidFill>
                  <a:schemeClr val="bg1"/>
                </a:solidFill>
                <a:sym typeface="+mn-ea"/>
              </a:rPr>
              <a:t>carName1;</a:t>
            </a:r>
            <a:endParaRPr lang="en-US" sz="1400">
              <a:solidFill>
                <a:schemeClr val="bg1"/>
              </a:solidFill>
            </a:endParaRPr>
          </a:p>
          <a:p>
            <a:pPr algn="ctr"/>
            <a:r>
              <a:rPr lang="en-US" sz="1400" b="1">
                <a:solidFill>
                  <a:schemeClr val="bg1"/>
                </a:solidFill>
                <a:sym typeface="+mn-ea"/>
              </a:rPr>
              <a:t>var</a:t>
            </a:r>
            <a:r>
              <a:rPr lang="en-US" sz="1400">
                <a:solidFill>
                  <a:schemeClr val="bg1"/>
                </a:solidFill>
                <a:sym typeface="+mn-ea"/>
              </a:rPr>
              <a:t> carName2;</a:t>
            </a:r>
            <a:endParaRPr lang="en-US" sz="1400" b="1">
              <a:solidFill>
                <a:srgbClr val="C00000"/>
              </a:solidFill>
              <a:sym typeface="+mn-ea"/>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carName1= "Volvo";</a:t>
            </a:r>
            <a:endParaRPr lang="en-US" sz="1400">
              <a:solidFill>
                <a:schemeClr val="bg1"/>
              </a:solidFill>
              <a:sym typeface="+mn-ea"/>
            </a:endParaRPr>
          </a:p>
          <a:p>
            <a:pPr algn="ctr"/>
            <a:r>
              <a:rPr lang="en-US" sz="1400">
                <a:solidFill>
                  <a:schemeClr val="bg1"/>
                </a:solidFill>
                <a:sym typeface="+mn-ea"/>
              </a:rPr>
              <a:t>carName2=567;</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 </a:t>
            </a:r>
            <a:r>
              <a:rPr lang="en-US" sz="1400">
                <a:solidFill>
                  <a:schemeClr val="bg1"/>
                </a:solidFill>
                <a:sym typeface="+mn-ea"/>
              </a:rPr>
              <a:t>BusName </a:t>
            </a:r>
            <a:r>
              <a:rPr lang="en-US" sz="1400">
                <a:solidFill>
                  <a:schemeClr val="bg1"/>
                </a:solidFill>
                <a:sym typeface="+mn-ea"/>
              </a:rPr>
              <a:t>= "Bmw";</a:t>
            </a:r>
            <a:endParaRPr lang="en-US" sz="1400">
              <a:solidFill>
                <a:schemeClr val="bg1"/>
              </a:solidFill>
              <a:sym typeface="+mn-ea"/>
            </a:endParaRPr>
          </a:p>
          <a:p>
            <a:pPr algn="ctr"/>
            <a:r>
              <a:rPr lang="en-US" sz="1400" b="1">
                <a:solidFill>
                  <a:schemeClr val="bg1"/>
                </a:solidFill>
                <a:sym typeface="+mn-ea"/>
              </a:rPr>
              <a:t>let </a:t>
            </a:r>
            <a:r>
              <a:rPr lang="en-US" sz="1400">
                <a:solidFill>
                  <a:schemeClr val="bg1"/>
                </a:solidFill>
                <a:sym typeface="+mn-ea"/>
              </a:rPr>
              <a:t>myNum = 56;</a:t>
            </a:r>
            <a:endParaRPr lang="en-US" sz="1400">
              <a:solidFill>
                <a:schemeClr val="bg1"/>
              </a:solidFill>
              <a:sym typeface="+mn-ea"/>
            </a:endParaRPr>
          </a:p>
          <a:p>
            <a:pPr algn="ctr"/>
            <a:r>
              <a:rPr lang="en-US" sz="1400" b="1">
                <a:solidFill>
                  <a:schemeClr val="bg1"/>
                </a:solidFill>
                <a:sym typeface="+mn-ea"/>
              </a:rPr>
              <a:t>const</a:t>
            </a:r>
            <a:r>
              <a:rPr lang="en-US" sz="1400">
                <a:solidFill>
                  <a:schemeClr val="bg1"/>
                </a:solidFill>
                <a:sym typeface="+mn-ea"/>
              </a:rPr>
              <a:t> myFloat = 78.3;</a:t>
            </a:r>
            <a:endParaRPr lang="en-US" sz="1400">
              <a:solidFill>
                <a:schemeClr val="bg1"/>
              </a:solidFill>
              <a:sym typeface="+mn-ea"/>
            </a:endParaRPr>
          </a:p>
        </p:txBody>
      </p:sp>
      <p:sp>
        <p:nvSpPr>
          <p:cNvPr id="17" name="Rectangles 16"/>
          <p:cNvSpPr/>
          <p:nvPr/>
        </p:nvSpPr>
        <p:spPr>
          <a:xfrm>
            <a:off x="2305685" y="793115"/>
            <a:ext cx="3044190" cy="333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rPr>
              <a:t>Many Values to Multiple Variables</a:t>
            </a:r>
            <a:endParaRPr lang="en-US" sz="1400" b="1">
              <a:solidFill>
                <a:srgbClr val="C00000"/>
              </a:solidFill>
            </a:endParaRPr>
          </a:p>
          <a:p>
            <a:pPr algn="ctr"/>
            <a:r>
              <a:rPr lang="en-US" sz="1400">
                <a:solidFill>
                  <a:schemeClr val="bg1"/>
                </a:solidFill>
                <a:sym typeface="+mn-ea"/>
              </a:rPr>
              <a:t>var1,var2,var3 = val1,val2,val3;</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var1=var2=var3 = value;</a:t>
            </a:r>
            <a:endParaRPr lang="en-US" sz="1400">
              <a:solidFill>
                <a:schemeClr val="bg1"/>
              </a:solidFill>
              <a:sym typeface="+mn-ea"/>
            </a:endParaRPr>
          </a:p>
          <a:p>
            <a:pPr algn="ctr"/>
            <a:r>
              <a:rPr lang="en-US" sz="1400">
                <a:highlight>
                  <a:srgbClr val="FFFF00"/>
                </a:highlight>
                <a:sym typeface="+mn-ea"/>
              </a:rPr>
              <a:t>  Example... </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x = 5</a:t>
            </a:r>
            <a:endParaRPr lang="en-US" sz="1400">
              <a:solidFill>
                <a:schemeClr val="bg1"/>
              </a:solidFill>
              <a:sym typeface="+mn-ea"/>
            </a:endParaRPr>
          </a:p>
          <a:p>
            <a:pPr algn="ctr"/>
            <a:r>
              <a:rPr lang="en-US" sz="1400">
                <a:solidFill>
                  <a:schemeClr val="bg1"/>
                </a:solidFill>
                <a:sym typeface="+mn-ea"/>
              </a:rPr>
              <a:t>y = "John"</a:t>
            </a:r>
            <a:endParaRPr lang="en-US" sz="1400">
              <a:solidFill>
                <a:schemeClr val="bg1"/>
              </a:solidFill>
              <a:sym typeface="+mn-ea"/>
            </a:endParaRPr>
          </a:p>
          <a:p>
            <a:pPr algn="ctr"/>
            <a:r>
              <a:rPr lang="en-US" sz="1400" b="1">
                <a:solidFill>
                  <a:srgbClr val="C00000"/>
                </a:solidFill>
                <a:sym typeface="+mn-ea"/>
              </a:rPr>
              <a:t>Many Values to Multiple Variables</a:t>
            </a:r>
            <a:endParaRPr lang="en-US" sz="1400" b="1">
              <a:solidFill>
                <a:srgbClr val="C00000"/>
              </a:solidFill>
            </a:endParaRPr>
          </a:p>
          <a:p>
            <a:pPr algn="ctr"/>
            <a:r>
              <a:rPr lang="en-US" sz="1400">
                <a:solidFill>
                  <a:schemeClr val="bg1"/>
                </a:solidFill>
                <a:sym typeface="+mn-ea"/>
              </a:rPr>
              <a:t>x, y, z = "Orange", "Banana", "Cherry"</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x = y = z = "Orange"</a:t>
            </a:r>
            <a:endParaRPr lang="en-US" sz="1400">
              <a:solidFill>
                <a:schemeClr val="bg1"/>
              </a:solidFill>
              <a:sym typeface="+mn-ea"/>
            </a:endParaRPr>
          </a:p>
        </p:txBody>
      </p:sp>
      <p:sp>
        <p:nvSpPr>
          <p:cNvPr id="3" name="Rectangles 2"/>
          <p:cNvSpPr/>
          <p:nvPr/>
        </p:nvSpPr>
        <p:spPr>
          <a:xfrm>
            <a:off x="8528685" y="3832860"/>
            <a:ext cx="3572510" cy="24688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a:solidFill>
                  <a:schemeClr val="bg1"/>
                </a:solidFill>
              </a:rPr>
              <a:t>String, Number, Bigint, Boolean, Undefined, Null, Symbol, Object</a:t>
            </a:r>
            <a:endParaRPr lang="en-US" sz="1400" b="1">
              <a:solidFill>
                <a:schemeClr val="bg1"/>
              </a:solidFill>
            </a:endParaRPr>
          </a:p>
          <a:p>
            <a:pPr algn="ctr"/>
            <a:r>
              <a:rPr lang="en-US" sz="1400" b="1">
                <a:solidFill>
                  <a:srgbClr val="C00000"/>
                </a:solidFill>
              </a:rPr>
              <a:t>The Object Datatype</a:t>
            </a:r>
            <a:endParaRPr lang="en-US" sz="1400" b="1">
              <a:solidFill>
                <a:srgbClr val="C00000"/>
              </a:solidFill>
            </a:endParaRPr>
          </a:p>
          <a:p>
            <a:pPr algn="ctr"/>
            <a:r>
              <a:rPr lang="en-US" sz="1400">
                <a:solidFill>
                  <a:schemeClr val="bg1"/>
                </a:solidFill>
              </a:rPr>
              <a:t>object, array, date, map, set,weakMap, weakSet,Math,TypedArray</a:t>
            </a:r>
            <a:endParaRPr lang="en-US" sz="1400">
              <a:solidFill>
                <a:schemeClr val="bg1"/>
              </a:solidFill>
            </a:endParaRPr>
          </a:p>
          <a:p>
            <a:pPr algn="ctr"/>
            <a:endParaRPr lang="en-US" sz="1400">
              <a:solidFill>
                <a:schemeClr val="bg1"/>
              </a:solidFill>
            </a:endParaRPr>
          </a:p>
          <a:p>
            <a:pPr algn="ctr"/>
            <a:endParaRPr lang="en-US" sz="1400">
              <a:solidFill>
                <a:schemeClr val="bg1"/>
              </a:solidFill>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typeof(</a:t>
            </a:r>
            <a:r>
              <a:rPr lang="en-US" sz="1400" b="1">
                <a:solidFill>
                  <a:schemeClr val="bg1"/>
                </a:solidFill>
                <a:sym typeface="+mn-ea"/>
              </a:rPr>
              <a:t>variableName</a:t>
            </a:r>
            <a:r>
              <a:rPr lang="en-US" sz="1400" b="1">
                <a:solidFill>
                  <a:srgbClr val="00B0F0"/>
                </a:solidFill>
                <a:sym typeface="+mn-ea"/>
              </a:rPr>
              <a:t>)</a:t>
            </a:r>
            <a:endParaRPr lang="en-US" sz="1400">
              <a:solidFill>
                <a:schemeClr val="bg1"/>
              </a:solidFill>
            </a:endParaRPr>
          </a:p>
        </p:txBody>
      </p:sp>
      <p:sp>
        <p:nvSpPr>
          <p:cNvPr id="2" name="Rectangles 1"/>
          <p:cNvSpPr/>
          <p:nvPr/>
        </p:nvSpPr>
        <p:spPr>
          <a:xfrm>
            <a:off x="8528050" y="793115"/>
            <a:ext cx="3575685" cy="2992755"/>
          </a:xfrm>
          <a:prstGeom prst="rect">
            <a:avLst/>
          </a:prstGeom>
          <a:solidFill>
            <a:schemeClr val="bg1">
              <a:lumMod val="85000"/>
              <a:alpha val="0"/>
            </a:schemeClr>
          </a:solidFill>
          <a:ln w="28575" cmpd="sng">
            <a:solidFill>
              <a:schemeClr val="accent1">
                <a:shade val="50000"/>
              </a:schemeClr>
            </a:solidFill>
            <a:prstDash val="sysDot"/>
          </a:ln>
          <a:effectLst>
            <a:outerShdw dist="50800" dir="5400000" sx="1000" sy="1000" algn="ctr" rotWithShape="0">
              <a:srgbClr val="000000">
                <a:alpha val="49000"/>
              </a:srgbClr>
            </a:outerShdw>
          </a:effectLst>
          <a:scene3d>
            <a:camera prst="orthographicFront"/>
            <a:lightRig rig="threePt" dir="t">
              <a:rot lat="0" lon="0" rev="0"/>
            </a:lightRig>
          </a:scene3d>
          <a:sp3d>
            <a:contourClr>
              <a:srgbClr val="FF0000"/>
            </a:contourClr>
          </a:sp3d>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Text Type:- </a:t>
            </a:r>
            <a:r>
              <a:rPr lang="en-US" sz="1400">
                <a:solidFill>
                  <a:schemeClr val="bg1"/>
                </a:solidFill>
                <a:sym typeface="+mn-ea"/>
              </a:rPr>
              <a:t>str</a:t>
            </a:r>
            <a:endParaRPr lang="en-US" sz="1400" b="1">
              <a:solidFill>
                <a:srgbClr val="C00000"/>
              </a:solidFill>
              <a:sym typeface="+mn-ea"/>
            </a:endParaRPr>
          </a:p>
          <a:p>
            <a:pPr algn="ctr"/>
            <a:r>
              <a:rPr lang="en-US" sz="1400" b="1">
                <a:solidFill>
                  <a:srgbClr val="C00000"/>
                </a:solidFill>
                <a:sym typeface="+mn-ea"/>
              </a:rPr>
              <a:t>Numeric Types:- </a:t>
            </a:r>
            <a:r>
              <a:rPr lang="en-US" sz="1400">
                <a:solidFill>
                  <a:schemeClr val="bg1"/>
                </a:solidFill>
                <a:sym typeface="+mn-ea"/>
              </a:rPr>
              <a:t>int, float, complex</a:t>
            </a:r>
            <a:endParaRPr lang="en-US" sz="1400" b="1">
              <a:solidFill>
                <a:srgbClr val="C00000"/>
              </a:solidFill>
              <a:sym typeface="+mn-ea"/>
            </a:endParaRPr>
          </a:p>
          <a:p>
            <a:pPr algn="ctr"/>
            <a:r>
              <a:rPr lang="en-US" sz="1400" b="1">
                <a:solidFill>
                  <a:srgbClr val="C00000"/>
                </a:solidFill>
                <a:sym typeface="+mn-ea"/>
              </a:rPr>
              <a:t>Sequence Types:- </a:t>
            </a:r>
            <a:r>
              <a:rPr lang="en-US" sz="1400">
                <a:solidFill>
                  <a:schemeClr val="bg1"/>
                </a:solidFill>
                <a:sym typeface="+mn-ea"/>
              </a:rPr>
              <a:t>list, tuple, range</a:t>
            </a:r>
            <a:endParaRPr lang="en-US" sz="1400" b="1">
              <a:solidFill>
                <a:srgbClr val="C00000"/>
              </a:solidFill>
              <a:sym typeface="+mn-ea"/>
            </a:endParaRPr>
          </a:p>
          <a:p>
            <a:pPr algn="ctr"/>
            <a:r>
              <a:rPr lang="en-US" sz="1400" b="1">
                <a:solidFill>
                  <a:srgbClr val="C00000"/>
                </a:solidFill>
                <a:sym typeface="+mn-ea"/>
              </a:rPr>
              <a:t>Mapping Type:- </a:t>
            </a:r>
            <a:r>
              <a:rPr lang="en-US" sz="1400">
                <a:solidFill>
                  <a:schemeClr val="bg1"/>
                </a:solidFill>
                <a:sym typeface="+mn-ea"/>
              </a:rPr>
              <a:t>dict</a:t>
            </a:r>
            <a:endParaRPr lang="en-US" sz="1400" b="1">
              <a:solidFill>
                <a:srgbClr val="C00000"/>
              </a:solidFill>
              <a:sym typeface="+mn-ea"/>
            </a:endParaRPr>
          </a:p>
          <a:p>
            <a:pPr algn="ctr"/>
            <a:r>
              <a:rPr lang="en-US" sz="1400" b="1">
                <a:solidFill>
                  <a:srgbClr val="C00000"/>
                </a:solidFill>
                <a:sym typeface="+mn-ea"/>
              </a:rPr>
              <a:t>Set Types:-</a:t>
            </a:r>
            <a:r>
              <a:rPr lang="en-US" sz="1400">
                <a:solidFill>
                  <a:schemeClr val="bg1"/>
                </a:solidFill>
                <a:sym typeface="+mn-ea"/>
              </a:rPr>
              <a:t>set, frozenset</a:t>
            </a:r>
            <a:endParaRPr lang="en-US" sz="1400" b="1">
              <a:solidFill>
                <a:srgbClr val="C00000"/>
              </a:solidFill>
              <a:sym typeface="+mn-ea"/>
            </a:endParaRPr>
          </a:p>
          <a:p>
            <a:pPr algn="ctr"/>
            <a:r>
              <a:rPr lang="en-US" sz="1400" b="1">
                <a:solidFill>
                  <a:srgbClr val="C00000"/>
                </a:solidFill>
                <a:sym typeface="+mn-ea"/>
              </a:rPr>
              <a:t>Boolean Type:- </a:t>
            </a:r>
            <a:r>
              <a:rPr lang="en-US" sz="1400">
                <a:solidFill>
                  <a:schemeClr val="bg1"/>
                </a:solidFill>
                <a:sym typeface="+mn-ea"/>
              </a:rPr>
              <a:t>bool</a:t>
            </a:r>
            <a:endParaRPr lang="en-US" sz="1400" b="1">
              <a:solidFill>
                <a:srgbClr val="C00000"/>
              </a:solidFill>
              <a:sym typeface="+mn-ea"/>
            </a:endParaRPr>
          </a:p>
          <a:p>
            <a:pPr algn="ctr"/>
            <a:r>
              <a:rPr lang="en-US" sz="1400" b="1">
                <a:solidFill>
                  <a:srgbClr val="C00000"/>
                </a:solidFill>
                <a:sym typeface="+mn-ea"/>
              </a:rPr>
              <a:t>Binary Types:- </a:t>
            </a:r>
            <a:r>
              <a:rPr lang="en-US" sz="1400">
                <a:solidFill>
                  <a:schemeClr val="bg1"/>
                </a:solidFill>
                <a:sym typeface="+mn-ea"/>
              </a:rPr>
              <a:t>bytes, bytearray, memoryview</a:t>
            </a:r>
            <a:endParaRPr lang="en-US" sz="1400">
              <a:solidFill>
                <a:schemeClr val="bg1"/>
              </a:solidFill>
              <a:sym typeface="+mn-ea"/>
            </a:endParaRPr>
          </a:p>
          <a:p>
            <a:pPr algn="ctr"/>
            <a:r>
              <a:rPr lang="en-US" sz="1400" b="1">
                <a:solidFill>
                  <a:srgbClr val="C00000"/>
                </a:solidFill>
                <a:sym typeface="+mn-ea"/>
              </a:rPr>
              <a:t>None Type:- </a:t>
            </a:r>
            <a:r>
              <a:rPr lang="en-US" sz="1400">
                <a:solidFill>
                  <a:schemeClr val="bg1"/>
                </a:solidFill>
                <a:sym typeface="+mn-ea"/>
              </a:rPr>
              <a:t>NoneType</a:t>
            </a:r>
            <a:endParaRPr lang="en-US" sz="1400">
              <a:solidFill>
                <a:schemeClr val="bg1"/>
              </a:solidFill>
              <a:sym typeface="+mn-ea"/>
            </a:endParaRPr>
          </a:p>
          <a:p>
            <a:pPr algn="ctr"/>
            <a:endParaRPr lang="en-US" sz="1400">
              <a:solidFill>
                <a:schemeClr val="bg1"/>
              </a:solidFill>
              <a:sym typeface="+mn-ea"/>
            </a:endParaRPr>
          </a:p>
          <a:p>
            <a:pPr algn="ctr"/>
            <a:endParaRPr lang="en-US" sz="1400">
              <a:solidFill>
                <a:schemeClr val="bg1"/>
              </a:solidFill>
              <a:sym typeface="+mn-ea"/>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a:t>
            </a:r>
            <a:r>
              <a:rPr lang="en-US" sz="1400" b="1">
                <a:solidFill>
                  <a:schemeClr val="bg1"/>
                </a:solidFill>
                <a:sym typeface="+mn-ea"/>
              </a:rPr>
              <a:t>variableName</a:t>
            </a:r>
            <a:r>
              <a:rPr lang="en-US" sz="1400" b="1">
                <a:solidFill>
                  <a:srgbClr val="00B0F0"/>
                </a:solidFill>
                <a:sym typeface="+mn-ea"/>
              </a:rPr>
              <a:t>)</a:t>
            </a:r>
            <a:endParaRPr lang="en-US" sz="1400" b="1">
              <a:solidFill>
                <a:srgbClr val="00B0F0"/>
              </a:solidFill>
              <a:sym typeface="+mn-ea"/>
            </a:endParaRPr>
          </a:p>
        </p:txBody>
      </p:sp>
      <p:sp>
        <p:nvSpPr>
          <p:cNvPr id="5" name="矩形 23"/>
          <p:cNvSpPr/>
          <p:nvPr/>
        </p:nvSpPr>
        <p:spPr>
          <a:xfrm>
            <a:off x="898271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Data Types</a:t>
            </a:r>
            <a:endParaRPr lang="en-US" altLang="zh-CN" b="1" dirty="0">
              <a:solidFill>
                <a:schemeClr val="bg1"/>
              </a:solidFill>
            </a:endParaRPr>
          </a:p>
        </p:txBody>
      </p:sp>
      <p:sp>
        <p:nvSpPr>
          <p:cNvPr id="6" name="Rectangles 5"/>
          <p:cNvSpPr/>
          <p:nvPr/>
        </p:nvSpPr>
        <p:spPr>
          <a:xfrm>
            <a:off x="2086610" y="4420235"/>
            <a:ext cx="2239645" cy="2093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VariableHoisting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variable can be used before it has been declared. JavaScript only hoists declarations, not initializations.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chemeClr val="bg1"/>
                </a:solidFill>
                <a:sym typeface="+mn-ea"/>
              </a:rPr>
              <a:t> </a:t>
            </a:r>
            <a:r>
              <a:rPr lang="en-US" sz="1400" b="1">
                <a:solidFill>
                  <a:srgbClr val="00B0F0"/>
                </a:solidFill>
                <a:sym typeface="+mn-ea"/>
              </a:rPr>
              <a:t>console.log(</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var </a:t>
            </a:r>
            <a:r>
              <a:rPr lang="en-US" sz="1400" b="1">
                <a:solidFill>
                  <a:schemeClr val="bg1"/>
                </a:solidFill>
                <a:sym typeface="+mn-ea"/>
              </a:rPr>
              <a:t>x;</a:t>
            </a:r>
            <a:r>
              <a:rPr lang="en-US" sz="1400" b="1">
                <a:solidFill>
                  <a:srgbClr val="00B050"/>
                </a:solidFill>
                <a:sym typeface="+mn-ea"/>
              </a:rPr>
              <a:t> // undefined</a:t>
            </a:r>
            <a:endParaRPr lang="en-US" sz="1400" b="1">
              <a:solidFill>
                <a:srgbClr val="00B050"/>
              </a:solidFill>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898525" y="0"/>
            <a:ext cx="2935605" cy="342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element in an Array</a:t>
            </a:r>
            <a:endParaRPr lang="en-US" altLang="zh-CN" sz="2000" b="1" dirty="0">
              <a:solidFill>
                <a:schemeClr val="bg1"/>
              </a:solidFill>
              <a:sym typeface="+mn-ea"/>
            </a:endParaRPr>
          </a:p>
        </p:txBody>
      </p:sp>
      <p:sp>
        <p:nvSpPr>
          <p:cNvPr id="7" name="Rectangles 6"/>
          <p:cNvSpPr/>
          <p:nvPr/>
        </p:nvSpPr>
        <p:spPr>
          <a:xfrm>
            <a:off x="153670" y="342265"/>
            <a:ext cx="8842375" cy="1929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new elements to the end of an array, and returns the new length :-  </a:t>
            </a: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new elements to the end of an array  :-  </a:t>
            </a: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r>
              <a:rPr lang="en-US" sz="1400" b="1">
                <a:solidFill>
                  <a:schemeClr val="accent6"/>
                </a:solidFill>
                <a:sym typeface="+mn-ea"/>
              </a:rPr>
              <a:t>Adds new elements to the beginning of an array, and returns the new length :-  </a:t>
            </a:r>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spreatd Operator  :-   </a:t>
            </a: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11" name="Rectangles 10"/>
          <p:cNvSpPr/>
          <p:nvPr/>
        </p:nvSpPr>
        <p:spPr>
          <a:xfrm>
            <a:off x="153670" y="2271395"/>
            <a:ext cx="8843010" cy="1400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an element at the end of the list :-  </a:t>
            </a:r>
            <a:r>
              <a:rPr lang="en-US" sz="1400" b="1">
                <a:solidFill>
                  <a:schemeClr val="accent2"/>
                </a:solidFill>
                <a:sym typeface="+mn-ea"/>
              </a:rPr>
              <a:t>list1</a:t>
            </a:r>
            <a:r>
              <a:rPr lang="en-US" sz="1400" b="1">
                <a:solidFill>
                  <a:schemeClr val="accent1"/>
                </a:solidFill>
                <a:sym typeface="+mn-ea"/>
              </a:rPr>
              <a:t>.append(</a:t>
            </a:r>
            <a:r>
              <a:rPr lang="en-US" sz="1400" b="1">
                <a:solidFill>
                  <a:srgbClr val="FF0000"/>
                </a:solidFill>
                <a:sym typeface="+mn-ea"/>
              </a:rPr>
              <a:t>item1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 the elements of a list (or any iterable), to the end of the current list :-  </a:t>
            </a: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an element at the specified position(index) :-  </a:t>
            </a:r>
            <a:r>
              <a:rPr lang="en-US" sz="1400" b="1">
                <a:solidFill>
                  <a:schemeClr val="accent2"/>
                </a:solidFill>
                <a:sym typeface="+mn-ea"/>
              </a:rPr>
              <a:t>list1</a:t>
            </a:r>
            <a:r>
              <a:rPr lang="en-US" sz="1400" b="1">
                <a:solidFill>
                  <a:schemeClr val="accent1"/>
                </a:solidFill>
                <a:sym typeface="+mn-ea"/>
              </a:rPr>
              <a:t>.insert(</a:t>
            </a:r>
            <a:r>
              <a:rPr lang="en-US" sz="1400" b="1">
                <a:solidFill>
                  <a:srgbClr val="FF0000"/>
                </a:solidFill>
                <a:sym typeface="+mn-ea"/>
              </a:rPr>
              <a:t>index</a:t>
            </a:r>
            <a:r>
              <a:rPr lang="en-US" sz="1400" b="1">
                <a:solidFill>
                  <a:schemeClr val="accent1"/>
                </a:solidFill>
                <a:sym typeface="+mn-ea"/>
              </a:rPr>
              <a:t>, </a:t>
            </a:r>
            <a:r>
              <a:rPr lang="en-US" sz="1400" b="1">
                <a:solidFill>
                  <a:srgbClr val="FF0000"/>
                </a:solidFill>
                <a:sym typeface="+mn-ea"/>
              </a:rPr>
              <a:t>item</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Change a Range of Item Values:-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bg1"/>
                </a:solidFill>
                <a:sym typeface="+mn-ea"/>
              </a:rPr>
              <a:t>endIndex = startIndex</a:t>
            </a:r>
            <a:endParaRPr lang="en-US" sz="1400" b="1">
              <a:solidFill>
                <a:schemeClr val="accent1"/>
              </a:solidFill>
              <a:sym typeface="+mn-ea"/>
            </a:endParaRPr>
          </a:p>
        </p:txBody>
      </p:sp>
      <p:sp>
        <p:nvSpPr>
          <p:cNvPr id="12" name="矩形 23"/>
          <p:cNvSpPr/>
          <p:nvPr/>
        </p:nvSpPr>
        <p:spPr>
          <a:xfrm>
            <a:off x="2479040" y="3709670"/>
            <a:ext cx="3644265" cy="3105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element in an Array</a:t>
            </a:r>
            <a:endParaRPr lang="en-US" altLang="zh-CN" sz="2000" b="1" dirty="0">
              <a:solidFill>
                <a:schemeClr val="bg1"/>
              </a:solidFill>
              <a:sym typeface="+mn-ea"/>
            </a:endParaRPr>
          </a:p>
        </p:txBody>
      </p:sp>
      <p:sp>
        <p:nvSpPr>
          <p:cNvPr id="13" name="Rectangles 12"/>
          <p:cNvSpPr/>
          <p:nvPr/>
        </p:nvSpPr>
        <p:spPr>
          <a:xfrm>
            <a:off x="153035" y="4010025"/>
            <a:ext cx="6065520" cy="1494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the last element of an array, and returns that element :-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r>
              <a:rPr lang="en-US" sz="1400" b="1">
                <a:solidFill>
                  <a:schemeClr val="accent6"/>
                </a:solidFill>
                <a:sym typeface="+mn-ea"/>
              </a:rPr>
              <a:t>Removes the first element of an array, and returns that element :- </a:t>
            </a: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14" name="Rectangles 13"/>
          <p:cNvSpPr/>
          <p:nvPr/>
        </p:nvSpPr>
        <p:spPr>
          <a:xfrm>
            <a:off x="6327140" y="3863340"/>
            <a:ext cx="5433060" cy="16408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delete the list completely :-  </a:t>
            </a:r>
            <a:r>
              <a:rPr lang="en-US" sz="1400" b="1">
                <a:solidFill>
                  <a:schemeClr val="accent1"/>
                </a:solidFill>
                <a:sym typeface="+mn-ea"/>
              </a:rPr>
              <a:t>del </a:t>
            </a:r>
            <a:r>
              <a:rPr lang="en-US" sz="1400" b="1">
                <a:solidFill>
                  <a:schemeClr val="accent2"/>
                </a:solidFill>
                <a:sym typeface="+mn-ea"/>
              </a:rPr>
              <a:t>list1</a:t>
            </a:r>
            <a:endParaRPr lang="en-US" sz="1400" b="1">
              <a:solidFill>
                <a:schemeClr val="accent1"/>
              </a:solidFill>
              <a:sym typeface="+mn-ea"/>
            </a:endParaRPr>
          </a:p>
          <a:p>
            <a:pPr algn="l"/>
            <a:r>
              <a:rPr lang="en-US" sz="1400" b="1">
                <a:solidFill>
                  <a:schemeClr val="accent6"/>
                </a:solidFill>
                <a:sym typeface="+mn-ea"/>
              </a:rPr>
              <a:t>Removes all the elements from the list :-  </a:t>
            </a:r>
            <a:r>
              <a:rPr lang="en-US" sz="1400" b="1">
                <a:solidFill>
                  <a:schemeClr val="accent2"/>
                </a:solidFill>
                <a:sym typeface="+mn-ea"/>
              </a:rPr>
              <a:t>list1</a:t>
            </a:r>
            <a:r>
              <a:rPr lang="en-US" sz="1400" b="1">
                <a:solidFill>
                  <a:schemeClr val="accent1"/>
                </a:solidFill>
                <a:sym typeface="+mn-ea"/>
              </a:rPr>
              <a:t>.clear()</a:t>
            </a:r>
            <a:endParaRPr lang="en-US" sz="1400" b="1">
              <a:solidFill>
                <a:srgbClr val="0070C0"/>
              </a:solidFill>
              <a:sym typeface="+mn-ea"/>
            </a:endParaRPr>
          </a:p>
          <a:p>
            <a:pPr algn="l"/>
            <a:r>
              <a:rPr lang="en-US" sz="1400" b="1">
                <a:solidFill>
                  <a:schemeClr val="accent6"/>
                </a:solidFill>
                <a:sym typeface="+mn-ea"/>
              </a:rPr>
              <a:t>Removes the element at the specified position :- </a:t>
            </a:r>
            <a:r>
              <a:rPr lang="en-US" sz="1400" b="1">
                <a:solidFill>
                  <a:schemeClr val="accent2"/>
                </a:solidFill>
                <a:sym typeface="+mn-ea"/>
              </a:rPr>
              <a:t>list1</a:t>
            </a:r>
            <a:r>
              <a:rPr lang="en-US" sz="1400" b="1">
                <a:solidFill>
                  <a:schemeClr val="accent1"/>
                </a:solidFill>
                <a:sym typeface="+mn-ea"/>
              </a:rPr>
              <a:t>.pop(</a:t>
            </a:r>
            <a:r>
              <a:rPr lang="en-US" sz="1400" b="1">
                <a:solidFill>
                  <a:srgbClr val="FF0000"/>
                </a:solidFill>
                <a:sym typeface="+mn-ea"/>
              </a:rPr>
              <a: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Removes the first item with the specified value :- </a:t>
            </a:r>
            <a:r>
              <a:rPr lang="en-US" sz="1400" b="1">
                <a:solidFill>
                  <a:schemeClr val="accent2"/>
                </a:solidFill>
                <a:sym typeface="+mn-ea"/>
              </a:rPr>
              <a:t>list1</a:t>
            </a:r>
            <a:r>
              <a:rPr lang="en-US" sz="1400" b="1">
                <a:solidFill>
                  <a:schemeClr val="accent1"/>
                </a:solidFill>
                <a:sym typeface="+mn-ea"/>
              </a:rPr>
              <a:t>.remove(</a:t>
            </a:r>
            <a:r>
              <a:rPr lang="en-US" sz="1400" b="1">
                <a:solidFill>
                  <a:srgbClr val="FF0000"/>
                </a:solidFill>
                <a:sym typeface="+mn-ea"/>
              </a:rPr>
              <a:t>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delete by a Range of Item Values:-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endIndex = startIndex+N :- then N item will be deleted from startIndex</a:t>
            </a:r>
            <a:endParaRPr lang="en-US" sz="1400" b="1">
              <a:solidFill>
                <a:schemeClr val="accent1"/>
              </a:solidFill>
              <a:sym typeface="+mn-ea"/>
            </a:endParaRPr>
          </a:p>
        </p:txBody>
      </p:sp>
      <p:sp>
        <p:nvSpPr>
          <p:cNvPr id="16" name="矩形 23"/>
          <p:cNvSpPr/>
          <p:nvPr/>
        </p:nvSpPr>
        <p:spPr>
          <a:xfrm>
            <a:off x="9673590" y="0"/>
            <a:ext cx="183451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two Array</a:t>
            </a:r>
            <a:endParaRPr lang="en-US" altLang="zh-CN" sz="2000" b="1" dirty="0">
              <a:solidFill>
                <a:schemeClr val="bg1"/>
              </a:solidFill>
              <a:sym typeface="+mn-ea"/>
            </a:endParaRPr>
          </a:p>
        </p:txBody>
      </p:sp>
      <p:sp>
        <p:nvSpPr>
          <p:cNvPr id="17" name="Rectangles 16"/>
          <p:cNvSpPr/>
          <p:nvPr/>
        </p:nvSpPr>
        <p:spPr>
          <a:xfrm>
            <a:off x="9154160" y="358140"/>
            <a:ext cx="2872740" cy="16662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spreatd Operator  :-   </a:t>
            </a:r>
            <a:endParaRPr lang="en-US" sz="1400" b="1">
              <a:solidFill>
                <a:schemeClr val="accent6"/>
              </a:solidFill>
              <a:sym typeface="+mn-ea"/>
            </a:endParaRPr>
          </a:p>
          <a:p>
            <a:pPr algn="l"/>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1"/>
                </a:solidFill>
                <a:sym typeface="+mn-ea"/>
              </a:rPr>
              <a:t>...</a:t>
            </a:r>
            <a:r>
              <a:rPr lang="en-US" sz="1400" b="1">
                <a:solidFill>
                  <a:schemeClr val="accent2"/>
                </a:solidFill>
                <a:sym typeface="+mn-ea"/>
              </a:rPr>
              <a:t>arr2</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18" name="Rectangles 17"/>
          <p:cNvSpPr/>
          <p:nvPr/>
        </p:nvSpPr>
        <p:spPr>
          <a:xfrm>
            <a:off x="9154160" y="2024380"/>
            <a:ext cx="2872740" cy="1639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 the elements of a list (or any iterable), to the end of the current list :-  </a:t>
            </a:r>
            <a:endParaRPr lang="en-US" sz="1400" b="1">
              <a:solidFill>
                <a:schemeClr val="accent6"/>
              </a:solidFill>
              <a:sym typeface="+mn-ea"/>
            </a:endParaRPr>
          </a:p>
          <a:p>
            <a:pPr algn="l"/>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lterable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iterable  :-</a:t>
            </a:r>
            <a:r>
              <a:rPr lang="en-US" sz="1400" b="1">
                <a:solidFill>
                  <a:schemeClr val="bg1"/>
                </a:solidFill>
                <a:sym typeface="+mn-ea"/>
              </a:rPr>
              <a:t> list, set, tuple,string etc</a:t>
            </a:r>
            <a:endParaRPr lang="en-US" sz="1400" b="1">
              <a:solidFill>
                <a:schemeClr val="bg1"/>
              </a:solidFill>
              <a:sym typeface="+mn-ea"/>
            </a:endParaRPr>
          </a:p>
          <a:p>
            <a:pPr algn="l"/>
            <a:r>
              <a:rPr lang="en-US" sz="1400" b="1">
                <a:solidFill>
                  <a:schemeClr val="accent6"/>
                </a:solidFill>
                <a:sym typeface="+mn-ea"/>
              </a:rPr>
              <a:t>+ Operator  :-   </a:t>
            </a:r>
            <a:r>
              <a:rPr lang="en-US" sz="1400" b="1">
                <a:solidFill>
                  <a:schemeClr val="accent2"/>
                </a:solidFill>
                <a:sym typeface="+mn-ea"/>
              </a:rPr>
              <a:t>list1 </a:t>
            </a:r>
            <a:r>
              <a:rPr lang="en-US" sz="1400" b="1">
                <a:solidFill>
                  <a:schemeClr val="accent1"/>
                </a:solidFill>
                <a:sym typeface="+mn-ea"/>
              </a:rPr>
              <a:t>+ </a:t>
            </a:r>
            <a:r>
              <a:rPr lang="en-US" sz="1400" b="1">
                <a:solidFill>
                  <a:schemeClr val="accent2"/>
                </a:solidFill>
                <a:sym typeface="+mn-ea"/>
              </a:rPr>
              <a:t>list2</a:t>
            </a:r>
            <a:endParaRPr lang="en-US" sz="1400" b="1">
              <a:solidFill>
                <a:schemeClr val="bg1"/>
              </a:solidFill>
              <a:sym typeface="+mn-ea"/>
            </a:endParaRPr>
          </a:p>
        </p:txBody>
      </p:sp>
      <p:sp>
        <p:nvSpPr>
          <p:cNvPr id="2" name="矩形 23"/>
          <p:cNvSpPr/>
          <p:nvPr/>
        </p:nvSpPr>
        <p:spPr>
          <a:xfrm>
            <a:off x="1363345" y="5600700"/>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Sort an element of an Array</a:t>
            </a:r>
            <a:endParaRPr lang="en-US" altLang="zh-CN" sz="2000" b="1" dirty="0">
              <a:solidFill>
                <a:schemeClr val="bg1"/>
              </a:solidFill>
              <a:sym typeface="+mn-ea"/>
            </a:endParaRPr>
          </a:p>
        </p:txBody>
      </p:sp>
      <p:sp>
        <p:nvSpPr>
          <p:cNvPr id="8" name="Rectangles 7"/>
          <p:cNvSpPr/>
          <p:nvPr/>
        </p:nvSpPr>
        <p:spPr>
          <a:xfrm>
            <a:off x="153035" y="5944235"/>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rgbClr val="00B0F0"/>
                </a:solidFill>
                <a:sym typeface="+mn-ea"/>
              </a:rPr>
              <a: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2670175" y="5944235"/>
            <a:ext cx="354838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reverse=True|False</a:t>
            </a:r>
            <a:r>
              <a:rPr lang="en-US" sz="1400" b="1">
                <a:solidFill>
                  <a:srgbClr val="00B0F0"/>
                </a:solidFill>
                <a:sym typeface="+mn-ea"/>
              </a:rPr>
              <a:t>,</a:t>
            </a:r>
            <a:r>
              <a:rPr lang="en-US" sz="1400" b="1">
                <a:solidFill>
                  <a:schemeClr val="bg1"/>
                </a:solidFill>
                <a:sym typeface="+mn-ea"/>
              </a:rPr>
              <a:t> key=myFunc</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4" name="矩形 23"/>
          <p:cNvSpPr/>
          <p:nvPr/>
        </p:nvSpPr>
        <p:spPr>
          <a:xfrm>
            <a:off x="7602855" y="5647055"/>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Reverse an element of an Array</a:t>
            </a:r>
            <a:endParaRPr lang="en-US" altLang="zh-CN" sz="2000" b="1" dirty="0">
              <a:solidFill>
                <a:schemeClr val="bg1"/>
              </a:solidFill>
              <a:sym typeface="+mn-ea"/>
            </a:endParaRPr>
          </a:p>
        </p:txBody>
      </p:sp>
      <p:sp>
        <p:nvSpPr>
          <p:cNvPr id="5" name="Rectangles 4"/>
          <p:cNvSpPr/>
          <p:nvPr/>
        </p:nvSpPr>
        <p:spPr>
          <a:xfrm>
            <a:off x="6480175" y="5982970"/>
            <a:ext cx="3030855" cy="79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 the order of the elements in an array:-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6" name="Rectangles 5"/>
          <p:cNvSpPr/>
          <p:nvPr/>
        </p:nvSpPr>
        <p:spPr>
          <a:xfrm>
            <a:off x="9511030" y="5990590"/>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Reverses the order of the list:-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Update an element In Array/List</a:t>
            </a:r>
            <a:endParaRPr lang="en-US" altLang="zh-CN" sz="2000" b="1" dirty="0">
              <a:solidFill>
                <a:schemeClr val="bg1"/>
              </a:solidFill>
              <a:sym typeface="+mn-ea"/>
            </a:endParaRPr>
          </a:p>
        </p:txBody>
      </p:sp>
      <p:sp>
        <p:nvSpPr>
          <p:cNvPr id="23" name="Rectangles 22"/>
          <p:cNvSpPr/>
          <p:nvPr/>
        </p:nvSpPr>
        <p:spPr>
          <a:xfrm>
            <a:off x="189865" y="414020"/>
            <a:ext cx="5670550" cy="2185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Fill the elements in an array with a static value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a:solidFill>
                <a:schemeClr val="bg1"/>
              </a:solidFill>
              <a:sym typeface="+mn-ea"/>
            </a:endParaRPr>
          </a:p>
        </p:txBody>
      </p:sp>
      <p:sp>
        <p:nvSpPr>
          <p:cNvPr id="24" name="Rectangles 23"/>
          <p:cNvSpPr/>
          <p:nvPr/>
        </p:nvSpPr>
        <p:spPr>
          <a:xfrm>
            <a:off x="189865" y="2604770"/>
            <a:ext cx="5670550" cy="14966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Change a Range of Item Valuesy:-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rgbClr val="00B0F0"/>
                </a:solidFill>
                <a:sym typeface="+mn-ea"/>
              </a:rPr>
              <a:t>]=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if </a:t>
            </a:r>
            <a:r>
              <a:rPr lang="en-US" sz="1400" b="1">
                <a:solidFill>
                  <a:srgbClr val="00B0F0"/>
                </a:solidFill>
                <a:sym typeface="+mn-ea"/>
              </a:rPr>
              <a:t>endIndex = startIndex+N</a:t>
            </a:r>
            <a:r>
              <a:rPr lang="en-US" sz="1400" b="1">
                <a:solidFill>
                  <a:schemeClr val="accent1"/>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then N =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a:t>
            </a:r>
            <a:r>
              <a:rPr lang="en-US" sz="1400" b="1">
                <a:solidFill>
                  <a:schemeClr val="bg1"/>
                </a:solidFill>
                <a:sym typeface="+mn-ea"/>
              </a:rPr>
              <a:t>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bg1"/>
              </a:solidFill>
              <a:sym typeface="+mn-ea"/>
            </a:endParaRPr>
          </a:p>
        </p:txBody>
      </p:sp>
      <p:sp>
        <p:nvSpPr>
          <p:cNvPr id="2" name="矩形 23"/>
          <p:cNvSpPr/>
          <p:nvPr/>
        </p:nvSpPr>
        <p:spPr>
          <a:xfrm>
            <a:off x="6685280" y="0"/>
            <a:ext cx="494792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Find Index Of element from Array/List</a:t>
            </a:r>
            <a:endParaRPr lang="en-US" altLang="zh-CN" sz="2000" b="1" dirty="0">
              <a:solidFill>
                <a:schemeClr val="bg1"/>
              </a:solidFill>
              <a:sym typeface="+mn-ea"/>
            </a:endParaRPr>
          </a:p>
        </p:txBody>
      </p:sp>
      <p:sp>
        <p:nvSpPr>
          <p:cNvPr id="3" name="Rectangles 2"/>
          <p:cNvSpPr/>
          <p:nvPr/>
        </p:nvSpPr>
        <p:spPr>
          <a:xfrm>
            <a:off x="5992495" y="343535"/>
            <a:ext cx="5976620" cy="27857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Find the last index (position) of a specified value.</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first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last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4" name="Rectangles 3"/>
          <p:cNvSpPr/>
          <p:nvPr/>
        </p:nvSpPr>
        <p:spPr>
          <a:xfrm>
            <a:off x="5992495" y="3129280"/>
            <a:ext cx="5975985"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index</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5" name="矩形 23"/>
          <p:cNvSpPr/>
          <p:nvPr/>
        </p:nvSpPr>
        <p:spPr>
          <a:xfrm>
            <a:off x="469900" y="4107180"/>
            <a:ext cx="499808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Sub-Array from  Array/List</a:t>
            </a:r>
            <a:endParaRPr lang="en-US" altLang="zh-CN" sz="2000" b="1" dirty="0">
              <a:solidFill>
                <a:schemeClr val="bg1"/>
              </a:solidFill>
              <a:sym typeface="+mn-ea"/>
            </a:endParaRPr>
          </a:p>
        </p:txBody>
      </p:sp>
      <p:sp>
        <p:nvSpPr>
          <p:cNvPr id="8" name="Rectangles 7"/>
          <p:cNvSpPr/>
          <p:nvPr/>
        </p:nvSpPr>
        <p:spPr>
          <a:xfrm>
            <a:off x="189865" y="4456430"/>
            <a:ext cx="4231005" cy="734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 </a:t>
            </a:r>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9" name="Rectangles 8"/>
          <p:cNvSpPr/>
          <p:nvPr/>
        </p:nvSpPr>
        <p:spPr>
          <a:xfrm>
            <a:off x="189865" y="5190490"/>
            <a:ext cx="4231005" cy="8102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a:t>
            </a:r>
            <a:r>
              <a:rPr lang="en-US" sz="1400" b="1">
                <a:solidFill>
                  <a:schemeClr val="accent6"/>
                </a:solidFill>
                <a:sym typeface="+mn-ea"/>
              </a:rPr>
              <a:t>:-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endIndex</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
        <p:nvSpPr>
          <p:cNvPr id="10" name="Rectangles 9"/>
          <p:cNvSpPr/>
          <p:nvPr/>
        </p:nvSpPr>
        <p:spPr>
          <a:xfrm>
            <a:off x="6348730" y="4204970"/>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concat() method :-  </a:t>
            </a: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11" name="Rectangles 10"/>
          <p:cNvSpPr/>
          <p:nvPr/>
        </p:nvSpPr>
        <p:spPr>
          <a:xfrm>
            <a:off x="7035800" y="5636260"/>
            <a:ext cx="4246880" cy="1054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6"/>
              </a:solidFill>
              <a:sym typeface="+mn-ea"/>
            </a:endParaRPr>
          </a:p>
          <a:p>
            <a:pPr algn="l"/>
            <a:r>
              <a:rPr lang="en-US" sz="1400" b="1">
                <a:solidFill>
                  <a:schemeClr val="accent6"/>
                </a:solidFill>
                <a:sym typeface="+mn-ea"/>
              </a:rPr>
              <a:t>Use the copy() method :-  </a:t>
            </a:r>
            <a:r>
              <a:rPr lang="en-US" sz="1400" b="1">
                <a:solidFill>
                  <a:schemeClr val="accent2"/>
                </a:solidFill>
                <a:sym typeface="+mn-ea"/>
              </a:rPr>
              <a:t>list1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list</a:t>
            </a:r>
            <a:r>
              <a:rPr lang="en-US" sz="1400" b="1">
                <a:solidFill>
                  <a:schemeClr val="accent1"/>
                </a:solidFill>
                <a:sym typeface="+mn-ea"/>
              </a:rPr>
              <a:t>(</a:t>
            </a:r>
            <a:r>
              <a:rPr lang="en-US" sz="1400" b="1">
                <a:solidFill>
                  <a:schemeClr val="accent2"/>
                </a:solidFill>
                <a:sym typeface="+mn-ea"/>
              </a:rPr>
              <a:t>list1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list2</a:t>
            </a:r>
            <a:r>
              <a:rPr lang="en-US" sz="1400" b="1">
                <a:solidFill>
                  <a:schemeClr val="accent2"/>
                </a:solidFill>
                <a:sym typeface="+mn-ea"/>
              </a:rPr>
              <a:t>= </a:t>
            </a:r>
            <a:r>
              <a:rPr lang="en-US" sz="1400" b="1">
                <a:solidFill>
                  <a:schemeClr val="accent2"/>
                </a:solidFill>
                <a:sym typeface="+mn-ea"/>
              </a:rPr>
              <a:t>list1</a:t>
            </a:r>
            <a:endParaRPr lang="en-US" sz="1400" b="1">
              <a:solidFill>
                <a:schemeClr val="accent2"/>
              </a:solidFill>
              <a:sym typeface="+mn-ea"/>
            </a:endParaRPr>
          </a:p>
        </p:txBody>
      </p:sp>
      <p:sp>
        <p:nvSpPr>
          <p:cNvPr id="12" name="矩形 23"/>
          <p:cNvSpPr/>
          <p:nvPr/>
        </p:nvSpPr>
        <p:spPr>
          <a:xfrm>
            <a:off x="7820660" y="3836670"/>
            <a:ext cx="249936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  Array/List</a:t>
            </a:r>
            <a:endParaRPr lang="en-US" altLang="zh-CN" sz="2000" b="1" dirty="0">
              <a:solidFill>
                <a:schemeClr val="bg1"/>
              </a:solidFill>
              <a:sym typeface="+mn-ea"/>
            </a:endParaRPr>
          </a:p>
        </p:txBody>
      </p:sp>
      <p:sp>
        <p:nvSpPr>
          <p:cNvPr id="7" name="Rectangles 6"/>
          <p:cNvSpPr/>
          <p:nvPr/>
        </p:nvSpPr>
        <p:spPr>
          <a:xfrm>
            <a:off x="4420870" y="5589270"/>
            <a:ext cx="1927860" cy="767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 </a:t>
            </a:r>
            <a:r>
              <a:rPr lang="en-US" sz="1400" b="1">
                <a:solidFill>
                  <a:srgbClr val="7030A0"/>
                </a:solidFill>
                <a:sym typeface="+mn-ea"/>
              </a:rPr>
              <a:t>thisValue </a:t>
            </a:r>
            <a:r>
              <a:rPr lang="en-US" sz="1400">
                <a:solidFill>
                  <a:schemeClr val="bg1"/>
                </a:solidFill>
                <a:sym typeface="+mn-ea"/>
              </a:rPr>
              <a:t>is a </a:t>
            </a:r>
            <a:r>
              <a:rPr lang="en-US" sz="1400" b="1">
                <a:solidFill>
                  <a:srgbClr val="7030A0"/>
                </a:solidFill>
                <a:sym typeface="+mn-ea"/>
              </a:rPr>
              <a:t>thisArg </a:t>
            </a:r>
            <a:r>
              <a:rPr lang="en-US" sz="1400">
                <a:solidFill>
                  <a:schemeClr val="bg1"/>
                </a:solidFill>
                <a:sym typeface="+mn-ea"/>
              </a:rPr>
              <a:t>; is used as </a:t>
            </a:r>
            <a:r>
              <a:rPr lang="en-US" sz="1400" b="1">
                <a:solidFill>
                  <a:srgbClr val="FF0000"/>
                </a:solidFill>
                <a:sym typeface="+mn-ea"/>
              </a:rPr>
              <a:t>this </a:t>
            </a:r>
            <a:r>
              <a:rPr lang="en-US" sz="1400">
                <a:solidFill>
                  <a:schemeClr val="bg1"/>
                </a:solidFill>
                <a:sym typeface="+mn-ea"/>
              </a:rPr>
              <a:t>keyword .</a:t>
            </a:r>
            <a:endParaRPr lang="en-US" sz="1400" b="1">
              <a:solidFill>
                <a:srgbClr val="C00000"/>
              </a:solidFill>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 Related Extra Content</a:t>
            </a:r>
            <a:endParaRPr lang="en-US" altLang="zh-CN" sz="2000" b="1" dirty="0">
              <a:solidFill>
                <a:schemeClr val="bg1"/>
              </a:solidFill>
              <a:sym typeface="+mn-ea"/>
            </a:endParaRPr>
          </a:p>
        </p:txBody>
      </p:sp>
      <p:sp>
        <p:nvSpPr>
          <p:cNvPr id="2" name="矩形 23"/>
          <p:cNvSpPr/>
          <p:nvPr/>
        </p:nvSpPr>
        <p:spPr>
          <a:xfrm>
            <a:off x="207010" y="472440"/>
            <a:ext cx="42335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Count An specified element from List</a:t>
            </a:r>
            <a:endParaRPr lang="en-US" altLang="zh-CN" sz="2000" b="1" dirty="0">
              <a:solidFill>
                <a:schemeClr val="bg1"/>
              </a:solidFill>
              <a:sym typeface="+mn-ea"/>
            </a:endParaRPr>
          </a:p>
        </p:txBody>
      </p:sp>
      <p:sp>
        <p:nvSpPr>
          <p:cNvPr id="4" name="Rectangles 3"/>
          <p:cNvSpPr/>
          <p:nvPr/>
        </p:nvSpPr>
        <p:spPr>
          <a:xfrm>
            <a:off x="207010" y="815975"/>
            <a:ext cx="4232910"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number of elements with the specified value.:-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count</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7" name="矩形 23"/>
          <p:cNvSpPr/>
          <p:nvPr/>
        </p:nvSpPr>
        <p:spPr>
          <a:xfrm>
            <a:off x="5647055" y="472440"/>
            <a:ext cx="28314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List Comprehension</a:t>
            </a:r>
            <a:endParaRPr lang="en-US" sz="2000" b="1">
              <a:solidFill>
                <a:schemeClr val="bg1"/>
              </a:solidFill>
              <a:sym typeface="+mn-ea"/>
            </a:endParaRPr>
          </a:p>
        </p:txBody>
      </p:sp>
      <p:sp>
        <p:nvSpPr>
          <p:cNvPr id="8" name="Rectangles 7"/>
          <p:cNvSpPr/>
          <p:nvPr/>
        </p:nvSpPr>
        <p:spPr>
          <a:xfrm>
            <a:off x="4576445" y="815975"/>
            <a:ext cx="6553835"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number of elements with the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newList</a:t>
            </a:r>
            <a:r>
              <a:rPr lang="en-US" sz="1400" b="1">
                <a:solidFill>
                  <a:schemeClr val="accent1"/>
                </a:solidFill>
                <a:sym typeface="+mn-ea"/>
              </a:rPr>
              <a:t> = [</a:t>
            </a:r>
            <a:r>
              <a:rPr lang="en-US" sz="1400" b="1">
                <a:solidFill>
                  <a:srgbClr val="FF0000"/>
                </a:solidFill>
                <a:sym typeface="+mn-ea"/>
              </a:rPr>
              <a:t>expression </a:t>
            </a:r>
            <a:r>
              <a:rPr lang="en-US" sz="1400" b="1">
                <a:solidFill>
                  <a:srgbClr val="00B0F0"/>
                </a:solidFill>
                <a:sym typeface="+mn-ea"/>
              </a:rPr>
              <a:t>for </a:t>
            </a:r>
            <a:r>
              <a:rPr lang="en-US" sz="1400" b="1">
                <a:solidFill>
                  <a:srgbClr val="FF0000"/>
                </a:solidFill>
                <a:sym typeface="+mn-ea"/>
              </a:rPr>
              <a:t>item </a:t>
            </a:r>
            <a:r>
              <a:rPr lang="en-US" sz="1400" b="1">
                <a:solidFill>
                  <a:srgbClr val="00B0F0"/>
                </a:solidFill>
                <a:sym typeface="+mn-ea"/>
              </a:rPr>
              <a:t>in </a:t>
            </a:r>
            <a:r>
              <a:rPr lang="en-US" sz="1400" b="1">
                <a:solidFill>
                  <a:srgbClr val="FF0000"/>
                </a:solidFill>
                <a:sym typeface="+mn-ea"/>
              </a:rPr>
              <a:t>iterable </a:t>
            </a:r>
            <a:r>
              <a:rPr lang="en-US" sz="1400" b="1">
                <a:solidFill>
                  <a:srgbClr val="00B0F0"/>
                </a:solidFill>
                <a:sym typeface="+mn-ea"/>
              </a:rPr>
              <a:t>if </a:t>
            </a:r>
            <a:r>
              <a:rPr lang="en-US" sz="1400" b="1">
                <a:solidFill>
                  <a:srgbClr val="FF0000"/>
                </a:solidFill>
                <a:sym typeface="+mn-ea"/>
              </a:rPr>
              <a:t>condition == True</a:t>
            </a:r>
            <a:r>
              <a:rPr lang="en-US" sz="1400" b="1">
                <a:solidFill>
                  <a:schemeClr val="accent1"/>
                </a:solidFill>
                <a:sym typeface="+mn-ea"/>
              </a:rPr>
              <a:t>]</a:t>
            </a:r>
            <a:r>
              <a:rPr lang="en-US" sz="1400">
                <a:solidFill>
                  <a:schemeClr val="bg1"/>
                </a:solidFill>
                <a:sym typeface="+mn-ea"/>
              </a:rPr>
              <a:t>;	  :-  </a:t>
            </a:r>
            <a:r>
              <a:rPr lang="en-US" sz="1400" b="1">
                <a:solidFill>
                  <a:schemeClr val="bg1"/>
                </a:solidFill>
                <a:sym typeface="+mn-ea"/>
              </a:rPr>
              <a:t>iterable:- </a:t>
            </a:r>
            <a:r>
              <a:rPr lang="en-US" sz="1400" b="1">
                <a:solidFill>
                  <a:schemeClr val="accent2"/>
                </a:solidFill>
                <a:sym typeface="+mn-ea"/>
              </a:rPr>
              <a:t>list1</a:t>
            </a:r>
            <a:endParaRPr lang="en-US" sz="1400">
              <a:solidFill>
                <a:schemeClr val="bg1"/>
              </a:solidFill>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89865" y="0"/>
            <a:ext cx="4819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Call callBackFunction in Array Manipulaion</a:t>
            </a:r>
            <a:endParaRPr lang="en-US" sz="2000" b="1">
              <a:solidFill>
                <a:schemeClr val="bg1"/>
              </a:solidFill>
              <a:sym typeface="+mn-ea"/>
            </a:endParaRPr>
          </a:p>
        </p:txBody>
      </p:sp>
      <p:sp>
        <p:nvSpPr>
          <p:cNvPr id="3" name="Rectangles 2"/>
          <p:cNvSpPr/>
          <p:nvPr/>
        </p:nvSpPr>
        <p:spPr>
          <a:xfrm>
            <a:off x="200025" y="343535"/>
            <a:ext cx="11791950" cy="3436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Calls a function for each element in the calling array. :- </a:t>
            </a:r>
            <a:r>
              <a:rPr lang="en-US" sz="1400" b="1">
                <a:solidFill>
                  <a:srgbClr val="00B0F0"/>
                </a:solidFill>
                <a:sym typeface="+mn-ea"/>
              </a:rPr>
              <a:t>forEach(</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all elements of the calling array for which the provided filtering function returns true. :- </a:t>
            </a:r>
            <a:r>
              <a:rPr lang="en-US" sz="1400" b="1">
                <a:solidFill>
                  <a:srgbClr val="00B0F0"/>
                </a:solidFill>
                <a:sym typeface="+mn-ea"/>
              </a:rPr>
              <a:t>filter(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the results of invoking a function on every element in the calling array.:- </a:t>
            </a:r>
            <a:r>
              <a:rPr lang="en-US" sz="1400" b="1">
                <a:solidFill>
                  <a:srgbClr val="00B0F0"/>
                </a:solidFill>
                <a:sym typeface="+mn-ea"/>
              </a:rPr>
              <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first element in the array that satisfies the provided testing function, or undefined if no appropriate element is found. :- </a:t>
            </a:r>
            <a:r>
              <a:rPr lang="en-US" sz="1400" b="1">
                <a:solidFill>
                  <a:srgbClr val="00B0F0"/>
                </a:solidFill>
                <a:sym typeface="+mn-ea"/>
              </a:rPr>
              <a:t>find(</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last element in the array that satisfies the provided testing function, or undefined if no appropriate element is found.- </a:t>
            </a:r>
            <a:r>
              <a:rPr lang="en-US" sz="1400" b="1">
                <a:solidFill>
                  <a:srgbClr val="00B0F0"/>
                </a:solidFill>
                <a:sym typeface="+mn-ea"/>
              </a:rPr>
              <a:t>findLast(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first element in the array that satisfies the provided testing function, or -1 if no appropriate element was found. :- </a:t>
            </a:r>
            <a:r>
              <a:rPr lang="en-US" sz="1400" b="1">
                <a:solidFill>
                  <a:srgbClr val="00B0F0"/>
                </a:solidFill>
                <a:sym typeface="+mn-ea"/>
              </a:rPr>
              <a:t>findIndex(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last element in the array that satisfies the provided testing function, or -1 if no appropriate element was found.:- </a:t>
            </a:r>
            <a:r>
              <a:rPr lang="en-US" sz="1400" b="1">
                <a:solidFill>
                  <a:srgbClr val="00B0F0"/>
                </a:solidFill>
                <a:sym typeface="+mn-ea"/>
              </a:rPr>
              <a:t>findLastIndex(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formed by applying a given callback function to each element of the calling array, and then flattening the result by one level.:- </a:t>
            </a:r>
            <a:r>
              <a:rPr lang="en-US" sz="1400" b="1">
                <a:solidFill>
                  <a:srgbClr val="00B0F0"/>
                </a:solidFill>
                <a:sym typeface="+mn-ea"/>
              </a:rPr>
              <a:t>flatMap(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an object according to the strings returned by a test function. :- </a:t>
            </a:r>
            <a:r>
              <a:rPr lang="en-US" sz="1400" b="1">
                <a:solidFill>
                  <a:srgbClr val="00B0F0"/>
                </a:solidFill>
                <a:sym typeface="+mn-ea"/>
              </a:rPr>
              <a:t>group(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 Map according to values returned by a test function. :- </a:t>
            </a:r>
            <a:r>
              <a:rPr lang="en-US" sz="1400" b="1">
                <a:solidFill>
                  <a:srgbClr val="00B0F0"/>
                </a:solidFill>
                <a:sym typeface="+mn-ea"/>
              </a:rPr>
              <a:t>groupToMap(</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Returns true if every element in the calling array satisfies the testing function. :- </a:t>
            </a:r>
            <a:r>
              <a:rPr lang="en-US" sz="1400" b="1">
                <a:solidFill>
                  <a:srgbClr val="00B0F0"/>
                </a:solidFill>
                <a:sym typeface="+mn-ea"/>
              </a:rPr>
              <a:t>every(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true if at least one element in the calling array satisfies the provided testing function. :- </a:t>
            </a:r>
            <a:r>
              <a:rPr lang="en-US" sz="1400" b="1">
                <a:solidFill>
                  <a:srgbClr val="00B0F0"/>
                </a:solidFill>
                <a:sym typeface="+mn-ea"/>
              </a:rPr>
              <a:t>some(</a:t>
            </a:r>
            <a:r>
              <a:rPr lang="en-US" sz="1400" b="1">
                <a:solidFill>
                  <a:schemeClr val="accent1"/>
                </a:solidFill>
                <a:sym typeface="+mn-ea"/>
              </a:rPr>
              <a:t>)</a:t>
            </a:r>
            <a:endParaRPr lang="en-US" sz="1400" b="1">
              <a:solidFill>
                <a:schemeClr val="bg1"/>
              </a:solidFill>
              <a:sym typeface="+mn-ea"/>
            </a:endParaRPr>
          </a:p>
        </p:txBody>
      </p:sp>
      <p:sp>
        <p:nvSpPr>
          <p:cNvPr id="5" name="Rectangles 4"/>
          <p:cNvSpPr/>
          <p:nvPr/>
        </p:nvSpPr>
        <p:spPr>
          <a:xfrm>
            <a:off x="200025" y="3780155"/>
            <a:ext cx="11116945" cy="1943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Executes a user-supplied "reducer" callback function on each element of the array (from left to right), to reduce it to a single value. :- </a:t>
            </a:r>
            <a:r>
              <a:rPr lang="en-US" sz="1400" b="1">
                <a:solidFill>
                  <a:srgbClr val="00B0F0"/>
                </a:solidFill>
                <a:sym typeface="+mn-ea"/>
              </a:rPr>
              <a:t>reduce</a:t>
            </a:r>
            <a:r>
              <a:rPr lang="en-US" sz="1400" b="1">
                <a:solidFill>
                  <a:srgbClr val="00B0F0"/>
                </a:solidFill>
                <a:sym typeface="+mn-ea"/>
              </a:rPr>
              <a:t>()</a:t>
            </a:r>
            <a:endParaRPr lang="en-US" sz="1400" b="1">
              <a:solidFill>
                <a:schemeClr val="accent1"/>
              </a:solidFill>
              <a:sym typeface="+mn-ea"/>
            </a:endParaRPr>
          </a:p>
          <a:p>
            <a:pPr algn="l"/>
            <a:r>
              <a:rPr lang="en-US" sz="1400" b="1">
                <a:solidFill>
                  <a:schemeClr val="accent6"/>
                </a:solidFill>
                <a:sym typeface="+mn-ea"/>
              </a:rPr>
              <a:t>Executes a user-supplied "reducer" callback function on each element of the array (from right to left), to reduce it to a single value. :- </a:t>
            </a:r>
            <a:r>
              <a:rPr lang="en-US" sz="1400" b="1">
                <a:solidFill>
                  <a:srgbClr val="00B0F0"/>
                </a:solidFill>
                <a:sym typeface="+mn-ea"/>
              </a:rPr>
              <a:t>reduceRight</a:t>
            </a:r>
            <a:r>
              <a:rPr lang="en-US" sz="1400" b="1">
                <a:solidFill>
                  <a:srgbClr val="00B0F0"/>
                </a:solidFill>
                <a:sym typeface="+mn-ea"/>
              </a:rPr>
              <a: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p:txBody>
      </p:sp>
      <p:sp>
        <p:nvSpPr>
          <p:cNvPr id="6" name="Rectangles 5"/>
          <p:cNvSpPr/>
          <p:nvPr/>
        </p:nvSpPr>
        <p:spPr>
          <a:xfrm>
            <a:off x="189865" y="5723255"/>
            <a:ext cx="11116945" cy="969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Array.from</a:t>
            </a:r>
            <a:r>
              <a:rPr lang="en-US" sz="1400" b="1">
                <a:solidFill>
                  <a:srgbClr val="00B0F0"/>
                </a:solidFill>
                <a:sym typeface="+mn-ea"/>
              </a:rPr>
              <a:t>(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r>
              <a:rPr lang="en-US" sz="1400" b="1">
                <a:solidFill>
                  <a:schemeClr val="accent1"/>
                </a:solidFill>
                <a:sym typeface="+mn-ea"/>
              </a:rPr>
              <a:t> </a:t>
            </a:r>
            <a:endParaRPr lang="en-US" sz="1400" b="1">
              <a:solidFill>
                <a:schemeClr val="accent6"/>
              </a:solidFill>
              <a:sym typeface="+mn-ea"/>
            </a:endParaRPr>
          </a:p>
          <a:p>
            <a:pPr algn="l"/>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The Array.from() static method creates a new, shallow-copied Array instance from an iterable or array-like object.. :- </a:t>
            </a:r>
            <a:r>
              <a:rPr lang="en-US" sz="1400" b="1">
                <a:solidFill>
                  <a:srgbClr val="00B0F0"/>
                </a:solidFill>
                <a:sym typeface="+mn-ea"/>
              </a:rPr>
              <a:t>Array.from</a:t>
            </a:r>
            <a:r>
              <a:rPr lang="en-US" sz="1400" b="1">
                <a:solidFill>
                  <a:srgbClr val="00B0F0"/>
                </a:solidFill>
                <a:sym typeface="+mn-ea"/>
              </a:rPr>
              <a:t>()</a:t>
            </a:r>
            <a:endParaRPr lang="en-US" sz="1400" b="1">
              <a:solidFill>
                <a:schemeClr val="bg1"/>
              </a:solidFill>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Set - work</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81292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Sets are used to store multiple items in a single variable.A set is a collection which is unordered, unchangeable*, and unindexed.</a:t>
            </a:r>
            <a:r>
              <a:rPr lang="en-US" altLang="zh-CN" sz="1600" b="1" dirty="0">
                <a:solidFill>
                  <a:srgbClr val="FF0000"/>
                </a:solidFill>
                <a:sym typeface="+mn-ea"/>
              </a:rPr>
              <a:t>Sets cannot have two items with the same value. </a:t>
            </a:r>
            <a:endParaRPr lang="en-US" altLang="zh-CN" sz="1600" b="1" dirty="0">
              <a:solidFill>
                <a:srgbClr val="FF0000"/>
              </a:solidFill>
              <a:sym typeface="+mn-ea"/>
            </a:endParaRPr>
          </a:p>
          <a:p>
            <a:pPr algn="ctr">
              <a:lnSpc>
                <a:spcPct val="140000"/>
              </a:lnSpc>
            </a:pPr>
            <a:r>
              <a:rPr lang="en-US" altLang="zh-CN" sz="1600" b="1" dirty="0">
                <a:solidFill>
                  <a:srgbClr val="FF0000"/>
                </a:solidFill>
                <a:sym typeface="+mn-ea"/>
              </a:rPr>
              <a:t>we can use set instead of tuple if we want to ignore duplicate items.</a:t>
            </a:r>
            <a:endParaRPr lang="en-US" altLang="zh-CN" sz="1600" b="1" dirty="0">
              <a:solidFill>
                <a:srgbClr val="FF0000"/>
              </a:solidFill>
              <a:sym typeface="+mn-ea"/>
            </a:endParaRPr>
          </a:p>
          <a:p>
            <a:pPr algn="ctr">
              <a:lnSpc>
                <a:spcPct val="140000"/>
              </a:lnSpc>
            </a:pPr>
            <a:r>
              <a:rPr lang="en-US" altLang="zh-CN" sz="1600" b="1" dirty="0">
                <a:solidFill>
                  <a:schemeClr val="bg1">
                    <a:lumMod val="65000"/>
                  </a:schemeClr>
                </a:solidFill>
                <a:sym typeface="+mn-ea"/>
              </a:rPr>
              <a:t>In JS </a:t>
            </a:r>
            <a:r>
              <a:rPr lang="en-US" altLang="zh-CN" sz="1600" b="1" dirty="0">
                <a:sym typeface="+mn-ea"/>
              </a:rPr>
              <a:t>Sets are written with Small brackets.</a:t>
            </a:r>
            <a:r>
              <a:rPr lang="en-US" altLang="zh-CN" sz="1600" b="1" dirty="0">
                <a:solidFill>
                  <a:schemeClr val="bg1">
                    <a:lumMod val="65000"/>
                  </a:schemeClr>
                </a:solidFill>
                <a:sym typeface="+mn-ea"/>
              </a:rPr>
              <a:t>.</a:t>
            </a: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a:t>
            </a:r>
            <a:r>
              <a:rPr lang="en-US" altLang="zh-CN" sz="1600" b="1" dirty="0"/>
              <a:t>Sets are written with curly brackets.</a:t>
            </a:r>
            <a:r>
              <a:rPr lang="en-US" altLang="zh-CN" sz="1600" b="1" dirty="0">
                <a:solidFill>
                  <a:schemeClr val="bg1">
                    <a:lumMod val="65000"/>
                  </a:schemeClr>
                </a:solidFill>
              </a:rPr>
              <a:t>.</a:t>
            </a:r>
            <a:endParaRPr lang="en-US" altLang="zh-CN" sz="1600" b="1" dirty="0">
              <a:solidFill>
                <a:schemeClr val="bg1">
                  <a:lumMod val="65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84320"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 Dictionaries</a:t>
            </a:r>
            <a:endParaRPr lang="en-US" altLang="zh-CN" sz="2000" b="1" dirty="0">
              <a:solidFill>
                <a:schemeClr val="bg1"/>
              </a:solidFill>
              <a:sym typeface="+mn-ea"/>
            </a:endParaRPr>
          </a:p>
        </p:txBody>
      </p:sp>
      <p:sp>
        <p:nvSpPr>
          <p:cNvPr id="3" name="Rectangles 2"/>
          <p:cNvSpPr/>
          <p:nvPr/>
        </p:nvSpPr>
        <p:spPr>
          <a:xfrm>
            <a:off x="104140" y="443865"/>
            <a:ext cx="5295265" cy="19996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obj1 =</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   "key2" : value2  ,   .....  , "keyN" : valueN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ctr"/>
            <a:r>
              <a:rPr lang="en-US" sz="1400" b="1">
                <a:solidFill>
                  <a:schemeClr val="accent6"/>
                </a:solidFill>
                <a:sym typeface="+mn-ea"/>
              </a:rPr>
              <a:t> // construct from elements :-</a:t>
            </a:r>
            <a:endParaRPr lang="en-US" sz="1400" b="1">
              <a:solidFill>
                <a:schemeClr val="accent6"/>
              </a:solidFill>
            </a:endParaRPr>
          </a:p>
          <a:p>
            <a:pPr algn="ctr"/>
            <a:r>
              <a:rPr lang="en-US" sz="1400">
                <a:solidFill>
                  <a:schemeClr val="bg1"/>
                </a:solidFill>
                <a:sym typeface="+mn-ea"/>
              </a:rPr>
              <a:t> obj1 =</a:t>
            </a:r>
            <a:r>
              <a:rPr lang="en-US" sz="1400">
                <a:solidFill>
                  <a:srgbClr val="FF0000"/>
                </a:solidFill>
                <a:sym typeface="+mn-ea"/>
              </a:rPr>
              <a:t> </a:t>
            </a:r>
            <a:r>
              <a:rPr lang="en-US" sz="1400">
                <a:solidFill>
                  <a:schemeClr val="accent2"/>
                </a:solidFill>
                <a:sym typeface="+mn-ea"/>
              </a:rPr>
              <a:t>new Object()</a:t>
            </a:r>
            <a:r>
              <a:rPr lang="en-US" sz="1400">
                <a:solidFill>
                  <a:schemeClr val="bg1"/>
                </a:solidFill>
                <a:sym typeface="+mn-ea"/>
              </a:rPr>
              <a:t>; </a:t>
            </a:r>
            <a:endParaRPr lang="en-US" sz="1400">
              <a:solidFill>
                <a:schemeClr val="bg1"/>
              </a:solidFill>
            </a:endParaRPr>
          </a:p>
          <a:p>
            <a:pPr algn="ctr"/>
            <a:r>
              <a:rPr lang="en-US" sz="1400">
                <a:solidFill>
                  <a:schemeClr val="bg1"/>
                </a:solidFill>
                <a:sym typeface="+mn-ea"/>
              </a:rPr>
              <a:t> obj1.key1 = value1; </a:t>
            </a:r>
            <a:endParaRPr lang="en-US" sz="1400">
              <a:solidFill>
                <a:schemeClr val="bg1"/>
              </a:solidFill>
            </a:endParaRPr>
          </a:p>
          <a:p>
            <a:pPr algn="ctr"/>
            <a:r>
              <a:rPr lang="en-US" sz="1400">
                <a:solidFill>
                  <a:schemeClr val="bg1"/>
                </a:solidFill>
                <a:sym typeface="+mn-ea"/>
              </a:rPr>
              <a:t>obj1.key2 = value2;</a:t>
            </a:r>
            <a:endParaRPr lang="en-US" sz="1400">
              <a:solidFill>
                <a:schemeClr val="bg1"/>
              </a:solidFill>
            </a:endParaRPr>
          </a:p>
          <a:p>
            <a:pPr algn="ctr"/>
            <a:r>
              <a:rPr lang="en-US" sz="1400">
                <a:solidFill>
                  <a:schemeClr val="bg1"/>
                </a:solidFill>
                <a:sym typeface="+mn-ea"/>
              </a:rPr>
              <a:t> ....... </a:t>
            </a:r>
            <a:endParaRPr lang="en-US" sz="1400">
              <a:solidFill>
                <a:schemeClr val="bg1"/>
              </a:solidFill>
            </a:endParaRPr>
          </a:p>
          <a:p>
            <a:pPr algn="ctr"/>
            <a:r>
              <a:rPr lang="en-US" sz="1400">
                <a:solidFill>
                  <a:schemeClr val="bg1"/>
                </a:solidFill>
                <a:sym typeface="+mn-ea"/>
              </a:rPr>
              <a:t>obj1.keyN = valueN; </a:t>
            </a:r>
            <a:endParaRPr lang="en-US" sz="1400" b="1">
              <a:solidFill>
                <a:schemeClr val="bg1"/>
              </a:solidFill>
            </a:endParaRPr>
          </a:p>
        </p:txBody>
      </p:sp>
      <p:sp>
        <p:nvSpPr>
          <p:cNvPr id="25" name="Rectangles 24"/>
          <p:cNvSpPr/>
          <p:nvPr/>
        </p:nvSpPr>
        <p:spPr>
          <a:xfrm>
            <a:off x="5399405" y="2137410"/>
            <a:ext cx="3734435" cy="1294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a:t>
            </a:r>
            <a:r>
              <a:rPr lang="en-US" sz="1400">
                <a:solidFill>
                  <a:schemeClr val="bg1"/>
                </a:solidFill>
                <a:sym typeface="+mn-ea"/>
              </a:rPr>
              <a:t> object me keyName ko doubleQuotes/singleQuotes/backTick ke andr likhna jaruri nhi hai . ydi nhi likhoge to javaSvript apke object ke keyName ko string hi consider krega .</a:t>
            </a:r>
            <a:r>
              <a:rPr lang="en-US" sz="1400" b="1">
                <a:solidFill>
                  <a:schemeClr val="bg1"/>
                </a:solidFill>
                <a:sym typeface="+mn-ea"/>
              </a:rPr>
              <a:t> The </a:t>
            </a:r>
            <a:r>
              <a:rPr lang="en-US" sz="1400" b="1">
                <a:solidFill>
                  <a:schemeClr val="tx1"/>
                </a:solidFill>
                <a:sym typeface="+mn-ea"/>
              </a:rPr>
              <a:t>key:values</a:t>
            </a:r>
            <a:r>
              <a:rPr lang="en-US" sz="1400" b="1">
                <a:solidFill>
                  <a:schemeClr val="bg1"/>
                </a:solidFill>
                <a:sym typeface="+mn-ea"/>
              </a:rPr>
              <a:t> pairs in JavaScript objects are called </a:t>
            </a:r>
            <a:r>
              <a:rPr lang="en-US" sz="1400" b="1">
                <a:solidFill>
                  <a:srgbClr val="C00000"/>
                </a:solidFill>
                <a:sym typeface="+mn-ea"/>
              </a:rPr>
              <a:t>properties.</a:t>
            </a:r>
            <a:endParaRPr lang="en-US" sz="1400" b="1">
              <a:solidFill>
                <a:srgbClr val="C00000"/>
              </a:solidFill>
              <a:sym typeface="+mn-ea"/>
            </a:endParaRPr>
          </a:p>
        </p:txBody>
      </p:sp>
      <p:sp>
        <p:nvSpPr>
          <p:cNvPr id="4" name="Rectangles 3"/>
          <p:cNvSpPr/>
          <p:nvPr/>
        </p:nvSpPr>
        <p:spPr>
          <a:xfrm>
            <a:off x="6591300" y="457835"/>
            <a:ext cx="5423535" cy="15938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ctr"/>
            <a:r>
              <a:rPr lang="en-US" sz="1400" b="1">
                <a:solidFill>
                  <a:schemeClr val="accent6"/>
                </a:solidFill>
              </a:rPr>
              <a:t> // method 1  :-</a:t>
            </a:r>
            <a:r>
              <a:rPr lang="en-US" sz="1400" b="1">
                <a:solidFill>
                  <a:srgbClr val="C00000"/>
                </a:solidFill>
              </a:rPr>
              <a:t> </a:t>
            </a:r>
            <a:endParaRPr lang="en-US" sz="1400" b="1">
              <a:solidFill>
                <a:srgbClr val="C00000"/>
              </a:solidFill>
            </a:endParaRPr>
          </a:p>
          <a:p>
            <a:pPr algn="l"/>
            <a:r>
              <a:rPr lang="en-US" sz="1400">
                <a:solidFill>
                  <a:schemeClr val="bg1"/>
                </a:solidFill>
              </a:rPr>
              <a:t> dict1 = </a:t>
            </a:r>
            <a:r>
              <a:rPr lang="en-US" sz="1400">
                <a:solidFill>
                  <a:srgbClr val="FF0000"/>
                </a:solidFill>
              </a:rPr>
              <a:t> </a:t>
            </a:r>
            <a:r>
              <a:rPr lang="en-US" sz="1400">
                <a:solidFill>
                  <a:schemeClr val="accent2"/>
                </a:solidFill>
              </a:rPr>
              <a:t>{</a:t>
            </a:r>
            <a:r>
              <a:rPr lang="en-US" sz="1400">
                <a:solidFill>
                  <a:schemeClr val="bg1"/>
                </a:solidFill>
              </a:rPr>
              <a:t> key1 : value1  , key2 : value2  ,  ..... ,  keyN : valueN </a:t>
            </a:r>
            <a:r>
              <a:rPr lang="en-US" sz="1400">
                <a:solidFill>
                  <a:schemeClr val="accent2"/>
                </a:solidFill>
              </a:rPr>
              <a:t>}</a:t>
            </a:r>
            <a:endParaRPr lang="en-US" sz="1400">
              <a:solidFill>
                <a:schemeClr val="bg1"/>
              </a:solidFill>
            </a:endParaRPr>
          </a:p>
          <a:p>
            <a:pPr algn="ctr"/>
            <a:r>
              <a:rPr lang="en-US" sz="1400" b="1">
                <a:solidFill>
                  <a:srgbClr val="C00000"/>
                </a:solidFill>
                <a:sym typeface="+mn-ea"/>
              </a:rPr>
              <a:t> </a:t>
            </a:r>
            <a:r>
              <a:rPr lang="en-US" sz="1400" b="1">
                <a:solidFill>
                  <a:schemeClr val="accent6"/>
                </a:solidFill>
                <a:sym typeface="+mn-ea"/>
              </a:rPr>
              <a:t>// method 2  :- </a:t>
            </a:r>
            <a:endParaRPr lang="en-US" sz="1400" b="1">
              <a:solidFill>
                <a:srgbClr val="C00000"/>
              </a:solidFill>
            </a:endParaRPr>
          </a:p>
          <a:p>
            <a:pPr algn="l"/>
            <a:r>
              <a:rPr lang="en-US" sz="1400">
                <a:solidFill>
                  <a:schemeClr val="bg1"/>
                </a:solidFill>
                <a:sym typeface="+mn-ea"/>
              </a:rPr>
              <a:t> dict1 = </a:t>
            </a:r>
            <a:r>
              <a:rPr lang="en-US" sz="1400">
                <a:solidFill>
                  <a:schemeClr val="accent2"/>
                </a:solidFill>
                <a:sym typeface="+mn-ea"/>
              </a:rPr>
              <a:t> dict({</a:t>
            </a:r>
            <a:r>
              <a:rPr lang="en-US" sz="1400">
                <a:solidFill>
                  <a:srgbClr val="FF0000"/>
                </a:solidFill>
                <a:sym typeface="+mn-ea"/>
              </a:rPr>
              <a:t> </a:t>
            </a:r>
            <a:r>
              <a:rPr lang="en-US" sz="1400">
                <a:solidFill>
                  <a:schemeClr val="bg1"/>
                </a:solidFill>
                <a:sym typeface="+mn-ea"/>
              </a:rPr>
              <a:t>key1 : value1  , key2 : value2  ,  ..... ,  keyN : valueN</a:t>
            </a:r>
            <a:r>
              <a:rPr lang="en-US" sz="1400">
                <a:solidFill>
                  <a:schemeClr val="accent2"/>
                </a:solidFill>
                <a:sym typeface="+mn-ea"/>
              </a:rPr>
              <a:t> })</a:t>
            </a:r>
            <a:endParaRPr lang="en-US" sz="1400">
              <a:solidFill>
                <a:schemeClr val="bg1"/>
              </a:solidFill>
            </a:endParaRPr>
          </a:p>
          <a:p>
            <a:pPr algn="ctr"/>
            <a:r>
              <a:rPr lang="en-US" sz="1400" b="1">
                <a:solidFill>
                  <a:schemeClr val="accent6"/>
                </a:solidFill>
                <a:sym typeface="+mn-ea"/>
              </a:rPr>
              <a:t>// method 3  :- </a:t>
            </a:r>
            <a:r>
              <a:rPr lang="en-US" sz="1400" b="1">
                <a:solidFill>
                  <a:srgbClr val="C00000"/>
                </a:solidFill>
                <a:sym typeface="+mn-ea"/>
              </a:rPr>
              <a:t> </a:t>
            </a:r>
            <a:endParaRPr lang="en-US" sz="1400" b="1">
              <a:solidFill>
                <a:srgbClr val="C00000"/>
              </a:solidFill>
            </a:endParaRPr>
          </a:p>
          <a:p>
            <a:pPr algn="l"/>
            <a:r>
              <a:rPr lang="en-US" sz="1400">
                <a:solidFill>
                  <a:schemeClr val="bg1"/>
                </a:solidFill>
                <a:sym typeface="+mn-ea"/>
              </a:rPr>
              <a:t> dict1 =  </a:t>
            </a:r>
            <a:r>
              <a:rPr lang="en-US" sz="1400">
                <a:solidFill>
                  <a:schemeClr val="accent2"/>
                </a:solidFill>
                <a:sym typeface="+mn-ea"/>
              </a:rPr>
              <a:t>dict([</a:t>
            </a:r>
            <a:r>
              <a:rPr lang="en-US" sz="1400">
                <a:solidFill>
                  <a:srgbClr val="FF0000"/>
                </a:solidFill>
                <a:sym typeface="+mn-ea"/>
              </a:rPr>
              <a:t> </a:t>
            </a:r>
            <a:r>
              <a:rPr lang="en-US" sz="1400">
                <a:solidFill>
                  <a:schemeClr val="bg1"/>
                </a:solidFill>
                <a:sym typeface="+mn-ea"/>
              </a:rPr>
              <a:t> (key1 : value1)  , (key2 : value2)  ,  ..... ,  (keyN : valueN) </a:t>
            </a:r>
            <a:r>
              <a:rPr lang="en-US" sz="1400">
                <a:solidFill>
                  <a:schemeClr val="accent2"/>
                </a:solidFill>
                <a:sym typeface="+mn-ea"/>
              </a:rPr>
              <a:t> ])</a:t>
            </a:r>
            <a:endParaRPr lang="en-US" sz="1400">
              <a:solidFill>
                <a:schemeClr val="accent2"/>
              </a:solidFill>
              <a:sym typeface="+mn-ea"/>
            </a:endParaRPr>
          </a:p>
        </p:txBody>
      </p:sp>
      <p:sp>
        <p:nvSpPr>
          <p:cNvPr id="5" name="Rectangles 4"/>
          <p:cNvSpPr/>
          <p:nvPr/>
        </p:nvSpPr>
        <p:spPr>
          <a:xfrm>
            <a:off x="9220200" y="2223135"/>
            <a:ext cx="2916555" cy="1167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python </a:t>
            </a:r>
            <a:r>
              <a:rPr lang="en-US" sz="1400">
                <a:solidFill>
                  <a:schemeClr val="bg1"/>
                </a:solidFill>
                <a:sym typeface="+mn-ea"/>
              </a:rPr>
              <a:t>dictionary me key aur value “integer , string, boolean , etc “ bhi ho sakta hai .</a:t>
            </a:r>
            <a:r>
              <a:rPr lang="en-US" sz="1400" b="1">
                <a:solidFill>
                  <a:schemeClr val="bg1"/>
                </a:solidFill>
                <a:sym typeface="+mn-ea"/>
              </a:rPr>
              <a:t> The </a:t>
            </a:r>
            <a:r>
              <a:rPr lang="en-US" sz="1400" b="1">
                <a:solidFill>
                  <a:schemeClr val="tx1"/>
                </a:solidFill>
                <a:sym typeface="+mn-ea"/>
              </a:rPr>
              <a:t>key:values</a:t>
            </a:r>
            <a:r>
              <a:rPr lang="en-US" sz="1400" b="1">
                <a:solidFill>
                  <a:schemeClr val="bg1"/>
                </a:solidFill>
                <a:sym typeface="+mn-ea"/>
              </a:rPr>
              <a:t> pairs in Python dictionaries are called </a:t>
            </a:r>
            <a:r>
              <a:rPr lang="en-US" sz="1400" b="1">
                <a:solidFill>
                  <a:srgbClr val="C00000"/>
                </a:solidFill>
                <a:sym typeface="+mn-ea"/>
              </a:rPr>
              <a:t>properties.</a:t>
            </a:r>
            <a:endParaRPr lang="en-US" sz="1400" b="1">
              <a:solidFill>
                <a:srgbClr val="C00000"/>
              </a:solidFill>
              <a:sym typeface="+mn-ea"/>
            </a:endParaRPr>
          </a:p>
        </p:txBody>
      </p:sp>
      <p:sp>
        <p:nvSpPr>
          <p:cNvPr id="2" name="Rectangles 1"/>
          <p:cNvSpPr/>
          <p:nvPr/>
        </p:nvSpPr>
        <p:spPr>
          <a:xfrm>
            <a:off x="408305" y="4094480"/>
            <a:ext cx="8725535" cy="26511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normal object Index in an Object </a:t>
            </a:r>
            <a:endParaRPr lang="en-US" sz="1400" b="1">
              <a:solidFill>
                <a:schemeClr val="accent6"/>
              </a:solidFill>
              <a:sym typeface="+mn-ea"/>
            </a:endParaRPr>
          </a:p>
          <a:p>
            <a:pPr algn="l"/>
            <a:r>
              <a:rPr lang="en-US" sz="1400">
                <a:solidFill>
                  <a:schemeClr val="bg1"/>
                </a:solidFill>
                <a:sym typeface="+mn-ea"/>
              </a:rPr>
              <a:t>obj6 = {"k01" : "v01" , "k02":"v02" , "k03":"v03" , "k04":"v04" , "k05":"v05"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[‘k01’]               [‘k02’]            [‘k03’]            [‘k04’]                [‘k05’]</a:t>
            </a:r>
            <a:endParaRPr lang="en-US" sz="1400">
              <a:solidFill>
                <a:schemeClr val="bg1"/>
              </a:solidFill>
              <a:sym typeface="+mn-ea"/>
            </a:endParaRPr>
          </a:p>
          <a:p>
            <a:pPr algn="l"/>
            <a:r>
              <a:rPr lang="en-US" sz="1400" b="1">
                <a:solidFill>
                  <a:schemeClr val="accent6"/>
                </a:solidFill>
                <a:sym typeface="+mn-ea"/>
              </a:rPr>
              <a:t> // object contain another array</a:t>
            </a:r>
            <a:endParaRPr lang="en-US" sz="1400" b="1">
              <a:solidFill>
                <a:schemeClr val="accent6"/>
              </a:solidFill>
              <a:sym typeface="+mn-ea"/>
            </a:endParaRPr>
          </a:p>
          <a:p>
            <a:pPr algn="l"/>
            <a:r>
              <a:rPr lang="en-US" sz="1400">
                <a:solidFill>
                  <a:schemeClr val="bg1"/>
                </a:solidFill>
                <a:sym typeface="+mn-ea"/>
              </a:rPr>
              <a:t>obj7 = {"k00" : ["v00",         "v01",             "v02"       ] ,              "k11" : ["v10",      "v11",              "v12"] ,         "k22" : "v22"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[‘k00’][0]       [‘k00’][1]      [‘k00’][2]                              [‘k11’][0]     [‘k11’][1]        [‘k11’][2]        [‘k22’] </a:t>
            </a:r>
            <a:endParaRPr lang="en-US" sz="1400">
              <a:solidFill>
                <a:schemeClr val="bg1"/>
              </a:solidFill>
              <a:sym typeface="+mn-ea"/>
            </a:endParaRPr>
          </a:p>
          <a:p>
            <a:pPr algn="l"/>
            <a:r>
              <a:rPr lang="en-US" sz="1400">
                <a:solidFill>
                  <a:schemeClr val="bg1"/>
                </a:solidFill>
                <a:sym typeface="+mn-ea"/>
              </a:rPr>
              <a:t> </a:t>
            </a:r>
            <a:r>
              <a:rPr lang="en-US" sz="1400" b="1">
                <a:solidFill>
                  <a:schemeClr val="accent6"/>
                </a:solidFill>
                <a:sym typeface="+mn-ea"/>
              </a:rPr>
              <a:t>// object contain object</a:t>
            </a:r>
            <a:endParaRPr lang="en-US" sz="1400">
              <a:solidFill>
                <a:schemeClr val="bg1"/>
              </a:solidFill>
              <a:sym typeface="+mn-ea"/>
            </a:endParaRPr>
          </a:p>
          <a:p>
            <a:pPr algn="l"/>
            <a:r>
              <a:rPr lang="en-US" sz="1400">
                <a:solidFill>
                  <a:schemeClr val="bg1"/>
                </a:solidFill>
                <a:sym typeface="+mn-ea"/>
              </a:rPr>
              <a:t>obj8 = { "a20" : {"k21" : "v21" ,        "k22":"v22"} ,        "a30" : {"k31" : "v31" ,        "k32":"v32"}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[‘a20’][‘k21’]           [‘a20’][‘k22’]                          [‘a30’][‘k31’]         [‘a30’][‘k32’] </a:t>
            </a:r>
            <a:endParaRPr lang="en-US" sz="1400">
              <a:solidFill>
                <a:schemeClr val="bg1"/>
              </a:solidFill>
              <a:sym typeface="+mn-ea"/>
            </a:endParaRPr>
          </a:p>
          <a:p>
            <a:pPr algn="l"/>
            <a:r>
              <a:rPr lang="en-US" sz="1400">
                <a:solidFill>
                  <a:schemeClr val="bg1"/>
                </a:solidFill>
                <a:sym typeface="+mn-ea"/>
              </a:rPr>
              <a:t>obj9 =     {"k1" : "v1" ,     "k2" : {"k21" : "v21" ,      "k22":"v22"} ,       "k3" : ["v30" ,          "v31" ,              "v33"]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["k1"]                         ["k2"][‘k21’]            ["k2"][‘k22’]                    ["k3"][0]         ["k3"][1]        ["k3"][2]</a:t>
            </a:r>
            <a:endParaRPr lang="en-US" sz="1400">
              <a:solidFill>
                <a:schemeClr val="bg1"/>
              </a:solidFill>
              <a:sym typeface="+mn-ea"/>
            </a:endParaRPr>
          </a:p>
        </p:txBody>
      </p:sp>
      <p:sp>
        <p:nvSpPr>
          <p:cNvPr id="6" name="矩形 23"/>
          <p:cNvSpPr/>
          <p:nvPr/>
        </p:nvSpPr>
        <p:spPr>
          <a:xfrm>
            <a:off x="803910" y="3637280"/>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Object/Dictionaries</a:t>
            </a:r>
            <a:endParaRPr lang="en-US" altLang="zh-CN" sz="2000" b="1" dirty="0">
              <a:solidFill>
                <a:schemeClr val="bg1"/>
              </a:solidFill>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Objects or Dictionaries</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90805" y="339090"/>
            <a:ext cx="2449830" cy="15328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obj1 </a:t>
            </a:r>
            <a:r>
              <a:rPr lang="en-US" sz="1400">
                <a:solidFill>
                  <a:schemeClr val="bg1"/>
                </a:solidFill>
                <a:sym typeface="+mn-ea"/>
              </a:rPr>
              <a:t>=</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r>
              <a:rPr lang="en-US" sz="1400" b="1">
                <a:solidFill>
                  <a:schemeClr val="accent6"/>
                </a:solidFill>
                <a:sym typeface="+mn-ea"/>
              </a:rPr>
              <a:t> // construct from elements :-</a:t>
            </a:r>
            <a:endParaRPr lang="en-US" sz="1400" b="1">
              <a:solidFill>
                <a:schemeClr val="accent6"/>
              </a:solidFill>
            </a:endParaRPr>
          </a:p>
          <a:p>
            <a:pPr algn="l"/>
            <a:r>
              <a:rPr lang="en-US" sz="1400">
                <a:solidFill>
                  <a:schemeClr val="bg1"/>
                </a:solidFill>
                <a:sym typeface="+mn-ea"/>
              </a:rPr>
              <a:t> </a:t>
            </a:r>
            <a:r>
              <a:rPr lang="en-US" sz="1400">
                <a:solidFill>
                  <a:schemeClr val="accent2"/>
                </a:solidFill>
                <a:sym typeface="+mn-ea"/>
              </a:rPr>
              <a:t>obj1 </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obj1.key1 = value1; </a:t>
            </a:r>
            <a:endParaRPr lang="en-US" sz="1400" b="1">
              <a:solidFill>
                <a:schemeClr val="accent1"/>
              </a:solidFill>
              <a:sym typeface="+mn-ea"/>
            </a:endParaRPr>
          </a:p>
        </p:txBody>
      </p:sp>
      <p:sp>
        <p:nvSpPr>
          <p:cNvPr id="14" name="Rectangles 13"/>
          <p:cNvSpPr/>
          <p:nvPr/>
        </p:nvSpPr>
        <p:spPr>
          <a:xfrm>
            <a:off x="90805" y="1871980"/>
            <a:ext cx="2449830" cy="17303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 1  :- </a:t>
            </a:r>
            <a:endParaRPr lang="en-US" sz="1400" b="1">
              <a:solidFill>
                <a:schemeClr val="accent6"/>
              </a:solidFill>
              <a:sym typeface="+mn-ea"/>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2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3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).length</a:t>
            </a:r>
            <a:endParaRPr lang="en-US" sz="1400" b="1">
              <a:solidFill>
                <a:schemeClr val="accent1"/>
              </a:solidFill>
              <a:sym typeface="+mn-ea"/>
            </a:endParaRPr>
          </a:p>
        </p:txBody>
      </p:sp>
      <p:sp>
        <p:nvSpPr>
          <p:cNvPr id="22" name="Rectangles 21"/>
          <p:cNvSpPr/>
          <p:nvPr/>
        </p:nvSpPr>
        <p:spPr>
          <a:xfrm>
            <a:off x="90805" y="360235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a:t>
            </a:r>
            <a:endParaRPr lang="en-US" sz="1400" b="1">
              <a:solidFill>
                <a:schemeClr val="accent6"/>
              </a:solidFill>
              <a:sym typeface="+mn-ea"/>
            </a:endParaRPr>
          </a:p>
          <a:p>
            <a:pPr algn="l"/>
            <a:r>
              <a:rPr lang="en-US" sz="1400" b="1">
                <a:solidFill>
                  <a:schemeClr val="accent5"/>
                </a:solidFill>
                <a:sym typeface="+mn-ea"/>
              </a:rPr>
              <a:t>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chemeClr val="accent1"/>
              </a:solidFill>
              <a:sym typeface="+mn-ea"/>
            </a:endParaRPr>
          </a:p>
        </p:txBody>
      </p:sp>
      <p:sp>
        <p:nvSpPr>
          <p:cNvPr id="24" name="Rectangles 23"/>
          <p:cNvSpPr/>
          <p:nvPr/>
        </p:nvSpPr>
        <p:spPr>
          <a:xfrm>
            <a:off x="90805" y="513524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t>
            </a:r>
            <a:r>
              <a:rPr lang="en-US" b="1">
                <a:highlight>
                  <a:srgbClr val="FFFF00"/>
                </a:highlight>
              </a:rPr>
              <a:t>and add  item in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rgbClr val="00B0F0"/>
                </a:solidFill>
                <a:sym typeface="+mn-ea"/>
              </a:rPr>
              <a:t> =</a:t>
            </a:r>
            <a:r>
              <a:rPr lang="en-US" sz="1400" b="1">
                <a:solidFill>
                  <a:schemeClr val="accent5"/>
                </a:solidFill>
                <a:sym typeface="+mn-ea"/>
              </a:rPr>
              <a:t>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rgbClr val="00B0F0"/>
                </a:solidFill>
                <a:sym typeface="+mn-ea"/>
              </a:rPr>
              <a:t>= </a:t>
            </a:r>
            <a:r>
              <a:rPr lang="en-US" sz="1400" b="1">
                <a:solidFill>
                  <a:schemeClr val="bg1"/>
                </a:solidFill>
                <a:sym typeface="+mn-ea"/>
              </a:rPr>
              <a:t>value</a:t>
            </a:r>
            <a:endParaRPr lang="en-US" sz="1400" b="1">
              <a:solidFill>
                <a:schemeClr val="accent1"/>
              </a:solidFill>
              <a:sym typeface="+mn-ea"/>
            </a:endParaRPr>
          </a:p>
        </p:txBody>
      </p:sp>
      <p:sp>
        <p:nvSpPr>
          <p:cNvPr id="26" name="Rectangles 25"/>
          <p:cNvSpPr/>
          <p:nvPr/>
        </p:nvSpPr>
        <p:spPr>
          <a:xfrm>
            <a:off x="2540635" y="339090"/>
            <a:ext cx="3098165" cy="859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chemeClr val="accent1"/>
              </a:solidFill>
              <a:sym typeface="+mn-ea"/>
            </a:endParaRPr>
          </a:p>
        </p:txBody>
      </p:sp>
      <p:sp>
        <p:nvSpPr>
          <p:cNvPr id="27" name="Rectangles 26"/>
          <p:cNvSpPr/>
          <p:nvPr/>
        </p:nvSpPr>
        <p:spPr>
          <a:xfrm>
            <a:off x="5638800" y="339090"/>
            <a:ext cx="5722620" cy="1439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obj1  </a:t>
            </a:r>
            <a:r>
              <a:rPr lang="en-US" sz="1400" b="1">
                <a:solidFill>
                  <a:srgbClr val="FF0000"/>
                </a:solidFill>
                <a:sym typeface="+mn-ea"/>
              </a:rPr>
              <a:t>, </a:t>
            </a:r>
            <a:r>
              <a:rPr lang="en-US" sz="1400" b="1">
                <a:solidFill>
                  <a:srgbClr val="00B0F0"/>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obj3  </a:t>
            </a:r>
            <a:r>
              <a:rPr lang="en-US" sz="1400" b="1">
                <a:solidFill>
                  <a:srgbClr val="FF0000"/>
                </a:solidFill>
                <a:sym typeface="+mn-ea"/>
              </a:rPr>
              <a:t>, </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rgbClr val="00B0F0"/>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rgbClr val="00B0F0"/>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28" name="Rectangles 27"/>
          <p:cNvSpPr/>
          <p:nvPr/>
        </p:nvSpPr>
        <p:spPr>
          <a:xfrm>
            <a:off x="2540635" y="1198245"/>
            <a:ext cx="3097530" cy="1324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chemeClr val="accent1"/>
              </a:solidFill>
              <a:sym typeface="+mn-ea"/>
            </a:endParaRPr>
          </a:p>
        </p:txBody>
      </p:sp>
      <p:sp>
        <p:nvSpPr>
          <p:cNvPr id="29" name="Rectangles 28"/>
          <p:cNvSpPr/>
          <p:nvPr/>
        </p:nvSpPr>
        <p:spPr>
          <a:xfrm>
            <a:off x="2541270" y="2522855"/>
            <a:ext cx="3097530" cy="661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Array To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chemeClr val="accent1"/>
              </a:solidFill>
              <a:sym typeface="+mn-ea"/>
            </a:endParaRPr>
          </a:p>
        </p:txBody>
      </p:sp>
      <p:sp>
        <p:nvSpPr>
          <p:cNvPr id="31" name="Rectangles 30"/>
          <p:cNvSpPr/>
          <p:nvPr/>
        </p:nvSpPr>
        <p:spPr>
          <a:xfrm>
            <a:off x="2541270" y="3183890"/>
            <a:ext cx="30981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6"/>
                </a:solidFill>
                <a:sym typeface="+mn-ea"/>
              </a:rPr>
              <a: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accent1"/>
              </a:solidFill>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11" name="Rectangles 10"/>
          <p:cNvSpPr/>
          <p:nvPr/>
        </p:nvSpPr>
        <p:spPr>
          <a:xfrm>
            <a:off x="105410" y="339090"/>
            <a:ext cx="2917825" cy="21526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 method 1  :-</a:t>
            </a:r>
            <a:r>
              <a:rPr lang="en-US" sz="1400" b="1">
                <a:solidFill>
                  <a:srgbClr val="C00000"/>
                </a:solidFill>
                <a:sym typeface="+mn-ea"/>
              </a:rPr>
              <a:t> </a:t>
            </a:r>
            <a:r>
              <a:rPr lang="en-US" sz="1400" b="1">
                <a:solidFill>
                  <a:schemeClr val="accent6"/>
                </a:solidFill>
                <a:sym typeface="+mn-ea"/>
              </a:rPr>
              <a:t>literal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key1 : value1 ,..</a:t>
            </a:r>
            <a:r>
              <a:rPr lang="en-US" sz="1400" b="1">
                <a:solidFill>
                  <a:schemeClr val="accent1"/>
                </a:solidFill>
                <a:sym typeface="+mn-ea"/>
              </a:rPr>
              <a:t>}</a:t>
            </a:r>
            <a:endParaRPr lang="en-US" sz="1400">
              <a:solidFill>
                <a:schemeClr val="bg1"/>
              </a:solidFill>
            </a:endParaRPr>
          </a:p>
          <a:p>
            <a:pPr algn="l"/>
            <a:r>
              <a:rPr lang="en-US" sz="1400" b="1">
                <a:solidFill>
                  <a:srgbClr val="C00000"/>
                </a:solidFill>
                <a:sym typeface="+mn-ea"/>
              </a:rPr>
              <a:t> </a:t>
            </a:r>
            <a:r>
              <a:rPr lang="en-US" sz="1400" b="1">
                <a:solidFill>
                  <a:schemeClr val="accent6"/>
                </a:solidFill>
                <a:sym typeface="+mn-ea"/>
              </a:rPr>
              <a:t>// method 2  :-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chemeClr val="accent2"/>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key1 = value1  ,....</a:t>
            </a:r>
            <a:r>
              <a:rPr lang="en-US" sz="1400">
                <a:solidFill>
                  <a:schemeClr val="accent2"/>
                </a:solidFill>
                <a:sym typeface="+mn-ea"/>
              </a:rPr>
              <a:t> </a:t>
            </a:r>
            <a:r>
              <a:rPr lang="en-US" sz="1400" b="1">
                <a:solidFill>
                  <a:schemeClr val="accent1"/>
                </a:solidFill>
                <a:sym typeface="+mn-ea"/>
              </a:rPr>
              <a:t>})</a:t>
            </a:r>
            <a:endParaRPr lang="en-US" sz="1400">
              <a:solidFill>
                <a:schemeClr val="bg1"/>
              </a:solidFill>
            </a:endParaRPr>
          </a:p>
          <a:p>
            <a:pPr algn="l"/>
            <a:r>
              <a:rPr lang="en-US" sz="1400" b="1">
                <a:solidFill>
                  <a:schemeClr val="accent6"/>
                </a:solidFill>
                <a:sym typeface="+mn-ea"/>
              </a:rPr>
              <a:t>// method 3  :-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chemeClr val="accent2"/>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key1 : value1  ,.....</a:t>
            </a:r>
            <a:r>
              <a:rPr lang="en-US" sz="1400">
                <a:solidFill>
                  <a:schemeClr val="accent2"/>
                </a:solidFill>
                <a:sym typeface="+mn-ea"/>
              </a:rPr>
              <a:t> </a:t>
            </a:r>
            <a:r>
              <a:rPr lang="en-US" sz="1400" b="1">
                <a:solidFill>
                  <a:schemeClr val="accent1"/>
                </a:solidFill>
                <a:sym typeface="+mn-ea"/>
              </a:rPr>
              <a:t>})</a:t>
            </a:r>
            <a:endParaRPr lang="en-US" sz="1400">
              <a:solidFill>
                <a:schemeClr val="bg1"/>
              </a:solidFill>
            </a:endParaRPr>
          </a:p>
          <a:p>
            <a:pPr algn="l"/>
            <a:r>
              <a:rPr lang="en-US" sz="1400" b="1">
                <a:solidFill>
                  <a:schemeClr val="accent6"/>
                </a:solidFill>
                <a:sym typeface="+mn-ea"/>
              </a:rPr>
              <a:t>// method 4  :- </a:t>
            </a:r>
            <a:r>
              <a:rPr lang="en-US" sz="1400" b="1">
                <a:solidFill>
                  <a:srgbClr val="C00000"/>
                </a:solidFill>
                <a:sym typeface="+mn-ea"/>
              </a:rPr>
              <a:t> </a:t>
            </a:r>
            <a:r>
              <a:rPr lang="en-US" sz="1400" b="1">
                <a:solidFill>
                  <a:schemeClr val="accent6"/>
                </a:solidFill>
                <a:sym typeface="+mn-ea"/>
              </a:rPr>
              <a:t>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(key1 : value1)  , .... </a:t>
            </a:r>
            <a:r>
              <a:rPr lang="en-US" sz="1400">
                <a:solidFill>
                  <a:schemeClr val="accent2"/>
                </a:solidFill>
                <a:sym typeface="+mn-ea"/>
              </a:rPr>
              <a:t> </a:t>
            </a:r>
            <a:r>
              <a:rPr lang="en-US" sz="1400" b="1">
                <a:solidFill>
                  <a:schemeClr val="accent1"/>
                </a:solidFill>
                <a:sym typeface="+mn-ea"/>
              </a:rPr>
              <a:t>])</a:t>
            </a:r>
            <a:endParaRPr lang="en-US" sz="1400" b="1">
              <a:solidFill>
                <a:schemeClr val="accent1"/>
              </a:solidFill>
              <a:sym typeface="+mn-ea"/>
            </a:endParaRPr>
          </a:p>
        </p:txBody>
      </p:sp>
      <p:sp>
        <p:nvSpPr>
          <p:cNvPr id="15" name="Rectangles 14"/>
          <p:cNvSpPr/>
          <p:nvPr/>
        </p:nvSpPr>
        <p:spPr>
          <a:xfrm>
            <a:off x="121285" y="4994275"/>
            <a:ext cx="2900680" cy="7061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len(</a:t>
            </a:r>
            <a:r>
              <a:rPr lang="en-US" sz="1400" b="1">
                <a:solidFill>
                  <a:schemeClr val="accent2"/>
                </a:solidFill>
                <a:sym typeface="+mn-ea"/>
              </a:rPr>
              <a:t>dict1</a:t>
            </a:r>
            <a:r>
              <a:rPr lang="en-US" sz="1400" b="1">
                <a:solidFill>
                  <a:srgbClr val="00B0F0"/>
                </a:solidFill>
                <a:sym typeface="+mn-ea"/>
              </a:rPr>
              <a:t>)</a:t>
            </a:r>
            <a:endParaRPr lang="en-US" sz="1400" b="1">
              <a:solidFill>
                <a:schemeClr val="accent1"/>
              </a:solidFill>
              <a:sym typeface="+mn-ea"/>
            </a:endParaRPr>
          </a:p>
        </p:txBody>
      </p:sp>
      <p:sp>
        <p:nvSpPr>
          <p:cNvPr id="23" name="Rectangles 22"/>
          <p:cNvSpPr/>
          <p:nvPr/>
        </p:nvSpPr>
        <p:spPr>
          <a:xfrm>
            <a:off x="3023235" y="127635"/>
            <a:ext cx="3174365" cy="1327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 </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B0F0"/>
                </a:solidFill>
                <a:sym typeface="+mn-ea"/>
              </a:rPr>
              <a:t>get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rgbClr val="0070C0"/>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B0F0"/>
                </a:solidFill>
                <a:sym typeface="+mn-ea"/>
              </a:rPr>
              <a:t>setdefault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b="1">
              <a:solidFill>
                <a:schemeClr val="accent1"/>
              </a:solidFill>
              <a:sym typeface="+mn-ea"/>
            </a:endParaRPr>
          </a:p>
        </p:txBody>
      </p:sp>
      <p:sp>
        <p:nvSpPr>
          <p:cNvPr id="2" name="Rectangles 1"/>
          <p:cNvSpPr/>
          <p:nvPr/>
        </p:nvSpPr>
        <p:spPr>
          <a:xfrm>
            <a:off x="105410" y="3938905"/>
            <a:ext cx="2918460" cy="10553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and add </a:t>
            </a:r>
            <a:r>
              <a:rPr lang="en-US" b="1">
                <a:highlight>
                  <a:srgbClr val="FFFF00"/>
                </a:highlight>
              </a:rPr>
              <a:t>an item in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 </a:t>
            </a:r>
            <a:r>
              <a:rPr lang="en-US" sz="1400">
                <a:solidFill>
                  <a:srgbClr val="0070C0"/>
                </a:solidFill>
                <a:sym typeface="+mn-ea"/>
              </a:rPr>
              <a:t>[</a:t>
            </a:r>
            <a:r>
              <a:rPr lang="en-US" sz="1400">
                <a:solidFill>
                  <a:schemeClr val="bg1"/>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 </a:t>
            </a:r>
            <a:r>
              <a:rPr lang="en-US" sz="1400" b="1">
                <a:solidFill>
                  <a:schemeClr val="bg1"/>
                </a:solidFill>
                <a:sym typeface="+mn-ea"/>
              </a:rPr>
              <a:t>value</a:t>
            </a:r>
            <a:endParaRPr lang="en-US" sz="1400" b="1">
              <a:solidFill>
                <a:schemeClr val="bg1"/>
              </a:solidFill>
              <a:sym typeface="+mn-ea"/>
            </a:endParaRPr>
          </a:p>
          <a:p>
            <a:pPr algn="l"/>
            <a:r>
              <a:rPr lang="en-US" sz="1400">
                <a:solidFill>
                  <a:schemeClr val="accent2"/>
                </a:solidFill>
                <a:sym typeface="+mn-ea"/>
              </a:rPr>
              <a:t>dict1 </a:t>
            </a:r>
            <a:r>
              <a:rPr lang="en-US" sz="1400" b="1">
                <a:solidFill>
                  <a:schemeClr val="bg1"/>
                </a:solidFill>
                <a:sym typeface="+mn-ea"/>
              </a:rPr>
              <a:t>.</a:t>
            </a:r>
            <a:r>
              <a:rPr lang="en-US" sz="1400" b="1">
                <a:solidFill>
                  <a:srgbClr val="00B0F0"/>
                </a:solidFill>
                <a:sym typeface="+mn-ea"/>
              </a:rPr>
              <a:t>update</a:t>
            </a:r>
            <a:r>
              <a:rPr lang="en-US" sz="1400" b="1">
                <a:solidFill>
                  <a:schemeClr val="accent5"/>
                </a:solidFill>
                <a:sym typeface="+mn-ea"/>
              </a:rPr>
              <a:t>({  </a:t>
            </a:r>
            <a:r>
              <a:rPr lang="en-US" sz="1400">
                <a:solidFill>
                  <a:schemeClr val="bg1"/>
                </a:solidFill>
                <a:sym typeface="+mn-ea"/>
              </a:rPr>
              <a:t>key1 : value1  ,... </a:t>
            </a:r>
            <a:r>
              <a:rPr lang="en-US" sz="1400" b="1">
                <a:solidFill>
                  <a:schemeClr val="accent5"/>
                </a:solidFill>
                <a:sym typeface="+mn-ea"/>
              </a:rPr>
              <a:t>})</a:t>
            </a:r>
            <a:endParaRPr lang="en-US" sz="1400" b="1">
              <a:solidFill>
                <a:schemeClr val="accent1"/>
              </a:solidFill>
              <a:sym typeface="+mn-ea"/>
            </a:endParaRPr>
          </a:p>
        </p:txBody>
      </p:sp>
      <p:sp>
        <p:nvSpPr>
          <p:cNvPr id="3" name="Rectangles 2"/>
          <p:cNvSpPr/>
          <p:nvPr/>
        </p:nvSpPr>
        <p:spPr>
          <a:xfrm>
            <a:off x="113030" y="2491740"/>
            <a:ext cx="2909570" cy="1447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clear</a:t>
            </a:r>
            <a:r>
              <a:rPr lang="en-US" sz="1400" b="1">
                <a:solidFill>
                  <a:schemeClr val="accent1"/>
                </a:solidFill>
                <a:sym typeface="+mn-ea"/>
              </a:rPr>
              <a:t>()</a:t>
            </a:r>
            <a:endParaRPr lang="en-US" sz="1400" b="1">
              <a:solidFill>
                <a:schemeClr val="accent1"/>
              </a:solidFill>
              <a:sym typeface="+mn-ea"/>
            </a:endParaRPr>
          </a:p>
          <a:p>
            <a:pPr algn="l"/>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a:t>
            </a:r>
            <a:r>
              <a:rPr lang="en-US" sz="1400" b="1">
                <a:solidFill>
                  <a:schemeClr val="accent5"/>
                </a:solidFill>
                <a:sym typeface="+mn-ea"/>
              </a:rPr>
              <a:t>(</a:t>
            </a:r>
            <a:r>
              <a:rPr lang="en-US" sz="1400" b="1">
                <a:solidFill>
                  <a:srgbClr val="FF0000"/>
                </a:solidFill>
                <a:sym typeface="+mn-ea"/>
              </a:rPr>
              <a:t>keyname </a:t>
            </a:r>
            <a:r>
              <a:rPr lang="en-US" sz="1400" b="1">
                <a:solidFill>
                  <a:schemeClr val="bg1"/>
                </a:solidFill>
                <a:sym typeface="+mn-ea"/>
              </a:rPr>
              <a:t>, defaultValue</a:t>
            </a:r>
            <a:r>
              <a:rPr lang="en-US" sz="1400" b="1">
                <a:solidFill>
                  <a:schemeClr val="accent5"/>
                </a:solidFill>
                <a:sym typeface="+mn-ea"/>
              </a:rPr>
              <a:t>)</a:t>
            </a:r>
            <a:endParaRPr lang="en-US" sz="1400" b="1">
              <a:solidFill>
                <a:schemeClr val="accent5"/>
              </a:solidFill>
              <a:sym typeface="+mn-ea"/>
            </a:endParaRPr>
          </a:p>
          <a:p>
            <a:pPr algn="l"/>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popitem</a:t>
            </a:r>
            <a:r>
              <a:rPr lang="en-US" sz="1400" b="1">
                <a:solidFill>
                  <a:schemeClr val="accent5"/>
                </a:solidFill>
                <a:sym typeface="+mn-ea"/>
              </a:rPr>
              <a:t>()</a:t>
            </a:r>
            <a:endParaRPr lang="en-US" sz="1400" b="1">
              <a:solidFill>
                <a:schemeClr val="accent5"/>
              </a:solidFill>
              <a:sym typeface="+mn-ea"/>
            </a:endParaRPr>
          </a:p>
          <a:p>
            <a:pPr algn="l"/>
            <a:r>
              <a:rPr lang="en-US" sz="1400" b="1">
                <a:solidFill>
                  <a:srgbClr val="00B0F0"/>
                </a:solidFill>
                <a:sym typeface="+mn-ea"/>
              </a:rPr>
              <a:t>del </a:t>
            </a:r>
            <a:r>
              <a:rPr lang="en-US" sz="1400">
                <a:solidFill>
                  <a:schemeClr val="accent2"/>
                </a:solidFill>
                <a:sym typeface="+mn-ea"/>
              </a:rPr>
              <a:t>dict1 </a:t>
            </a:r>
            <a:endParaRPr lang="en-US" sz="1400" b="1">
              <a:solidFill>
                <a:schemeClr val="accent1"/>
              </a:solidFill>
              <a:sym typeface="+mn-ea"/>
            </a:endParaRPr>
          </a:p>
        </p:txBody>
      </p:sp>
      <p:sp>
        <p:nvSpPr>
          <p:cNvPr id="27" name="Rectangles 26"/>
          <p:cNvSpPr/>
          <p:nvPr/>
        </p:nvSpPr>
        <p:spPr>
          <a:xfrm>
            <a:off x="121285" y="5700395"/>
            <a:ext cx="2901950" cy="1065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Dictionaries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dict</a:t>
            </a:r>
            <a:r>
              <a:rPr lang="en-US" sz="1400" b="1">
                <a:solidFill>
                  <a:schemeClr val="accent1"/>
                </a:solidFill>
                <a:sym typeface="+mn-ea"/>
              </a:rPr>
              <a:t>(</a:t>
            </a:r>
            <a:r>
              <a:rPr lang="en-US" sz="1400">
                <a:solidFill>
                  <a:schemeClr val="accent2"/>
                </a:solidFill>
                <a:sym typeface="+mn-ea"/>
              </a:rPr>
              <a:t>dict1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dict2 = dict1</a:t>
            </a:r>
            <a:endParaRPr lang="en-US" sz="1400" b="1">
              <a:solidFill>
                <a:schemeClr val="accent1"/>
              </a:solidFill>
              <a:sym typeface="+mn-ea"/>
            </a:endParaRPr>
          </a:p>
        </p:txBody>
      </p:sp>
      <p:sp>
        <p:nvSpPr>
          <p:cNvPr id="4" name="Rectangles 3"/>
          <p:cNvSpPr/>
          <p:nvPr/>
        </p:nvSpPr>
        <p:spPr>
          <a:xfrm>
            <a:off x="3022600" y="1455420"/>
            <a:ext cx="3174365" cy="1036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Dictionary To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items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keys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values</a:t>
            </a:r>
            <a:r>
              <a:rPr lang="en-US" sz="1400" b="1">
                <a:solidFill>
                  <a:schemeClr val="accent1"/>
                </a:solidFill>
                <a:sym typeface="+mn-ea"/>
              </a:rPr>
              <a:t>()</a:t>
            </a:r>
            <a:r>
              <a:rPr lang="en-US" sz="1400" b="1">
                <a:solidFill>
                  <a:schemeClr val="bg1"/>
                </a:solidFill>
                <a:sym typeface="+mn-ea"/>
              </a:rPr>
              <a:t> </a:t>
            </a:r>
            <a:endParaRPr lang="en-US" sz="1400" b="1">
              <a:solidFill>
                <a:schemeClr val="accent1"/>
              </a:solidFill>
              <a:sym typeface="+mn-ea"/>
            </a:endParaRPr>
          </a:p>
        </p:txBody>
      </p:sp>
      <p:sp>
        <p:nvSpPr>
          <p:cNvPr id="5" name="Rectangles 4"/>
          <p:cNvSpPr/>
          <p:nvPr/>
        </p:nvSpPr>
        <p:spPr>
          <a:xfrm>
            <a:off x="3023870" y="2491740"/>
            <a:ext cx="31743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List To </a:t>
            </a:r>
            <a:r>
              <a:rPr lang="en-US" b="1">
                <a:highlight>
                  <a:srgbClr val="FFFF00"/>
                </a:highlight>
                <a:sym typeface="+mn-ea"/>
              </a:rPr>
              <a:t>Dictionary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fromKeys</a:t>
            </a:r>
            <a:r>
              <a:rPr lang="en-US" sz="1400" b="1">
                <a:solidFill>
                  <a:schemeClr val="bg1"/>
                </a:solidFill>
                <a:sym typeface="+mn-ea"/>
              </a:rPr>
              <a:t>(</a:t>
            </a:r>
            <a:r>
              <a:rPr lang="en-US" sz="1400" b="1">
                <a:solidFill>
                  <a:srgbClr val="FF0000"/>
                </a:solidFill>
                <a:sym typeface="+mn-ea"/>
              </a:rPr>
              <a:t>iterableObj </a:t>
            </a:r>
            <a:r>
              <a:rPr lang="en-US" sz="1400" b="1">
                <a:solidFill>
                  <a:schemeClr val="bg1"/>
                </a:solidFill>
                <a:sym typeface="+mn-ea"/>
              </a:rPr>
              <a:t>, value) </a:t>
            </a:r>
            <a:endParaRPr lang="en-US" sz="1400" b="1">
              <a:solidFill>
                <a:schemeClr val="accent1"/>
              </a:solidFill>
              <a:sym typeface="+mn-ea"/>
            </a:endParaRPr>
          </a:p>
        </p:txBody>
      </p:sp>
      <p:sp>
        <p:nvSpPr>
          <p:cNvPr id="6" name="Rectangles 5"/>
          <p:cNvSpPr/>
          <p:nvPr/>
        </p:nvSpPr>
        <p:spPr>
          <a:xfrm>
            <a:off x="3023870" y="3152140"/>
            <a:ext cx="31743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a:t>
            </a:r>
            <a:r>
              <a:rPr lang="en-US" b="1">
                <a:highlight>
                  <a:srgbClr val="FFFF00"/>
                </a:highlight>
                <a:sym typeface="+mn-ea"/>
              </a:rPr>
              <a:t>Dictionary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dict1</a:t>
            </a:r>
            <a:endParaRPr lang="en-US" sz="1400" b="1">
              <a:solidFill>
                <a:schemeClr val="accent1"/>
              </a:solidFill>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84320"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 Dictionaries</a:t>
            </a:r>
            <a:endParaRPr lang="en-US" altLang="zh-CN" sz="2000" b="1" dirty="0">
              <a:solidFill>
                <a:schemeClr val="bg1"/>
              </a:solidFill>
              <a:sym typeface="+mn-ea"/>
            </a:endParaRPr>
          </a:p>
        </p:txBody>
      </p:sp>
      <p:sp>
        <p:nvSpPr>
          <p:cNvPr id="3" name="Rectangles 2"/>
          <p:cNvSpPr/>
          <p:nvPr/>
        </p:nvSpPr>
        <p:spPr>
          <a:xfrm>
            <a:off x="104140" y="358140"/>
            <a:ext cx="4176395" cy="2618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a:t>
            </a:r>
            <a:r>
              <a:rPr lang="en-US" sz="1200" b="1">
                <a:solidFill>
                  <a:schemeClr val="accent1"/>
                </a:solidFill>
              </a:rPr>
              <a:t> </a:t>
            </a:r>
            <a:endParaRPr lang="en-US" sz="1200">
              <a:solidFill>
                <a:schemeClr val="bg1"/>
              </a:solidFill>
            </a:endParaRPr>
          </a:p>
          <a:p>
            <a:pPr algn="ctr"/>
            <a:r>
              <a:rPr lang="en-US" sz="1200">
                <a:solidFill>
                  <a:schemeClr val="bg1"/>
                </a:solidFill>
              </a:rPr>
              <a:t> </a:t>
            </a:r>
            <a:r>
              <a:rPr lang="en-US" sz="1200" b="1">
                <a:solidFill>
                  <a:srgbClr val="C00000"/>
                </a:solidFill>
                <a:sym typeface="+mn-ea"/>
              </a:rPr>
              <a:t> </a:t>
            </a:r>
            <a:r>
              <a:rPr lang="en-US" sz="1200" b="1">
                <a:solidFill>
                  <a:schemeClr val="accent6"/>
                </a:solidFill>
                <a:sym typeface="+mn-ea"/>
              </a:rPr>
              <a:t>// literal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a:solidFill>
                  <a:schemeClr val="bg1"/>
                </a:solidFill>
                <a:sym typeface="+mn-ea"/>
              </a:rPr>
              <a:t>;</a:t>
            </a:r>
            <a:endParaRPr lang="en-US" sz="1200">
              <a:solidFill>
                <a:schemeClr val="bg1"/>
              </a:solidFill>
              <a:sym typeface="+mn-ea"/>
            </a:endParaRPr>
          </a:p>
          <a:p>
            <a:pPr algn="ctr"/>
            <a:r>
              <a:rPr lang="en-US" sz="1200">
                <a:solidFill>
                  <a:schemeClr val="bg1"/>
                </a:solidFill>
                <a:sym typeface="+mn-ea"/>
              </a:rPr>
              <a:t> </a:t>
            </a:r>
            <a:r>
              <a:rPr lang="en-US" sz="1200" b="1">
                <a:solidFill>
                  <a:srgbClr val="C00000"/>
                </a:solidFill>
                <a:sym typeface="+mn-ea"/>
              </a:rPr>
              <a:t> </a:t>
            </a:r>
            <a:r>
              <a:rPr lang="en-US" sz="1200" b="1">
                <a:solidFill>
                  <a:schemeClr val="accent6"/>
                </a:solidFill>
                <a:sym typeface="+mn-ea"/>
              </a:rPr>
              <a:t>//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chemeClr val="bg1"/>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accent2"/>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b="1">
                <a:solidFill>
                  <a:schemeClr val="accent1"/>
                </a:solidFill>
                <a:sym typeface="+mn-ea"/>
              </a:rPr>
              <a:t>)</a:t>
            </a:r>
            <a:r>
              <a:rPr lang="en-US" sz="1200">
                <a:solidFill>
                  <a:schemeClr val="bg1"/>
                </a:solidFill>
                <a:sym typeface="+mn-ea"/>
              </a:rPr>
              <a:t>;</a:t>
            </a:r>
            <a:endParaRPr lang="en-US" sz="1200">
              <a:solidFill>
                <a:schemeClr val="bg1"/>
              </a:solidFill>
            </a:endParaRPr>
          </a:p>
          <a:p>
            <a:pPr algn="ctr"/>
            <a:r>
              <a:rPr lang="en-US" sz="1200" b="1">
                <a:solidFill>
                  <a:schemeClr val="accent6"/>
                </a:solidFill>
                <a:sym typeface="+mn-ea"/>
              </a:rPr>
              <a:t> // construct from elements :-</a:t>
            </a:r>
            <a:endParaRPr lang="en-US" sz="1200" b="1">
              <a:solidFill>
                <a:schemeClr val="accent6"/>
              </a:solidFill>
            </a:endParaRPr>
          </a:p>
          <a:p>
            <a:pPr algn="ctr"/>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rgbClr val="FF0000"/>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bg1"/>
                </a:solidFill>
                <a:sym typeface="+mn-ea"/>
              </a:rPr>
              <a:t>; </a:t>
            </a:r>
            <a:endParaRPr lang="en-US" sz="1200">
              <a:solidFill>
                <a:schemeClr val="bg1"/>
              </a:solidFill>
            </a:endParaRPr>
          </a:p>
          <a:p>
            <a:pPr algn="ctr"/>
            <a:r>
              <a:rPr lang="en-US" sz="1200">
                <a:solidFill>
                  <a:schemeClr val="bg1"/>
                </a:solidFill>
                <a:sym typeface="+mn-ea"/>
              </a:rPr>
              <a:t> obj1.key1 = value1; </a:t>
            </a:r>
            <a:endParaRPr lang="en-US" sz="1200">
              <a:solidFill>
                <a:schemeClr val="bg1"/>
              </a:solidFill>
            </a:endParaRPr>
          </a:p>
          <a:p>
            <a:pPr algn="ctr"/>
            <a:r>
              <a:rPr lang="en-US" sz="1200">
                <a:solidFill>
                  <a:schemeClr val="bg1"/>
                </a:solidFill>
                <a:sym typeface="+mn-ea"/>
              </a:rPr>
              <a:t>obj1.key2 = value2;</a:t>
            </a:r>
            <a:endParaRPr lang="en-US" sz="1200">
              <a:solidFill>
                <a:schemeClr val="bg1"/>
              </a:solidFill>
            </a:endParaRPr>
          </a:p>
          <a:p>
            <a:pPr algn="ctr"/>
            <a:r>
              <a:rPr lang="en-US" sz="1200">
                <a:solidFill>
                  <a:schemeClr val="bg1"/>
                </a:solidFill>
                <a:sym typeface="+mn-ea"/>
              </a:rPr>
              <a:t> ....... </a:t>
            </a:r>
            <a:endParaRPr lang="en-US" sz="1200">
              <a:solidFill>
                <a:schemeClr val="bg1"/>
              </a:solidFill>
            </a:endParaRPr>
          </a:p>
          <a:p>
            <a:pPr algn="ctr"/>
            <a:r>
              <a:rPr lang="en-US" sz="1200">
                <a:solidFill>
                  <a:schemeClr val="bg1"/>
                </a:solidFill>
                <a:sym typeface="+mn-ea"/>
              </a:rPr>
              <a:t>obj1.keyN = valueN; </a:t>
            </a:r>
            <a:endParaRPr lang="en-US" sz="1200" b="1">
              <a:solidFill>
                <a:schemeClr val="bg1"/>
              </a:solidFill>
              <a:sym typeface="+mn-ea"/>
            </a:endParaRPr>
          </a:p>
        </p:txBody>
      </p:sp>
      <p:sp>
        <p:nvSpPr>
          <p:cNvPr id="25" name="Rectangles 24"/>
          <p:cNvSpPr/>
          <p:nvPr/>
        </p:nvSpPr>
        <p:spPr>
          <a:xfrm>
            <a:off x="4280535" y="358140"/>
            <a:ext cx="3187065" cy="1241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200" b="1">
                <a:solidFill>
                  <a:schemeClr val="tx1"/>
                </a:solidFill>
                <a:sym typeface="+mn-ea"/>
              </a:rPr>
              <a:t>in JavaScript</a:t>
            </a:r>
            <a:r>
              <a:rPr lang="en-US" sz="1200">
                <a:solidFill>
                  <a:schemeClr val="bg1"/>
                </a:solidFill>
                <a:sym typeface="+mn-ea"/>
              </a:rPr>
              <a:t> object me keyName ko doubleQuotes/singleQuotes/backTick ke andr likhna jaruri nhi hai . ydi nhi likhoge to javaSvript apke object ke keyName ko string hi consider krega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JavaScript objects are called </a:t>
            </a:r>
            <a:r>
              <a:rPr lang="en-US" sz="1200" b="1">
                <a:solidFill>
                  <a:srgbClr val="C00000"/>
                </a:solidFill>
                <a:sym typeface="+mn-ea"/>
              </a:rPr>
              <a:t>properties.</a:t>
            </a:r>
            <a:endParaRPr lang="en-US" sz="1200" b="1">
              <a:solidFill>
                <a:srgbClr val="C00000"/>
              </a:solidFill>
              <a:sym typeface="+mn-ea"/>
            </a:endParaRPr>
          </a:p>
        </p:txBody>
      </p:sp>
      <p:sp>
        <p:nvSpPr>
          <p:cNvPr id="4" name="Rectangles 3"/>
          <p:cNvSpPr/>
          <p:nvPr/>
        </p:nvSpPr>
        <p:spPr>
          <a:xfrm>
            <a:off x="7486650" y="364490"/>
            <a:ext cx="4683760" cy="18154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Python...  </a:t>
            </a:r>
            <a:r>
              <a:rPr lang="en-US" sz="1200" b="1">
                <a:solidFill>
                  <a:schemeClr val="accent1"/>
                </a:solidFill>
              </a:rPr>
              <a:t> </a:t>
            </a:r>
            <a:endParaRPr lang="en-US" sz="1200">
              <a:solidFill>
                <a:schemeClr val="bg1"/>
              </a:solidFill>
            </a:endParaRPr>
          </a:p>
          <a:p>
            <a:pPr algn="ctr"/>
            <a:r>
              <a:rPr lang="en-US" sz="1200" b="1">
                <a:solidFill>
                  <a:schemeClr val="accent6"/>
                </a:solidFill>
              </a:rPr>
              <a:t> // method 1  :-</a:t>
            </a:r>
            <a:r>
              <a:rPr lang="en-US" sz="1200" b="1">
                <a:solidFill>
                  <a:srgbClr val="C00000"/>
                </a:solidFill>
              </a:rPr>
              <a:t> </a:t>
            </a:r>
            <a:r>
              <a:rPr lang="en-US" sz="1200" b="1">
                <a:solidFill>
                  <a:schemeClr val="accent6"/>
                </a:solidFill>
                <a:sym typeface="+mn-ea"/>
              </a:rPr>
              <a:t>literal constructor</a:t>
            </a:r>
            <a:endParaRPr lang="en-US" sz="1200" b="1">
              <a:solidFill>
                <a:srgbClr val="C00000"/>
              </a:solidFill>
            </a:endParaRPr>
          </a:p>
          <a:p>
            <a:pPr algn="l"/>
            <a:r>
              <a:rPr lang="en-US" sz="1200">
                <a:solidFill>
                  <a:schemeClr val="bg1"/>
                </a:solidFill>
              </a:rPr>
              <a:t> </a:t>
            </a:r>
            <a:r>
              <a:rPr lang="en-US" sz="1200">
                <a:solidFill>
                  <a:schemeClr val="accent2"/>
                </a:solidFill>
              </a:rPr>
              <a:t>dict1 </a:t>
            </a:r>
            <a:r>
              <a:rPr lang="en-US" sz="1200">
                <a:solidFill>
                  <a:schemeClr val="bg1"/>
                </a:solidFill>
              </a:rPr>
              <a:t>= </a:t>
            </a:r>
            <a:r>
              <a:rPr lang="en-US" sz="1200">
                <a:solidFill>
                  <a:srgbClr val="FF0000"/>
                </a:solidFill>
              </a:rPr>
              <a:t> </a:t>
            </a:r>
            <a:r>
              <a:rPr lang="en-US" sz="1200" b="1">
                <a:solidFill>
                  <a:schemeClr val="accent1"/>
                </a:solidFill>
              </a:rPr>
              <a:t>{</a:t>
            </a:r>
            <a:r>
              <a:rPr lang="en-US" sz="1200">
                <a:solidFill>
                  <a:schemeClr val="bg1"/>
                </a:solidFill>
              </a:rPr>
              <a:t> key1 : value1  , key2 : value2  ,  ..... ,  keyN : valueN </a:t>
            </a:r>
            <a:r>
              <a:rPr lang="en-US" sz="1200" b="1">
                <a:solidFill>
                  <a:schemeClr val="accent1"/>
                </a:solidFill>
              </a:rPr>
              <a:t>}</a:t>
            </a:r>
            <a:endParaRPr lang="en-US" sz="1200">
              <a:solidFill>
                <a:schemeClr val="bg1"/>
              </a:solidFill>
            </a:endParaRPr>
          </a:p>
          <a:p>
            <a:pPr algn="ctr"/>
            <a:r>
              <a:rPr lang="en-US" sz="1200" b="1">
                <a:solidFill>
                  <a:srgbClr val="C00000"/>
                </a:solidFill>
                <a:sym typeface="+mn-ea"/>
              </a:rPr>
              <a:t> </a:t>
            </a:r>
            <a:r>
              <a:rPr lang="en-US" sz="1200" b="1">
                <a:solidFill>
                  <a:schemeClr val="accent6"/>
                </a:solidFill>
                <a:sym typeface="+mn-ea"/>
              </a:rPr>
              <a:t>// method 2  :-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a:solidFill>
                  <a:schemeClr val="accent2"/>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key1 = value1  , key2 = value2  ,  ..... ,  keyN = valueN</a:t>
            </a:r>
            <a:r>
              <a:rPr lang="en-US" sz="1200">
                <a:solidFill>
                  <a:schemeClr val="accent2"/>
                </a:solidFill>
                <a:sym typeface="+mn-ea"/>
              </a:rPr>
              <a:t> </a:t>
            </a:r>
            <a:r>
              <a:rPr lang="en-US" sz="1200" b="1">
                <a:solidFill>
                  <a:schemeClr val="accent1"/>
                </a:solidFill>
                <a:sym typeface="+mn-ea"/>
              </a:rPr>
              <a:t>})</a:t>
            </a:r>
            <a:endParaRPr lang="en-US" sz="1200">
              <a:solidFill>
                <a:schemeClr val="bg1"/>
              </a:solidFill>
            </a:endParaRPr>
          </a:p>
          <a:p>
            <a:pPr algn="ctr"/>
            <a:r>
              <a:rPr lang="en-US" sz="1200" b="1">
                <a:solidFill>
                  <a:schemeClr val="accent6"/>
                </a:solidFill>
                <a:sym typeface="+mn-ea"/>
              </a:rPr>
              <a:t>// method 3  :-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a:solidFill>
                  <a:schemeClr val="accent2"/>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key1 : value1  , key2 : value2  ,  ..... ,  keyN : valueN</a:t>
            </a:r>
            <a:r>
              <a:rPr lang="en-US" sz="1200">
                <a:solidFill>
                  <a:schemeClr val="accent2"/>
                </a:solidFill>
                <a:sym typeface="+mn-ea"/>
              </a:rPr>
              <a:t> </a:t>
            </a:r>
            <a:r>
              <a:rPr lang="en-US" sz="1200" b="1">
                <a:solidFill>
                  <a:schemeClr val="accent1"/>
                </a:solidFill>
                <a:sym typeface="+mn-ea"/>
              </a:rPr>
              <a:t>})</a:t>
            </a:r>
            <a:endParaRPr lang="en-US" sz="1200">
              <a:solidFill>
                <a:schemeClr val="bg1"/>
              </a:solidFill>
            </a:endParaRPr>
          </a:p>
          <a:p>
            <a:pPr algn="ctr"/>
            <a:r>
              <a:rPr lang="en-US" sz="1200" b="1">
                <a:solidFill>
                  <a:schemeClr val="accent6"/>
                </a:solidFill>
                <a:sym typeface="+mn-ea"/>
              </a:rPr>
              <a:t>// method 4  :- </a:t>
            </a:r>
            <a:r>
              <a:rPr lang="en-US" sz="1200" b="1">
                <a:solidFill>
                  <a:srgbClr val="C00000"/>
                </a:solidFill>
                <a:sym typeface="+mn-ea"/>
              </a:rPr>
              <a:t> </a:t>
            </a:r>
            <a:r>
              <a:rPr lang="en-US" sz="1200" b="1">
                <a:solidFill>
                  <a:schemeClr val="accent6"/>
                </a:solidFill>
                <a:sym typeface="+mn-ea"/>
              </a:rPr>
              <a:t>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chemeClr val="accent2"/>
                </a:solidFill>
                <a:sym typeface="+mn-ea"/>
              </a:rPr>
              <a:t> </a:t>
            </a:r>
            <a:r>
              <a:rPr lang="en-US" sz="1200" b="1">
                <a:solidFill>
                  <a:schemeClr val="accent1"/>
                </a:solidFill>
                <a:sym typeface="+mn-ea"/>
              </a:rPr>
              <a:t>])</a:t>
            </a:r>
            <a:endParaRPr lang="en-US" sz="1200" b="1">
              <a:solidFill>
                <a:schemeClr val="accent1"/>
              </a:solidFill>
              <a:sym typeface="+mn-ea"/>
            </a:endParaRPr>
          </a:p>
        </p:txBody>
      </p:sp>
      <p:sp>
        <p:nvSpPr>
          <p:cNvPr id="5" name="Rectangles 4"/>
          <p:cNvSpPr/>
          <p:nvPr/>
        </p:nvSpPr>
        <p:spPr>
          <a:xfrm>
            <a:off x="7493000" y="2186305"/>
            <a:ext cx="4687570" cy="7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solidFill>
                  <a:schemeClr val="tx1"/>
                </a:solidFill>
                <a:sym typeface="+mn-ea"/>
              </a:rPr>
              <a:t>in python </a:t>
            </a:r>
            <a:r>
              <a:rPr lang="en-US" sz="1200">
                <a:solidFill>
                  <a:schemeClr val="bg1"/>
                </a:solidFill>
                <a:sym typeface="+mn-ea"/>
              </a:rPr>
              <a:t>dictionary me key aur value “integer , string, boolean , etc “ bhi ho sakta hai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Python dictionaries are called </a:t>
            </a:r>
            <a:r>
              <a:rPr lang="en-US" sz="1200" b="1">
                <a:solidFill>
                  <a:srgbClr val="C00000"/>
                </a:solidFill>
                <a:sym typeface="+mn-ea"/>
              </a:rPr>
              <a:t>properties.</a:t>
            </a:r>
            <a:endParaRPr lang="en-US" sz="1200" b="1">
              <a:solidFill>
                <a:srgbClr val="C00000"/>
              </a:solidFill>
              <a:sym typeface="+mn-ea"/>
            </a:endParaRPr>
          </a:p>
        </p:txBody>
      </p:sp>
      <p:sp>
        <p:nvSpPr>
          <p:cNvPr id="2" name="Rectangles 1"/>
          <p:cNvSpPr/>
          <p:nvPr/>
        </p:nvSpPr>
        <p:spPr>
          <a:xfrm>
            <a:off x="104140" y="3237230"/>
            <a:ext cx="7824470" cy="23596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Python...  </a:t>
            </a:r>
            <a:r>
              <a:rPr lang="en-US" sz="1200" b="1">
                <a:solidFill>
                  <a:schemeClr val="accent1"/>
                </a:solidFill>
              </a:rPr>
              <a:t> </a:t>
            </a:r>
            <a:endParaRPr lang="en-US" sz="1200">
              <a:solidFill>
                <a:schemeClr val="bg1"/>
              </a:solidFill>
            </a:endParaRPr>
          </a:p>
          <a:p>
            <a:pPr algn="l"/>
            <a:r>
              <a:rPr lang="en-US" sz="1200" b="1">
                <a:solidFill>
                  <a:schemeClr val="accent6"/>
                </a:solidFill>
                <a:sym typeface="+mn-ea"/>
              </a:rPr>
              <a:t>// normal object Index in an Object </a:t>
            </a:r>
            <a:endParaRPr lang="en-US" sz="1200" b="1">
              <a:solidFill>
                <a:schemeClr val="accent6"/>
              </a:solidFill>
              <a:sym typeface="+mn-ea"/>
            </a:endParaRPr>
          </a:p>
          <a:p>
            <a:pPr algn="l"/>
            <a:r>
              <a:rPr lang="en-US" sz="1200">
                <a:solidFill>
                  <a:schemeClr val="bg1"/>
                </a:solidFill>
                <a:sym typeface="+mn-ea"/>
              </a:rPr>
              <a:t>obj6 = {"k01" : "v01" , "k02":"v02" , "k03":"v03" , "k04":"v04" , "k05":"v05"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[‘k01’]               [‘k02’]            [‘k03’]            [‘k04’]                [‘k05’]</a:t>
            </a:r>
            <a:endParaRPr lang="en-US" sz="1200">
              <a:solidFill>
                <a:schemeClr val="bg1"/>
              </a:solidFill>
              <a:sym typeface="+mn-ea"/>
            </a:endParaRPr>
          </a:p>
          <a:p>
            <a:pPr algn="l"/>
            <a:r>
              <a:rPr lang="en-US" sz="1200" b="1">
                <a:solidFill>
                  <a:schemeClr val="accent6"/>
                </a:solidFill>
                <a:sym typeface="+mn-ea"/>
              </a:rPr>
              <a:t> // object contain another array</a:t>
            </a:r>
            <a:endParaRPr lang="en-US" sz="1200" b="1">
              <a:solidFill>
                <a:schemeClr val="accent6"/>
              </a:solidFill>
              <a:sym typeface="+mn-ea"/>
            </a:endParaRPr>
          </a:p>
          <a:p>
            <a:pPr algn="l"/>
            <a:r>
              <a:rPr lang="en-US" sz="1200">
                <a:solidFill>
                  <a:schemeClr val="bg1"/>
                </a:solidFill>
                <a:sym typeface="+mn-ea"/>
              </a:rPr>
              <a:t>obj7 = {"k00" : ["v00",         "v01",             "v02"       ] ,              "k11" : ["v10",      "v11",              "v12"] ,         "k22" : "v22"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[‘k00’][0]       [‘k00’][1]      [‘k00’][2]                              [‘k11’][0]     [‘k11’][1]        [‘k11’][2]        [‘k22’] </a:t>
            </a:r>
            <a:endParaRPr lang="en-US" sz="1200">
              <a:solidFill>
                <a:schemeClr val="bg1"/>
              </a:solidFill>
              <a:sym typeface="+mn-ea"/>
            </a:endParaRPr>
          </a:p>
          <a:p>
            <a:pPr algn="l"/>
            <a:r>
              <a:rPr lang="en-US" sz="1200">
                <a:solidFill>
                  <a:schemeClr val="bg1"/>
                </a:solidFill>
                <a:sym typeface="+mn-ea"/>
              </a:rPr>
              <a:t> </a:t>
            </a:r>
            <a:r>
              <a:rPr lang="en-US" sz="1200" b="1">
                <a:solidFill>
                  <a:schemeClr val="accent6"/>
                </a:solidFill>
                <a:sym typeface="+mn-ea"/>
              </a:rPr>
              <a:t>// object contain object</a:t>
            </a:r>
            <a:endParaRPr lang="en-US" sz="1200">
              <a:solidFill>
                <a:schemeClr val="bg1"/>
              </a:solidFill>
              <a:sym typeface="+mn-ea"/>
            </a:endParaRPr>
          </a:p>
          <a:p>
            <a:pPr algn="l"/>
            <a:r>
              <a:rPr lang="en-US" sz="1200">
                <a:solidFill>
                  <a:schemeClr val="bg1"/>
                </a:solidFill>
                <a:sym typeface="+mn-ea"/>
              </a:rPr>
              <a:t>obj8 = { "a20" : {"k21" : "v21" ,        "k22":"v22"} ,        "a30" : {"k31" : "v31" ,        "k32":"v32"}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[‘a20’][‘k21’]           [‘a20’][‘k22’]                          [‘a30’][‘k31’]         [‘a30’][‘k32’] </a:t>
            </a:r>
            <a:endParaRPr lang="en-US" sz="1200">
              <a:solidFill>
                <a:schemeClr val="bg1"/>
              </a:solidFill>
              <a:sym typeface="+mn-ea"/>
            </a:endParaRPr>
          </a:p>
          <a:p>
            <a:pPr algn="l"/>
            <a:r>
              <a:rPr lang="en-US" sz="1200">
                <a:solidFill>
                  <a:schemeClr val="bg1"/>
                </a:solidFill>
                <a:sym typeface="+mn-ea"/>
              </a:rPr>
              <a:t>obj9 =     {"k1" : "v1" ,     "k2" : {"k21" : "v21" ,      "k22":"v22"} ,       "k3" : ["v30" ,          "v31" ,              "v33"]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["k1"]                         ["k2"][‘k21’]            ["k2"][‘k22’]                    ["k3"][0]         ["k3"][1]        ["k3"][2]</a:t>
            </a:r>
            <a:endParaRPr lang="en-US" sz="1200">
              <a:solidFill>
                <a:schemeClr val="bg1"/>
              </a:solidFill>
              <a:sym typeface="+mn-ea"/>
            </a:endParaRPr>
          </a:p>
        </p:txBody>
      </p:sp>
      <p:sp>
        <p:nvSpPr>
          <p:cNvPr id="6" name="矩形 23"/>
          <p:cNvSpPr/>
          <p:nvPr/>
        </p:nvSpPr>
        <p:spPr>
          <a:xfrm>
            <a:off x="104140" y="2976880"/>
            <a:ext cx="3369945" cy="260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Index an Object/Dictionaries</a:t>
            </a:r>
            <a:endParaRPr lang="en-US" altLang="zh-CN" sz="1600" b="1" dirty="0">
              <a:solidFill>
                <a:schemeClr val="bg1"/>
              </a:solidFill>
              <a:sym typeface="+mn-ea"/>
            </a:endParaRPr>
          </a:p>
        </p:txBody>
      </p:sp>
      <p:sp>
        <p:nvSpPr>
          <p:cNvPr id="7" name="矩形 23"/>
          <p:cNvSpPr/>
          <p:nvPr/>
        </p:nvSpPr>
        <p:spPr>
          <a:xfrm>
            <a:off x="4869815" y="1678305"/>
            <a:ext cx="245237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b="1">
                <a:solidFill>
                  <a:schemeClr val="bg1"/>
                </a:solidFill>
                <a:sym typeface="+mn-ea"/>
              </a:rPr>
              <a:t>Length Of Object/Dictionaries</a:t>
            </a:r>
            <a:endParaRPr lang="en-US" altLang="zh-CN" sz="1400" b="1" dirty="0">
              <a:solidFill>
                <a:schemeClr val="bg1"/>
              </a:solidFill>
              <a:sym typeface="+mn-ea"/>
            </a:endParaRPr>
          </a:p>
        </p:txBody>
      </p:sp>
      <p:sp>
        <p:nvSpPr>
          <p:cNvPr id="8" name="Rectangles 7"/>
          <p:cNvSpPr/>
          <p:nvPr/>
        </p:nvSpPr>
        <p:spPr>
          <a:xfrm>
            <a:off x="4366260" y="1907540"/>
            <a:ext cx="1946275" cy="1021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a:t>
            </a:r>
            <a:r>
              <a:rPr lang="en-US" sz="1200" b="1">
                <a:solidFill>
                  <a:schemeClr val="accent1"/>
                </a:solidFill>
              </a:rPr>
              <a:t> </a:t>
            </a:r>
            <a:r>
              <a:rPr lang="en-US" sz="1200">
                <a:solidFill>
                  <a:schemeClr val="bg1"/>
                </a:solidFill>
                <a:sym typeface="+mn-ea"/>
              </a:rPr>
              <a:t>  </a:t>
            </a:r>
            <a:r>
              <a:rPr lang="en-US" sz="1200" b="1">
                <a:solidFill>
                  <a:schemeClr val="accent6"/>
                </a:solidFill>
                <a:sym typeface="+mn-ea"/>
              </a:rPr>
              <a:t> </a:t>
            </a:r>
            <a:endParaRPr lang="en-US" sz="1200" b="1">
              <a:solidFill>
                <a:schemeClr val="accent6"/>
              </a:solidFill>
              <a:sym typeface="+mn-ea"/>
            </a:endParaRPr>
          </a:p>
          <a:p>
            <a:pPr algn="ctr"/>
            <a:r>
              <a:rPr lang="en-US" sz="1200" b="1">
                <a:solidFill>
                  <a:schemeClr val="accent6"/>
                </a:solidFill>
                <a:sym typeface="+mn-ea"/>
              </a:rPr>
              <a:t>method 1  :- </a:t>
            </a:r>
            <a:endParaRPr lang="en-US" sz="1200" b="1">
              <a:solidFill>
                <a:schemeClr val="accent6"/>
              </a:solidFill>
              <a:sym typeface="+mn-ea"/>
            </a:endParaRPr>
          </a:p>
          <a:p>
            <a:pPr algn="ctr"/>
            <a:r>
              <a:rPr lang="en-US" sz="1200" b="1">
                <a:solidFill>
                  <a:srgbClr val="00B0F0"/>
                </a:solidFill>
                <a:sym typeface="+mn-ea"/>
              </a:rPr>
              <a:t>Object.entries(</a:t>
            </a:r>
            <a:r>
              <a:rPr lang="en-US" sz="1200" b="1">
                <a:solidFill>
                  <a:schemeClr val="accent2"/>
                </a:solidFill>
                <a:sym typeface="+mn-ea"/>
              </a:rPr>
              <a:t>obj1</a:t>
            </a:r>
            <a:r>
              <a:rPr lang="en-US" sz="1200" b="1">
                <a:solidFill>
                  <a:srgbClr val="00B0F0"/>
                </a:solidFill>
                <a:sym typeface="+mn-ea"/>
              </a:rPr>
              <a:t>).length</a:t>
            </a:r>
            <a:endParaRPr lang="en-US" sz="1200" b="1">
              <a:solidFill>
                <a:srgbClr val="00B0F0"/>
              </a:solidFill>
              <a:sym typeface="+mn-ea"/>
            </a:endParaRPr>
          </a:p>
          <a:p>
            <a:pPr algn="ctr"/>
            <a:r>
              <a:rPr lang="en-US" sz="1200" b="1">
                <a:solidFill>
                  <a:schemeClr val="accent6"/>
                </a:solidFill>
                <a:sym typeface="+mn-ea"/>
              </a:rPr>
              <a:t>method 2  :- </a:t>
            </a:r>
            <a:r>
              <a:rPr lang="en-US" sz="1200" b="1">
                <a:solidFill>
                  <a:schemeClr val="bg1"/>
                </a:solidFill>
                <a:sym typeface="+mn-ea"/>
              </a:rPr>
              <a:t> </a:t>
            </a:r>
            <a:endParaRPr lang="en-US" sz="1200">
              <a:solidFill>
                <a:schemeClr val="bg1"/>
              </a:solidFill>
            </a:endParaRPr>
          </a:p>
          <a:p>
            <a:pPr algn="ctr"/>
            <a:r>
              <a:rPr lang="en-US" sz="1200" b="1">
                <a:solidFill>
                  <a:srgbClr val="00B0F0"/>
                </a:solidFill>
                <a:sym typeface="+mn-ea"/>
              </a:rPr>
              <a:t>Object.keys(</a:t>
            </a:r>
            <a:r>
              <a:rPr lang="en-US" sz="1200" b="1">
                <a:solidFill>
                  <a:schemeClr val="accent2"/>
                </a:solidFill>
                <a:sym typeface="+mn-ea"/>
              </a:rPr>
              <a:t>obj1</a:t>
            </a:r>
            <a:r>
              <a:rPr lang="en-US" sz="1200" b="1">
                <a:solidFill>
                  <a:srgbClr val="00B0F0"/>
                </a:solidFill>
                <a:sym typeface="+mn-ea"/>
              </a:rPr>
              <a:t>).length</a:t>
            </a:r>
            <a:r>
              <a:rPr lang="en-US" sz="1200" b="1">
                <a:solidFill>
                  <a:schemeClr val="bg1"/>
                </a:solidFill>
                <a:sym typeface="+mn-ea"/>
              </a:rPr>
              <a:t> </a:t>
            </a:r>
            <a:endParaRPr lang="en-US" sz="1200" b="1">
              <a:solidFill>
                <a:schemeClr val="bg1"/>
              </a:solidFill>
              <a:sym typeface="+mn-ea"/>
            </a:endParaRPr>
          </a:p>
        </p:txBody>
      </p:sp>
      <p:sp>
        <p:nvSpPr>
          <p:cNvPr id="9" name="Rectangles 8"/>
          <p:cNvSpPr/>
          <p:nvPr/>
        </p:nvSpPr>
        <p:spPr>
          <a:xfrm>
            <a:off x="6312535" y="1907540"/>
            <a:ext cx="1179830" cy="6743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ctr"/>
            <a:r>
              <a:rPr lang="en-US" sz="1400" b="1">
                <a:solidFill>
                  <a:srgbClr val="00B0F0"/>
                </a:solidFill>
                <a:sym typeface="+mn-ea"/>
              </a:rPr>
              <a:t>len(</a:t>
            </a:r>
            <a:r>
              <a:rPr lang="en-US" sz="1400" b="1">
                <a:solidFill>
                  <a:schemeClr val="accent2"/>
                </a:solidFill>
                <a:sym typeface="+mn-ea"/>
              </a:rPr>
              <a:t>dict1</a:t>
            </a:r>
            <a:r>
              <a:rPr lang="en-US" sz="1400" b="1">
                <a:solidFill>
                  <a:srgbClr val="00B0F0"/>
                </a:solidFill>
                <a:sym typeface="+mn-ea"/>
              </a:rPr>
              <a:t>)</a:t>
            </a:r>
            <a:r>
              <a:rPr lang="en-US" sz="1400" b="1">
                <a:solidFill>
                  <a:schemeClr val="bg1"/>
                </a:solidFill>
                <a:sym typeface="+mn-ea"/>
              </a:rPr>
              <a:t> </a:t>
            </a:r>
            <a:endParaRPr lang="en-US" sz="1400" b="1">
              <a:solidFill>
                <a:schemeClr val="bg1"/>
              </a:solidFill>
            </a:endParaRPr>
          </a:p>
        </p:txBody>
      </p:sp>
      <p:sp>
        <p:nvSpPr>
          <p:cNvPr id="11" name="Rectangles 10"/>
          <p:cNvSpPr/>
          <p:nvPr/>
        </p:nvSpPr>
        <p:spPr>
          <a:xfrm>
            <a:off x="7931150" y="2955925"/>
            <a:ext cx="4239260" cy="3387090"/>
          </a:xfrm>
          <a:prstGeom prst="rect">
            <a:avLst/>
          </a:prstGeom>
        </p:spPr>
        <p:style>
          <a:lnRef idx="2">
            <a:schemeClr val="dk1"/>
          </a:lnRef>
          <a:fillRef idx="1">
            <a:schemeClr val="lt1"/>
          </a:fillRef>
          <a:effectRef idx="0">
            <a:schemeClr val="dk1"/>
          </a:effectRef>
          <a:fontRef idx="minor">
            <a:schemeClr val="dk1"/>
          </a:fontRef>
        </p:style>
        <p:txBody>
          <a:bodyPr rtlCol="0" anchor="ctr"/>
          <a:p>
            <a:pPr indent="0" algn="ctr">
              <a:buNone/>
            </a:pPr>
            <a:r>
              <a:rPr lang="en-US" sz="1200" b="1">
                <a:solidFill>
                  <a:srgbClr val="00B0F0"/>
                </a:solidFill>
              </a:rPr>
              <a:t>Only For JavaScript</a:t>
            </a:r>
            <a:endParaRPr lang="en-US" sz="1200" b="1">
              <a:solidFill>
                <a:srgbClr val="00B0F0"/>
              </a:solidFill>
            </a:endParaRPr>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 </a:t>
            </a:r>
            <a:r>
              <a:rPr lang="en-US" sz="1200" b="1">
                <a:solidFill>
                  <a:srgbClr val="7030A0"/>
                </a:solidFill>
              </a:rPr>
              <a:t>you can Create Anything with Object Constructor</a:t>
            </a:r>
            <a:endParaRPr lang="en-US" sz="1200" b="1">
              <a:solidFill>
                <a:srgbClr val="7030A0"/>
              </a:solidFill>
            </a:endParaRPr>
          </a:p>
          <a:p>
            <a:pPr marL="342900" indent="-342900" algn="l">
              <a:buAutoNum type="arabicPeriod"/>
            </a:pPr>
            <a:r>
              <a:rPr lang="en-US" sz="1200" b="1">
                <a:solidFill>
                  <a:schemeClr val="tx1"/>
                </a:solidFill>
              </a:rPr>
              <a:t>in JS</a:t>
            </a:r>
            <a:r>
              <a:rPr lang="en-US" sz="1200" b="1">
                <a:solidFill>
                  <a:schemeClr val="accent2"/>
                </a:solidFill>
              </a:rPr>
              <a:t> string, number, bigInt, boolean, null, undefined, symbol, object, function, promises, error, filereader, array, date, map, set, weakMap, weakSet, math, typedArray,..etc </a:t>
            </a:r>
            <a:r>
              <a:rPr lang="en-US" sz="1200" b="1">
                <a:solidFill>
                  <a:schemeClr val="tx1"/>
                </a:solidFill>
              </a:rPr>
              <a:t>   is object</a:t>
            </a:r>
            <a:endParaRPr lang="en-US" sz="1200" b="1">
              <a:solidFill>
                <a:srgbClr val="7030A0"/>
              </a:solidFill>
            </a:endParaRPr>
          </a:p>
          <a:p>
            <a:pPr marL="342900" indent="-342900" algn="l">
              <a:buAutoNum type="arabicPeriod"/>
            </a:pPr>
            <a:r>
              <a:rPr lang="en-US" sz="1200" b="1">
                <a:solidFill>
                  <a:srgbClr val="7030A0"/>
                </a:solidFill>
              </a:rPr>
              <a:t>syntax:- </a:t>
            </a:r>
            <a:r>
              <a:rPr lang="en-US" sz="1200" b="1">
                <a:solidFill>
                  <a:srgbClr val="FF0000"/>
                </a:solidFill>
              </a:rPr>
              <a:t>new Object (</a:t>
            </a:r>
            <a:r>
              <a:rPr lang="en-US" sz="1200" b="1">
                <a:solidFill>
                  <a:schemeClr val="tx1"/>
                </a:solidFill>
              </a:rPr>
              <a:t>ObjectElement</a:t>
            </a:r>
            <a:r>
              <a:rPr lang="en-US" sz="1200" b="1">
                <a:solidFill>
                  <a:srgbClr val="FF0000"/>
                </a:solidFill>
              </a:rPr>
              <a:t>)</a:t>
            </a:r>
            <a:endParaRPr lang="en-US" sz="1200" b="1">
              <a:solidFill>
                <a:srgbClr val="7030A0"/>
              </a:solidFill>
            </a:endParaRPr>
          </a:p>
          <a:p>
            <a:pPr marL="342900" indent="-342900" algn="l">
              <a:buAutoNum type="arabicPeriod"/>
            </a:pPr>
            <a:r>
              <a:rPr lang="en-US" sz="1200" b="1">
                <a:solidFill>
                  <a:srgbClr val="7030A0"/>
                </a:solidFill>
              </a:rPr>
              <a:t>Example:- </a:t>
            </a:r>
            <a:endParaRPr lang="en-US" sz="1200" b="1">
              <a:solidFill>
                <a:srgbClr val="7030A0"/>
              </a:solidFill>
            </a:endParaRPr>
          </a:p>
          <a:p>
            <a:pPr marL="800100" lvl="1" indent="-342900" algn="l">
              <a:buAutoNum type="arabicPeriod"/>
            </a:pPr>
            <a:r>
              <a:rPr lang="en-US" sz="1200" b="1">
                <a:solidFill>
                  <a:srgbClr val="7030A0"/>
                </a:solidFill>
              </a:rPr>
              <a:t>for string :-   </a:t>
            </a:r>
            <a:r>
              <a:rPr lang="en-US" sz="1200" b="1">
                <a:solidFill>
                  <a:srgbClr val="FF0000"/>
                </a:solidFill>
              </a:rPr>
              <a:t>new Object(“</a:t>
            </a:r>
            <a:r>
              <a:rPr lang="en-US" sz="1200" b="1">
                <a:solidFill>
                  <a:schemeClr val="tx1"/>
                </a:solidFill>
              </a:rPr>
              <a:t>stringValue</a:t>
            </a:r>
            <a:r>
              <a:rPr lang="en-US" sz="1200" b="1">
                <a:solidFill>
                  <a:srgbClr val="FF0000"/>
                </a:solidFill>
              </a:rPr>
              <a:t>”)</a:t>
            </a:r>
            <a:endParaRPr lang="en-US" sz="1200" b="1">
              <a:solidFill>
                <a:srgbClr val="FF0000"/>
              </a:solidFill>
            </a:endParaRPr>
          </a:p>
          <a:p>
            <a:pPr marL="800100" lvl="1" indent="-342900" algn="l">
              <a:buAutoNum type="arabicPeriod"/>
            </a:pPr>
            <a:r>
              <a:rPr lang="en-US" sz="1200" b="1">
                <a:solidFill>
                  <a:srgbClr val="7030A0"/>
                </a:solidFill>
                <a:sym typeface="+mn-ea"/>
              </a:rPr>
              <a:t>for number:-   </a:t>
            </a:r>
            <a:r>
              <a:rPr lang="en-US" sz="1200" b="1">
                <a:solidFill>
                  <a:srgbClr val="FF0000"/>
                </a:solidFill>
                <a:sym typeface="+mn-ea"/>
              </a:rPr>
              <a:t>new Object(</a:t>
            </a:r>
            <a:r>
              <a:rPr lang="en-US" sz="1200" b="1">
                <a:solidFill>
                  <a:schemeClr val="tx1"/>
                </a:solidFill>
                <a:sym typeface="+mn-ea"/>
              </a:rPr>
              <a:t>numberValue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boolean:-   </a:t>
            </a:r>
            <a:r>
              <a:rPr lang="en-US" sz="1200" b="1">
                <a:solidFill>
                  <a:srgbClr val="FF0000"/>
                </a:solidFill>
                <a:sym typeface="+mn-ea"/>
              </a:rPr>
              <a:t>new Object(</a:t>
            </a:r>
            <a:r>
              <a:rPr lang="en-US" sz="1200" b="1">
                <a:solidFill>
                  <a:schemeClr val="tx1"/>
                </a:solidFill>
                <a:sym typeface="+mn-ea"/>
              </a:rPr>
              <a:t>boolean</a:t>
            </a:r>
            <a:r>
              <a:rPr lang="en-US" sz="1200" b="1">
                <a:solidFill>
                  <a:schemeClr val="tx1"/>
                </a:solidFill>
                <a:sym typeface="+mn-ea"/>
              </a:rPr>
              <a:t>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null:-   </a:t>
            </a:r>
            <a:r>
              <a:rPr lang="en-US" sz="1200" b="1">
                <a:solidFill>
                  <a:srgbClr val="FF0000"/>
                </a:solidFill>
                <a:sym typeface="+mn-ea"/>
              </a:rPr>
              <a:t>new Object(</a:t>
            </a:r>
            <a:r>
              <a:rPr lang="en-US" sz="1200" b="1">
                <a:solidFill>
                  <a:schemeClr val="tx1"/>
                </a:solidFill>
                <a:sym typeface="+mn-ea"/>
              </a:rPr>
              <a:t>null</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undefined:-   </a:t>
            </a:r>
            <a:r>
              <a:rPr lang="en-US" sz="1200" b="1">
                <a:solidFill>
                  <a:srgbClr val="FF0000"/>
                </a:solidFill>
                <a:sym typeface="+mn-ea"/>
              </a:rPr>
              <a:t>new Object(</a:t>
            </a:r>
            <a:r>
              <a:rPr lang="en-US" sz="1200" b="1">
                <a:solidFill>
                  <a:schemeClr val="tx1"/>
                </a:solidFill>
                <a:sym typeface="+mn-ea"/>
              </a:rPr>
              <a:t>undefined</a:t>
            </a:r>
            <a:r>
              <a:rPr lang="en-US" sz="1200" b="1">
                <a:solidFill>
                  <a:srgbClr val="FF0000"/>
                </a:solidFill>
                <a:sym typeface="+mn-ea"/>
              </a:rPr>
              <a:t>)</a:t>
            </a:r>
            <a:endParaRPr lang="en-US" sz="1200" b="1">
              <a:solidFill>
                <a:srgbClr val="FF0000"/>
              </a:solidFill>
            </a:endParaRPr>
          </a:p>
          <a:p>
            <a:pPr marL="800100" lvl="1" indent="-342900" algn="l">
              <a:buAutoNum type="arabicPeriod"/>
            </a:pPr>
            <a:r>
              <a:rPr lang="en-US" sz="1200" b="1">
                <a:solidFill>
                  <a:srgbClr val="7030A0"/>
                </a:solidFill>
                <a:sym typeface="+mn-ea"/>
              </a:rPr>
              <a:t>for array :-   </a:t>
            </a:r>
            <a:r>
              <a:rPr lang="en-US" sz="1200" b="1">
                <a:solidFill>
                  <a:srgbClr val="FF0000"/>
                </a:solidFill>
                <a:sym typeface="+mn-ea"/>
              </a:rPr>
              <a:t>new Object(“</a:t>
            </a:r>
            <a:r>
              <a:rPr lang="en-US" sz="1200" b="1">
                <a:solidFill>
                  <a:schemeClr val="tx1"/>
                </a:solidFill>
                <a:sym typeface="+mn-ea"/>
              </a:rPr>
              <a:t>[val1, val2,...]</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object:-   </a:t>
            </a:r>
            <a:r>
              <a:rPr lang="en-US" sz="1200" b="1">
                <a:solidFill>
                  <a:srgbClr val="FF0000"/>
                </a:solidFill>
                <a:sym typeface="+mn-ea"/>
              </a:rPr>
              <a:t>new Object(“</a:t>
            </a:r>
            <a:r>
              <a:rPr lang="en-US" sz="1200" b="1">
                <a:solidFill>
                  <a:schemeClr val="tx1"/>
                </a:solidFill>
                <a:sym typeface="+mn-ea"/>
              </a:rPr>
              <a:t>{key1:val1,...}</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function:-   </a:t>
            </a:r>
            <a:r>
              <a:rPr lang="en-US" sz="1200" b="1">
                <a:solidFill>
                  <a:srgbClr val="FF0000"/>
                </a:solidFill>
                <a:sym typeface="+mn-ea"/>
              </a:rPr>
              <a:t>new Object(“</a:t>
            </a:r>
            <a:r>
              <a:rPr lang="en-US" sz="1200" b="1">
                <a:solidFill>
                  <a:schemeClr val="tx1"/>
                </a:solidFill>
                <a:sym typeface="+mn-ea"/>
              </a:rPr>
              <a:t>functionStructure</a:t>
            </a:r>
            <a:r>
              <a:rPr lang="en-US" sz="1200" b="1">
                <a:solidFill>
                  <a:srgbClr val="FF0000"/>
                </a:solidFill>
                <a:sym typeface="+mn-ea"/>
              </a:rPr>
              <a:t>”)</a:t>
            </a:r>
            <a:endParaRPr lang="en-US" sz="1200" b="1">
              <a:solidFill>
                <a:srgbClr val="FF0000"/>
              </a:solidFill>
              <a:sym typeface="+mn-ea"/>
            </a:endParaRPr>
          </a:p>
          <a:p>
            <a:pPr marL="1257300" lvl="2" indent="-342900" algn="l">
              <a:buAutoNum type="arabicPeriod"/>
            </a:pPr>
            <a:r>
              <a:rPr lang="en-US" sz="1200" b="1">
                <a:solidFill>
                  <a:srgbClr val="7030A0"/>
                </a:solidFill>
                <a:sym typeface="+mn-ea"/>
              </a:rPr>
              <a:t> </a:t>
            </a:r>
            <a:r>
              <a:rPr lang="en-US" sz="1200" b="1">
                <a:solidFill>
                  <a:srgbClr val="FF0000"/>
                </a:solidFill>
                <a:sym typeface="+mn-ea"/>
              </a:rPr>
              <a:t>new Object(“</a:t>
            </a:r>
            <a:r>
              <a:rPr lang="en-US" sz="1200" b="1">
                <a:solidFill>
                  <a:schemeClr val="tx1"/>
                </a:solidFill>
                <a:sym typeface="+mn-ea"/>
              </a:rPr>
              <a:t>x=&gt; x*2</a:t>
            </a:r>
            <a:r>
              <a:rPr lang="en-US" sz="1200" b="1">
                <a:solidFill>
                  <a:srgbClr val="FF0000"/>
                </a:solidFill>
                <a:sym typeface="+mn-ea"/>
              </a:rPr>
              <a:t>”)</a:t>
            </a:r>
            <a:endParaRPr lang="en-US" sz="12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Conditionals</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341880" y="28575"/>
            <a:ext cx="824865" cy="1334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Access an item from Object</a:t>
            </a:r>
            <a:endParaRPr lang="en-US" altLang="zh-CN" b="1" dirty="0">
              <a:solidFill>
                <a:schemeClr val="bg1"/>
              </a:solidFill>
              <a:sym typeface="+mn-ea"/>
            </a:endParaRPr>
          </a:p>
        </p:txBody>
      </p:sp>
      <p:sp>
        <p:nvSpPr>
          <p:cNvPr id="3" name="Rectangles 2"/>
          <p:cNvSpPr/>
          <p:nvPr/>
        </p:nvSpPr>
        <p:spPr>
          <a:xfrm>
            <a:off x="125730" y="28575"/>
            <a:ext cx="2200910" cy="1433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Access item from object </a:t>
            </a:r>
            <a:endParaRPr lang="en-US" sz="1400" b="1">
              <a:solidFill>
                <a:schemeClr val="accent5"/>
              </a:solidFill>
              <a:sym typeface="+mn-ea"/>
            </a:endParaRPr>
          </a:p>
          <a:p>
            <a:pPr algn="ctr"/>
            <a:r>
              <a:rPr lang="en-US" sz="1400" b="1">
                <a:solidFill>
                  <a:schemeClr val="accent6"/>
                </a:solidFill>
                <a:sym typeface="+mn-ea"/>
              </a:rPr>
              <a:t>Method1</a:t>
            </a:r>
            <a:endParaRPr lang="en-US" sz="1400" b="1">
              <a:solidFill>
                <a:schemeClr val="accent6"/>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ctr"/>
            <a:r>
              <a:rPr lang="en-US" sz="1400" b="1">
                <a:solidFill>
                  <a:schemeClr val="accent6"/>
                </a:solidFill>
                <a:sym typeface="+mn-ea"/>
              </a:rPr>
              <a:t>Method2</a:t>
            </a:r>
            <a:endParaRPr lang="en-US" sz="1400" b="1">
              <a:solidFill>
                <a:schemeClr val="accent5"/>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rgbClr val="FF0000"/>
              </a:solidFill>
              <a:sym typeface="+mn-ea"/>
            </a:endParaRPr>
          </a:p>
        </p:txBody>
      </p:sp>
      <p:sp>
        <p:nvSpPr>
          <p:cNvPr id="4" name="Rectangles 3"/>
          <p:cNvSpPr/>
          <p:nvPr/>
        </p:nvSpPr>
        <p:spPr>
          <a:xfrm>
            <a:off x="125730" y="1461770"/>
            <a:ext cx="2938145" cy="1873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a:solidFill>
                  <a:schemeClr val="bg1"/>
                </a:solidFill>
                <a:sym typeface="+mn-ea"/>
              </a:rPr>
              <a:t> </a:t>
            </a:r>
            <a:r>
              <a:rPr lang="en-US" sz="1400" b="1">
                <a:solidFill>
                  <a:srgbClr val="C00000"/>
                </a:solidFill>
                <a:sym typeface="+mn-ea"/>
              </a:rPr>
              <a:t> // Access item from dictionary</a:t>
            </a:r>
            <a:endParaRPr lang="en-US" sz="1400" b="1">
              <a:solidFill>
                <a:schemeClr val="accent5"/>
              </a:solidFill>
              <a:sym typeface="+mn-ea"/>
            </a:endParaRPr>
          </a:p>
          <a:p>
            <a:pPr algn="l"/>
            <a:r>
              <a:rPr lang="en-US" sz="1400" b="1">
                <a:solidFill>
                  <a:schemeClr val="accent6"/>
                </a:solidFill>
                <a:sym typeface="+mn-ea"/>
              </a:rPr>
              <a:t>with index Method  </a:t>
            </a:r>
            <a:endParaRPr lang="en-US" sz="1400" b="1">
              <a:solidFill>
                <a:schemeClr val="accent6"/>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with get Method - get()</a:t>
            </a:r>
            <a:endParaRPr lang="en-US" sz="1400" b="1">
              <a:solidFill>
                <a:schemeClr val="bg1"/>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70C0"/>
                </a:solidFill>
                <a:sym typeface="+mn-ea"/>
              </a:rPr>
              <a:t>get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with setdefault Method - setdefault()</a:t>
            </a:r>
            <a:endParaRPr lang="en-US" sz="1400">
              <a:solidFill>
                <a:srgbClr val="0070C0"/>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70C0"/>
                </a:solidFill>
                <a:sym typeface="+mn-ea"/>
              </a:rPr>
              <a:t>setdefault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chemeClr val="bg1"/>
              </a:solidFill>
            </a:endParaRPr>
          </a:p>
        </p:txBody>
      </p:sp>
      <p:sp>
        <p:nvSpPr>
          <p:cNvPr id="5" name="Rectangles 4"/>
          <p:cNvSpPr/>
          <p:nvPr/>
        </p:nvSpPr>
        <p:spPr>
          <a:xfrm>
            <a:off x="3188335" y="257810"/>
            <a:ext cx="6737985" cy="13906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obj9 =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obj9["k1"] </a:t>
            </a:r>
            <a:r>
              <a:rPr lang="en-US" sz="1400">
                <a:solidFill>
                  <a:srgbClr val="92D050"/>
                </a:solidFill>
                <a:sym typeface="+mn-ea"/>
              </a:rPr>
              <a:t>or </a:t>
            </a:r>
            <a:r>
              <a:rPr lang="en-US" sz="1400">
                <a:solidFill>
                  <a:schemeClr val="bg1"/>
                </a:solidFill>
                <a:sym typeface="+mn-ea"/>
              </a:rPr>
              <a:t>obj9.k1 </a:t>
            </a:r>
            <a:r>
              <a:rPr lang="en-US" sz="1400">
                <a:solidFill>
                  <a:srgbClr val="FF0000"/>
                </a:solidFill>
                <a:sym typeface="+mn-ea"/>
              </a:rPr>
              <a:t>// v1    </a:t>
            </a:r>
            <a:r>
              <a:rPr lang="en-US" sz="1400">
                <a:solidFill>
                  <a:schemeClr val="bg1"/>
                </a:solidFill>
                <a:sym typeface="+mn-ea"/>
              </a:rPr>
              <a:t>obj9["k2"]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obj9.k2</a:t>
            </a:r>
            <a:r>
              <a:rPr lang="en-US" sz="1400">
                <a:solidFill>
                  <a:srgbClr val="FFFF00"/>
                </a:solidFill>
                <a:sym typeface="+mn-ea"/>
              </a:rPr>
              <a:t> </a:t>
            </a:r>
            <a:r>
              <a:rPr lang="en-US" sz="1400">
                <a:solidFill>
                  <a:srgbClr val="FF0000"/>
                </a:solidFill>
                <a:sym typeface="+mn-ea"/>
              </a:rPr>
              <a:t>//{"k21":"v21" , "k22":"v22"} </a:t>
            </a:r>
            <a:endParaRPr lang="en-US" sz="1400">
              <a:solidFill>
                <a:srgbClr val="FFFF00"/>
              </a:solidFill>
            </a:endParaRPr>
          </a:p>
          <a:p>
            <a:pPr algn="l"/>
            <a:r>
              <a:rPr lang="en-US" sz="1400">
                <a:solidFill>
                  <a:schemeClr val="bg1"/>
                </a:solidFill>
                <a:sym typeface="+mn-ea"/>
              </a:rPr>
              <a:t>obj9["k2"]["k21"] </a:t>
            </a:r>
            <a:r>
              <a:rPr lang="en-US" sz="1400">
                <a:solidFill>
                  <a:srgbClr val="92D050"/>
                </a:solidFill>
                <a:sym typeface="+mn-ea"/>
              </a:rPr>
              <a:t>or </a:t>
            </a:r>
            <a:r>
              <a:rPr lang="en-US" sz="1400">
                <a:solidFill>
                  <a:schemeClr val="bg1"/>
                </a:solidFill>
                <a:sym typeface="+mn-ea"/>
              </a:rPr>
              <a:t>obj9.k2.k21</a:t>
            </a:r>
            <a:r>
              <a:rPr lang="en-US" sz="1400">
                <a:solidFill>
                  <a:srgbClr val="FF0000"/>
                </a:solidFill>
                <a:sym typeface="+mn-ea"/>
              </a:rPr>
              <a:t> // v21  </a:t>
            </a:r>
            <a:r>
              <a:rPr lang="en-US" sz="1400">
                <a:solidFill>
                  <a:schemeClr val="bg1"/>
                </a:solidFill>
                <a:sym typeface="+mn-ea"/>
              </a:rPr>
              <a:t>obj9["k2"]["k22"] </a:t>
            </a:r>
            <a:r>
              <a:rPr lang="en-US" sz="1400">
                <a:solidFill>
                  <a:srgbClr val="92D050"/>
                </a:solidFill>
                <a:sym typeface="+mn-ea"/>
              </a:rPr>
              <a:t>or </a:t>
            </a:r>
            <a:r>
              <a:rPr lang="en-US" sz="1400">
                <a:solidFill>
                  <a:schemeClr val="bg1"/>
                </a:solidFill>
                <a:sym typeface="+mn-ea"/>
              </a:rPr>
              <a:t>obj9.k2.k22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obj9["k3"] </a:t>
            </a:r>
            <a:r>
              <a:rPr lang="en-US" sz="1400">
                <a:solidFill>
                  <a:srgbClr val="92D050"/>
                </a:solidFill>
                <a:sym typeface="+mn-ea"/>
              </a:rPr>
              <a:t>or </a:t>
            </a:r>
            <a:r>
              <a:rPr lang="en-US" sz="1400">
                <a:solidFill>
                  <a:schemeClr val="bg1"/>
                </a:solidFill>
                <a:sym typeface="+mn-ea"/>
              </a:rPr>
              <a:t>obj9.k3</a:t>
            </a:r>
            <a:r>
              <a:rPr lang="en-US" sz="1400">
                <a:solidFill>
                  <a:srgbClr val="FF0000"/>
                </a:solidFill>
                <a:sym typeface="+mn-ea"/>
              </a:rPr>
              <a:t> // ["v30" , "v31" , "v33"] </a:t>
            </a:r>
            <a:r>
              <a:rPr lang="en-US" sz="1400">
                <a:solidFill>
                  <a:schemeClr val="bg1"/>
                </a:solidFill>
                <a:sym typeface="+mn-ea"/>
              </a:rPr>
              <a:t>obj9["k3"][0] </a:t>
            </a:r>
            <a:r>
              <a:rPr lang="en-US" sz="1400">
                <a:solidFill>
                  <a:srgbClr val="92D050"/>
                </a:solidFill>
                <a:sym typeface="+mn-ea"/>
              </a:rPr>
              <a:t>or </a:t>
            </a:r>
            <a:r>
              <a:rPr lang="en-US" sz="1400">
                <a:solidFill>
                  <a:schemeClr val="bg1"/>
                </a:solidFill>
                <a:sym typeface="+mn-ea"/>
              </a:rPr>
              <a:t>obj9.k3[0]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obj9["k3"][1] </a:t>
            </a:r>
            <a:r>
              <a:rPr lang="en-US" sz="1400">
                <a:solidFill>
                  <a:srgbClr val="92D050"/>
                </a:solidFill>
                <a:sym typeface="+mn-ea"/>
              </a:rPr>
              <a:t>or </a:t>
            </a:r>
            <a:r>
              <a:rPr lang="en-US" sz="1400">
                <a:solidFill>
                  <a:schemeClr val="bg1"/>
                </a:solidFill>
                <a:sym typeface="+mn-ea"/>
              </a:rPr>
              <a:t>obj9.k3[1]</a:t>
            </a:r>
            <a:r>
              <a:rPr lang="en-US" sz="1400">
                <a:solidFill>
                  <a:srgbClr val="FF0000"/>
                </a:solidFill>
                <a:sym typeface="+mn-ea"/>
              </a:rPr>
              <a:t> // v31        </a:t>
            </a:r>
            <a:r>
              <a:rPr lang="en-US" sz="1400">
                <a:solidFill>
                  <a:schemeClr val="bg1"/>
                </a:solidFill>
                <a:sym typeface="+mn-ea"/>
              </a:rPr>
              <a:t>obj9["k3"][2]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obj9.k3[2]</a:t>
            </a:r>
            <a:r>
              <a:rPr lang="en-US" sz="1400">
                <a:solidFill>
                  <a:srgbClr val="C00000"/>
                </a:solidFill>
                <a:sym typeface="+mn-ea"/>
              </a:rPr>
              <a:t> </a:t>
            </a:r>
            <a:r>
              <a:rPr lang="en-US" sz="1400">
                <a:solidFill>
                  <a:srgbClr val="FF0000"/>
                </a:solidFill>
                <a:sym typeface="+mn-ea"/>
              </a:rPr>
              <a:t>// v32</a:t>
            </a:r>
            <a:endParaRPr lang="en-US" sz="1400" b="1">
              <a:solidFill>
                <a:schemeClr val="accent5"/>
              </a:solidFill>
              <a:sym typeface="+mn-ea"/>
            </a:endParaRPr>
          </a:p>
        </p:txBody>
      </p:sp>
      <p:sp>
        <p:nvSpPr>
          <p:cNvPr id="6" name="Rectangles 5"/>
          <p:cNvSpPr/>
          <p:nvPr/>
        </p:nvSpPr>
        <p:spPr>
          <a:xfrm>
            <a:off x="3180715" y="1747520"/>
            <a:ext cx="7352665" cy="15875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5"/>
                </a:solidFill>
                <a:sym typeface="+mn-ea"/>
              </a:rPr>
              <a:t>dict9=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dict9["k1"] </a:t>
            </a:r>
            <a:r>
              <a:rPr lang="en-US" sz="1400">
                <a:solidFill>
                  <a:srgbClr val="92D050"/>
                </a:solidFill>
                <a:sym typeface="+mn-ea"/>
              </a:rPr>
              <a:t>or </a:t>
            </a:r>
            <a:r>
              <a:rPr lang="en-US" sz="1400">
                <a:solidFill>
                  <a:schemeClr val="bg1"/>
                </a:solidFill>
                <a:sym typeface="+mn-ea"/>
              </a:rPr>
              <a:t>dict9.get(“k1”) </a:t>
            </a:r>
            <a:r>
              <a:rPr lang="en-US" sz="1400">
                <a:solidFill>
                  <a:srgbClr val="FF0000"/>
                </a:solidFill>
                <a:sym typeface="+mn-ea"/>
              </a:rPr>
              <a:t># v1   </a:t>
            </a:r>
            <a:r>
              <a:rPr lang="en-US" sz="1400">
                <a:solidFill>
                  <a:schemeClr val="bg1"/>
                </a:solidFill>
                <a:sym typeface="+mn-ea"/>
              </a:rPr>
              <a:t>dict9["k2"] </a:t>
            </a:r>
            <a:r>
              <a:rPr lang="en-US" sz="1400">
                <a:solidFill>
                  <a:srgbClr val="92D050"/>
                </a:solidFill>
                <a:sym typeface="+mn-ea"/>
              </a:rPr>
              <a:t>or </a:t>
            </a:r>
            <a:r>
              <a:rPr lang="en-US" sz="1400">
                <a:solidFill>
                  <a:schemeClr val="bg1"/>
                </a:solidFill>
                <a:sym typeface="+mn-ea"/>
              </a:rPr>
              <a:t>obj9.get(“k2”)</a:t>
            </a:r>
            <a:r>
              <a:rPr lang="en-US" sz="1400">
                <a:solidFill>
                  <a:srgbClr val="FFFF00"/>
                </a:solidFill>
                <a:sym typeface="+mn-ea"/>
              </a:rPr>
              <a:t> </a:t>
            </a:r>
            <a:r>
              <a:rPr lang="en-US" sz="1400">
                <a:solidFill>
                  <a:srgbClr val="FF0000"/>
                </a:solidFill>
                <a:sym typeface="+mn-ea"/>
              </a:rPr>
              <a:t># {"k21":"v21" , "k22":"v22"} </a:t>
            </a:r>
            <a:endParaRPr lang="en-US" sz="1400">
              <a:solidFill>
                <a:srgbClr val="FFFF00"/>
              </a:solidFill>
            </a:endParaRPr>
          </a:p>
          <a:p>
            <a:pPr algn="l"/>
            <a:r>
              <a:rPr lang="en-US" sz="1400">
                <a:solidFill>
                  <a:schemeClr val="bg1"/>
                </a:solidFill>
                <a:sym typeface="+mn-ea"/>
              </a:rPr>
              <a:t>dict9["k2"]["k21"] </a:t>
            </a:r>
            <a:r>
              <a:rPr lang="en-US" sz="1400">
                <a:solidFill>
                  <a:srgbClr val="92D050"/>
                </a:solidFill>
                <a:sym typeface="+mn-ea"/>
              </a:rPr>
              <a:t>or </a:t>
            </a:r>
            <a:r>
              <a:rPr lang="en-US" sz="1400">
                <a:solidFill>
                  <a:schemeClr val="bg1"/>
                </a:solidFill>
                <a:sym typeface="+mn-ea"/>
              </a:rPr>
              <a:t>dict9.get(“k2”).get(“k21”)</a:t>
            </a:r>
            <a:r>
              <a:rPr lang="en-US" sz="1400">
                <a:solidFill>
                  <a:srgbClr val="FF0000"/>
                </a:solidFill>
                <a:sym typeface="+mn-ea"/>
              </a:rPr>
              <a:t> </a:t>
            </a:r>
            <a:r>
              <a:rPr lang="en-US" sz="1400">
                <a:solidFill>
                  <a:srgbClr val="FF0000"/>
                </a:solidFill>
                <a:sym typeface="+mn-ea"/>
              </a:rPr>
              <a:t>#  v21    </a:t>
            </a:r>
            <a:endParaRPr lang="en-US" sz="1400">
              <a:solidFill>
                <a:srgbClr val="FF0000"/>
              </a:solidFill>
              <a:sym typeface="+mn-ea"/>
            </a:endParaRPr>
          </a:p>
          <a:p>
            <a:pPr algn="l"/>
            <a:r>
              <a:rPr lang="en-US" sz="1400">
                <a:solidFill>
                  <a:srgbClr val="FF0000"/>
                </a:solidFill>
                <a:sym typeface="+mn-ea"/>
              </a:rPr>
              <a:t> </a:t>
            </a:r>
            <a:r>
              <a:rPr lang="en-US" sz="1400">
                <a:solidFill>
                  <a:schemeClr val="bg1"/>
                </a:solidFill>
                <a:sym typeface="+mn-ea"/>
              </a:rPr>
              <a:t>dict9["k2"]["k22"] </a:t>
            </a:r>
            <a:r>
              <a:rPr lang="en-US" sz="1400">
                <a:solidFill>
                  <a:srgbClr val="92D050"/>
                </a:solidFill>
                <a:sym typeface="+mn-ea"/>
              </a:rPr>
              <a:t>or </a:t>
            </a:r>
            <a:r>
              <a:rPr lang="en-US" sz="1400">
                <a:solidFill>
                  <a:schemeClr val="bg1"/>
                </a:solidFill>
                <a:sym typeface="+mn-ea"/>
              </a:rPr>
              <a:t>obj9.get(“k2”).get(“k22”)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dict9["k3"] </a:t>
            </a:r>
            <a:r>
              <a:rPr lang="en-US" sz="1400">
                <a:solidFill>
                  <a:srgbClr val="92D050"/>
                </a:solidFill>
                <a:sym typeface="+mn-ea"/>
              </a:rPr>
              <a:t>or </a:t>
            </a:r>
            <a:r>
              <a:rPr lang="en-US" sz="1400">
                <a:solidFill>
                  <a:schemeClr val="bg1"/>
                </a:solidFill>
                <a:sym typeface="+mn-ea"/>
              </a:rPr>
              <a:t>dict9.get(“k3”)</a:t>
            </a:r>
            <a:r>
              <a:rPr lang="en-US" sz="1400">
                <a:solidFill>
                  <a:srgbClr val="FF0000"/>
                </a:solidFill>
                <a:sym typeface="+mn-ea"/>
              </a:rPr>
              <a:t> #  ["v30" , "v31" , "v33"]    </a:t>
            </a:r>
            <a:r>
              <a:rPr lang="en-US" sz="1400">
                <a:solidFill>
                  <a:schemeClr val="bg1"/>
                </a:solidFill>
                <a:sym typeface="+mn-ea"/>
              </a:rPr>
              <a:t>dict9["k3"][0] </a:t>
            </a:r>
            <a:r>
              <a:rPr lang="en-US" sz="1400">
                <a:solidFill>
                  <a:schemeClr val="accent6"/>
                </a:solidFill>
                <a:sym typeface="+mn-ea"/>
              </a:rPr>
              <a:t>or </a:t>
            </a:r>
            <a:r>
              <a:rPr lang="en-US" sz="1400">
                <a:solidFill>
                  <a:schemeClr val="bg1"/>
                </a:solidFill>
                <a:sym typeface="+mn-ea"/>
              </a:rPr>
              <a:t>obj9.get(“k3”)[0]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dict9["k3"][1] </a:t>
            </a:r>
            <a:r>
              <a:rPr lang="en-US" sz="1400">
                <a:solidFill>
                  <a:srgbClr val="92D050"/>
                </a:solidFill>
                <a:sym typeface="+mn-ea"/>
              </a:rPr>
              <a:t>or </a:t>
            </a:r>
            <a:r>
              <a:rPr lang="en-US" sz="1400">
                <a:solidFill>
                  <a:schemeClr val="bg1"/>
                </a:solidFill>
                <a:sym typeface="+mn-ea"/>
              </a:rPr>
              <a:t>dict9.get(“k3”)[1]</a:t>
            </a:r>
            <a:r>
              <a:rPr lang="en-US" sz="1400">
                <a:solidFill>
                  <a:srgbClr val="FF0000"/>
                </a:solidFill>
                <a:sym typeface="+mn-ea"/>
              </a:rPr>
              <a:t> #  v31	</a:t>
            </a:r>
            <a:r>
              <a:rPr lang="en-US" sz="1400">
                <a:solidFill>
                  <a:srgbClr val="C00000"/>
                </a:solidFill>
                <a:sym typeface="+mn-ea"/>
              </a:rPr>
              <a:t>             </a:t>
            </a:r>
            <a:r>
              <a:rPr lang="en-US" sz="1400">
                <a:solidFill>
                  <a:schemeClr val="bg1"/>
                </a:solidFill>
                <a:sym typeface="+mn-ea"/>
              </a:rPr>
              <a:t>dict9["k3"][2] </a:t>
            </a:r>
            <a:r>
              <a:rPr lang="en-US" sz="1400">
                <a:solidFill>
                  <a:schemeClr val="accent6"/>
                </a:solidFill>
                <a:sym typeface="+mn-ea"/>
              </a:rPr>
              <a:t>or </a:t>
            </a:r>
            <a:r>
              <a:rPr lang="en-US" sz="1400">
                <a:solidFill>
                  <a:schemeClr val="bg1"/>
                </a:solidFill>
                <a:sym typeface="+mn-ea"/>
              </a:rPr>
              <a:t>obj9.get(“k3”)[2] </a:t>
            </a:r>
            <a:r>
              <a:rPr lang="en-US" sz="1400">
                <a:solidFill>
                  <a:srgbClr val="FF0000"/>
                </a:solidFill>
                <a:sym typeface="+mn-ea"/>
              </a:rPr>
              <a:t>#  v32</a:t>
            </a:r>
            <a:endParaRPr lang="en-US" sz="1400">
              <a:solidFill>
                <a:srgbClr val="0070C0"/>
              </a:solidFill>
              <a:sym typeface="+mn-ea"/>
            </a:endParaRPr>
          </a:p>
        </p:txBody>
      </p:sp>
      <p:sp>
        <p:nvSpPr>
          <p:cNvPr id="2" name="矩形 23"/>
          <p:cNvSpPr/>
          <p:nvPr/>
        </p:nvSpPr>
        <p:spPr>
          <a:xfrm>
            <a:off x="10533380" y="313690"/>
            <a:ext cx="1370330" cy="12896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FF0000"/>
                </a:solidFill>
                <a:sym typeface="+mn-ea"/>
              </a:rPr>
              <a:t>ReadArgumet </a:t>
            </a:r>
            <a:r>
              <a:rPr lang="en-US" sz="1400" b="1">
                <a:solidFill>
                  <a:schemeClr val="bg1"/>
                </a:solidFill>
                <a:sym typeface="+mn-ea"/>
              </a:rPr>
              <a:t>= </a:t>
            </a:r>
            <a:r>
              <a:rPr lang="en-US" sz="1400" b="1">
                <a:solidFill>
                  <a:srgbClr val="FFFF00"/>
                </a:solidFill>
                <a:sym typeface="+mn-ea"/>
              </a:rPr>
              <a:t>manadatory </a:t>
            </a:r>
            <a:endParaRPr lang="en-US" sz="1400" b="1">
              <a:solidFill>
                <a:srgbClr val="FFFF00"/>
              </a:solidFill>
              <a:sym typeface="+mn-ea"/>
            </a:endParaRPr>
          </a:p>
          <a:p>
            <a:pPr algn="ctr"/>
            <a:r>
              <a:rPr lang="en-US" sz="1400" b="1">
                <a:solidFill>
                  <a:schemeClr val="bg1"/>
                </a:solidFill>
                <a:sym typeface="+mn-ea"/>
              </a:rPr>
              <a:t>WhiteArgumet = </a:t>
            </a:r>
            <a:r>
              <a:rPr lang="en-US" sz="1400" b="1">
                <a:solidFill>
                  <a:srgbClr val="FFFF00"/>
                </a:solidFill>
                <a:sym typeface="+mn-ea"/>
              </a:rPr>
              <a:t>optional</a:t>
            </a:r>
            <a:endParaRPr lang="en-US" altLang="zh-CN" sz="1400" b="1" dirty="0">
              <a:solidFill>
                <a:srgbClr val="FFFF00"/>
              </a:solidFill>
              <a:sym typeface="+mn-ea"/>
            </a:endParaRPr>
          </a:p>
        </p:txBody>
      </p:sp>
      <p:sp>
        <p:nvSpPr>
          <p:cNvPr id="7" name="Rectangles 6"/>
          <p:cNvSpPr/>
          <p:nvPr/>
        </p:nvSpPr>
        <p:spPr>
          <a:xfrm>
            <a:off x="125730" y="3526155"/>
            <a:ext cx="2903855" cy="1506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Update/add item from object </a:t>
            </a:r>
            <a:endParaRPr lang="en-US" sz="1400" b="1">
              <a:solidFill>
                <a:schemeClr val="accent5"/>
              </a:solidFill>
              <a:sym typeface="+mn-ea"/>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b="1">
                <a:solidFill>
                  <a:schemeClr val="accent5"/>
                </a:solidFill>
                <a:sym typeface="+mn-ea"/>
              </a:rPr>
              <a:t> =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chemeClr val="accent5"/>
                </a:solidFill>
                <a:sym typeface="+mn-ea"/>
              </a:rPr>
              <a:t>= </a:t>
            </a:r>
            <a:r>
              <a:rPr lang="en-US" sz="1400" b="1">
                <a:solidFill>
                  <a:schemeClr val="bg1"/>
                </a:solidFill>
                <a:sym typeface="+mn-ea"/>
              </a:rPr>
              <a:t>value</a:t>
            </a:r>
            <a:endParaRPr lang="en-US" sz="1400" b="1">
              <a:solidFill>
                <a:schemeClr val="bg1"/>
              </a:solidFill>
            </a:endParaRPr>
          </a:p>
        </p:txBody>
      </p:sp>
      <p:sp>
        <p:nvSpPr>
          <p:cNvPr id="8" name="Rectangles 7"/>
          <p:cNvSpPr/>
          <p:nvPr/>
        </p:nvSpPr>
        <p:spPr>
          <a:xfrm>
            <a:off x="4477385" y="3519170"/>
            <a:ext cx="6333490" cy="16268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a:solidFill>
                  <a:schemeClr val="bg1"/>
                </a:solidFill>
                <a:sym typeface="+mn-ea"/>
              </a:rPr>
              <a:t>const simpleObject = {} ; </a:t>
            </a:r>
            <a:endParaRPr lang="en-US" sz="1400">
              <a:solidFill>
                <a:schemeClr val="bg1"/>
              </a:solidFill>
              <a:sym typeface="+mn-ea"/>
            </a:endParaRPr>
          </a:p>
          <a:p>
            <a:pPr algn="l"/>
            <a:r>
              <a:rPr lang="en-US" sz="1400">
                <a:solidFill>
                  <a:schemeClr val="bg1"/>
                </a:solidFill>
                <a:sym typeface="+mn-ea"/>
              </a:rPr>
              <a:t>simpleObject.key1 = "value1" ;     </a:t>
            </a:r>
            <a:r>
              <a:rPr lang="en-US" sz="1400">
                <a:solidFill>
                  <a:srgbClr val="FF0000"/>
                </a:solidFill>
                <a:sym typeface="+mn-ea"/>
              </a:rPr>
              <a:t> // { key1: "value1"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simpleObject[“key2”] = "value2" ;     </a:t>
            </a:r>
            <a:r>
              <a:rPr lang="en-US" sz="1400">
                <a:solidFill>
                  <a:srgbClr val="FF0000"/>
                </a:solidFill>
                <a:sym typeface="+mn-ea"/>
              </a:rPr>
              <a:t> // { key1: "value1", key2: "value2"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simpleObject.key1 = "value3" ; </a:t>
            </a:r>
            <a:r>
              <a:rPr lang="en-US" sz="1400">
                <a:solidFill>
                  <a:schemeClr val="accent6"/>
                </a:solidFill>
                <a:sym typeface="+mn-ea"/>
              </a:rPr>
              <a:t> </a:t>
            </a:r>
            <a:r>
              <a:rPr lang="en-US" sz="1400">
                <a:solidFill>
                  <a:srgbClr val="FF0000"/>
                </a:solidFill>
                <a:sym typeface="+mn-ea"/>
              </a:rPr>
              <a:t>// { key1: "value3", key2: "value2" } </a:t>
            </a:r>
            <a:r>
              <a:rPr lang="en-US" sz="1400">
                <a:solidFill>
                  <a:schemeClr val="accent6"/>
                </a:solidFill>
                <a:sym typeface="+mn-ea"/>
              </a:rPr>
              <a:t>// update item</a:t>
            </a:r>
            <a:endParaRPr lang="en-US" sz="1400">
              <a:solidFill>
                <a:schemeClr val="accent6"/>
              </a:solidFill>
              <a:sym typeface="+mn-ea"/>
            </a:endParaRPr>
          </a:p>
          <a:p>
            <a:pPr algn="l"/>
            <a:r>
              <a:rPr lang="en-US" sz="1400">
                <a:solidFill>
                  <a:schemeClr val="bg1"/>
                </a:solidFill>
                <a:sym typeface="+mn-ea"/>
              </a:rPr>
              <a:t>simpleObject[“key2”] = "value4" ;</a:t>
            </a:r>
            <a:r>
              <a:rPr lang="en-US" sz="1400">
                <a:solidFill>
                  <a:schemeClr val="accent6"/>
                </a:solidFill>
                <a:sym typeface="+mn-ea"/>
              </a:rPr>
              <a:t> </a:t>
            </a:r>
            <a:r>
              <a:rPr lang="en-US" sz="1400">
                <a:solidFill>
                  <a:srgbClr val="FF0000"/>
                </a:solidFill>
                <a:sym typeface="+mn-ea"/>
              </a:rPr>
              <a:t>// { key1: "value3", key2: "value4" }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console.log(simpleObject1);	    </a:t>
            </a:r>
            <a:r>
              <a:rPr lang="en-US" sz="1400">
                <a:solidFill>
                  <a:srgbClr val="FF0000"/>
                </a:solidFill>
                <a:sym typeface="+mn-ea"/>
              </a:rPr>
              <a:t> // { key1: "value3", key2: "value4" }   </a:t>
            </a:r>
            <a:r>
              <a:rPr lang="en-US" sz="1400">
                <a:solidFill>
                  <a:srgbClr val="FF0000"/>
                </a:solidFill>
                <a:sym typeface="+mn-ea"/>
              </a:rPr>
              <a:t>  </a:t>
            </a:r>
            <a:endParaRPr lang="en-US" sz="1400" b="1">
              <a:solidFill>
                <a:srgbClr val="FF0000"/>
              </a:solidFill>
              <a:sym typeface="+mn-ea"/>
            </a:endParaRPr>
          </a:p>
        </p:txBody>
      </p:sp>
      <p:sp>
        <p:nvSpPr>
          <p:cNvPr id="9" name="Rectangles 8"/>
          <p:cNvSpPr/>
          <p:nvPr/>
        </p:nvSpPr>
        <p:spPr>
          <a:xfrm>
            <a:off x="125730" y="5160645"/>
            <a:ext cx="3921760" cy="1639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a:solidFill>
                  <a:schemeClr val="bg1"/>
                </a:solidFill>
                <a:sym typeface="+mn-ea"/>
              </a:rPr>
              <a:t> </a:t>
            </a:r>
            <a:r>
              <a:rPr lang="en-US" sz="1400" b="1">
                <a:solidFill>
                  <a:srgbClr val="C00000"/>
                </a:solidFill>
                <a:sym typeface="+mn-ea"/>
              </a:rPr>
              <a:t> // Update or add item in dictionary</a:t>
            </a:r>
            <a:endParaRPr lang="en-US" sz="1400" b="1">
              <a:solidFill>
                <a:schemeClr val="accent5"/>
              </a:solidFill>
              <a:sym typeface="+mn-ea"/>
            </a:endParaRPr>
          </a:p>
          <a:p>
            <a:pPr algn="l"/>
            <a:r>
              <a:rPr lang="en-US" sz="1400" b="1">
                <a:solidFill>
                  <a:schemeClr val="accent6"/>
                </a:solidFill>
                <a:sym typeface="+mn-ea"/>
              </a:rPr>
              <a:t>with index Method  </a:t>
            </a:r>
            <a:endParaRPr lang="en-US" sz="1400" b="1">
              <a:solidFill>
                <a:schemeClr val="accent6"/>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a:solidFill>
                  <a:schemeClr val="bg1"/>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 </a:t>
            </a:r>
            <a:r>
              <a:rPr lang="en-US" sz="1400" b="1">
                <a:solidFill>
                  <a:schemeClr val="bg1"/>
                </a:solidFill>
                <a:sym typeface="+mn-ea"/>
              </a:rPr>
              <a:t>value</a:t>
            </a:r>
            <a:endParaRPr lang="en-US" sz="1400" b="1">
              <a:solidFill>
                <a:schemeClr val="bg1"/>
              </a:solidFill>
              <a:sym typeface="+mn-ea"/>
            </a:endParaRPr>
          </a:p>
          <a:p>
            <a:pPr algn="l"/>
            <a:r>
              <a:rPr lang="en-US" sz="1400" b="1">
                <a:solidFill>
                  <a:schemeClr val="accent6"/>
                </a:solidFill>
                <a:sym typeface="+mn-ea"/>
              </a:rPr>
              <a:t>with update Method - update()</a:t>
            </a:r>
            <a:endParaRPr lang="en-US" sz="1400" b="1">
              <a:solidFill>
                <a:schemeClr val="bg1"/>
              </a:solidFill>
              <a:sym typeface="+mn-ea"/>
            </a:endParaRPr>
          </a:p>
          <a:p>
            <a:pPr algn="l"/>
            <a:r>
              <a:rPr lang="en-US" sz="1400">
                <a:solidFill>
                  <a:schemeClr val="accent2"/>
                </a:solidFill>
                <a:sym typeface="+mn-ea"/>
              </a:rPr>
              <a:t>dict1 </a:t>
            </a:r>
            <a:r>
              <a:rPr lang="en-US" sz="1400" b="1">
                <a:solidFill>
                  <a:schemeClr val="bg1"/>
                </a:solidFill>
                <a:sym typeface="+mn-ea"/>
              </a:rPr>
              <a:t>.</a:t>
            </a:r>
            <a:r>
              <a:rPr lang="en-US" sz="1400" b="1">
                <a:solidFill>
                  <a:schemeClr val="accent5"/>
                </a:solidFill>
                <a:sym typeface="+mn-ea"/>
              </a:rPr>
              <a:t>update({  </a:t>
            </a:r>
            <a:r>
              <a:rPr lang="en-US" sz="1400">
                <a:solidFill>
                  <a:schemeClr val="bg1"/>
                </a:solidFill>
                <a:sym typeface="+mn-ea"/>
              </a:rPr>
              <a:t>key1 : value1  , key2 : value2  ,  ..... , keyN : valueN </a:t>
            </a:r>
            <a:r>
              <a:rPr lang="en-US" sz="1400" b="1">
                <a:solidFill>
                  <a:schemeClr val="accent5"/>
                </a:solidFill>
                <a:sym typeface="+mn-ea"/>
              </a:rPr>
              <a:t>})</a:t>
            </a:r>
            <a:endParaRPr lang="en-US" sz="1400" b="1">
              <a:solidFill>
                <a:schemeClr val="accent5"/>
              </a:solidFill>
              <a:sym typeface="+mn-ea"/>
            </a:endParaRPr>
          </a:p>
        </p:txBody>
      </p:sp>
      <p:sp>
        <p:nvSpPr>
          <p:cNvPr id="11" name="矩形 23"/>
          <p:cNvSpPr/>
          <p:nvPr/>
        </p:nvSpPr>
        <p:spPr>
          <a:xfrm>
            <a:off x="3188335" y="3660775"/>
            <a:ext cx="1083945" cy="1173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Update and add an item in Object</a:t>
            </a:r>
            <a:endParaRPr lang="en-US" altLang="zh-CN" b="1" dirty="0">
              <a:solidFill>
                <a:schemeClr val="bg1"/>
              </a:solidFill>
              <a:sym typeface="+mn-ea"/>
            </a:endParaRPr>
          </a:p>
        </p:txBody>
      </p:sp>
      <p:sp>
        <p:nvSpPr>
          <p:cNvPr id="12" name="Rectangles 11"/>
          <p:cNvSpPr/>
          <p:nvPr/>
        </p:nvSpPr>
        <p:spPr>
          <a:xfrm>
            <a:off x="4477385" y="5224145"/>
            <a:ext cx="6634480" cy="15709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 simpleDict= {} ; </a:t>
            </a:r>
            <a:endParaRPr lang="en-US" sz="1400">
              <a:solidFill>
                <a:schemeClr val="bg1"/>
              </a:solidFill>
              <a:sym typeface="+mn-ea"/>
            </a:endParaRPr>
          </a:p>
          <a:p>
            <a:pPr algn="l"/>
            <a:r>
              <a:rPr lang="en-US" sz="1400">
                <a:solidFill>
                  <a:schemeClr val="bg1"/>
                </a:solidFill>
                <a:sym typeface="+mn-ea"/>
              </a:rPr>
              <a:t> simpleDict[“key1”]= "value1"    </a:t>
            </a:r>
            <a:r>
              <a:rPr lang="en-US" sz="1400">
                <a:solidFill>
                  <a:srgbClr val="FF0000"/>
                </a:solidFill>
                <a:sym typeface="+mn-ea"/>
              </a:rPr>
              <a:t># { key1: "value1" }  </a:t>
            </a:r>
            <a:r>
              <a:rPr lang="en-US" sz="1400">
                <a:solidFill>
                  <a:schemeClr val="accent6"/>
                </a:solidFill>
                <a:sym typeface="+mn-ea"/>
              </a:rPr>
              <a:t> # add item</a:t>
            </a:r>
            <a:endParaRPr lang="en-US" sz="1400">
              <a:solidFill>
                <a:srgbClr val="FF0000"/>
              </a:solidFill>
              <a:sym typeface="+mn-ea"/>
            </a:endParaRPr>
          </a:p>
          <a:p>
            <a:pPr algn="l"/>
            <a:r>
              <a:rPr lang="en-US" sz="1400">
                <a:solidFill>
                  <a:schemeClr val="bg1"/>
                </a:solidFill>
                <a:sym typeface="+mn-ea"/>
              </a:rPr>
              <a:t> simpleDict.update({“key2”:“value2”})   </a:t>
            </a:r>
            <a:r>
              <a:rPr lang="en-US" sz="1400">
                <a:solidFill>
                  <a:srgbClr val="FF0000"/>
                </a:solidFill>
                <a:sym typeface="+mn-ea"/>
              </a:rPr>
              <a:t># { key1: "value1", key2: "value2" }  </a:t>
            </a:r>
            <a:r>
              <a:rPr lang="en-US" sz="1400">
                <a:solidFill>
                  <a:schemeClr val="accent6"/>
                </a:solidFill>
                <a:sym typeface="+mn-ea"/>
              </a:rPr>
              <a:t># add item</a:t>
            </a:r>
            <a:endParaRPr lang="en-US" sz="1400">
              <a:solidFill>
                <a:srgbClr val="FF0000"/>
              </a:solidFill>
              <a:sym typeface="+mn-ea"/>
            </a:endParaRPr>
          </a:p>
          <a:p>
            <a:pPr algn="l"/>
            <a:r>
              <a:rPr lang="en-US" sz="1400">
                <a:solidFill>
                  <a:schemeClr val="bg1"/>
                </a:solidFill>
                <a:sym typeface="+mn-ea"/>
              </a:rPr>
              <a:t> simpleDict.update({“key1”:“value3”})   </a:t>
            </a:r>
            <a:r>
              <a:rPr lang="en-US" sz="1400">
                <a:solidFill>
                  <a:srgbClr val="FF0000"/>
                </a:solidFill>
                <a:sym typeface="+mn-ea"/>
              </a:rPr>
              <a:t># { key1: "value3", key2: "value2" }  </a:t>
            </a:r>
            <a:r>
              <a:rPr lang="en-US" sz="1400">
                <a:solidFill>
                  <a:schemeClr val="accent6"/>
                </a:solidFill>
                <a:sym typeface="+mn-ea"/>
              </a:rPr>
              <a:t># add item</a:t>
            </a:r>
            <a:endParaRPr lang="en-US" sz="1400">
              <a:solidFill>
                <a:srgbClr val="FF0000"/>
              </a:solidFill>
              <a:sym typeface="+mn-ea"/>
            </a:endParaRPr>
          </a:p>
          <a:p>
            <a:pPr algn="l"/>
            <a:r>
              <a:rPr lang="en-US" sz="1400">
                <a:solidFill>
                  <a:schemeClr val="accent6"/>
                </a:solidFill>
                <a:sym typeface="+mn-ea"/>
              </a:rPr>
              <a:t> </a:t>
            </a:r>
            <a:r>
              <a:rPr lang="en-US" sz="1400">
                <a:solidFill>
                  <a:schemeClr val="bg1"/>
                </a:solidFill>
                <a:sym typeface="+mn-ea"/>
              </a:rPr>
              <a:t>simpleDict[“key2”] = "value4"     </a:t>
            </a:r>
            <a:r>
              <a:rPr lang="en-US" sz="1400">
                <a:solidFill>
                  <a:srgbClr val="FF0000"/>
                </a:solidFill>
                <a:sym typeface="+mn-ea"/>
              </a:rPr>
              <a:t># { key1: "value3", key2: "value4"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 print(simpleDict)  </a:t>
            </a:r>
            <a:r>
              <a:rPr lang="en-US" sz="1400">
                <a:solidFill>
                  <a:srgbClr val="FF0000"/>
                </a:solidFill>
                <a:sym typeface="+mn-ea"/>
              </a:rPr>
              <a:t># { key1: "value3", key2: "value4"}      </a:t>
            </a:r>
            <a:endParaRPr lang="en-US" sz="1400">
              <a:solidFill>
                <a:srgbClr val="0070C0"/>
              </a:solidFill>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350520" y="85725"/>
            <a:ext cx="3948430" cy="251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Object</a:t>
            </a:r>
            <a:endParaRPr lang="en-US" altLang="zh-CN" sz="2000" b="1" dirty="0">
              <a:solidFill>
                <a:schemeClr val="bg1"/>
              </a:solidFill>
              <a:sym typeface="+mn-ea"/>
            </a:endParaRPr>
          </a:p>
        </p:txBody>
      </p:sp>
      <p:sp>
        <p:nvSpPr>
          <p:cNvPr id="3" name="Rectangles 2"/>
          <p:cNvSpPr/>
          <p:nvPr/>
        </p:nvSpPr>
        <p:spPr>
          <a:xfrm>
            <a:off x="97155" y="440055"/>
            <a:ext cx="3379470" cy="1131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Remove an item from object </a:t>
            </a:r>
            <a:endParaRPr lang="en-US" sz="1400" b="1">
              <a:solidFill>
                <a:schemeClr val="accent5"/>
              </a:solidFill>
              <a:sym typeface="+mn-ea"/>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rgbClr val="FF0000"/>
              </a:solidFill>
              <a:sym typeface="+mn-ea"/>
            </a:endParaRPr>
          </a:p>
        </p:txBody>
      </p:sp>
      <p:sp>
        <p:nvSpPr>
          <p:cNvPr id="4" name="Rectangles 3"/>
          <p:cNvSpPr/>
          <p:nvPr/>
        </p:nvSpPr>
        <p:spPr>
          <a:xfrm>
            <a:off x="6646545" y="440055"/>
            <a:ext cx="5436870" cy="15151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b="1">
                <a:solidFill>
                  <a:srgbClr val="C00000"/>
                </a:solidFill>
                <a:sym typeface="+mn-ea"/>
              </a:rPr>
              <a:t>// Remove an item from dictionary</a:t>
            </a:r>
            <a:endParaRPr lang="en-US" sz="1400" b="1">
              <a:solidFill>
                <a:schemeClr val="accent5"/>
              </a:solidFill>
              <a:sym typeface="+mn-ea"/>
            </a:endParaRPr>
          </a:p>
          <a:p>
            <a:pPr algn="l"/>
            <a:r>
              <a:rPr lang="en-US" sz="1400" b="1">
                <a:solidFill>
                  <a:schemeClr val="accent6"/>
                </a:solidFill>
                <a:sym typeface="+mn-ea"/>
              </a:rPr>
              <a:t>Remove all key - clear()  -&gt;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clear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Remove specific key - pop() - &gt;  </a:t>
            </a:r>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a:t>
            </a:r>
            <a:r>
              <a:rPr lang="en-US" sz="1400" b="1">
                <a:solidFill>
                  <a:schemeClr val="accent5"/>
                </a:solidFill>
                <a:sym typeface="+mn-ea"/>
              </a:rPr>
              <a:t>(</a:t>
            </a:r>
            <a:r>
              <a:rPr lang="en-US" sz="1400" b="1">
                <a:solidFill>
                  <a:srgbClr val="FF0000"/>
                </a:solidFill>
                <a:sym typeface="+mn-ea"/>
              </a:rPr>
              <a:t>keyname </a:t>
            </a:r>
            <a:r>
              <a:rPr lang="en-US" sz="1400" b="1">
                <a:solidFill>
                  <a:schemeClr val="bg1"/>
                </a:solidFill>
                <a:sym typeface="+mn-ea"/>
              </a:rPr>
              <a:t>, defaultValue</a:t>
            </a:r>
            <a:r>
              <a:rPr lang="en-US" sz="1400" b="1">
                <a:solidFill>
                  <a:schemeClr val="accent5"/>
                </a:solidFill>
                <a:sym typeface="+mn-ea"/>
              </a:rPr>
              <a:t>)</a:t>
            </a:r>
            <a:endParaRPr lang="en-US" sz="1400" b="1">
              <a:solidFill>
                <a:schemeClr val="accent5"/>
              </a:solidFill>
              <a:sym typeface="+mn-ea"/>
            </a:endParaRPr>
          </a:p>
          <a:p>
            <a:pPr algn="l"/>
            <a:r>
              <a:rPr lang="en-US" sz="1400" b="1">
                <a:solidFill>
                  <a:schemeClr val="accent6"/>
                </a:solidFill>
                <a:sym typeface="+mn-ea"/>
              </a:rPr>
              <a:t>Remove last key - popitem()  -&gt;   </a:t>
            </a:r>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popitem</a:t>
            </a:r>
            <a:r>
              <a:rPr lang="en-US" sz="1400" b="1">
                <a:solidFill>
                  <a:schemeClr val="accent5"/>
                </a:solidFill>
                <a:sym typeface="+mn-ea"/>
              </a:rPr>
              <a:t>()</a:t>
            </a:r>
            <a:endParaRPr lang="en-US" sz="1400" b="1">
              <a:solidFill>
                <a:schemeClr val="accent5"/>
              </a:solidFill>
              <a:sym typeface="+mn-ea"/>
            </a:endParaRPr>
          </a:p>
          <a:p>
            <a:pPr algn="l"/>
            <a:r>
              <a:rPr lang="en-US" sz="1400" b="1">
                <a:solidFill>
                  <a:schemeClr val="accent6"/>
                </a:solidFill>
                <a:sym typeface="+mn-ea"/>
              </a:rPr>
              <a:t>Deete Dictionary - del  -&gt;   </a:t>
            </a:r>
            <a:r>
              <a:rPr lang="en-US" sz="1400" b="1">
                <a:solidFill>
                  <a:srgbClr val="00B0F0"/>
                </a:solidFill>
                <a:sym typeface="+mn-ea"/>
              </a:rPr>
              <a:t>del </a:t>
            </a:r>
            <a:r>
              <a:rPr lang="en-US" sz="1400">
                <a:solidFill>
                  <a:schemeClr val="accent2"/>
                </a:solidFill>
                <a:sym typeface="+mn-ea"/>
              </a:rPr>
              <a:t>dict1 </a:t>
            </a:r>
            <a:endParaRPr lang="en-US" sz="1400" b="1">
              <a:solidFill>
                <a:schemeClr val="accent5"/>
              </a:solidFill>
              <a:sym typeface="+mn-ea"/>
            </a:endParaRPr>
          </a:p>
        </p:txBody>
      </p:sp>
      <p:sp>
        <p:nvSpPr>
          <p:cNvPr id="5" name="Rectangles 4"/>
          <p:cNvSpPr/>
          <p:nvPr/>
        </p:nvSpPr>
        <p:spPr>
          <a:xfrm>
            <a:off x="97155" y="1674495"/>
            <a:ext cx="6405880" cy="1338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delete oct9[“k2”]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"k3" : ["v30" , "v31" , "v33"] } </a:t>
            </a:r>
            <a:endParaRPr lang="en-US" sz="1400">
              <a:solidFill>
                <a:srgbClr val="FF0000"/>
              </a:solidFill>
              <a:sym typeface="+mn-ea"/>
            </a:endParaRPr>
          </a:p>
          <a:p>
            <a:pPr algn="l"/>
            <a:r>
              <a:rPr lang="en-US" sz="1400">
                <a:solidFill>
                  <a:schemeClr val="bg1"/>
                </a:solidFill>
                <a:sym typeface="+mn-ea"/>
              </a:rPr>
              <a:t>delete oct9.k3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a:t>
            </a:r>
            <a:endParaRPr lang="en-US" sz="1400" b="1">
              <a:solidFill>
                <a:srgbClr val="FF0000"/>
              </a:solidFill>
              <a:sym typeface="+mn-ea"/>
            </a:endParaRPr>
          </a:p>
        </p:txBody>
      </p:sp>
      <p:sp>
        <p:nvSpPr>
          <p:cNvPr id="6" name="Rectangles 5"/>
          <p:cNvSpPr/>
          <p:nvPr/>
        </p:nvSpPr>
        <p:spPr>
          <a:xfrm>
            <a:off x="6645910" y="2512695"/>
            <a:ext cx="5437505" cy="12388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b="1">
                <a:solidFill>
                  <a:schemeClr val="accent5"/>
                </a:solidFill>
                <a:sym typeface="+mn-ea"/>
              </a:rPr>
              <a:t>dict9=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dict9.pop[“k2”] ;     </a:t>
            </a:r>
            <a:r>
              <a:rPr lang="en-US" sz="1400">
                <a:solidFill>
                  <a:srgbClr val="FF0000"/>
                </a:solidFill>
                <a:sym typeface="+mn-ea"/>
              </a:rPr>
              <a:t> </a:t>
            </a:r>
            <a:r>
              <a:rPr lang="en-US" sz="1400">
                <a:solidFill>
                  <a:schemeClr val="bg1"/>
                </a:solidFill>
                <a:sym typeface="+mn-ea"/>
              </a:rPr>
              <a:t>print(dict9);</a:t>
            </a:r>
            <a:r>
              <a:rPr lang="en-US" sz="1400">
                <a:solidFill>
                  <a:srgbClr val="FF0000"/>
                </a:solidFill>
                <a:sym typeface="+mn-ea"/>
              </a:rPr>
              <a:t>#  { "k1" : "v1" , "k3" : "v3" ,"k4" : "v4"  } </a:t>
            </a:r>
            <a:endParaRPr lang="en-US" sz="1400">
              <a:solidFill>
                <a:srgbClr val="FF0000"/>
              </a:solidFill>
              <a:sym typeface="+mn-ea"/>
            </a:endParaRPr>
          </a:p>
          <a:p>
            <a:pPr algn="l"/>
            <a:r>
              <a:rPr lang="en-US" sz="1400">
                <a:solidFill>
                  <a:schemeClr val="bg1"/>
                </a:solidFill>
                <a:sym typeface="+mn-ea"/>
              </a:rPr>
              <a:t>dict9.popitem();     </a:t>
            </a:r>
            <a:r>
              <a:rPr lang="en-US" sz="1400">
                <a:solidFill>
                  <a:srgbClr val="FF0000"/>
                </a:solidFill>
                <a:sym typeface="+mn-ea"/>
              </a:rPr>
              <a:t> </a:t>
            </a:r>
            <a:r>
              <a:rPr lang="en-US" sz="1400">
                <a:solidFill>
                  <a:schemeClr val="bg1"/>
                </a:solidFill>
                <a:sym typeface="+mn-ea"/>
              </a:rPr>
              <a:t>print(dict9);</a:t>
            </a:r>
            <a:r>
              <a:rPr lang="en-US" sz="1400">
                <a:solidFill>
                  <a:srgbClr val="FF0000"/>
                </a:solidFill>
                <a:sym typeface="+mn-ea"/>
              </a:rPr>
              <a:t>#  { "k1" : "v1" , "k3" : "v3"  }   </a:t>
            </a:r>
            <a:endParaRPr lang="en-US" sz="1400">
              <a:solidFill>
                <a:srgbClr val="FF0000"/>
              </a:solidFill>
              <a:sym typeface="+mn-ea"/>
            </a:endParaRPr>
          </a:p>
          <a:p>
            <a:pPr algn="l"/>
            <a:r>
              <a:rPr lang="en-US" sz="1400">
                <a:solidFill>
                  <a:schemeClr val="bg1"/>
                </a:solidFill>
                <a:sym typeface="+mn-ea"/>
              </a:rPr>
              <a:t>dict9.clear();     </a:t>
            </a:r>
            <a:r>
              <a:rPr lang="en-US" sz="1400">
                <a:solidFill>
                  <a:srgbClr val="FF0000"/>
                </a:solidFill>
                <a:sym typeface="+mn-ea"/>
              </a:rPr>
              <a:t> </a:t>
            </a:r>
            <a:r>
              <a:rPr lang="en-US" sz="1400">
                <a:solidFill>
                  <a:schemeClr val="bg1"/>
                </a:solidFill>
                <a:sym typeface="+mn-ea"/>
              </a:rPr>
              <a:t>print(dict9);      </a:t>
            </a:r>
            <a:r>
              <a:rPr lang="en-US" sz="1400">
                <a:solidFill>
                  <a:srgbClr val="FF0000"/>
                </a:solidFill>
                <a:sym typeface="+mn-ea"/>
              </a:rPr>
              <a:t># {}   </a:t>
            </a:r>
            <a:endParaRPr lang="en-US" sz="1400">
              <a:solidFill>
                <a:srgbClr val="0070C0"/>
              </a:solidFill>
              <a:sym typeface="+mn-ea"/>
            </a:endParaRPr>
          </a:p>
        </p:txBody>
      </p:sp>
      <p:sp>
        <p:nvSpPr>
          <p:cNvPr id="16" name="矩形 23"/>
          <p:cNvSpPr/>
          <p:nvPr/>
        </p:nvSpPr>
        <p:spPr>
          <a:xfrm>
            <a:off x="7661275" y="34290"/>
            <a:ext cx="4422140" cy="302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Dictionaries</a:t>
            </a:r>
            <a:endParaRPr lang="en-US" altLang="zh-CN" sz="2000" b="1" dirty="0">
              <a:solidFill>
                <a:schemeClr val="bg1"/>
              </a:solidFill>
              <a:sym typeface="+mn-ea"/>
            </a:endParaRPr>
          </a:p>
        </p:txBody>
      </p:sp>
      <p:sp>
        <p:nvSpPr>
          <p:cNvPr id="2" name="Rectangles 1"/>
          <p:cNvSpPr/>
          <p:nvPr/>
        </p:nvSpPr>
        <p:spPr>
          <a:xfrm>
            <a:off x="97155" y="3486785"/>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obj1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obj3  </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chemeClr val="accent1"/>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7" name="矩形 23"/>
          <p:cNvSpPr/>
          <p:nvPr/>
        </p:nvSpPr>
        <p:spPr>
          <a:xfrm>
            <a:off x="1921510" y="3115945"/>
            <a:ext cx="2981960" cy="2679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Objects in JavaScript</a:t>
            </a:r>
            <a:endParaRPr lang="en-US" sz="2000" b="1">
              <a:solidFill>
                <a:schemeClr val="bg1"/>
              </a:solidFill>
              <a:sym typeface="+mn-ea"/>
            </a:endParaRPr>
          </a:p>
        </p:txBody>
      </p:sp>
      <p:sp>
        <p:nvSpPr>
          <p:cNvPr id="8" name="Rectangles 7"/>
          <p:cNvSpPr/>
          <p:nvPr/>
        </p:nvSpPr>
        <p:spPr>
          <a:xfrm>
            <a:off x="7299960" y="4309745"/>
            <a:ext cx="4246880" cy="1054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6"/>
              </a:solidFill>
              <a:sym typeface="+mn-ea"/>
            </a:endParaRPr>
          </a:p>
          <a:p>
            <a:pPr algn="l"/>
            <a:r>
              <a:rPr lang="en-US" sz="1400" b="1">
                <a:solidFill>
                  <a:schemeClr val="accent6"/>
                </a:solidFill>
                <a:sym typeface="+mn-ea"/>
              </a:rPr>
              <a:t>Use the copy() method :-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dict</a:t>
            </a:r>
            <a:r>
              <a:rPr lang="en-US" sz="1400" b="1">
                <a:solidFill>
                  <a:schemeClr val="accent1"/>
                </a:solidFill>
                <a:sym typeface="+mn-ea"/>
              </a:rPr>
              <a:t>(</a:t>
            </a:r>
            <a:r>
              <a:rPr lang="en-US" sz="1400">
                <a:solidFill>
                  <a:schemeClr val="accent2"/>
                </a:solidFill>
                <a:sym typeface="+mn-ea"/>
              </a:rPr>
              <a:t>dict1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dict2 = dict1</a:t>
            </a:r>
            <a:endParaRPr lang="en-US" sz="1400" b="1">
              <a:solidFill>
                <a:schemeClr val="accent2"/>
              </a:solidFill>
              <a:sym typeface="+mn-ea"/>
            </a:endParaRPr>
          </a:p>
        </p:txBody>
      </p:sp>
      <p:sp>
        <p:nvSpPr>
          <p:cNvPr id="9" name="矩形 23"/>
          <p:cNvSpPr/>
          <p:nvPr/>
        </p:nvSpPr>
        <p:spPr>
          <a:xfrm>
            <a:off x="7051040" y="3967480"/>
            <a:ext cx="3736340" cy="274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a:t>
            </a:r>
            <a:r>
              <a:rPr lang="en-US" sz="2000" b="1">
                <a:solidFill>
                  <a:schemeClr val="bg1"/>
                </a:solidFill>
                <a:sym typeface="+mn-ea"/>
              </a:rPr>
              <a:t>Dictionaries </a:t>
            </a:r>
            <a:r>
              <a:rPr lang="en-US" sz="2000" b="1">
                <a:solidFill>
                  <a:schemeClr val="bg1"/>
                </a:solidFill>
                <a:sym typeface="+mn-ea"/>
              </a:rPr>
              <a:t>in Python</a:t>
            </a:r>
            <a:endParaRPr lang="en-US" sz="2000" b="1">
              <a:solidFill>
                <a:schemeClr val="bg1"/>
              </a:solidFill>
              <a:sym typeface="+mn-ea"/>
            </a:endParaRPr>
          </a:p>
        </p:txBody>
      </p:sp>
      <p:sp>
        <p:nvSpPr>
          <p:cNvPr id="11" name="Rectangles 10"/>
          <p:cNvSpPr/>
          <p:nvPr/>
        </p:nvSpPr>
        <p:spPr>
          <a:xfrm>
            <a:off x="97155" y="4928235"/>
            <a:ext cx="5622290" cy="1458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a:solidFill>
                  <a:schemeClr val="bg1"/>
                </a:solidFill>
                <a:sym typeface="+mn-ea"/>
              </a:rPr>
              <a:t>const target = { a: 1, b: 2 };	const source = { b: 4, c: 5 };</a:t>
            </a:r>
            <a:endParaRPr lang="en-US" sz="1400">
              <a:solidFill>
                <a:schemeClr val="bg1"/>
              </a:solidFill>
              <a:sym typeface="+mn-ea"/>
            </a:endParaRPr>
          </a:p>
          <a:p>
            <a:pPr algn="l"/>
            <a:r>
              <a:rPr lang="en-US" sz="1400">
                <a:solidFill>
                  <a:schemeClr val="bg1"/>
                </a:solidFill>
                <a:sym typeface="+mn-ea"/>
              </a:rPr>
              <a:t>// const returnedTarget = Object.assign(target, source);</a:t>
            </a:r>
            <a:endParaRPr lang="en-US" sz="1400">
              <a:solidFill>
                <a:schemeClr val="bg1"/>
              </a:solidFill>
              <a:sym typeface="+mn-ea"/>
            </a:endParaRPr>
          </a:p>
          <a:p>
            <a:pPr algn="l"/>
            <a:r>
              <a:rPr lang="en-US" sz="1400">
                <a:solidFill>
                  <a:schemeClr val="bg1"/>
                </a:solidFill>
                <a:sym typeface="+mn-ea"/>
              </a:rPr>
              <a:t>const returnedTarget = {...target,...source};</a:t>
            </a:r>
            <a:endParaRPr lang="en-US" sz="1400">
              <a:solidFill>
                <a:schemeClr val="bg1"/>
              </a:solidFill>
              <a:sym typeface="+mn-ea"/>
            </a:endParaRPr>
          </a:p>
          <a:p>
            <a:pPr algn="l"/>
            <a:r>
              <a:rPr lang="en-US" sz="1400">
                <a:solidFill>
                  <a:schemeClr val="bg1"/>
                </a:solidFill>
                <a:sym typeface="+mn-ea"/>
              </a:rPr>
              <a:t>console.log(returnedTarget);</a:t>
            </a:r>
            <a:endParaRPr lang="en-US" sz="1400">
              <a:solidFill>
                <a:schemeClr val="bg1"/>
              </a:solidFill>
              <a:sym typeface="+mn-ea"/>
            </a:endParaRPr>
          </a:p>
          <a:p>
            <a:pPr algn="l"/>
            <a:r>
              <a:rPr lang="en-US" sz="1400">
                <a:solidFill>
                  <a:srgbClr val="FF0000"/>
                </a:solidFill>
                <a:sym typeface="+mn-ea"/>
              </a:rPr>
              <a:t>// expected output: Object { a: 1, b: 4, c: 5 }</a:t>
            </a:r>
            <a:endParaRPr lang="en-US" sz="1400">
              <a:solidFill>
                <a:srgbClr val="FF0000"/>
              </a:solidFill>
              <a:sym typeface="+mn-ea"/>
            </a:endParaRPr>
          </a:p>
        </p:txBody>
      </p:sp>
      <p:sp>
        <p:nvSpPr>
          <p:cNvPr id="12" name="Rectangles 11"/>
          <p:cNvSpPr/>
          <p:nvPr/>
        </p:nvSpPr>
        <p:spPr>
          <a:xfrm>
            <a:off x="6788150" y="5523865"/>
            <a:ext cx="4758690" cy="11195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car = { "brand": "Ford", "model": "Mustang",  "year": 1964 }</a:t>
            </a:r>
            <a:endParaRPr lang="en-US" sz="1400">
              <a:solidFill>
                <a:schemeClr val="bg1"/>
              </a:solidFill>
              <a:sym typeface="+mn-ea"/>
            </a:endParaRPr>
          </a:p>
          <a:p>
            <a:pPr algn="l"/>
            <a:r>
              <a:rPr lang="en-US" sz="1400">
                <a:solidFill>
                  <a:schemeClr val="bg1"/>
                </a:solidFill>
                <a:sym typeface="+mn-ea"/>
              </a:rPr>
              <a:t>x = car.copy()</a:t>
            </a:r>
            <a:endParaRPr lang="en-US" sz="1400">
              <a:solidFill>
                <a:schemeClr val="bg1"/>
              </a:solidFill>
              <a:sym typeface="+mn-ea"/>
            </a:endParaRPr>
          </a:p>
          <a:p>
            <a:pPr algn="l"/>
            <a:r>
              <a:rPr lang="en-US" sz="1400">
                <a:solidFill>
                  <a:schemeClr val="bg1"/>
                </a:solidFill>
                <a:sym typeface="+mn-ea"/>
              </a:rPr>
              <a:t>print(x)  </a:t>
            </a:r>
            <a:r>
              <a:rPr lang="en-US" sz="1400">
                <a:solidFill>
                  <a:srgbClr val="FF0000"/>
                </a:solidFill>
                <a:sym typeface="+mn-ea"/>
              </a:rPr>
              <a:t># {'brand': 'Ford', 'model': 'Mustang', 'year': 1964}</a:t>
            </a:r>
            <a:endParaRPr lang="en-US" sz="1400">
              <a:solidFill>
                <a:srgbClr val="FF0000"/>
              </a:solidFill>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Rectangles 1"/>
          <p:cNvSpPr/>
          <p:nvPr/>
        </p:nvSpPr>
        <p:spPr>
          <a:xfrm>
            <a:off x="141605" y="240665"/>
            <a:ext cx="5332730" cy="1585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rPr>
              <a:t>Returns a key/value pair Array - entries()   -&gt;  </a:t>
            </a:r>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Array of keys - keys()  -&gt; </a:t>
            </a:r>
            <a:r>
              <a:rPr lang="en-US" sz="1400" b="1">
                <a:solidFill>
                  <a:srgbClr val="00B0F0"/>
                </a:solidFill>
                <a:sym typeface="+mn-ea"/>
              </a:rPr>
              <a:t> 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[key1 , key2 , key3 , key4 , key5 , key6 , .... ]</a:t>
            </a:r>
            <a:endParaRPr lang="en-US" sz="1400" b="1">
              <a:solidFill>
                <a:schemeClr val="bg1"/>
              </a:solidFill>
            </a:endParaRPr>
          </a:p>
          <a:p>
            <a:pPr algn="l"/>
            <a:r>
              <a:rPr lang="en-US" sz="1400" b="1">
                <a:solidFill>
                  <a:schemeClr val="accent6"/>
                </a:solidFill>
                <a:sym typeface="+mn-ea"/>
              </a:rPr>
              <a:t>Returns a Array of values - values()  -&gt;  </a:t>
            </a:r>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 value1 , value2 , value3 , value4, value5 , .... ]</a:t>
            </a:r>
            <a:endParaRPr lang="en-US" sz="1400" b="1">
              <a:solidFill>
                <a:schemeClr val="bg1"/>
              </a:solidFill>
            </a:endParaRPr>
          </a:p>
        </p:txBody>
      </p:sp>
      <p:sp>
        <p:nvSpPr>
          <p:cNvPr id="7" name="Rectangles 6"/>
          <p:cNvSpPr/>
          <p:nvPr/>
        </p:nvSpPr>
        <p:spPr>
          <a:xfrm>
            <a:off x="6576060" y="240665"/>
            <a:ext cx="5478780" cy="1560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a key/value pair as tupels in  List- items()   -&gt;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items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List of keys - keys()  -&gt;  </a:t>
            </a:r>
            <a:r>
              <a:rPr lang="en-US" sz="1400">
                <a:solidFill>
                  <a:schemeClr val="accent2"/>
                </a:solidFill>
                <a:sym typeface="+mn-ea"/>
              </a:rPr>
              <a:t>dict1</a:t>
            </a:r>
            <a:r>
              <a:rPr lang="en-US" sz="1400" b="1">
                <a:solidFill>
                  <a:schemeClr val="bg1"/>
                </a:solidFill>
                <a:sym typeface="+mn-ea"/>
              </a:rPr>
              <a:t>.</a:t>
            </a:r>
            <a:r>
              <a:rPr lang="en-US" sz="1400" b="1">
                <a:solidFill>
                  <a:schemeClr val="accent1"/>
                </a:solidFill>
                <a:sym typeface="+mn-ea"/>
              </a:rPr>
              <a:t>keys()</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 key2 , key3 , key4 , key5 , key6 , .... ]</a:t>
            </a:r>
            <a:endParaRPr lang="en-US" sz="1400" b="1">
              <a:solidFill>
                <a:schemeClr val="bg1"/>
              </a:solidFill>
            </a:endParaRPr>
          </a:p>
          <a:p>
            <a:pPr algn="l"/>
            <a:r>
              <a:rPr lang="en-US" sz="1400" b="1">
                <a:solidFill>
                  <a:schemeClr val="accent6"/>
                </a:solidFill>
                <a:sym typeface="+mn-ea"/>
              </a:rPr>
              <a:t>Returns a List of values - values()  -&gt;  </a:t>
            </a:r>
            <a:r>
              <a:rPr lang="en-US" sz="1400">
                <a:solidFill>
                  <a:schemeClr val="accent2"/>
                </a:solidFill>
                <a:sym typeface="+mn-ea"/>
              </a:rPr>
              <a:t>dict1</a:t>
            </a:r>
            <a:r>
              <a:rPr lang="en-US" sz="1400" b="1">
                <a:solidFill>
                  <a:schemeClr val="bg1"/>
                </a:solidFill>
                <a:sym typeface="+mn-ea"/>
              </a:rPr>
              <a:t>.</a:t>
            </a:r>
            <a:r>
              <a:rPr lang="en-US" sz="1400" b="1">
                <a:solidFill>
                  <a:schemeClr val="accent1"/>
                </a:solidFill>
                <a:sym typeface="+mn-ea"/>
              </a:rPr>
              <a:t>values()</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value1 , value2 , value3 , value4, value5 , .... ]</a:t>
            </a:r>
            <a:endParaRPr lang="en-US" sz="1400" b="1">
              <a:solidFill>
                <a:schemeClr val="bg1"/>
              </a:solidFill>
            </a:endParaRPr>
          </a:p>
        </p:txBody>
      </p:sp>
      <p:sp>
        <p:nvSpPr>
          <p:cNvPr id="8" name="Rectangles 7"/>
          <p:cNvSpPr/>
          <p:nvPr/>
        </p:nvSpPr>
        <p:spPr>
          <a:xfrm>
            <a:off x="141605" y="1920875"/>
            <a:ext cx="533273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oct9=</a:t>
            </a:r>
            <a:r>
              <a:rPr lang="en-US" sz="1400" b="1">
                <a:solidFill>
                  <a:schemeClr val="accent5"/>
                </a:solidFill>
                <a:sym typeface="+mn-ea"/>
              </a:rPr>
              <a:t>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console.log(</a:t>
            </a:r>
            <a:r>
              <a:rPr lang="en-US" sz="1400">
                <a:solidFill>
                  <a:schemeClr val="bg1"/>
                </a:solidFill>
                <a:sym typeface="+mn-ea"/>
              </a:rPr>
              <a:t>Object.entries(oct9)</a:t>
            </a:r>
            <a:r>
              <a:rPr lang="en-US" sz="1400">
                <a:solidFill>
                  <a:schemeClr val="bg1"/>
                </a:solidFill>
                <a:sym typeface="+mn-ea"/>
              </a:rPr>
              <a:t>);</a:t>
            </a:r>
            <a:r>
              <a:rPr lang="en-US" sz="1400">
                <a:solidFill>
                  <a:srgbClr val="FF0000"/>
                </a:solidFill>
                <a:sym typeface="+mn-ea"/>
              </a:rPr>
              <a:t>// </a:t>
            </a:r>
            <a:r>
              <a:rPr lang="en-US" sz="1400">
                <a:solidFill>
                  <a:srgbClr val="FF0000"/>
                </a:solidFill>
                <a:sym typeface="+mn-ea"/>
              </a:rPr>
              <a:t>Array [["k1", "v1"], ["k2", "v2"], ["k3", "v3"], ["k4", "v4"]</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console.log(Object.keys(oct9));</a:t>
            </a:r>
            <a:r>
              <a:rPr lang="en-US" sz="1400">
                <a:solidFill>
                  <a:srgbClr val="FF0000"/>
                </a:solidFill>
                <a:sym typeface="+mn-ea"/>
              </a:rPr>
              <a:t>//Array ["k1", "k2", "k3", "k4"]</a:t>
            </a:r>
            <a:endParaRPr lang="en-US" sz="1400" b="1">
              <a:solidFill>
                <a:srgbClr val="FF0000"/>
              </a:solidFill>
              <a:sym typeface="+mn-ea"/>
            </a:endParaRPr>
          </a:p>
          <a:p>
            <a:pPr algn="l"/>
            <a:r>
              <a:rPr lang="en-US" sz="1400">
                <a:solidFill>
                  <a:schemeClr val="bg1"/>
                </a:solidFill>
                <a:sym typeface="+mn-ea"/>
              </a:rPr>
              <a:t>console.log(Object.values(oct9));</a:t>
            </a:r>
            <a:r>
              <a:rPr lang="en-US" sz="1400">
                <a:solidFill>
                  <a:srgbClr val="FF0000"/>
                </a:solidFill>
                <a:sym typeface="+mn-ea"/>
              </a:rPr>
              <a:t>//</a:t>
            </a:r>
            <a:r>
              <a:rPr lang="en-US" sz="1400" b="1">
                <a:solidFill>
                  <a:srgbClr val="FF0000"/>
                </a:solidFill>
                <a:sym typeface="+mn-ea"/>
              </a:rPr>
              <a:t> </a:t>
            </a:r>
            <a:r>
              <a:rPr lang="en-US" sz="1400">
                <a:solidFill>
                  <a:srgbClr val="FF0000"/>
                </a:solidFill>
                <a:sym typeface="+mn-ea"/>
              </a:rPr>
              <a:t>Array ["v1", "v2", "v3", "v4"]</a:t>
            </a:r>
            <a:endParaRPr lang="en-US" sz="1400">
              <a:solidFill>
                <a:srgbClr val="FF0000"/>
              </a:solidFill>
              <a:sym typeface="+mn-ea"/>
            </a:endParaRPr>
          </a:p>
        </p:txBody>
      </p:sp>
      <p:sp>
        <p:nvSpPr>
          <p:cNvPr id="16" name="Rectangles 15"/>
          <p:cNvSpPr/>
          <p:nvPr/>
        </p:nvSpPr>
        <p:spPr>
          <a:xfrm>
            <a:off x="6576060" y="1801495"/>
            <a:ext cx="547878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b="1">
                <a:solidFill>
                  <a:schemeClr val="accent5"/>
                </a:solidFill>
                <a:sym typeface="+mn-ea"/>
              </a:rPr>
              <a:t>dict9=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print(dict9.items())</a:t>
            </a:r>
            <a:r>
              <a:rPr lang="en-US" sz="1400">
                <a:solidFill>
                  <a:schemeClr val="bg1"/>
                </a:solidFill>
                <a:sym typeface="+mn-ea"/>
              </a:rPr>
              <a:t>    </a:t>
            </a:r>
            <a:r>
              <a:rPr lang="en-US" sz="1400">
                <a:solidFill>
                  <a:srgbClr val="FF0000"/>
                </a:solidFill>
                <a:sym typeface="+mn-ea"/>
              </a:rPr>
              <a:t># dict_items([('k1', 'v1'), ('k2', 'v2'), ('k3', 'v3'), ('k4', 'v4')])</a:t>
            </a:r>
            <a:endParaRPr lang="en-US" sz="1400">
              <a:solidFill>
                <a:schemeClr val="bg1"/>
              </a:solidFill>
              <a:sym typeface="+mn-ea"/>
            </a:endParaRPr>
          </a:p>
          <a:p>
            <a:pPr algn="l"/>
            <a:r>
              <a:rPr lang="en-US" sz="1400">
                <a:solidFill>
                  <a:schemeClr val="bg1"/>
                </a:solidFill>
                <a:sym typeface="+mn-ea"/>
              </a:rPr>
              <a:t>print(dict9.keys())</a:t>
            </a:r>
            <a:r>
              <a:rPr lang="en-US" sz="1400">
                <a:solidFill>
                  <a:schemeClr val="bg1"/>
                </a:solidFill>
                <a:sym typeface="+mn-ea"/>
              </a:rPr>
              <a:t>    </a:t>
            </a:r>
            <a:r>
              <a:rPr lang="en-US" sz="1400">
                <a:solidFill>
                  <a:srgbClr val="FF0000"/>
                </a:solidFill>
                <a:sym typeface="+mn-ea"/>
              </a:rPr>
              <a:t>#  dict_keys(['k1', 'k2', 'k3', 'k4'])</a:t>
            </a:r>
            <a:endParaRPr lang="en-US" sz="1400">
              <a:solidFill>
                <a:schemeClr val="bg1"/>
              </a:solidFill>
              <a:sym typeface="+mn-ea"/>
            </a:endParaRPr>
          </a:p>
          <a:p>
            <a:pPr algn="l"/>
            <a:r>
              <a:rPr lang="en-US" sz="1400">
                <a:solidFill>
                  <a:schemeClr val="bg1"/>
                </a:solidFill>
                <a:sym typeface="+mn-ea"/>
              </a:rPr>
              <a:t>print(dict9.values())    </a:t>
            </a:r>
            <a:r>
              <a:rPr lang="en-US" sz="1400">
                <a:solidFill>
                  <a:srgbClr val="FF0000"/>
                </a:solidFill>
                <a:sym typeface="+mn-ea"/>
              </a:rPr>
              <a:t># dict_values(['v1', 'v2', 'v3', 'v4'])</a:t>
            </a:r>
            <a:endParaRPr lang="en-US" sz="1400">
              <a:solidFill>
                <a:srgbClr val="FF0000"/>
              </a:solidFill>
              <a:sym typeface="+mn-ea"/>
            </a:endParaRPr>
          </a:p>
        </p:txBody>
      </p:sp>
      <p:sp>
        <p:nvSpPr>
          <p:cNvPr id="17" name="矩形 23"/>
          <p:cNvSpPr/>
          <p:nvPr/>
        </p:nvSpPr>
        <p:spPr>
          <a:xfrm>
            <a:off x="1202690" y="1143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Object To Array </a:t>
            </a:r>
            <a:r>
              <a:rPr lang="en-US" sz="1600" b="1">
                <a:solidFill>
                  <a:schemeClr val="bg1"/>
                </a:solidFill>
                <a:sym typeface="+mn-ea"/>
              </a:rPr>
              <a:t>- converted </a:t>
            </a:r>
            <a:endParaRPr lang="en-US" altLang="zh-CN" sz="1600" b="1" dirty="0">
              <a:solidFill>
                <a:schemeClr val="bg1"/>
              </a:solidFill>
              <a:sym typeface="+mn-ea"/>
            </a:endParaRPr>
          </a:p>
        </p:txBody>
      </p:sp>
      <p:sp>
        <p:nvSpPr>
          <p:cNvPr id="18" name="矩形 23"/>
          <p:cNvSpPr/>
          <p:nvPr/>
        </p:nvSpPr>
        <p:spPr>
          <a:xfrm>
            <a:off x="7633970" y="4445"/>
            <a:ext cx="3442970" cy="236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Dictionaries To Lists - converted </a:t>
            </a:r>
            <a:endParaRPr lang="en-US" altLang="zh-CN" sz="1600" b="1" dirty="0">
              <a:solidFill>
                <a:schemeClr val="bg1"/>
              </a:solidFill>
              <a:sym typeface="+mn-ea"/>
            </a:endParaRPr>
          </a:p>
        </p:txBody>
      </p:sp>
      <p:sp>
        <p:nvSpPr>
          <p:cNvPr id="19" name="Rectangles 18"/>
          <p:cNvSpPr/>
          <p:nvPr/>
        </p:nvSpPr>
        <p:spPr>
          <a:xfrm>
            <a:off x="69850" y="4254500"/>
            <a:ext cx="5476240" cy="822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l"/>
            <a:r>
              <a:rPr lang="en-US" sz="1400" b="1">
                <a:solidFill>
                  <a:schemeClr val="accent6"/>
                </a:solidFill>
              </a:rPr>
              <a:t>Returns a key/value pair Object - entries()   -&gt;  </a:t>
            </a:r>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key1 : value1,  key2 : value2,  key3 : value3, .... }</a:t>
            </a:r>
            <a:endParaRPr lang="en-US" sz="1400" b="1">
              <a:solidFill>
                <a:schemeClr val="bg1"/>
              </a:solidFill>
            </a:endParaRPr>
          </a:p>
        </p:txBody>
      </p:sp>
      <p:sp>
        <p:nvSpPr>
          <p:cNvPr id="20" name="矩形 23"/>
          <p:cNvSpPr/>
          <p:nvPr/>
        </p:nvSpPr>
        <p:spPr>
          <a:xfrm>
            <a:off x="881380" y="400558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Array/Map To Object </a:t>
            </a:r>
            <a:r>
              <a:rPr lang="en-US" sz="1600" b="1">
                <a:solidFill>
                  <a:schemeClr val="bg1"/>
                </a:solidFill>
                <a:sym typeface="+mn-ea"/>
              </a:rPr>
              <a:t>- converted </a:t>
            </a:r>
            <a:endParaRPr lang="en-US" altLang="zh-CN" sz="1600" b="1" dirty="0">
              <a:solidFill>
                <a:schemeClr val="bg1"/>
              </a:solidFill>
              <a:sym typeface="+mn-ea"/>
            </a:endParaRPr>
          </a:p>
        </p:txBody>
      </p:sp>
      <p:sp>
        <p:nvSpPr>
          <p:cNvPr id="21" name="Rectangles 20"/>
          <p:cNvSpPr/>
          <p:nvPr/>
        </p:nvSpPr>
        <p:spPr>
          <a:xfrm>
            <a:off x="5810885" y="4286885"/>
            <a:ext cx="5836285" cy="7581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a key/value pair List- items()   -&gt;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fromKeys</a:t>
            </a:r>
            <a:r>
              <a:rPr lang="en-US" sz="1400" b="1">
                <a:solidFill>
                  <a:schemeClr val="bg1"/>
                </a:solidFill>
                <a:sym typeface="+mn-ea"/>
              </a:rPr>
              <a:t>(</a:t>
            </a:r>
            <a:r>
              <a:rPr lang="en-US" sz="1400" b="1">
                <a:solidFill>
                  <a:srgbClr val="FF0000"/>
                </a:solidFill>
                <a:sym typeface="+mn-ea"/>
              </a:rPr>
              <a:t>iterableObj </a:t>
            </a:r>
            <a:r>
              <a:rPr lang="en-US" sz="1400" b="1">
                <a:solidFill>
                  <a:schemeClr val="bg1"/>
                </a:solidFill>
                <a:sym typeface="+mn-ea"/>
              </a:rPr>
              <a:t>, value) </a:t>
            </a:r>
            <a:endParaRPr lang="en-US" sz="1400" b="1">
              <a:solidFill>
                <a:schemeClr val="bg1"/>
              </a:solidFill>
              <a:sym typeface="+mn-ea"/>
            </a:endParaRPr>
          </a:p>
          <a:p>
            <a:pPr algn="l"/>
            <a:r>
              <a:rPr lang="en-US" sz="1400" b="1">
                <a:solidFill>
                  <a:srgbClr val="FF0000"/>
                </a:solidFill>
                <a:sym typeface="+mn-ea"/>
              </a:rPr>
              <a:t>iterableObj  :- </a:t>
            </a:r>
            <a:r>
              <a:rPr lang="en-US" sz="1400" b="1">
                <a:solidFill>
                  <a:schemeClr val="bg1"/>
                </a:solidFill>
                <a:sym typeface="+mn-ea"/>
              </a:rPr>
              <a:t>string </a:t>
            </a:r>
            <a:r>
              <a:rPr lang="en-US" sz="1400" b="1">
                <a:solidFill>
                  <a:srgbClr val="FF0000"/>
                </a:solidFill>
                <a:sym typeface="+mn-ea"/>
              </a:rPr>
              <a:t>, </a:t>
            </a:r>
            <a:r>
              <a:rPr lang="en-US" sz="1400" b="1">
                <a:solidFill>
                  <a:schemeClr val="bg1"/>
                </a:solidFill>
                <a:sym typeface="+mn-ea"/>
              </a:rPr>
              <a:t>tupels </a:t>
            </a:r>
            <a:r>
              <a:rPr lang="en-US" sz="1400" b="1">
                <a:solidFill>
                  <a:srgbClr val="FF0000"/>
                </a:solidFill>
                <a:sym typeface="+mn-ea"/>
              </a:rPr>
              <a:t>,</a:t>
            </a:r>
            <a:r>
              <a:rPr lang="en-US" sz="1400" b="1">
                <a:solidFill>
                  <a:schemeClr val="bg1"/>
                </a:solidFill>
                <a:sym typeface="+mn-ea"/>
              </a:rPr>
              <a:t>set</a:t>
            </a:r>
            <a:r>
              <a:rPr lang="en-US" sz="1400" b="1">
                <a:solidFill>
                  <a:srgbClr val="FF0000"/>
                </a:solidFill>
                <a:sym typeface="+mn-ea"/>
              </a:rPr>
              <a:t>, </a:t>
            </a:r>
            <a:r>
              <a:rPr lang="en-US" sz="1400" b="1">
                <a:solidFill>
                  <a:schemeClr val="bg1"/>
                </a:solidFill>
                <a:sym typeface="+mn-ea"/>
              </a:rPr>
              <a:t>lists</a:t>
            </a:r>
            <a:endParaRPr lang="en-US" sz="1400" b="1">
              <a:solidFill>
                <a:schemeClr val="bg1"/>
              </a:solidFill>
              <a:sym typeface="+mn-ea"/>
            </a:endParaRPr>
          </a:p>
        </p:txBody>
      </p:sp>
      <p:sp>
        <p:nvSpPr>
          <p:cNvPr id="22" name="矩形 23"/>
          <p:cNvSpPr/>
          <p:nvPr/>
        </p:nvSpPr>
        <p:spPr>
          <a:xfrm>
            <a:off x="7593965" y="3985895"/>
            <a:ext cx="3442970" cy="236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Lists To Dictionaries - converted </a:t>
            </a:r>
            <a:endParaRPr lang="en-US" altLang="zh-CN" sz="1600" b="1" dirty="0">
              <a:solidFill>
                <a:schemeClr val="bg1"/>
              </a:solidFill>
              <a:sym typeface="+mn-ea"/>
            </a:endParaRPr>
          </a:p>
        </p:txBody>
      </p:sp>
      <p:sp>
        <p:nvSpPr>
          <p:cNvPr id="23" name="Rectangles 22"/>
          <p:cNvSpPr/>
          <p:nvPr/>
        </p:nvSpPr>
        <p:spPr>
          <a:xfrm>
            <a:off x="71120" y="5097145"/>
            <a:ext cx="4689475" cy="1626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const entriesMap = new Map([   ['foo', 'bar'],  ['baz', 42]  ]);</a:t>
            </a:r>
            <a:endParaRPr lang="en-US" sz="1400" b="1">
              <a:solidFill>
                <a:schemeClr val="accent5"/>
              </a:solidFill>
              <a:sym typeface="+mn-ea"/>
            </a:endParaRPr>
          </a:p>
          <a:p>
            <a:pPr algn="l"/>
            <a:r>
              <a:rPr lang="en-US" sz="1400">
                <a:solidFill>
                  <a:schemeClr val="bg1"/>
                </a:solidFill>
                <a:sym typeface="+mn-ea"/>
              </a:rPr>
              <a:t>console.log(Object.fromEntries(entriesMap ));</a:t>
            </a:r>
            <a:endParaRPr lang="en-US" sz="1400">
              <a:solidFill>
                <a:schemeClr val="bg1"/>
              </a:solidFill>
              <a:sym typeface="+mn-ea"/>
            </a:endParaRPr>
          </a:p>
          <a:p>
            <a:pPr algn="l"/>
            <a:r>
              <a:rPr lang="en-US" sz="1400">
                <a:solidFill>
                  <a:srgbClr val="FF0000"/>
                </a:solidFill>
                <a:sym typeface="+mn-ea"/>
              </a:rPr>
              <a:t>//  Object { foo: "bar", baz: 42 }</a:t>
            </a:r>
            <a:endParaRPr lang="en-US" sz="1400" b="1">
              <a:solidFill>
                <a:schemeClr val="accent5"/>
              </a:solidFill>
              <a:sym typeface="+mn-ea"/>
            </a:endParaRPr>
          </a:p>
          <a:p>
            <a:pPr algn="l"/>
            <a:r>
              <a:rPr lang="en-US" sz="1400" b="1">
                <a:solidFill>
                  <a:schemeClr val="accent5"/>
                </a:solidFill>
                <a:sym typeface="+mn-ea"/>
              </a:rPr>
              <a:t>const entriesArray = [   ['foo', 'bar'],  ['baz', 42]  ];</a:t>
            </a:r>
            <a:endParaRPr lang="en-US" sz="1400" b="1">
              <a:solidFill>
                <a:schemeClr val="accent5"/>
              </a:solidFill>
              <a:sym typeface="+mn-ea"/>
            </a:endParaRPr>
          </a:p>
          <a:p>
            <a:pPr algn="l"/>
            <a:r>
              <a:rPr lang="en-US" sz="1400">
                <a:solidFill>
                  <a:schemeClr val="bg1"/>
                </a:solidFill>
                <a:sym typeface="+mn-ea"/>
              </a:rPr>
              <a:t>console.log(Object.fromEntries(entriesArray ));</a:t>
            </a:r>
            <a:endParaRPr lang="en-US" sz="1400">
              <a:solidFill>
                <a:schemeClr val="bg1"/>
              </a:solidFill>
              <a:sym typeface="+mn-ea"/>
            </a:endParaRPr>
          </a:p>
          <a:p>
            <a:pPr algn="l"/>
            <a:r>
              <a:rPr lang="en-US" sz="1400">
                <a:solidFill>
                  <a:srgbClr val="FF0000"/>
                </a:solidFill>
                <a:sym typeface="+mn-ea"/>
              </a:rPr>
              <a:t>//  Object { foo: "bar", baz: 42 }</a:t>
            </a:r>
            <a:endParaRPr lang="en-US" sz="1400">
              <a:solidFill>
                <a:srgbClr val="FF0000"/>
              </a:solidFill>
              <a:sym typeface="+mn-ea"/>
            </a:endParaRPr>
          </a:p>
        </p:txBody>
      </p:sp>
      <p:sp>
        <p:nvSpPr>
          <p:cNvPr id="24" name="Rectangles 23"/>
          <p:cNvSpPr/>
          <p:nvPr/>
        </p:nvSpPr>
        <p:spPr>
          <a:xfrm>
            <a:off x="5140960" y="5346065"/>
            <a:ext cx="2281555"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 32, 'e': 32, 'y': 32}</a:t>
            </a:r>
            <a:endParaRPr lang="en-US" sz="1400">
              <a:solidFill>
                <a:srgbClr val="FF0000"/>
              </a:solidFill>
              <a:sym typeface="+mn-ea"/>
            </a:endParaRPr>
          </a:p>
        </p:txBody>
      </p:sp>
      <p:sp>
        <p:nvSpPr>
          <p:cNvPr id="25" name="Rectangles 24"/>
          <p:cNvSpPr/>
          <p:nvPr/>
        </p:nvSpPr>
        <p:spPr>
          <a:xfrm>
            <a:off x="7422515" y="5341620"/>
            <a:ext cx="2302510"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('key1', 'key2', 'key3')</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('key1', 'key2', 'key3')</a:t>
            </a:r>
            <a:endParaRPr lang="en-US" sz="1400">
              <a:solidFill>
                <a:srgbClr val="FF0000"/>
              </a:solidFill>
              <a:sym typeface="+mn-ea"/>
            </a:endParaRPr>
          </a:p>
        </p:txBody>
      </p:sp>
      <p:sp>
        <p:nvSpPr>
          <p:cNvPr id="26" name="Rectangles 25"/>
          <p:cNvSpPr/>
          <p:nvPr/>
        </p:nvSpPr>
        <p:spPr>
          <a:xfrm>
            <a:off x="9801225" y="5341620"/>
            <a:ext cx="2302510"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['key1', 'key2', 'key3']</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('key1', 'key2', 'key3')</a:t>
            </a:r>
            <a:endParaRPr lang="en-US" sz="1400">
              <a:solidFill>
                <a:srgbClr val="FF0000"/>
              </a:solidFill>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 name="Rectangles 6"/>
          <p:cNvSpPr/>
          <p:nvPr/>
        </p:nvSpPr>
        <p:spPr>
          <a:xfrm>
            <a:off x="6576060" y="297815"/>
            <a:ext cx="547878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a key exist  in  dictionary  -&gt;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dict1</a:t>
            </a:r>
            <a:r>
              <a:rPr lang="en-US" sz="1400" b="1">
                <a:solidFill>
                  <a:schemeClr val="bg1"/>
                </a:solidFill>
                <a:sym typeface="+mn-ea"/>
              </a:rPr>
              <a:t> </a:t>
            </a:r>
            <a:endParaRPr lang="en-US" sz="1400" b="1">
              <a:solidFill>
                <a:schemeClr val="bg1"/>
              </a:solidFill>
            </a:endParaRPr>
          </a:p>
        </p:txBody>
      </p:sp>
      <p:sp>
        <p:nvSpPr>
          <p:cNvPr id="17" name="矩形 23"/>
          <p:cNvSpPr/>
          <p:nvPr/>
        </p:nvSpPr>
        <p:spPr>
          <a:xfrm>
            <a:off x="1201420"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3" name="矩形 23"/>
          <p:cNvSpPr/>
          <p:nvPr/>
        </p:nvSpPr>
        <p:spPr>
          <a:xfrm>
            <a:off x="739457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Dictionaries </a:t>
            </a:r>
            <a:endParaRPr lang="en-US" altLang="zh-CN" sz="1600" b="1" dirty="0">
              <a:solidFill>
                <a:schemeClr val="bg1"/>
              </a:solidFill>
              <a:sym typeface="+mn-ea"/>
            </a:endParaRPr>
          </a:p>
        </p:txBody>
      </p:sp>
      <p:sp>
        <p:nvSpPr>
          <p:cNvPr id="4" name="Rectangles 3"/>
          <p:cNvSpPr/>
          <p:nvPr/>
        </p:nvSpPr>
        <p:spPr>
          <a:xfrm>
            <a:off x="214630" y="297815"/>
            <a:ext cx="547878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a key exist  in  object-&gt;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bg1"/>
              </a:solidFill>
            </a:endParaRPr>
          </a:p>
        </p:txBody>
      </p:sp>
      <p:sp>
        <p:nvSpPr>
          <p:cNvPr id="5" name="矩形 23"/>
          <p:cNvSpPr/>
          <p:nvPr/>
        </p:nvSpPr>
        <p:spPr>
          <a:xfrm>
            <a:off x="7394575" y="9620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loop in </a:t>
            </a:r>
            <a:r>
              <a:rPr lang="en-US" sz="1600" b="1">
                <a:solidFill>
                  <a:schemeClr val="bg1"/>
                </a:solidFill>
                <a:sym typeface="+mn-ea"/>
              </a:rPr>
              <a:t>Dictionaries </a:t>
            </a:r>
            <a:endParaRPr lang="en-US" altLang="zh-CN" sz="1600" b="1" dirty="0">
              <a:solidFill>
                <a:schemeClr val="bg1"/>
              </a:solidFill>
              <a:sym typeface="+mn-ea"/>
            </a:endParaRPr>
          </a:p>
        </p:txBody>
      </p:sp>
      <p:sp>
        <p:nvSpPr>
          <p:cNvPr id="6" name="Rectangles 5"/>
          <p:cNvSpPr/>
          <p:nvPr/>
        </p:nvSpPr>
        <p:spPr>
          <a:xfrm>
            <a:off x="6576695" y="1259840"/>
            <a:ext cx="1450975" cy="809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 for x in thisdict:</a:t>
            </a:r>
            <a:endParaRPr lang="en-US" sz="1400" b="1">
              <a:solidFill>
                <a:schemeClr val="bg1"/>
              </a:solidFill>
              <a:sym typeface="+mn-ea"/>
            </a:endParaRPr>
          </a:p>
          <a:p>
            <a:pPr algn="l"/>
            <a:r>
              <a:rPr lang="en-US" sz="1400" b="1">
                <a:solidFill>
                  <a:schemeClr val="bg1"/>
                </a:solidFill>
                <a:sym typeface="+mn-ea"/>
              </a:rPr>
              <a:t>  print(x)</a:t>
            </a:r>
            <a:endParaRPr lang="en-US" sz="1400" b="1">
              <a:solidFill>
                <a:schemeClr val="bg1"/>
              </a:solidFill>
              <a:sym typeface="+mn-ea"/>
            </a:endParaRPr>
          </a:p>
        </p:txBody>
      </p:sp>
      <p:sp>
        <p:nvSpPr>
          <p:cNvPr id="9" name="Rectangles 8"/>
          <p:cNvSpPr/>
          <p:nvPr/>
        </p:nvSpPr>
        <p:spPr>
          <a:xfrm>
            <a:off x="8039735" y="1259840"/>
            <a:ext cx="2084705" cy="809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for x, y in thisdict.items():</a:t>
            </a:r>
            <a:endParaRPr lang="en-US" sz="1400" b="1">
              <a:solidFill>
                <a:schemeClr val="bg1"/>
              </a:solidFill>
              <a:sym typeface="+mn-ea"/>
            </a:endParaRPr>
          </a:p>
          <a:p>
            <a:pPr algn="l"/>
            <a:r>
              <a:rPr lang="en-US" sz="1400" b="1">
                <a:solidFill>
                  <a:schemeClr val="bg1"/>
                </a:solidFill>
                <a:sym typeface="+mn-ea"/>
              </a:rPr>
              <a:t>  print(x, y)</a:t>
            </a:r>
            <a:endParaRPr lang="en-US" sz="1400" b="1">
              <a:solidFill>
                <a:schemeClr val="bg1"/>
              </a:solidFill>
              <a:sym typeface="+mn-ea"/>
            </a:endParaRPr>
          </a:p>
        </p:txBody>
      </p:sp>
      <p:sp>
        <p:nvSpPr>
          <p:cNvPr id="10" name="Rectangles 9"/>
          <p:cNvSpPr/>
          <p:nvPr/>
        </p:nvSpPr>
        <p:spPr>
          <a:xfrm>
            <a:off x="10136505" y="1259840"/>
            <a:ext cx="1929130" cy="7969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 for x in thisdict.keys():</a:t>
            </a:r>
            <a:endParaRPr lang="en-US" sz="1400" b="1">
              <a:solidFill>
                <a:schemeClr val="bg1"/>
              </a:solidFill>
              <a:sym typeface="+mn-ea"/>
            </a:endParaRPr>
          </a:p>
          <a:p>
            <a:pPr algn="l"/>
            <a:r>
              <a:rPr lang="en-US" sz="1400" b="1">
                <a:solidFill>
                  <a:schemeClr val="bg1"/>
                </a:solidFill>
                <a:sym typeface="+mn-ea"/>
              </a:rPr>
              <a:t>  print(x)</a:t>
            </a:r>
            <a:endParaRPr lang="en-US" sz="1400" b="1">
              <a:solidFill>
                <a:schemeClr val="bg1"/>
              </a:solidFill>
              <a:sym typeface="+mn-ea"/>
            </a:endParaRPr>
          </a:p>
        </p:txBody>
      </p:sp>
      <p:sp>
        <p:nvSpPr>
          <p:cNvPr id="2" name="Rectangles 1"/>
          <p:cNvSpPr/>
          <p:nvPr/>
        </p:nvSpPr>
        <p:spPr>
          <a:xfrm>
            <a:off x="214630" y="962025"/>
            <a:ext cx="5478780" cy="697865"/>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000" b="1"/>
              <a:t>In JavaScript , the </a:t>
            </a:r>
            <a:r>
              <a:rPr lang="en-US" sz="1000" b="1">
                <a:solidFill>
                  <a:schemeClr val="accent6"/>
                </a:solidFill>
              </a:rPr>
              <a:t>element of object </a:t>
            </a:r>
            <a:r>
              <a:rPr lang="en-US" sz="1000" b="1"/>
              <a:t>can be </a:t>
            </a:r>
            <a:r>
              <a:rPr lang="en-US" sz="1000" b="1">
                <a:solidFill>
                  <a:srgbClr val="FF0000"/>
                </a:solidFill>
              </a:rPr>
              <a:t>number, boolean, string, array, map, set, weakMap, weakSet,object,function, document...etc</a:t>
            </a:r>
            <a:endParaRPr lang="en-US" sz="1000" b="1"/>
          </a:p>
          <a:p>
            <a:pPr marL="342900" indent="-342900" algn="l">
              <a:buAutoNum type="arabicPeriod"/>
            </a:pPr>
            <a:r>
              <a:rPr lang="en-US" sz="1000" b="1"/>
              <a:t>Because in JS </a:t>
            </a:r>
            <a:r>
              <a:rPr lang="en-US" sz="1000" b="1">
                <a:solidFill>
                  <a:srgbClr val="00B050"/>
                </a:solidFill>
              </a:rPr>
              <a:t>object </a:t>
            </a:r>
            <a:r>
              <a:rPr lang="en-US" sz="1000" b="1"/>
              <a:t>is a </a:t>
            </a:r>
            <a:r>
              <a:rPr lang="en-US" sz="1000" b="1">
                <a:solidFill>
                  <a:srgbClr val="FF0000"/>
                </a:solidFill>
              </a:rPr>
              <a:t>object</a:t>
            </a:r>
            <a:r>
              <a:rPr lang="en-US" sz="1000" b="1"/>
              <a:t>. and </a:t>
            </a:r>
            <a:r>
              <a:rPr lang="en-US" sz="1000" b="1">
                <a:solidFill>
                  <a:srgbClr val="00B0F0"/>
                </a:solidFill>
                <a:sym typeface="+mn-ea"/>
              </a:rPr>
              <a:t>object</a:t>
            </a:r>
            <a:r>
              <a:rPr lang="en-US" sz="1000" b="1">
                <a:solidFill>
                  <a:srgbClr val="00B0F0"/>
                </a:solidFill>
              </a:rPr>
              <a:t> can be element of object.</a:t>
            </a:r>
            <a:endParaRPr lang="en-US" sz="1000" b="1"/>
          </a:p>
          <a:p>
            <a:pPr marL="342900" indent="-342900" algn="l">
              <a:buAutoNum type="arabicPeriod"/>
            </a:pPr>
            <a:r>
              <a:rPr lang="en-US" sz="1000" b="1"/>
              <a:t>In JS </a:t>
            </a:r>
            <a:r>
              <a:rPr lang="en-US" sz="1000" b="1">
                <a:solidFill>
                  <a:srgbClr val="00B050"/>
                </a:solidFill>
              </a:rPr>
              <a:t>everything </a:t>
            </a:r>
            <a:r>
              <a:rPr lang="en-US" sz="1000" b="1"/>
              <a:t>is </a:t>
            </a:r>
            <a:r>
              <a:rPr lang="en-US" sz="1000" b="1">
                <a:solidFill>
                  <a:srgbClr val="FF0000"/>
                </a:solidFill>
              </a:rPr>
              <a:t>Object </a:t>
            </a:r>
            <a:r>
              <a:rPr lang="en-US" sz="1000" b="1"/>
              <a:t>or </a:t>
            </a:r>
            <a:r>
              <a:rPr lang="en-US" sz="1000" b="1">
                <a:solidFill>
                  <a:srgbClr val="FF0000"/>
                </a:solidFill>
              </a:rPr>
              <a:t>part/method/memeber of Object</a:t>
            </a:r>
            <a:endParaRPr lang="en-US" sz="1000" b="1">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File Reading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812925"/>
          </a:xfrm>
          <a:prstGeom prst="rect">
            <a:avLst/>
          </a:prstGeom>
        </p:spPr>
        <p:txBody>
          <a:bodyPr wrap="square">
            <a:spAutoFit/>
          </a:bodyPr>
          <a:p>
            <a:pPr algn="ctr">
              <a:lnSpc>
                <a:spcPct val="140000"/>
              </a:lnSpc>
            </a:pPr>
            <a:r>
              <a:rPr lang="en-US" altLang="zh-CN" sz="1600" b="1" dirty="0">
                <a:solidFill>
                  <a:schemeClr val="tx1">
                    <a:lumMod val="50000"/>
                    <a:lumOff val="50000"/>
                  </a:schemeClr>
                </a:solidFill>
              </a:rPr>
              <a:t>The FileReader object lets web applications asynchronously read the contents of files (or raw data buffers) stored on the user's computer, using File or Blob objects to specify the file or data to read</a:t>
            </a:r>
            <a:endParaRPr lang="en-US" altLang="zh-CN" sz="1600" b="1" dirty="0">
              <a:solidFill>
                <a:schemeClr val="tx1">
                  <a:lumMod val="50000"/>
                  <a:lumOff val="50000"/>
                </a:schemeClr>
              </a:solidFill>
            </a:endParaRPr>
          </a:p>
          <a:p>
            <a:pPr algn="ctr">
              <a:lnSpc>
                <a:spcPct val="140000"/>
              </a:lnSpc>
            </a:pP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javaScript :- blob , file , fileReader , images</a:t>
            </a: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python :- fileReading </a:t>
            </a:r>
            <a:endParaRPr lang="en-US" altLang="zh-CN" sz="1600" b="1" dirty="0">
              <a:solidFill>
                <a:schemeClr val="tx1">
                  <a:lumMod val="50000"/>
                  <a:lumOff val="50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4" name="Rectangles 3"/>
          <p:cNvSpPr/>
          <p:nvPr/>
        </p:nvSpPr>
        <p:spPr>
          <a:xfrm>
            <a:off x="43180" y="229235"/>
            <a:ext cx="3491865" cy="4928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rgbClr val="E907E7"/>
                </a:solidFill>
                <a:sym typeface="+mn-ea"/>
              </a:rPr>
              <a:t>First,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chemeClr val="accent4"/>
                </a:solidFill>
                <a:sym typeface="+mn-ea"/>
              </a:rPr>
              <a:t>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rgbClr val="00B0F0"/>
              </a:solidFill>
              <a:sym typeface="+mn-ea"/>
            </a:endParaRPr>
          </a:p>
          <a:p>
            <a:pPr algn="l"/>
            <a:r>
              <a:rPr lang="en-US" sz="1200" b="1">
                <a:solidFill>
                  <a:srgbClr val="92D050"/>
                </a:solidFill>
                <a:sym typeface="+mn-ea"/>
              </a:rPr>
              <a:t>Second, more often we get a file from &lt;input type="file"&gt;</a:t>
            </a:r>
            <a:r>
              <a:rPr lang="en-US" sz="1200" b="1">
                <a:solidFill>
                  <a:srgbClr val="00B0F0"/>
                </a:solidFill>
                <a:sym typeface="+mn-ea"/>
              </a:rPr>
              <a:t> or </a:t>
            </a:r>
            <a:r>
              <a:rPr lang="en-US" sz="1200" b="1">
                <a:solidFill>
                  <a:srgbClr val="92D050"/>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8" name="Rectangles 7"/>
          <p:cNvSpPr/>
          <p:nvPr/>
        </p:nvSpPr>
        <p:spPr>
          <a:xfrm>
            <a:off x="3535045" y="22225"/>
            <a:ext cx="8542655" cy="57772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Reader :- javaScript</a:t>
            </a:r>
            <a:r>
              <a:rPr lang="en-US" sz="1200">
                <a:highlight>
                  <a:srgbClr val="FFFF00"/>
                </a:highlight>
                <a:sym typeface="+mn-ea"/>
              </a:rPr>
              <a:t> </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objects.It delivers the data using events, as reading from disk may take time.      </a:t>
            </a:r>
            <a:r>
              <a:rPr lang="en-US" sz="1200" b="1">
                <a:solidFill>
                  <a:srgbClr val="E907E7"/>
                </a:solidFill>
                <a:sym typeface="+mn-ea"/>
              </a:rPr>
              <a:t>The constructor:</a:t>
            </a:r>
            <a:r>
              <a:rPr lang="en-US" sz="1200" b="1">
                <a:solidFill>
                  <a:srgbClr val="00B0F0"/>
                </a:solidFill>
                <a:sym typeface="+mn-ea"/>
              </a:rPr>
              <a:t> 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a:t>
            </a:r>
            <a:r>
              <a:rPr lang="en-US" sz="1200" b="1">
                <a:solidFill>
                  <a:schemeClr val="bg1"/>
                </a:solidFill>
                <a:sym typeface="+mn-ea"/>
              </a:rPr>
              <a:t>read the data as a text string with the given encoding (utf-8 by default).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r>
              <a:rPr lang="en-US" sz="1200" b="1">
                <a:solidFill>
                  <a:srgbClr val="92D050"/>
                </a:solidFill>
                <a:sym typeface="+mn-ea"/>
              </a:rPr>
              <a:t>blob </a:t>
            </a:r>
            <a:r>
              <a:rPr lang="en-US" sz="1200" b="1">
                <a:solidFill>
                  <a:schemeClr val="bg1"/>
                </a:solidFill>
                <a:sym typeface="+mn-ea"/>
              </a:rPr>
              <a:t>:- The Blob or File from which to read. </a:t>
            </a:r>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bg1"/>
              </a:solidFill>
              <a:sym typeface="+mn-ea"/>
            </a:endParaRPr>
          </a:p>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rgbClr val="00B0F0"/>
              </a:solidFill>
              <a:sym typeface="+mn-ea"/>
            </a:endParaRPr>
          </a:p>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rgbClr val="00B0F0"/>
              </a:solidFill>
              <a:sym typeface="+mn-ea"/>
            </a:endParaRPr>
          </a:p>
          <a:p>
            <a:pPr algn="l"/>
            <a:r>
              <a:rPr lang="en-US" sz="1200" b="1">
                <a:solidFill>
                  <a:srgbClr val="FFFF00"/>
                </a:solidFill>
                <a:sym typeface="+mn-ea"/>
              </a:rPr>
              <a:t>When the reading is finished, we can access the result as:- </a:t>
            </a:r>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r>
              <a:rPr lang="en-US" sz="1200" b="1">
                <a:solidFill>
                  <a:srgbClr val="E907E7"/>
                </a:solidFill>
                <a:sym typeface="+mn-ea"/>
              </a:rPr>
              <a:t>reader.error</a:t>
            </a:r>
            <a:r>
              <a:rPr lang="en-US" sz="1200" b="1">
                <a:solidFill>
                  <a:schemeClr val="bg1"/>
                </a:solidFill>
                <a:sym typeface="+mn-ea"/>
              </a:rPr>
              <a:t> is the error (if failed).      </a:t>
            </a:r>
            <a:r>
              <a:rPr lang="en-US" sz="1200" b="1">
                <a:solidFill>
                  <a:srgbClr val="92D050"/>
                </a:solidFill>
                <a:sym typeface="+mn-ea"/>
              </a:rPr>
              <a:t>The most widely used events are for sure load and error.</a:t>
            </a:r>
            <a:endParaRPr lang="en-US" sz="1200" b="1">
              <a:solidFill>
                <a:srgbClr val="92D050"/>
              </a:solidFill>
              <a:sym typeface="+mn-ea"/>
            </a:endParaRPr>
          </a:p>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a:t>
            </a:r>
            <a:endParaRPr lang="en-US" sz="1200" b="1">
              <a:solidFill>
                <a:srgbClr val="00B0F0"/>
              </a:solidFill>
              <a:sym typeface="+mn-ea"/>
            </a:endParaRPr>
          </a:p>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a:t>
            </a:r>
            <a:endParaRPr lang="en-US" sz="1200" b="1">
              <a:solidFill>
                <a:srgbClr val="92D050"/>
              </a:solidFill>
              <a:sym typeface="+mn-ea"/>
            </a:endParaRPr>
          </a:p>
          <a:p>
            <a:pPr algn="l"/>
            <a:r>
              <a:rPr lang="en-US" sz="1200" b="1">
                <a:solidFill>
                  <a:srgbClr val="92D050"/>
                </a:solidFill>
                <a:sym typeface="+mn-ea"/>
              </a:rPr>
              <a:t>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a:p>
            <a:pPr algn="l"/>
            <a:r>
              <a:rPr lang="en-US" sz="1200" b="1">
                <a:solidFill>
                  <a:srgbClr val="FFFF00"/>
                </a:solidFill>
                <a:sym typeface="+mn-ea"/>
              </a:rPr>
              <a:t>Blob :- Binary Large Object :- </a:t>
            </a:r>
            <a:r>
              <a:rPr lang="en-US" sz="1200" b="1">
                <a:solidFill>
                  <a:srgbClr val="92D050"/>
                </a:solidFill>
                <a:sym typeface="+mn-ea"/>
              </a:rPr>
              <a:t>BLOB stands for a “Binary Large Object,” a data type that stores binary data. Binary Large Objects (BLOBs) can be complex files like images or videos, unlike other data strings that only store letters and numbers. A BLOB will hold multimedia objects. </a:t>
            </a:r>
            <a:endParaRPr lang="en-US" sz="1200" b="1">
              <a:solidFill>
                <a:srgbClr val="92D050"/>
              </a:solidFill>
              <a:sym typeface="+mn-ea"/>
            </a:endParaRPr>
          </a:p>
          <a:p>
            <a:pPr algn="l"/>
            <a:r>
              <a:rPr lang="en-US" sz="1200" b="1">
                <a:solidFill>
                  <a:srgbClr val="92D050"/>
                </a:solidFill>
                <a:sym typeface="+mn-ea"/>
              </a:rPr>
              <a:t>The Blob object represents a blob, which is a file-like object of immutable, raw data; they can be read as text or binary data, or converted into a ReadableStream so its methods can be used for processing the data.</a:t>
            </a:r>
            <a:endParaRPr lang="en-US" sz="1200" b="1">
              <a:solidFill>
                <a:srgbClr val="92D050"/>
              </a:solidFill>
              <a:sym typeface="+mn-ea"/>
            </a:endParaRPr>
          </a:p>
        </p:txBody>
      </p:sp>
      <p:sp>
        <p:nvSpPr>
          <p:cNvPr id="11" name="Rectangles 10"/>
          <p:cNvSpPr/>
          <p:nvPr/>
        </p:nvSpPr>
        <p:spPr>
          <a:xfrm>
            <a:off x="43180" y="5157470"/>
            <a:ext cx="3491865" cy="12369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highlight>
                  <a:srgbClr val="FFFF00"/>
                </a:highlight>
              </a:rPr>
              <a:t> method of File :-  </a:t>
            </a:r>
            <a:r>
              <a:rPr lang="en-US" sz="1200" b="1">
                <a:highlight>
                  <a:srgbClr val="FFFF00"/>
                </a:highlight>
                <a:sym typeface="+mn-ea"/>
              </a:rPr>
              <a:t>JavaScript</a:t>
            </a:r>
            <a:r>
              <a:rPr lang="en-US" sz="1200" b="1">
                <a:highlight>
                  <a:srgbClr val="FFFF00"/>
                </a:highlight>
              </a:rPr>
              <a:t>...  </a:t>
            </a:r>
            <a:r>
              <a:rPr lang="en-US" sz="1200" b="1">
                <a:solidFill>
                  <a:schemeClr val="accent1"/>
                </a:solidFill>
              </a:rPr>
              <a:t> </a:t>
            </a:r>
            <a:endParaRPr lang="en-US" sz="1200" b="1">
              <a:solidFill>
                <a:schemeClr val="bg1"/>
              </a:solidFill>
            </a:endParaRPr>
          </a:p>
          <a:p>
            <a:pPr algn="l"/>
            <a:r>
              <a:rPr lang="en-US" sz="1200" b="1">
                <a:solidFill>
                  <a:srgbClr val="92D050"/>
                </a:solidFill>
                <a:sym typeface="+mn-ea"/>
              </a:rPr>
              <a:t>A File object inherits from Blob and is extended </a:t>
            </a:r>
            <a:r>
              <a:rPr lang="en-US" sz="1200" b="1">
                <a:solidFill>
                  <a:schemeClr val="accent1"/>
                </a:solidFill>
                <a:sym typeface="+mn-ea"/>
              </a:rPr>
              <a:t>.</a:t>
            </a:r>
            <a:endParaRPr lang="en-US" sz="1200" b="1">
              <a:solidFill>
                <a:schemeClr val="accent1"/>
              </a:solidFill>
              <a:sym typeface="+mn-ea"/>
            </a:endParaRPr>
          </a:p>
          <a:p>
            <a:pPr algn="l"/>
            <a:r>
              <a:rPr lang="en-US" sz="1200" b="1">
                <a:solidFill>
                  <a:schemeClr val="accent1"/>
                </a:solidFill>
                <a:sym typeface="+mn-ea"/>
              </a:rPr>
              <a:t>length :- A read-only value indicating the number of files in the list.</a:t>
            </a:r>
            <a:endParaRPr lang="en-US" sz="1200" b="1">
              <a:solidFill>
                <a:schemeClr val="accent1"/>
              </a:solidFill>
              <a:sym typeface="+mn-ea"/>
            </a:endParaRPr>
          </a:p>
          <a:p>
            <a:pPr algn="l"/>
            <a:r>
              <a:rPr lang="en-US" sz="1200" b="1">
                <a:solidFill>
                  <a:schemeClr val="accent1"/>
                </a:solidFill>
                <a:sym typeface="+mn-ea"/>
              </a:rPr>
              <a:t>item() :- Returns a File object representing the file at the specified index in the file list.</a:t>
            </a:r>
            <a:endParaRPr lang="en-US" sz="1200" b="1">
              <a:solidFill>
                <a:schemeClr val="accent1"/>
              </a:solidFill>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File  in JavaScript</a:t>
            </a:r>
            <a:endParaRPr lang="en-US" altLang="zh-CN" sz="1600" b="1" dirty="0">
              <a:solidFill>
                <a:schemeClr val="bg1"/>
              </a:solidFill>
              <a:sym typeface="+mn-ea"/>
            </a:endParaRPr>
          </a:p>
        </p:txBody>
      </p:sp>
      <p:sp>
        <p:nvSpPr>
          <p:cNvPr id="2" name="Rectangles 1"/>
          <p:cNvSpPr/>
          <p:nvPr/>
        </p:nvSpPr>
        <p:spPr>
          <a:xfrm>
            <a:off x="45085" y="229235"/>
            <a:ext cx="4502785" cy="1553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 </a:t>
            </a:r>
            <a:r>
              <a:rPr lang="en-US" sz="1200" b="1">
                <a:solidFill>
                  <a:srgbClr val="92D050"/>
                </a:solidFill>
                <a:sym typeface="+mn-ea"/>
              </a:rPr>
              <a:t>  </a:t>
            </a:r>
            <a:endParaRPr lang="en-US" sz="1200" b="1">
              <a:solidFill>
                <a:srgbClr val="92D050"/>
              </a:solidFill>
              <a:sym typeface="+mn-ea"/>
            </a:endParaRPr>
          </a:p>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p:txBody>
      </p:sp>
      <p:sp>
        <p:nvSpPr>
          <p:cNvPr id="3" name="Rectangles 2"/>
          <p:cNvSpPr/>
          <p:nvPr/>
        </p:nvSpPr>
        <p:spPr>
          <a:xfrm>
            <a:off x="45085" y="1783080"/>
            <a:ext cx="4502785" cy="1910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chemeClr val="bg1"/>
              </a:solidFill>
              <a:sym typeface="+mn-ea"/>
            </a:endParaRPr>
          </a:p>
        </p:txBody>
      </p:sp>
      <p:sp>
        <p:nvSpPr>
          <p:cNvPr id="5" name="Rectangles 4"/>
          <p:cNvSpPr/>
          <p:nvPr/>
        </p:nvSpPr>
        <p:spPr>
          <a:xfrm>
            <a:off x="45085" y="3693160"/>
            <a:ext cx="4502785" cy="2187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6" name="Rectangles 5"/>
          <p:cNvSpPr/>
          <p:nvPr/>
        </p:nvSpPr>
        <p:spPr>
          <a:xfrm>
            <a:off x="4547870" y="229235"/>
            <a:ext cx="4396105" cy="19342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endParaRPr lang="en-US" sz="1200" b="1">
              <a:solidFill>
                <a:srgbClr val="FFFF00"/>
              </a:solidFill>
              <a:sym typeface="+mn-ea"/>
            </a:endParaRPr>
          </a:p>
          <a:p>
            <a:pPr algn="l"/>
            <a:r>
              <a:rPr lang="en-US" sz="1200" b="1">
                <a:solidFill>
                  <a:srgbClr val="FFFF00"/>
                </a:solidFill>
                <a:sym typeface="+mn-ea"/>
              </a:rPr>
              <a:t>That’s how we can get a File object from &lt;input type="file"&gt;:</a:t>
            </a:r>
            <a:endParaRPr lang="en-US" sz="1200" b="1">
              <a:solidFill>
                <a:srgbClr val="FFFF00"/>
              </a:solidFill>
              <a:sym typeface="+mn-ea"/>
            </a:endParaRPr>
          </a:p>
          <a:p>
            <a:pPr algn="l"/>
            <a:r>
              <a:rPr lang="en-US" sz="1200" b="1">
                <a:solidFill>
                  <a:srgbClr val="E907E7"/>
                </a:solidFill>
                <a:sym typeface="+mn-ea"/>
              </a:rPr>
              <a:t>&lt;input</a:t>
            </a:r>
            <a:r>
              <a:rPr lang="en-US" sz="1200" b="1">
                <a:solidFill>
                  <a:schemeClr val="bg1"/>
                </a:solidFill>
                <a:sym typeface="+mn-ea"/>
              </a:rPr>
              <a:t> </a:t>
            </a:r>
            <a:r>
              <a:rPr lang="en-US" sz="1200" b="1">
                <a:solidFill>
                  <a:srgbClr val="E907E7"/>
                </a:solidFill>
                <a:sym typeface="+mn-ea"/>
              </a:rPr>
              <a:t>type</a:t>
            </a:r>
            <a:r>
              <a:rPr lang="en-US" sz="1200" b="1">
                <a:solidFill>
                  <a:schemeClr val="bg1"/>
                </a:solidFill>
                <a:sym typeface="+mn-ea"/>
              </a:rPr>
              <a:t>="file" </a:t>
            </a:r>
            <a:r>
              <a:rPr lang="en-US" sz="1200" b="1">
                <a:solidFill>
                  <a:srgbClr val="E907E7"/>
                </a:solidFill>
                <a:sym typeface="+mn-ea"/>
              </a:rPr>
              <a:t>onchange</a:t>
            </a:r>
            <a:r>
              <a:rPr lang="en-US" sz="1200" b="1">
                <a:solidFill>
                  <a:schemeClr val="bg1"/>
                </a:solidFill>
                <a:sym typeface="+mn-ea"/>
              </a:rPr>
              <a:t>="showFile(this)"</a:t>
            </a:r>
            <a:r>
              <a:rPr lang="en-US" sz="1200" b="1">
                <a:solidFill>
                  <a:srgbClr val="E907E7"/>
                </a:solidFill>
                <a:sym typeface="+mn-ea"/>
              </a:rPr>
              <a:t>&gt;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a:t>
            </a:r>
            <a:r>
              <a:rPr lang="en-US" sz="1200" b="1">
                <a:solidFill>
                  <a:schemeClr val="bg1"/>
                </a:solidFill>
                <a:sym typeface="+mn-ea"/>
              </a:rPr>
              <a:t>showFile(input) {</a:t>
            </a:r>
            <a:endParaRPr lang="en-US" sz="1200" b="1">
              <a:solidFill>
                <a:schemeClr val="bg1"/>
              </a:solidFill>
              <a:sym typeface="+mn-ea"/>
            </a:endParaRPr>
          </a:p>
          <a:p>
            <a:pPr algn="l"/>
            <a:r>
              <a:rPr lang="en-US" sz="1200" b="1">
                <a:solidFill>
                  <a:schemeClr val="bg1"/>
                </a:solidFill>
                <a:sym typeface="+mn-ea"/>
              </a:rPr>
              <a:t>  let file = input</a:t>
            </a:r>
            <a:r>
              <a:rPr lang="en-US" sz="1200" b="1">
                <a:solidFill>
                  <a:srgbClr val="00B0F0"/>
                </a:solidFill>
                <a:sym typeface="+mn-ea"/>
              </a:rPr>
              <a:t>.files[0];</a:t>
            </a:r>
            <a:endParaRPr lang="en-US" sz="1200" b="1">
              <a:solidFill>
                <a:srgbClr val="00B0F0"/>
              </a:solidFill>
              <a:sym typeface="+mn-ea"/>
            </a:endParaRPr>
          </a:p>
          <a:p>
            <a:pPr algn="l"/>
            <a:r>
              <a:rPr lang="en-US" sz="1200" b="1">
                <a:solidFill>
                  <a:schemeClr val="bg1"/>
                </a:solidFill>
                <a:sym typeface="+mn-ea"/>
              </a:rPr>
              <a:t>  alert(`File name: ${file.name}`); // e.g my.png</a:t>
            </a:r>
            <a:endParaRPr lang="en-US" sz="1200" b="1">
              <a:solidFill>
                <a:schemeClr val="bg1"/>
              </a:solidFill>
              <a:sym typeface="+mn-ea"/>
            </a:endParaRPr>
          </a:p>
          <a:p>
            <a:pPr algn="l"/>
            <a:r>
              <a:rPr lang="en-US" sz="1200" b="1">
                <a:solidFill>
                  <a:schemeClr val="bg1"/>
                </a:solidFill>
                <a:sym typeface="+mn-ea"/>
              </a:rPr>
              <a:t>  alert(`Last modified: ${file.lastModified}`); // e.g 1552830408824</a:t>
            </a:r>
            <a:endParaRPr lang="en-US" sz="1200" b="1">
              <a:solidFill>
                <a:schemeClr val="bg1"/>
              </a:solidFill>
              <a:sym typeface="+mn-ea"/>
            </a:endParaRPr>
          </a:p>
          <a:p>
            <a:pPr algn="l"/>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1" name="Rectangles 10"/>
          <p:cNvSpPr/>
          <p:nvPr/>
        </p:nvSpPr>
        <p:spPr>
          <a:xfrm>
            <a:off x="4547870" y="2163445"/>
            <a:ext cx="4396105" cy="206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 file Reader</a:t>
            </a:r>
            <a:endParaRPr lang="en-US" sz="1200" b="1">
              <a:solidFill>
                <a:srgbClr val="E907E7"/>
              </a:solidFill>
              <a:sym typeface="+mn-ea"/>
            </a:endParaRPr>
          </a:p>
          <a:p>
            <a:pPr algn="l"/>
            <a:r>
              <a:rPr lang="en-US" sz="1200" b="1">
                <a:solidFill>
                  <a:srgbClr val="E907E7"/>
                </a:solidFill>
                <a:sym typeface="+mn-ea"/>
              </a:rPr>
              <a:t>&lt;input type=</a:t>
            </a:r>
            <a:r>
              <a:rPr lang="en-US" sz="1200" b="1">
                <a:solidFill>
                  <a:srgbClr val="00B0F0"/>
                </a:solidFill>
                <a:sym typeface="+mn-ea"/>
              </a:rPr>
              <a:t>"file" </a:t>
            </a:r>
            <a:r>
              <a:rPr lang="en-US" sz="1200" b="1">
                <a:solidFill>
                  <a:srgbClr val="E907E7"/>
                </a:solidFill>
                <a:sym typeface="+mn-ea"/>
              </a:rPr>
              <a:t>onchange=</a:t>
            </a:r>
            <a:r>
              <a:rPr lang="en-US" sz="1200" b="1">
                <a:solidFill>
                  <a:srgbClr val="00B0F0"/>
                </a:solidFill>
                <a:sym typeface="+mn-ea"/>
              </a:rPr>
              <a:t>"readFile(this)"</a:t>
            </a:r>
            <a:r>
              <a:rPr lang="en-US" sz="1200" b="1">
                <a:solidFill>
                  <a:srgbClr val="E907E7"/>
                </a:solidFill>
                <a:sym typeface="+mn-ea"/>
              </a:rPr>
              <a:t>&gt;</a:t>
            </a:r>
            <a:endParaRPr lang="en-US" sz="1200" b="1">
              <a:solidFill>
                <a:srgbClr val="E907E7"/>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readFile(input) {</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 </a:t>
            </a:r>
            <a:r>
              <a:rPr lang="en-US" sz="1200" b="1">
                <a:solidFill>
                  <a:srgbClr val="00B0F0"/>
                </a:solidFill>
                <a:sym typeface="+mn-ea"/>
              </a:rPr>
              <a:t>= input.files[0];</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.readAsText(file);</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 = function() { console.log(</a:t>
            </a:r>
            <a:r>
              <a:rPr lang="en-US" sz="1200" b="1">
                <a:solidFill>
                  <a:schemeClr val="accent4"/>
                </a:solidFill>
                <a:sym typeface="+mn-ea"/>
              </a:rPr>
              <a:t>reader</a:t>
            </a:r>
            <a:r>
              <a:rPr lang="en-US" sz="1200" b="1">
                <a:solidFill>
                  <a:srgbClr val="00B0F0"/>
                </a:solidFill>
                <a:sym typeface="+mn-ea"/>
              </a:rPr>
              <a:t>.result);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.onerror = function() { console.log(</a:t>
            </a:r>
            <a:r>
              <a:rPr lang="en-US" sz="1200" b="1">
                <a:solidFill>
                  <a:schemeClr val="accent4"/>
                </a:solidFill>
                <a:sym typeface="+mn-ea"/>
              </a:rPr>
              <a:t>reader</a:t>
            </a:r>
            <a:r>
              <a:rPr lang="en-US" sz="1200" b="1">
                <a:solidFill>
                  <a:srgbClr val="00B0F0"/>
                </a:solidFill>
                <a:sym typeface="+mn-ea"/>
              </a:rPr>
              <a:t>.error);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2" name="Rectangles 11"/>
          <p:cNvSpPr/>
          <p:nvPr/>
        </p:nvSpPr>
        <p:spPr>
          <a:xfrm>
            <a:off x="4547870" y="422846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r>
              <a:rPr lang="en-US" sz="1200" b="1">
                <a:solidFill>
                  <a:srgbClr val="FFFF00"/>
                </a:solidFill>
                <a:sym typeface="+mn-ea"/>
              </a:rPr>
              <a:t> :- file Reader</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Rectangles 3"/>
          <p:cNvSpPr/>
          <p:nvPr/>
        </p:nvSpPr>
        <p:spPr>
          <a:xfrm>
            <a:off x="43180" y="251460"/>
            <a:ext cx="4307840" cy="3672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 It delivers the data using events, as reading from disk may take time.</a:t>
            </a:r>
            <a:endParaRPr lang="en-US" sz="1200" b="1">
              <a:solidFill>
                <a:srgbClr val="92D050"/>
              </a:solidFill>
              <a:sym typeface="+mn-ea"/>
            </a:endParaRPr>
          </a:p>
          <a:p>
            <a:pPr algn="l"/>
            <a:r>
              <a:rPr lang="en-US" sz="1200" b="1">
                <a:solidFill>
                  <a:srgbClr val="E907E7"/>
                </a:solidFill>
                <a:sym typeface="+mn-ea"/>
              </a:rPr>
              <a:t>The constructor:</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endParaRPr lang="en-US" sz="1200" b="1">
              <a:solidFill>
                <a:schemeClr val="bg1"/>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as a text string with the given encoding (utf-8 by default).     </a:t>
            </a:r>
            <a:endParaRPr lang="en-US" sz="1200" b="1">
              <a:solidFill>
                <a:schemeClr val="bg1"/>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endParaRPr lang="en-US" sz="1200" b="1">
              <a:solidFill>
                <a:srgbClr val="E907E7"/>
              </a:solidFill>
              <a:sym typeface="+mn-ea"/>
            </a:endParaRPr>
          </a:p>
          <a:p>
            <a:pPr algn="l"/>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endParaRPr lang="en-US" sz="1200" b="1">
              <a:solidFill>
                <a:schemeClr val="bg1"/>
              </a:solidFill>
              <a:sym typeface="+mn-ea"/>
            </a:endParaRPr>
          </a:p>
          <a:p>
            <a:pPr algn="l"/>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endParaRPr lang="en-US" sz="1200" b="1">
              <a:solidFill>
                <a:schemeClr val="bg1"/>
              </a:solidFill>
              <a:sym typeface="+mn-ea"/>
            </a:endParaRPr>
          </a:p>
          <a:p>
            <a:pPr algn="l"/>
            <a:r>
              <a:rPr lang="en-US" sz="1200" b="1">
                <a:solidFill>
                  <a:srgbClr val="92D050"/>
                </a:solidFill>
                <a:sym typeface="+mn-ea"/>
              </a:rPr>
              <a:t>blob </a:t>
            </a:r>
            <a:r>
              <a:rPr lang="en-US" sz="1200" b="1">
                <a:solidFill>
                  <a:schemeClr val="bg1"/>
                </a:solidFill>
                <a:sym typeface="+mn-ea"/>
              </a:rPr>
              <a:t>:- The Blob or File from which to read. </a:t>
            </a:r>
            <a:endParaRPr lang="en-US" sz="1200" b="1">
              <a:solidFill>
                <a:schemeClr val="bg1"/>
              </a:solidFill>
              <a:sym typeface="+mn-ea"/>
            </a:endParaRPr>
          </a:p>
          <a:p>
            <a:pPr algn="l"/>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accent1"/>
              </a:solidFill>
              <a:sym typeface="+mn-ea"/>
            </a:endParaRPr>
          </a:p>
        </p:txBody>
      </p:sp>
      <p:sp>
        <p:nvSpPr>
          <p:cNvPr id="8" name="Rectangles 7"/>
          <p:cNvSpPr/>
          <p:nvPr/>
        </p:nvSpPr>
        <p:spPr>
          <a:xfrm>
            <a:off x="4360545" y="254635"/>
            <a:ext cx="3691255" cy="1011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When the reading is finished, we can access the result as:- </a:t>
            </a:r>
            <a:r>
              <a:rPr lang="en-US" sz="1200" b="1">
                <a:solidFill>
                  <a:srgbClr val="92D050"/>
                </a:solidFill>
                <a:sym typeface="+mn-ea"/>
              </a:rPr>
              <a:t>The most widely used events are for sure </a:t>
            </a:r>
            <a:r>
              <a:rPr lang="en-US" sz="1200" b="1">
                <a:solidFill>
                  <a:srgbClr val="00B0F0"/>
                </a:solidFill>
                <a:sym typeface="+mn-ea"/>
              </a:rPr>
              <a:t>load </a:t>
            </a:r>
            <a:r>
              <a:rPr lang="en-US" sz="1200" b="1">
                <a:solidFill>
                  <a:srgbClr val="92D050"/>
                </a:solidFill>
                <a:sym typeface="+mn-ea"/>
              </a:rPr>
              <a:t>and </a:t>
            </a:r>
            <a:r>
              <a:rPr lang="en-US" sz="1200" b="1">
                <a:solidFill>
                  <a:srgbClr val="00B0F0"/>
                </a:solidFill>
                <a:sym typeface="+mn-ea"/>
              </a:rPr>
              <a:t>error</a:t>
            </a:r>
            <a:r>
              <a:rPr lang="en-US" sz="1200" b="1">
                <a:solidFill>
                  <a:srgbClr val="92D050"/>
                </a:solidFill>
                <a:sym typeface="+mn-ea"/>
              </a:rPr>
              <a:t>.</a:t>
            </a:r>
            <a:endParaRPr lang="en-US" sz="1200" b="1">
              <a:solidFill>
                <a:srgbClr val="92D050"/>
              </a:solidFill>
              <a:sym typeface="+mn-ea"/>
            </a:endParaRPr>
          </a:p>
          <a:p>
            <a:pPr algn="l"/>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reader.error</a:t>
            </a:r>
            <a:r>
              <a:rPr lang="en-US" sz="1200" b="1">
                <a:solidFill>
                  <a:schemeClr val="bg1"/>
                </a:solidFill>
                <a:sym typeface="+mn-ea"/>
              </a:rPr>
              <a:t> is the error (if failed).      </a:t>
            </a:r>
            <a:endParaRPr lang="en-US" sz="1200" b="1">
              <a:solidFill>
                <a:srgbClr val="92D050"/>
              </a:solidFill>
              <a:sym typeface="+mn-ea"/>
            </a:endParaRPr>
          </a:p>
        </p:txBody>
      </p:sp>
      <p:sp>
        <p:nvSpPr>
          <p:cNvPr id="2" name="Rectangles 1"/>
          <p:cNvSpPr/>
          <p:nvPr/>
        </p:nvSpPr>
        <p:spPr>
          <a:xfrm>
            <a:off x="4341495" y="1261110"/>
            <a:ext cx="3710305" cy="1235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[encoding])</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 , encoded</a:t>
            </a:r>
            <a:endParaRPr lang="en-US" sz="1200" b="1">
              <a:solidFill>
                <a:schemeClr val="accent1"/>
              </a:solidFill>
              <a:sym typeface="+mn-ea"/>
            </a:endParaRPr>
          </a:p>
        </p:txBody>
      </p:sp>
      <p:sp>
        <p:nvSpPr>
          <p:cNvPr id="3" name="Rectangles 2"/>
          <p:cNvSpPr/>
          <p:nvPr/>
        </p:nvSpPr>
        <p:spPr>
          <a:xfrm>
            <a:off x="43180" y="5673725"/>
            <a:ext cx="4326890" cy="1148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endParaRPr lang="en-US" sz="1200" b="1">
              <a:solidFill>
                <a:schemeClr val="bg1"/>
              </a:solidFill>
              <a:sym typeface="+mn-ea"/>
            </a:endParaRPr>
          </a:p>
          <a:p>
            <a:pPr algn="l"/>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chemeClr val="accent1"/>
              </a:solidFill>
              <a:sym typeface="+mn-ea"/>
            </a:endParaRPr>
          </a:p>
        </p:txBody>
      </p:sp>
      <p:sp>
        <p:nvSpPr>
          <p:cNvPr id="5" name="Rectangles 4"/>
          <p:cNvSpPr/>
          <p:nvPr/>
        </p:nvSpPr>
        <p:spPr>
          <a:xfrm>
            <a:off x="62230" y="3931920"/>
            <a:ext cx="4307840" cy="17418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endParaRPr lang="en-US" sz="1200" b="1">
              <a:solidFill>
                <a:schemeClr val="bg1"/>
              </a:solidFill>
              <a:sym typeface="+mn-ea"/>
            </a:endParaRPr>
          </a:p>
          <a:p>
            <a:pPr algn="l"/>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endParaRPr lang="en-US" sz="1200" b="1">
              <a:solidFill>
                <a:schemeClr val="bg1"/>
              </a:solidFill>
              <a:sym typeface="+mn-ea"/>
            </a:endParaRPr>
          </a:p>
          <a:p>
            <a:pPr algn="l"/>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chemeClr val="accent1"/>
              </a:solidFill>
              <a:sym typeface="+mn-ea"/>
            </a:endParaRPr>
          </a:p>
        </p:txBody>
      </p:sp>
      <p:sp>
        <p:nvSpPr>
          <p:cNvPr id="6" name="Rectangles 5"/>
          <p:cNvSpPr/>
          <p:nvPr/>
        </p:nvSpPr>
        <p:spPr>
          <a:xfrm>
            <a:off x="8052435" y="1644015"/>
            <a:ext cx="4067810" cy="2070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a:t>
            </a:r>
            <a:endParaRPr lang="en-US" sz="1200" b="1">
              <a:solidFill>
                <a:srgbClr val="92D050"/>
              </a:solidFill>
              <a:sym typeface="+mn-ea"/>
            </a:endParaRPr>
          </a:p>
        </p:txBody>
      </p:sp>
      <p:sp>
        <p:nvSpPr>
          <p:cNvPr id="7" name="Rectangles 6"/>
          <p:cNvSpPr/>
          <p:nvPr/>
        </p:nvSpPr>
        <p:spPr>
          <a:xfrm>
            <a:off x="8061325" y="57150"/>
            <a:ext cx="4058285" cy="1586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 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File Reader JavaScript </a:t>
            </a:r>
            <a:endParaRPr lang="en-US" altLang="zh-CN" sz="1400" b="1" dirty="0">
              <a:solidFill>
                <a:schemeClr val="bg1"/>
              </a:solidFill>
              <a:sym typeface="+mn-ea"/>
            </a:endParaRPr>
          </a:p>
        </p:txBody>
      </p:sp>
      <p:sp>
        <p:nvSpPr>
          <p:cNvPr id="11" name="Rectangles 10"/>
          <p:cNvSpPr/>
          <p:nvPr/>
        </p:nvSpPr>
        <p:spPr>
          <a:xfrm>
            <a:off x="4351020" y="2496820"/>
            <a:ext cx="3700145" cy="1856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Example</a:t>
            </a:r>
            <a:endParaRPr lang="en-US" sz="1000" b="1">
              <a:solidFill>
                <a:srgbClr val="E907E7"/>
              </a:solidFill>
              <a:sym typeface="+mn-ea"/>
            </a:endParaRPr>
          </a:p>
          <a:p>
            <a:pPr algn="l"/>
            <a:r>
              <a:rPr lang="en-US" sz="1000" b="1">
                <a:solidFill>
                  <a:srgbClr val="E907E7"/>
                </a:solidFill>
                <a:sym typeface="+mn-ea"/>
              </a:rPr>
              <a:t>&lt;input type=</a:t>
            </a:r>
            <a:r>
              <a:rPr lang="en-US" sz="1000" b="1">
                <a:solidFill>
                  <a:srgbClr val="00B0F0"/>
                </a:solidFill>
                <a:sym typeface="+mn-ea"/>
              </a:rPr>
              <a:t>"file" </a:t>
            </a:r>
            <a:r>
              <a:rPr lang="en-US" sz="1000" b="1">
                <a:solidFill>
                  <a:srgbClr val="E907E7"/>
                </a:solidFill>
                <a:sym typeface="+mn-ea"/>
              </a:rPr>
              <a:t>onchange=</a:t>
            </a:r>
            <a:r>
              <a:rPr lang="en-US" sz="1000" b="1">
                <a:solidFill>
                  <a:srgbClr val="00B0F0"/>
                </a:solidFill>
                <a:sym typeface="+mn-ea"/>
              </a:rPr>
              <a:t>"readFile(this)"</a:t>
            </a:r>
            <a:r>
              <a:rPr lang="en-US" sz="1000" b="1">
                <a:solidFill>
                  <a:srgbClr val="E907E7"/>
                </a:solidFill>
                <a:sym typeface="+mn-ea"/>
              </a:rPr>
              <a:t>&gt;</a:t>
            </a:r>
            <a:endParaRPr lang="en-US" sz="1000" b="1">
              <a:solidFill>
                <a:srgbClr val="E907E7"/>
              </a:solidFill>
              <a:sym typeface="+mn-ea"/>
            </a:endParaRPr>
          </a:p>
          <a:p>
            <a:pPr algn="l"/>
            <a:r>
              <a:rPr lang="en-US" sz="1000" b="1">
                <a:solidFill>
                  <a:srgbClr val="E907E7"/>
                </a:solidFill>
                <a:sym typeface="+mn-ea"/>
              </a:rPr>
              <a:t>&lt;script&gt;</a:t>
            </a:r>
            <a:endParaRPr lang="en-US" sz="1000" b="1">
              <a:solidFill>
                <a:srgbClr val="E907E7"/>
              </a:solidFill>
              <a:sym typeface="+mn-ea"/>
            </a:endParaRPr>
          </a:p>
          <a:p>
            <a:pPr algn="l"/>
            <a:r>
              <a:rPr lang="en-US" sz="1000" b="1">
                <a:solidFill>
                  <a:srgbClr val="00B0F0"/>
                </a:solidFill>
                <a:sym typeface="+mn-ea"/>
              </a:rPr>
              <a:t>function readFile(input) {</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file </a:t>
            </a:r>
            <a:r>
              <a:rPr lang="en-US" sz="1000" b="1">
                <a:solidFill>
                  <a:srgbClr val="00B0F0"/>
                </a:solidFill>
                <a:sym typeface="+mn-ea"/>
              </a:rPr>
              <a:t>= input.files[0];</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reader </a:t>
            </a:r>
            <a:r>
              <a:rPr lang="en-US" sz="1000" b="1">
                <a:solidFill>
                  <a:srgbClr val="00B0F0"/>
                </a:solidFill>
                <a:sym typeface="+mn-ea"/>
              </a:rPr>
              <a:t>= new FileReader();</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.readAsText(file);</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.onload = function() { console.log(</a:t>
            </a:r>
            <a:r>
              <a:rPr lang="en-US" sz="1000" b="1">
                <a:solidFill>
                  <a:schemeClr val="accent4"/>
                </a:solidFill>
                <a:sym typeface="+mn-ea"/>
              </a:rPr>
              <a:t>reader</a:t>
            </a:r>
            <a:r>
              <a:rPr lang="en-US" sz="1000" b="1">
                <a:solidFill>
                  <a:srgbClr val="00B0F0"/>
                </a:solidFill>
                <a:sym typeface="+mn-ea"/>
              </a:rPr>
              <a:t>.result);  };</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.onerror = function() { console.log(</a:t>
            </a:r>
            <a:r>
              <a:rPr lang="en-US" sz="1000" b="1">
                <a:solidFill>
                  <a:schemeClr val="accent4"/>
                </a:solidFill>
                <a:sym typeface="+mn-ea"/>
              </a:rPr>
              <a:t>reader</a:t>
            </a:r>
            <a:r>
              <a:rPr lang="en-US" sz="1000" b="1">
                <a:solidFill>
                  <a:srgbClr val="00B0F0"/>
                </a:solidFill>
                <a:sym typeface="+mn-ea"/>
              </a:rPr>
              <a:t>.error); };</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E907E7"/>
                </a:solidFill>
                <a:sym typeface="+mn-ea"/>
              </a:rPr>
              <a:t>&lt;/script&gt;</a:t>
            </a:r>
            <a:endParaRPr lang="en-US" sz="1000" b="1">
              <a:solidFill>
                <a:srgbClr val="E907E7"/>
              </a:solidFill>
              <a:sym typeface="+mn-ea"/>
            </a:endParaRPr>
          </a:p>
        </p:txBody>
      </p:sp>
      <p:sp>
        <p:nvSpPr>
          <p:cNvPr id="12" name="Rectangles 11"/>
          <p:cNvSpPr/>
          <p:nvPr/>
        </p:nvSpPr>
        <p:spPr>
          <a:xfrm>
            <a:off x="4370070" y="435927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0" name="Rectangles 9"/>
          <p:cNvSpPr/>
          <p:nvPr/>
        </p:nvSpPr>
        <p:spPr>
          <a:xfrm>
            <a:off x="4110990" y="22225"/>
            <a:ext cx="4067810" cy="569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bg1"/>
                </a:solidFill>
                <a:sym typeface="+mn-ea"/>
              </a:rPr>
              <a:t>Blob </a:t>
            </a:r>
            <a:r>
              <a:rPr lang="en-US" sz="1200" b="1">
                <a:solidFill>
                  <a:srgbClr val="92D050"/>
                </a:solidFill>
                <a:sym typeface="+mn-ea"/>
              </a:rPr>
              <a:t>consists of an optional string </a:t>
            </a:r>
            <a:r>
              <a:rPr lang="en-US" sz="1200" b="1">
                <a:solidFill>
                  <a:schemeClr val="bg1"/>
                </a:solidFill>
                <a:sym typeface="+mn-ea"/>
              </a:rPr>
              <a:t>type </a:t>
            </a:r>
            <a:r>
              <a:rPr lang="en-US" sz="1200" b="1">
                <a:solidFill>
                  <a:srgbClr val="92D050"/>
                </a:solidFill>
                <a:sym typeface="+mn-ea"/>
              </a:rPr>
              <a:t>(a MIME-type usually), plus </a:t>
            </a:r>
            <a:r>
              <a:rPr lang="en-US" sz="1200" b="1">
                <a:solidFill>
                  <a:schemeClr val="bg1"/>
                </a:solidFill>
                <a:sym typeface="+mn-ea"/>
              </a:rPr>
              <a:t>blobParts </a:t>
            </a:r>
            <a:r>
              <a:rPr lang="en-US" sz="1200" b="1">
                <a:solidFill>
                  <a:srgbClr val="92D050"/>
                </a:solidFill>
                <a:sym typeface="+mn-ea"/>
              </a:rPr>
              <a:t>– a sequence of other Blob objects, strings and </a:t>
            </a:r>
            <a:r>
              <a:rPr lang="en-US" sz="1200" b="1">
                <a:solidFill>
                  <a:schemeClr val="bg1"/>
                </a:solidFill>
                <a:sym typeface="+mn-ea"/>
              </a:rPr>
              <a:t>BufferSource</a:t>
            </a:r>
            <a:r>
              <a:rPr lang="en-US" sz="1200" b="1">
                <a:solidFill>
                  <a:srgbClr val="92D050"/>
                </a:solidFill>
                <a:sym typeface="+mn-ea"/>
              </a:rPr>
              <a:t>.</a:t>
            </a:r>
            <a:endParaRPr lang="en-US" sz="1200" b="1">
              <a:solidFill>
                <a:srgbClr val="92D050"/>
              </a:solidFill>
              <a:sym typeface="+mn-ea"/>
            </a:endParaRPr>
          </a:p>
        </p:txBody>
      </p:sp>
      <p:pic>
        <p:nvPicPr>
          <p:cNvPr id="11" name="Picture 10"/>
          <p:cNvPicPr>
            <a:picLocks noChangeAspect="1"/>
          </p:cNvPicPr>
          <p:nvPr/>
        </p:nvPicPr>
        <p:blipFill>
          <a:blip r:embed="rId1"/>
          <a:srcRect l="7328" t="13265" r="8423" b="19317"/>
          <a:stretch>
            <a:fillRect/>
          </a:stretch>
        </p:blipFill>
        <p:spPr>
          <a:xfrm>
            <a:off x="4111625" y="591820"/>
            <a:ext cx="4067175" cy="593090"/>
          </a:xfrm>
          <a:prstGeom prst="rect">
            <a:avLst/>
          </a:prstGeom>
        </p:spPr>
      </p:pic>
      <p:sp>
        <p:nvSpPr>
          <p:cNvPr id="12" name="Rectangles 11"/>
          <p:cNvSpPr/>
          <p:nvPr/>
        </p:nvSpPr>
        <p:spPr>
          <a:xfrm>
            <a:off x="43815" y="2465705"/>
            <a:ext cx="4067810" cy="1489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constructor syntax is:-  </a:t>
            </a:r>
            <a:r>
              <a:rPr lang="en-US" sz="1200" b="1">
                <a:solidFill>
                  <a:srgbClr val="00B0F0"/>
                </a:solidFill>
                <a:sym typeface="+mn-ea"/>
              </a:rPr>
              <a:t>new Blob(</a:t>
            </a:r>
            <a:r>
              <a:rPr lang="en-US" sz="1200" b="1">
                <a:solidFill>
                  <a:srgbClr val="FF0000"/>
                </a:solidFill>
                <a:sym typeface="+mn-ea"/>
              </a:rPr>
              <a:t>blobParts</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blobParts </a:t>
            </a:r>
            <a:r>
              <a:rPr lang="en-US" sz="1200" b="1">
                <a:solidFill>
                  <a:schemeClr val="bg1"/>
                </a:solidFill>
                <a:sym typeface="+mn-ea"/>
              </a:rPr>
              <a:t>is an array of </a:t>
            </a:r>
            <a:r>
              <a:rPr lang="en-US" sz="1200" b="1">
                <a:solidFill>
                  <a:srgbClr val="92D050"/>
                </a:solidFill>
                <a:sym typeface="+mn-ea"/>
              </a:rPr>
              <a:t>Blob/BufferSource/String values</a:t>
            </a:r>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options </a:t>
            </a:r>
            <a:r>
              <a:rPr lang="en-US" sz="1200" b="1">
                <a:solidFill>
                  <a:schemeClr val="bg1"/>
                </a:solidFill>
                <a:sym typeface="+mn-ea"/>
              </a:rPr>
              <a:t>optional object:</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92D050"/>
                </a:solidFill>
                <a:sym typeface="+mn-ea"/>
              </a:rPr>
              <a:t>– Blob </a:t>
            </a:r>
            <a:r>
              <a:rPr lang="en-US" sz="1200" b="1">
                <a:solidFill>
                  <a:schemeClr val="bg1"/>
                </a:solidFill>
                <a:sym typeface="+mn-ea"/>
              </a:rPr>
              <a:t>type, usually MIME-type, e.g. </a:t>
            </a:r>
            <a:r>
              <a:rPr lang="en-US" sz="1200" b="1">
                <a:solidFill>
                  <a:srgbClr val="92D050"/>
                </a:solidFill>
                <a:sym typeface="+mn-ea"/>
              </a:rPr>
              <a:t>image/png,</a:t>
            </a:r>
            <a:endParaRPr lang="en-US" sz="1200" b="1">
              <a:solidFill>
                <a:schemeClr val="bg1"/>
              </a:solidFill>
              <a:sym typeface="+mn-ea"/>
            </a:endParaRPr>
          </a:p>
          <a:p>
            <a:pPr algn="l"/>
            <a:r>
              <a:rPr lang="en-US" sz="1200" b="1">
                <a:solidFill>
                  <a:schemeClr val="accent4"/>
                </a:solidFill>
                <a:sym typeface="+mn-ea"/>
              </a:rPr>
              <a:t>endings </a:t>
            </a:r>
            <a:r>
              <a:rPr lang="en-US" sz="1200" b="1">
                <a:solidFill>
                  <a:srgbClr val="92D050"/>
                </a:solidFill>
                <a:sym typeface="+mn-ea"/>
              </a:rPr>
              <a:t>– </a:t>
            </a:r>
            <a:r>
              <a:rPr lang="en-US" sz="1200" b="1">
                <a:solidFill>
                  <a:schemeClr val="bg1"/>
                </a:solidFill>
                <a:sym typeface="+mn-ea"/>
              </a:rPr>
              <a:t>whether to transform end-of-line to make the </a:t>
            </a:r>
            <a:r>
              <a:rPr lang="en-US" sz="1200" b="1">
                <a:solidFill>
                  <a:srgbClr val="92D050"/>
                </a:solidFill>
                <a:sym typeface="+mn-ea"/>
              </a:rPr>
              <a:t>Blob </a:t>
            </a:r>
            <a:r>
              <a:rPr lang="en-US" sz="1200" b="1">
                <a:solidFill>
                  <a:schemeClr val="bg1"/>
                </a:solidFill>
                <a:sym typeface="+mn-ea"/>
              </a:rPr>
              <a:t>correspond to current OS newlines </a:t>
            </a:r>
            <a:r>
              <a:rPr lang="en-US" sz="1200" b="1">
                <a:solidFill>
                  <a:srgbClr val="92D050"/>
                </a:solidFill>
                <a:sym typeface="+mn-ea"/>
              </a:rPr>
              <a:t>(\r\n or \n)</a:t>
            </a:r>
            <a:r>
              <a:rPr lang="en-US" sz="1200" b="1">
                <a:solidFill>
                  <a:schemeClr val="bg1"/>
                </a:solidFill>
                <a:sym typeface="+mn-ea"/>
              </a:rPr>
              <a:t>. By default "</a:t>
            </a:r>
            <a:r>
              <a:rPr lang="en-US" sz="1200" b="1">
                <a:solidFill>
                  <a:srgbClr val="92D050"/>
                </a:solidFill>
                <a:sym typeface="+mn-ea"/>
              </a:rPr>
              <a:t>transparent</a:t>
            </a:r>
            <a:r>
              <a:rPr lang="en-US" sz="1200" b="1">
                <a:solidFill>
                  <a:schemeClr val="bg1"/>
                </a:solidFill>
                <a:sym typeface="+mn-ea"/>
              </a:rPr>
              <a:t>" (do nothing), but also can be "</a:t>
            </a:r>
            <a:r>
              <a:rPr lang="en-US" sz="1200" b="1">
                <a:solidFill>
                  <a:srgbClr val="92D050"/>
                </a:solidFill>
                <a:sym typeface="+mn-ea"/>
              </a:rPr>
              <a:t>native</a:t>
            </a:r>
            <a:r>
              <a:rPr lang="en-US" sz="1200" b="1">
                <a:solidFill>
                  <a:schemeClr val="bg1"/>
                </a:solidFill>
                <a:sym typeface="+mn-ea"/>
              </a:rPr>
              <a:t>" (transform).</a:t>
            </a:r>
            <a:endParaRPr lang="en-US" sz="1200" b="1">
              <a:solidFill>
                <a:schemeClr val="bg1"/>
              </a:solidFill>
              <a:sym typeface="+mn-ea"/>
            </a:endParaRPr>
          </a:p>
        </p:txBody>
      </p:sp>
      <p:sp>
        <p:nvSpPr>
          <p:cNvPr id="13" name="Rectangles 12"/>
          <p:cNvSpPr/>
          <p:nvPr/>
        </p:nvSpPr>
        <p:spPr>
          <a:xfrm>
            <a:off x="4111625" y="1184910"/>
            <a:ext cx="4067810" cy="1513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For example:</a:t>
            </a:r>
            <a:endParaRPr lang="en-US" sz="1200" b="1">
              <a:solidFill>
                <a:srgbClr val="FFFF00"/>
              </a:solidFill>
              <a:sym typeface="+mn-ea"/>
            </a:endParaRPr>
          </a:p>
          <a:p>
            <a:pPr algn="l"/>
            <a:r>
              <a:rPr lang="en-US" sz="1200" b="1">
                <a:solidFill>
                  <a:srgbClr val="E907E7"/>
                </a:solidFill>
                <a:sym typeface="+mn-ea"/>
              </a:rPr>
              <a:t>// create Blob from a string</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blob1</a:t>
            </a:r>
            <a:r>
              <a:rPr lang="en-US" sz="1200" b="1">
                <a:solidFill>
                  <a:srgbClr val="00B0F0"/>
                </a:solidFill>
                <a:sym typeface="+mn-ea"/>
              </a:rPr>
              <a:t>=new Blob([</a:t>
            </a:r>
            <a:r>
              <a:rPr lang="en-US" sz="1200" b="1">
                <a:solidFill>
                  <a:schemeClr val="bg1"/>
                </a:solidFill>
                <a:sym typeface="+mn-ea"/>
              </a:rPr>
              <a:t>"&lt;html&gt;…&lt;/html&gt;"</a:t>
            </a:r>
            <a:r>
              <a:rPr lang="en-US" sz="1200" b="1">
                <a:solidFill>
                  <a:srgbClr val="00B0F0"/>
                </a:solidFill>
                <a:sym typeface="+mn-ea"/>
              </a:rPr>
              <a:t>], {</a:t>
            </a:r>
            <a:r>
              <a:rPr lang="en-US" sz="1200" b="1">
                <a:solidFill>
                  <a:schemeClr val="bg1"/>
                </a:solidFill>
                <a:sym typeface="+mn-ea"/>
              </a:rPr>
              <a:t>type: 'text/html'</a:t>
            </a:r>
            <a:r>
              <a:rPr lang="en-US" sz="1200" b="1">
                <a:solidFill>
                  <a:srgbClr val="00B0F0"/>
                </a:solidFill>
                <a:sym typeface="+mn-ea"/>
              </a:rPr>
              <a:t>});</a:t>
            </a:r>
            <a:endParaRPr lang="en-US" sz="1200" b="1">
              <a:solidFill>
                <a:srgbClr val="00B0F0"/>
              </a:solidFill>
              <a:sym typeface="+mn-ea"/>
            </a:endParaRPr>
          </a:p>
          <a:p>
            <a:pPr algn="l"/>
            <a:r>
              <a:rPr lang="en-US" sz="1200" b="1">
                <a:solidFill>
                  <a:srgbClr val="92D050"/>
                </a:solidFill>
                <a:sym typeface="+mn-ea"/>
              </a:rPr>
              <a:t>// please note: the first argument must be an array [...]</a:t>
            </a:r>
            <a:endParaRPr lang="en-US" sz="1200" b="1">
              <a:solidFill>
                <a:srgbClr val="92D050"/>
              </a:solidFill>
              <a:sym typeface="+mn-ea"/>
            </a:endParaRPr>
          </a:p>
          <a:p>
            <a:pPr algn="l"/>
            <a:r>
              <a:rPr lang="en-US" sz="1200" b="1">
                <a:solidFill>
                  <a:srgbClr val="E907E7"/>
                </a:solidFill>
                <a:sym typeface="+mn-ea"/>
              </a:rPr>
              <a:t>// create Blob from a typed array and strings</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hello </a:t>
            </a:r>
            <a:r>
              <a:rPr lang="en-US" sz="1200" b="1">
                <a:solidFill>
                  <a:srgbClr val="00B0F0"/>
                </a:solidFill>
                <a:sym typeface="+mn-ea"/>
              </a:rPr>
              <a:t>= new Uint8Array([</a:t>
            </a:r>
            <a:r>
              <a:rPr lang="en-US" sz="1200" b="1">
                <a:solidFill>
                  <a:schemeClr val="bg1"/>
                </a:solidFill>
                <a:sym typeface="+mn-ea"/>
              </a:rPr>
              <a:t>72, 101, 108, 108, 111</a:t>
            </a:r>
            <a:r>
              <a:rPr lang="en-US" sz="1200" b="1">
                <a:solidFill>
                  <a:srgbClr val="00B0F0"/>
                </a:solidFill>
                <a:sym typeface="+mn-ea"/>
              </a:rPr>
              <a:t>]);</a:t>
            </a:r>
            <a:r>
              <a:rPr lang="en-US" sz="1200" b="1">
                <a:solidFill>
                  <a:srgbClr val="92D050"/>
                </a:solidFill>
                <a:sym typeface="+mn-ea"/>
              </a:rPr>
              <a:t> // "Hello" in binary form</a:t>
            </a:r>
            <a:endParaRPr lang="en-US" sz="1200" b="1">
              <a:solidFill>
                <a:srgbClr val="92D050"/>
              </a:solidFill>
              <a:sym typeface="+mn-ea"/>
            </a:endParaRPr>
          </a:p>
          <a:p>
            <a:pPr algn="l"/>
            <a:r>
              <a:rPr lang="en-US" sz="1200" b="1">
                <a:solidFill>
                  <a:srgbClr val="00B0F0"/>
                </a:solidFill>
                <a:sym typeface="+mn-ea"/>
              </a:rPr>
              <a:t>let </a:t>
            </a:r>
            <a:r>
              <a:rPr lang="en-US" sz="1200" b="1">
                <a:solidFill>
                  <a:schemeClr val="accent4"/>
                </a:solidFill>
                <a:sym typeface="+mn-ea"/>
              </a:rPr>
              <a:t>blob1 </a:t>
            </a:r>
            <a:r>
              <a:rPr lang="en-US" sz="1200" b="1">
                <a:solidFill>
                  <a:srgbClr val="00B0F0"/>
                </a:solidFill>
                <a:sym typeface="+mn-ea"/>
              </a:rPr>
              <a:t>= new Blob([</a:t>
            </a:r>
            <a:r>
              <a:rPr lang="en-US" sz="1200" b="1">
                <a:solidFill>
                  <a:schemeClr val="bg1"/>
                </a:solidFill>
                <a:sym typeface="+mn-ea"/>
              </a:rPr>
              <a:t>hello</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a:t>
            </a:r>
            <a:r>
              <a:rPr lang="en-US" sz="1200" b="1">
                <a:solidFill>
                  <a:schemeClr val="bg1"/>
                </a:solidFill>
                <a:sym typeface="+mn-ea"/>
              </a:rPr>
              <a:t>'world'</a:t>
            </a:r>
            <a:r>
              <a:rPr lang="en-US" sz="1200" b="1">
                <a:solidFill>
                  <a:srgbClr val="00B0F0"/>
                </a:solidFill>
                <a:sym typeface="+mn-ea"/>
              </a:rPr>
              <a:t>], {</a:t>
            </a:r>
            <a:r>
              <a:rPr lang="en-US" sz="1200" b="1">
                <a:solidFill>
                  <a:schemeClr val="bg1"/>
                </a:solidFill>
                <a:sym typeface="+mn-ea"/>
              </a:rPr>
              <a:t>type: 'text/plain'</a:t>
            </a:r>
            <a:r>
              <a:rPr lang="en-US" sz="1200" b="1">
                <a:solidFill>
                  <a:srgbClr val="00B0F0"/>
                </a:solidFill>
                <a:sym typeface="+mn-ea"/>
              </a:rPr>
              <a:t>});</a:t>
            </a:r>
            <a:endParaRPr lang="en-US" sz="1200" b="1">
              <a:solidFill>
                <a:srgbClr val="00B0F0"/>
              </a:solidFill>
              <a:sym typeface="+mn-ea"/>
            </a:endParaRPr>
          </a:p>
        </p:txBody>
      </p:sp>
      <p:sp>
        <p:nvSpPr>
          <p:cNvPr id="14" name="Rectangles 13"/>
          <p:cNvSpPr/>
          <p:nvPr/>
        </p:nvSpPr>
        <p:spPr>
          <a:xfrm>
            <a:off x="8178800" y="782320"/>
            <a:ext cx="3984625" cy="15189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92D050"/>
                </a:solidFill>
                <a:sym typeface="+mn-ea"/>
              </a:rPr>
              <a:t>We can extract</a:t>
            </a:r>
            <a:r>
              <a:rPr lang="en-US" sz="1200" b="1">
                <a:solidFill>
                  <a:srgbClr val="FFFF00"/>
                </a:solidFill>
                <a:sym typeface="+mn-ea"/>
              </a:rPr>
              <a:t> Blob slices </a:t>
            </a:r>
            <a:r>
              <a:rPr lang="en-US" sz="1200" b="1">
                <a:solidFill>
                  <a:srgbClr val="92D050"/>
                </a:solidFill>
                <a:sym typeface="+mn-ea"/>
              </a:rPr>
              <a:t>with:</a:t>
            </a:r>
            <a:endParaRPr lang="en-US" sz="1200" b="1">
              <a:solidFill>
                <a:srgbClr val="92D050"/>
              </a:solidFill>
              <a:sym typeface="+mn-ea"/>
            </a:endParaRPr>
          </a:p>
          <a:p>
            <a:pPr algn="l"/>
            <a:r>
              <a:rPr lang="en-US" sz="1200" b="1">
                <a:solidFill>
                  <a:srgbClr val="FFFF00"/>
                </a:solidFill>
                <a:sym typeface="+mn-ea"/>
              </a:rPr>
              <a:t>sntax:-</a:t>
            </a:r>
            <a:r>
              <a:rPr lang="en-US" sz="1200" b="1">
                <a:solidFill>
                  <a:srgbClr val="00B0F0"/>
                </a:solidFill>
                <a:sym typeface="+mn-ea"/>
              </a:rPr>
              <a:t> </a:t>
            </a:r>
            <a:r>
              <a:rPr lang="en-US" sz="1200" b="1">
                <a:solidFill>
                  <a:schemeClr val="accent4"/>
                </a:solidFill>
                <a:sym typeface="+mn-ea"/>
              </a:rPr>
              <a:t>blob1</a:t>
            </a:r>
            <a:r>
              <a:rPr lang="en-US" sz="1200" b="1">
                <a:solidFill>
                  <a:srgbClr val="00B0F0"/>
                </a:solidFill>
                <a:sym typeface="+mn-ea"/>
              </a:rPr>
              <a:t>.slice(</a:t>
            </a:r>
            <a:r>
              <a:rPr lang="en-US" sz="1200" b="1">
                <a:solidFill>
                  <a:schemeClr val="bg1"/>
                </a:solidFill>
                <a:sym typeface="+mn-ea"/>
              </a:rPr>
              <a:t>[byteStart], [byteEnd], [contentType]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byteStart </a:t>
            </a:r>
            <a:r>
              <a:rPr lang="en-US" sz="1200" b="1">
                <a:solidFill>
                  <a:schemeClr val="bg1"/>
                </a:solidFill>
                <a:sym typeface="+mn-ea"/>
              </a:rPr>
              <a:t>– the starting byte, by default 0.</a:t>
            </a:r>
            <a:endParaRPr lang="en-US" sz="1200" b="1">
              <a:solidFill>
                <a:schemeClr val="bg1"/>
              </a:solidFill>
              <a:sym typeface="+mn-ea"/>
            </a:endParaRPr>
          </a:p>
          <a:p>
            <a:pPr algn="l"/>
            <a:r>
              <a:rPr lang="en-US" sz="1200" b="1">
                <a:solidFill>
                  <a:srgbClr val="E907E7"/>
                </a:solidFill>
                <a:sym typeface="+mn-ea"/>
              </a:rPr>
              <a:t>byteEnd </a:t>
            </a:r>
            <a:r>
              <a:rPr lang="en-US" sz="1200" b="1">
                <a:solidFill>
                  <a:schemeClr val="bg1"/>
                </a:solidFill>
                <a:sym typeface="+mn-ea"/>
              </a:rPr>
              <a:t>– the last byte (exclusive, by default till the end).</a:t>
            </a:r>
            <a:endParaRPr lang="en-US" sz="1200" b="1">
              <a:solidFill>
                <a:schemeClr val="bg1"/>
              </a:solidFill>
              <a:sym typeface="+mn-ea"/>
            </a:endParaRPr>
          </a:p>
          <a:p>
            <a:pPr algn="l"/>
            <a:r>
              <a:rPr lang="en-US" sz="1200" b="1">
                <a:solidFill>
                  <a:srgbClr val="E907E7"/>
                </a:solidFill>
                <a:sym typeface="+mn-ea"/>
              </a:rPr>
              <a:t>contentType </a:t>
            </a:r>
            <a:r>
              <a:rPr lang="en-US" sz="1200" b="1">
                <a:solidFill>
                  <a:schemeClr val="bg1"/>
                </a:solidFill>
                <a:sym typeface="+mn-ea"/>
              </a:rPr>
              <a:t>– the type of the new blob, by default the same as the source.</a:t>
            </a:r>
            <a:endParaRPr lang="en-US" sz="1200" b="1">
              <a:solidFill>
                <a:schemeClr val="bg1"/>
              </a:solidFill>
              <a:sym typeface="+mn-ea"/>
            </a:endParaRPr>
          </a:p>
          <a:p>
            <a:pPr algn="l"/>
            <a:r>
              <a:rPr lang="en-US" sz="1200" b="1">
                <a:solidFill>
                  <a:srgbClr val="92D050"/>
                </a:solidFill>
                <a:sym typeface="+mn-ea"/>
              </a:rPr>
              <a:t>The arguments are similar to array.slice, negative numbers are allowed too.</a:t>
            </a:r>
            <a:endParaRPr lang="en-US" sz="1200" b="1">
              <a:solidFill>
                <a:srgbClr val="92D050"/>
              </a:solidFill>
              <a:sym typeface="+mn-ea"/>
            </a:endParaRPr>
          </a:p>
        </p:txBody>
      </p:sp>
      <p:sp>
        <p:nvSpPr>
          <p:cNvPr id="15" name="Rectangles 14"/>
          <p:cNvSpPr/>
          <p:nvPr/>
        </p:nvSpPr>
        <p:spPr>
          <a:xfrm>
            <a:off x="8178800" y="0"/>
            <a:ext cx="3980180" cy="782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objects are immutable</a:t>
            </a:r>
            <a:endParaRPr lang="en-US" sz="1200" b="1">
              <a:solidFill>
                <a:srgbClr val="FFFF00"/>
              </a:solidFill>
              <a:sym typeface="+mn-ea"/>
            </a:endParaRPr>
          </a:p>
          <a:p>
            <a:pPr algn="l"/>
            <a:r>
              <a:rPr lang="en-US" sz="1200" b="1">
                <a:solidFill>
                  <a:schemeClr val="bg1"/>
                </a:solidFill>
                <a:sym typeface="+mn-ea"/>
              </a:rPr>
              <a:t>We can’t change data directly in a Blob,</a:t>
            </a:r>
            <a:r>
              <a:rPr lang="en-US" sz="1200" b="1">
                <a:solidFill>
                  <a:srgbClr val="92D050"/>
                </a:solidFill>
                <a:sym typeface="+mn-ea"/>
              </a:rPr>
              <a:t> but we can slice parts of a Blob, create new Blob objects from them, mix them into a new Blob and so on.</a:t>
            </a:r>
            <a:endParaRPr lang="en-US" sz="1200" b="1">
              <a:solidFill>
                <a:srgbClr val="92D050"/>
              </a:solidFill>
              <a:sym typeface="+mn-ea"/>
            </a:endParaRPr>
          </a:p>
        </p:txBody>
      </p:sp>
      <p:sp>
        <p:nvSpPr>
          <p:cNvPr id="16" name="Rectangles 15"/>
          <p:cNvSpPr/>
          <p:nvPr/>
        </p:nvSpPr>
        <p:spPr>
          <a:xfrm>
            <a:off x="43815" y="3955415"/>
            <a:ext cx="4067175" cy="2082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4"/>
                </a:solidFill>
                <a:sym typeface="+mn-ea"/>
              </a:rPr>
              <a:t>blob1</a:t>
            </a:r>
            <a:r>
              <a:rPr lang="en-US" sz="1200" b="1">
                <a:solidFill>
                  <a:schemeClr val="accent1"/>
                </a:solidFill>
                <a:sym typeface="+mn-ea"/>
              </a:rPr>
              <a:t>.arrayBuffer() </a:t>
            </a:r>
            <a:r>
              <a:rPr lang="en-US" sz="1200" b="1">
                <a:solidFill>
                  <a:srgbClr val="92D050"/>
                </a:solidFill>
                <a:sym typeface="+mn-ea"/>
              </a:rPr>
              <a:t>:-  </a:t>
            </a:r>
            <a:r>
              <a:rPr lang="en-US" sz="1200" b="1">
                <a:solidFill>
                  <a:schemeClr val="bg1"/>
                </a:solidFill>
                <a:sym typeface="+mn-ea"/>
              </a:rPr>
              <a:t>Returns a promise that resolves with an ArrayBuffer containing the entire contents of the Blob as binary data.</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.slice(</a:t>
            </a:r>
            <a:r>
              <a:rPr lang="en-US" sz="1200" b="1">
                <a:solidFill>
                  <a:schemeClr val="bg1"/>
                </a:solidFill>
                <a:sym typeface="+mn-ea"/>
              </a:rPr>
              <a:t>byteStart, byteEnd, contentType</a:t>
            </a:r>
            <a:r>
              <a:rPr lang="en-US" sz="1200" b="1">
                <a:solidFill>
                  <a:schemeClr val="accent1"/>
                </a:solidFill>
                <a:sym typeface="+mn-ea"/>
              </a:rPr>
              <a:t>) </a:t>
            </a:r>
            <a:r>
              <a:rPr lang="en-US" sz="1200" b="1">
                <a:solidFill>
                  <a:srgbClr val="92D050"/>
                </a:solidFill>
                <a:sym typeface="+mn-ea"/>
              </a:rPr>
              <a:t>:- </a:t>
            </a:r>
            <a:r>
              <a:rPr lang="en-US" sz="1200" b="1">
                <a:solidFill>
                  <a:schemeClr val="bg1"/>
                </a:solidFill>
                <a:sym typeface="+mn-ea"/>
              </a:rPr>
              <a:t>Returns a new Blob object containing the data in the specified range of bytes of the blob on which it's called.</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.stream() </a:t>
            </a:r>
            <a:r>
              <a:rPr lang="en-US" sz="1200" b="1">
                <a:solidFill>
                  <a:srgbClr val="92D050"/>
                </a:solidFill>
                <a:sym typeface="+mn-ea"/>
              </a:rPr>
              <a:t>:-  </a:t>
            </a:r>
            <a:r>
              <a:rPr lang="en-US" sz="1200" b="1">
                <a:solidFill>
                  <a:schemeClr val="bg1"/>
                </a:solidFill>
                <a:sym typeface="+mn-ea"/>
              </a:rPr>
              <a:t>Returns a ReadableStream that can be used to read the contents of the Blob.</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.text() </a:t>
            </a:r>
            <a:r>
              <a:rPr lang="en-US" sz="1200" b="1">
                <a:solidFill>
                  <a:srgbClr val="92D050"/>
                </a:solidFill>
                <a:sym typeface="+mn-ea"/>
              </a:rPr>
              <a:t>:-  </a:t>
            </a:r>
            <a:r>
              <a:rPr lang="en-US" sz="1200" b="1">
                <a:solidFill>
                  <a:schemeClr val="bg1"/>
                </a:solidFill>
                <a:sym typeface="+mn-ea"/>
              </a:rPr>
              <a:t>Returns a promise that resolves with a string containing the entire contents of the Blob interpreted as UTF-8 text.</a:t>
            </a:r>
            <a:endParaRPr lang="en-US" sz="1200" b="1">
              <a:solidFill>
                <a:schemeClr val="bg1"/>
              </a:solidFill>
              <a:sym typeface="+mn-ea"/>
            </a:endParaRPr>
          </a:p>
        </p:txBody>
      </p:sp>
      <p:sp>
        <p:nvSpPr>
          <p:cNvPr id="17" name="Rectangles 16"/>
          <p:cNvSpPr/>
          <p:nvPr/>
        </p:nvSpPr>
        <p:spPr>
          <a:xfrm>
            <a:off x="4112260" y="2698115"/>
            <a:ext cx="4067175" cy="4069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URL</a:t>
            </a:r>
            <a:endParaRPr lang="en-US" sz="1200" b="1">
              <a:solidFill>
                <a:srgbClr val="FFFF00"/>
              </a:solidFill>
              <a:sym typeface="+mn-ea"/>
            </a:endParaRPr>
          </a:p>
          <a:p>
            <a:pPr algn="l"/>
            <a:r>
              <a:rPr lang="en-US" sz="1200" b="1">
                <a:solidFill>
                  <a:srgbClr val="92D050"/>
                </a:solidFill>
                <a:sym typeface="+mn-ea"/>
              </a:rPr>
              <a:t>A Blob can be easily used as a URL for</a:t>
            </a:r>
            <a:r>
              <a:rPr lang="en-US" sz="1200" b="1">
                <a:solidFill>
                  <a:srgbClr val="00B0F0"/>
                </a:solidFill>
                <a:sym typeface="+mn-ea"/>
              </a:rPr>
              <a:t> &lt;a&gt;, &lt;img&gt;</a:t>
            </a:r>
            <a:r>
              <a:rPr lang="en-US" sz="1200" b="1">
                <a:solidFill>
                  <a:srgbClr val="92D050"/>
                </a:solidFill>
                <a:sym typeface="+mn-ea"/>
              </a:rPr>
              <a:t> or other tags, to show its contents.</a:t>
            </a:r>
            <a:endParaRPr lang="en-US" sz="1200" b="1">
              <a:solidFill>
                <a:srgbClr val="92D050"/>
              </a:solidFill>
              <a:sym typeface="+mn-ea"/>
            </a:endParaRPr>
          </a:p>
          <a:p>
            <a:pPr algn="ctr"/>
            <a:r>
              <a:rPr lang="en-US" sz="1200" b="1">
                <a:solidFill>
                  <a:srgbClr val="FFFF00"/>
                </a:solidFill>
                <a:sym typeface="+mn-ea"/>
              </a:rPr>
              <a:t>with HTML </a:t>
            </a:r>
            <a:endParaRPr lang="en-US" sz="1200" b="1">
              <a:solidFill>
                <a:srgbClr val="FFFF00"/>
              </a:solidFill>
              <a:sym typeface="+mn-ea"/>
            </a:endParaRPr>
          </a:p>
          <a:p>
            <a:pPr algn="l"/>
            <a:r>
              <a:rPr lang="en-US" sz="1200" b="1">
                <a:solidFill>
                  <a:srgbClr val="92D050"/>
                </a:solidFill>
                <a:sym typeface="+mn-ea"/>
              </a:rPr>
              <a:t>&lt;!-- download attribute forces the browser to download instead of navigating --&gt;</a:t>
            </a:r>
            <a:endParaRPr lang="en-US" sz="1200" b="1">
              <a:solidFill>
                <a:srgbClr val="92D050"/>
              </a:solidFill>
              <a:sym typeface="+mn-ea"/>
            </a:endParaRPr>
          </a:p>
          <a:p>
            <a:pPr algn="l"/>
            <a:r>
              <a:rPr lang="en-US" sz="1200" b="1">
                <a:solidFill>
                  <a:srgbClr val="E907E7"/>
                </a:solidFill>
                <a:sym typeface="+mn-ea"/>
              </a:rPr>
              <a:t>&lt;a download</a:t>
            </a:r>
            <a:r>
              <a:rPr lang="en-US" sz="1200" b="1">
                <a:solidFill>
                  <a:schemeClr val="bg1"/>
                </a:solidFill>
                <a:sym typeface="+mn-ea"/>
              </a:rPr>
              <a:t>="hello.txt" </a:t>
            </a:r>
            <a:r>
              <a:rPr lang="en-US" sz="1200" b="1">
                <a:solidFill>
                  <a:srgbClr val="E907E7"/>
                </a:solidFill>
                <a:sym typeface="+mn-ea"/>
              </a:rPr>
              <a:t>href</a:t>
            </a:r>
            <a:r>
              <a:rPr lang="en-US" sz="1200" b="1">
                <a:solidFill>
                  <a:schemeClr val="bg1"/>
                </a:solidFill>
                <a:sym typeface="+mn-ea"/>
              </a:rPr>
              <a:t>='#' </a:t>
            </a:r>
            <a:r>
              <a:rPr lang="en-US" sz="1200" b="1">
                <a:solidFill>
                  <a:srgbClr val="E907E7"/>
                </a:solidFill>
                <a:sym typeface="+mn-ea"/>
              </a:rPr>
              <a:t>id</a:t>
            </a:r>
            <a:r>
              <a:rPr lang="en-US" sz="1200" b="1">
                <a:solidFill>
                  <a:schemeClr val="bg1"/>
                </a:solidFill>
                <a:sym typeface="+mn-ea"/>
              </a:rPr>
              <a:t>="link"</a:t>
            </a:r>
            <a:r>
              <a:rPr lang="en-US" sz="1200" b="1">
                <a:solidFill>
                  <a:srgbClr val="E907E7"/>
                </a:solidFill>
                <a:sym typeface="+mn-ea"/>
              </a:rPr>
              <a:t>&gt;</a:t>
            </a:r>
            <a:r>
              <a:rPr lang="en-US" sz="1200" b="1">
                <a:solidFill>
                  <a:schemeClr val="bg1"/>
                </a:solidFill>
                <a:sym typeface="+mn-ea"/>
              </a:rPr>
              <a:t>Download</a:t>
            </a:r>
            <a:r>
              <a:rPr lang="en-US" sz="1200" b="1">
                <a:solidFill>
                  <a:srgbClr val="E907E7"/>
                </a:solidFill>
                <a:sym typeface="+mn-ea"/>
              </a:rPr>
              <a:t>&lt;/a&gt;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 </a:t>
            </a:r>
            <a:r>
              <a:rPr lang="en-US" sz="1200" b="1">
                <a:solidFill>
                  <a:schemeClr val="bg1"/>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link.href</a:t>
            </a:r>
            <a:r>
              <a:rPr lang="en-US" sz="1200" b="1">
                <a:solidFill>
                  <a:schemeClr val="bg1"/>
                </a:solidFill>
                <a:sym typeface="+mn-ea"/>
              </a:rPr>
              <a:t> = </a:t>
            </a:r>
            <a:r>
              <a:rPr lang="en-US" sz="1200" b="1">
                <a:solidFill>
                  <a:srgbClr val="00B0F0"/>
                </a:solidFill>
                <a:sym typeface="+mn-ea"/>
              </a:rPr>
              <a:t>URL.createObjectURL(</a:t>
            </a:r>
            <a:r>
              <a:rPr lang="en-US" sz="1200" b="1">
                <a:solidFill>
                  <a:schemeClr val="accent4"/>
                </a:solidFill>
                <a:sym typeface="+mn-ea"/>
              </a:rPr>
              <a:t>blob</a:t>
            </a:r>
            <a:r>
              <a:rPr lang="en-US" sz="1200" b="1">
                <a:solidFill>
                  <a:srgbClr val="00B0F0"/>
                </a:solidFill>
                <a:sym typeface="+mn-ea"/>
              </a:rPr>
              <a:t>);</a:t>
            </a:r>
            <a:endParaRPr lang="en-US" sz="1200" b="1">
              <a:solidFill>
                <a:schemeClr val="bg1"/>
              </a:solidFill>
              <a:sym typeface="+mn-ea"/>
            </a:endParaRPr>
          </a:p>
          <a:p>
            <a:pPr algn="l"/>
            <a:r>
              <a:rPr lang="en-US" sz="1200" b="1">
                <a:solidFill>
                  <a:srgbClr val="E907E7"/>
                </a:solidFill>
                <a:sym typeface="+mn-ea"/>
              </a:rPr>
              <a:t>&lt;/script&gt;	                </a:t>
            </a:r>
            <a:r>
              <a:rPr lang="en-US" sz="1200" b="1">
                <a:solidFill>
                  <a:srgbClr val="FFFF00"/>
                </a:solidFill>
                <a:sym typeface="+mn-ea"/>
              </a:rPr>
              <a:t>without HTML </a:t>
            </a:r>
            <a:endParaRPr lang="en-US" sz="1200" b="1">
              <a:solidFill>
                <a:srgbClr val="FFFF0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92D050"/>
                </a:solidFill>
                <a:sym typeface="+mn-ea"/>
              </a:rPr>
              <a:t>=</a:t>
            </a:r>
            <a:r>
              <a:rPr lang="en-US" sz="1200" b="1">
                <a:solidFill>
                  <a:srgbClr val="00B0F0"/>
                </a:solidFill>
                <a:sym typeface="+mn-ea"/>
              </a:rPr>
              <a:t> document.createElement(</a:t>
            </a:r>
            <a:r>
              <a:rPr lang="en-US" sz="1200" b="1">
                <a:solidFill>
                  <a:srgbClr val="92D050"/>
                </a:solidFill>
                <a:sym typeface="+mn-ea"/>
              </a:rPr>
              <a:t>'a'</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.download</a:t>
            </a:r>
            <a:r>
              <a:rPr lang="en-US" sz="1200" b="1">
                <a:solidFill>
                  <a:srgbClr val="92D050"/>
                </a:solidFill>
                <a:sym typeface="+mn-ea"/>
              </a:rPr>
              <a:t> = </a:t>
            </a:r>
            <a:r>
              <a:rPr lang="en-US" sz="1200" b="1">
                <a:solidFill>
                  <a:schemeClr val="bg1"/>
                </a:solidFill>
                <a:sym typeface="+mn-ea"/>
              </a:rPr>
              <a:t>'hello.txt';</a:t>
            </a:r>
            <a:endParaRPr lang="en-US" sz="1200" b="1">
              <a:solidFill>
                <a:srgbClr val="92D050"/>
              </a:solidFill>
              <a:sym typeface="+mn-ea"/>
            </a:endParaRPr>
          </a:p>
          <a:p>
            <a:pPr algn="l"/>
            <a:r>
              <a:rPr lang="en-US" sz="1200" b="1">
                <a:solidFill>
                  <a:srgbClr val="00B0F0"/>
                </a:solidFill>
                <a:sym typeface="+mn-ea"/>
              </a:rPr>
              <a:t>let </a:t>
            </a:r>
            <a:r>
              <a:rPr lang="en-US" sz="1200" b="1">
                <a:solidFill>
                  <a:srgbClr val="E907E7"/>
                </a:solidFill>
                <a:sym typeface="+mn-ea"/>
              </a:rPr>
              <a:t>blob </a:t>
            </a:r>
            <a:r>
              <a:rPr lang="en-US" sz="1200" b="1">
                <a:solidFill>
                  <a:srgbClr val="92D050"/>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.href</a:t>
            </a:r>
            <a:r>
              <a:rPr lang="en-US" sz="1200" b="1">
                <a:solidFill>
                  <a:srgbClr val="92D050"/>
                </a:solidFill>
                <a:sym typeface="+mn-ea"/>
              </a:rPr>
              <a:t> = </a:t>
            </a:r>
            <a:r>
              <a:rPr lang="en-US" sz="1200" b="1">
                <a:solidFill>
                  <a:srgbClr val="00B0F0"/>
                </a:solidFill>
                <a:sym typeface="+mn-ea"/>
              </a:rPr>
              <a:t>URL.createObjectURL(</a:t>
            </a:r>
            <a:r>
              <a:rPr lang="en-US" sz="1200" b="1">
                <a:solidFill>
                  <a:srgbClr val="E907E7"/>
                </a:solidFill>
                <a:sym typeface="+mn-ea"/>
              </a:rPr>
              <a:t>blob</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algn="l"/>
            <a:r>
              <a:rPr lang="en-US" sz="1200" b="1">
                <a:solidFill>
                  <a:srgbClr val="92D050"/>
                </a:solidFill>
                <a:sym typeface="+mn-ea"/>
              </a:rPr>
              <a:t>So if we create a URL, that Blob will hang in memory, even if not needed any more.</a:t>
            </a:r>
            <a:endParaRPr lang="en-US" sz="1200" b="1">
              <a:solidFill>
                <a:srgbClr val="92D050"/>
              </a:solidFill>
              <a:sym typeface="+mn-ea"/>
            </a:endParaRPr>
          </a:p>
          <a:p>
            <a:pPr algn="l"/>
            <a:r>
              <a:rPr lang="en-US" sz="1200" b="1">
                <a:solidFill>
                  <a:schemeClr val="bg1"/>
                </a:solidFill>
                <a:sym typeface="+mn-ea"/>
              </a:rPr>
              <a:t>URL.revokeObjectURL(url)</a:t>
            </a:r>
            <a:r>
              <a:rPr lang="en-US" sz="1200" b="1">
                <a:solidFill>
                  <a:srgbClr val="92D050"/>
                </a:solidFill>
                <a:sym typeface="+mn-ea"/>
              </a:rPr>
              <a:t> removes the reference from the internal mapping, thus allowing the Blob to be deleted (if there are no other references), and the memory to be freed.</a:t>
            </a:r>
            <a:endParaRPr lang="en-US" sz="1200" b="1">
              <a:solidFill>
                <a:srgbClr val="92D050"/>
              </a:solidFill>
              <a:sym typeface="+mn-ea"/>
            </a:endParaRPr>
          </a:p>
        </p:txBody>
      </p:sp>
      <p:sp>
        <p:nvSpPr>
          <p:cNvPr id="18" name="Rectangles 17"/>
          <p:cNvSpPr/>
          <p:nvPr/>
        </p:nvSpPr>
        <p:spPr>
          <a:xfrm>
            <a:off x="8179435" y="2293620"/>
            <a:ext cx="3983355" cy="4473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base64</a:t>
            </a:r>
            <a:endParaRPr lang="en-US" sz="1200" b="1">
              <a:solidFill>
                <a:srgbClr val="FFFF00"/>
              </a:solidFill>
              <a:sym typeface="+mn-ea"/>
            </a:endParaRPr>
          </a:p>
          <a:p>
            <a:pPr algn="l"/>
            <a:r>
              <a:rPr lang="en-US" sz="1200" b="1">
                <a:solidFill>
                  <a:srgbClr val="92D050"/>
                </a:solidFill>
                <a:sym typeface="+mn-ea"/>
              </a:rPr>
              <a:t>An alternative to </a:t>
            </a:r>
            <a:r>
              <a:rPr lang="en-US" sz="1200" b="1">
                <a:solidFill>
                  <a:srgbClr val="00B0F0"/>
                </a:solidFill>
                <a:sym typeface="+mn-ea"/>
              </a:rPr>
              <a:t>URL.createObjectURL</a:t>
            </a:r>
            <a:r>
              <a:rPr lang="en-US" sz="1200" b="1">
                <a:solidFill>
                  <a:srgbClr val="92D050"/>
                </a:solidFill>
                <a:sym typeface="+mn-ea"/>
              </a:rPr>
              <a:t> is to convert a Blob into a base64-encoded string. That encoding represents binary data as a string of ultra-safe “readable” characters with ASCII-codes from 0 to 64. And what’s more important – we can use this encoding in “data-urls”.</a:t>
            </a:r>
            <a:endParaRPr lang="en-US" sz="1200" b="1">
              <a:solidFill>
                <a:srgbClr val="92D050"/>
              </a:solidFill>
              <a:sym typeface="+mn-ea"/>
            </a:endParaRPr>
          </a:p>
          <a:p>
            <a:pPr algn="l"/>
            <a:r>
              <a:rPr lang="en-US" sz="1200" b="1">
                <a:solidFill>
                  <a:srgbClr val="92D050"/>
                </a:solidFill>
                <a:sym typeface="+mn-ea"/>
              </a:rPr>
              <a:t>A </a:t>
            </a:r>
            <a:r>
              <a:rPr lang="en-US" sz="1200" b="1">
                <a:solidFill>
                  <a:schemeClr val="accent4"/>
                </a:solidFill>
                <a:sym typeface="+mn-ea"/>
              </a:rPr>
              <a:t>data url </a:t>
            </a:r>
            <a:r>
              <a:rPr lang="en-US" sz="1200" b="1">
                <a:solidFill>
                  <a:srgbClr val="92D050"/>
                </a:solidFill>
                <a:sym typeface="+mn-ea"/>
              </a:rPr>
              <a:t>has the form </a:t>
            </a:r>
            <a:r>
              <a:rPr lang="en-US" sz="1200" b="1">
                <a:solidFill>
                  <a:srgbClr val="00B0F0"/>
                </a:solidFill>
                <a:sym typeface="+mn-ea"/>
              </a:rPr>
              <a:t>data:[&lt;mediatype&gt;][;base64],&lt;data&gt;</a:t>
            </a:r>
            <a:r>
              <a:rPr lang="en-US" sz="1200" b="1">
                <a:solidFill>
                  <a:srgbClr val="92D050"/>
                </a:solidFill>
                <a:sym typeface="+mn-ea"/>
              </a:rPr>
              <a:t>. We can use such urls everywhere, on par with “regular” urls.</a:t>
            </a:r>
            <a:endParaRPr lang="en-US" sz="1200" b="1">
              <a:solidFill>
                <a:srgbClr val="92D050"/>
              </a:solidFill>
              <a:sym typeface="+mn-ea"/>
            </a:endParaRPr>
          </a:p>
          <a:p>
            <a:pPr algn="l"/>
            <a:r>
              <a:rPr lang="en-US" sz="1200" b="1">
                <a:solidFill>
                  <a:schemeClr val="accent4"/>
                </a:solidFill>
                <a:sym typeface="+mn-ea"/>
              </a:rPr>
              <a:t>For instance, here’s a smiley:</a:t>
            </a:r>
            <a:endParaRPr lang="en-US" sz="1200" b="1">
              <a:solidFill>
                <a:schemeClr val="accent4"/>
              </a:solidFill>
              <a:sym typeface="+mn-ea"/>
            </a:endParaRPr>
          </a:p>
          <a:p>
            <a:pPr algn="l"/>
            <a:r>
              <a:rPr lang="en-US" sz="1200" b="1">
                <a:solidFill>
                  <a:srgbClr val="00B0F0"/>
                </a:solidFill>
                <a:sym typeface="+mn-ea"/>
              </a:rPr>
              <a:t>&lt;img src="data:image/png;base64,R0lGODlhDAAMAKIFAF5LAP/zxAAAANyuAP/gaP///wAAAAAAACH5BAEAAAUALAAAAAAMAAwAAAMlWLPcGjDKFYi9lxKBOaGcF35DhWHamZUW0K4mAbiwWtuf0uxFAgA7"&gt;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bg1"/>
                </a:solidFill>
                <a:sym typeface="+mn-ea"/>
              </a:rPr>
              <a:t>'a'</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link</a:t>
            </a:r>
            <a:r>
              <a:rPr lang="en-US" sz="1200" b="1">
                <a:solidFill>
                  <a:srgbClr val="00B0F0"/>
                </a:solidFill>
                <a:sym typeface="+mn-ea"/>
              </a:rPr>
              <a:t>.download = </a:t>
            </a:r>
            <a:r>
              <a:rPr lang="en-US" sz="1200" b="1">
                <a:solidFill>
                  <a:schemeClr val="bg1"/>
                </a:solidFill>
                <a:sym typeface="+mn-ea"/>
              </a:rPr>
              <a:t>'hello.txt';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blob </a:t>
            </a:r>
            <a:r>
              <a:rPr lang="en-US" sz="1200" b="1">
                <a:solidFill>
                  <a:srgbClr val="00B0F0"/>
                </a:solidFill>
                <a:sym typeface="+mn-ea"/>
              </a:rPr>
              <a:t>= 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chemeClr val="accent2"/>
                </a:solidFill>
                <a:sym typeface="+mn-ea"/>
              </a:rPr>
              <a:t>reader</a:t>
            </a:r>
            <a:r>
              <a:rPr lang="en-US" sz="1200" b="1">
                <a:solidFill>
                  <a:srgbClr val="00B0F0"/>
                </a:solidFill>
                <a:sym typeface="+mn-ea"/>
              </a:rPr>
              <a:t>.readAsDataURL(</a:t>
            </a:r>
            <a:r>
              <a:rPr lang="en-US" sz="1200" b="1">
                <a:solidFill>
                  <a:schemeClr val="accent2"/>
                </a:solidFill>
                <a:sym typeface="+mn-ea"/>
              </a:rPr>
              <a:t>blob</a:t>
            </a:r>
            <a:r>
              <a:rPr lang="en-US" sz="1200" b="1">
                <a:solidFill>
                  <a:srgbClr val="00B0F0"/>
                </a:solidFill>
                <a:sym typeface="+mn-ea"/>
              </a:rPr>
              <a:t>); </a:t>
            </a:r>
            <a:r>
              <a:rPr lang="en-US" sz="1200" b="1">
                <a:solidFill>
                  <a:srgbClr val="92D050"/>
                </a:solidFill>
                <a:sym typeface="+mn-ea"/>
              </a:rPr>
              <a:t>// converts the blob to base64 and calls onload</a:t>
            </a:r>
            <a:endParaRPr lang="en-US" sz="1200" b="1">
              <a:solidFill>
                <a:srgbClr val="92D050"/>
              </a:solidFill>
              <a:sym typeface="+mn-ea"/>
            </a:endParaRPr>
          </a:p>
          <a:p>
            <a:pPr algn="l"/>
            <a:r>
              <a:rPr lang="en-US" sz="1200" b="1">
                <a:solidFill>
                  <a:schemeClr val="accent2"/>
                </a:solidFill>
                <a:sym typeface="+mn-ea"/>
              </a:rPr>
              <a:t>reader</a:t>
            </a:r>
            <a:r>
              <a:rPr lang="en-US" sz="1200" b="1">
                <a:solidFill>
                  <a:srgbClr val="00B0F0"/>
                </a:solidFill>
                <a:sym typeface="+mn-ea"/>
              </a:rPr>
              <a:t>.onload = function()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link</a:t>
            </a:r>
            <a:r>
              <a:rPr lang="en-US" sz="1200" b="1">
                <a:solidFill>
                  <a:srgbClr val="00B0F0"/>
                </a:solidFill>
                <a:sym typeface="+mn-ea"/>
              </a:rPr>
              <a:t>.href = </a:t>
            </a:r>
            <a:r>
              <a:rPr lang="en-US" sz="1200" b="1">
                <a:solidFill>
                  <a:schemeClr val="accent2"/>
                </a:solidFill>
                <a:sym typeface="+mn-ea"/>
              </a:rPr>
              <a:t>reader</a:t>
            </a:r>
            <a:r>
              <a:rPr lang="en-US" sz="1200" b="1">
                <a:solidFill>
                  <a:srgbClr val="00B0F0"/>
                </a:solidFill>
                <a:sym typeface="+mn-ea"/>
              </a:rPr>
              <a:t>.result; </a:t>
            </a:r>
            <a:r>
              <a:rPr lang="en-US" sz="1200" b="1">
                <a:solidFill>
                  <a:srgbClr val="92D050"/>
                </a:solidFill>
                <a:sym typeface="+mn-ea"/>
              </a:rPr>
              <a:t>// data url</a:t>
            </a:r>
            <a:endParaRPr lang="en-US" sz="1200" b="1">
              <a:solidFill>
                <a:srgbClr val="92D050"/>
              </a:solidFill>
              <a:sym typeface="+mn-ea"/>
            </a:endParaRPr>
          </a:p>
          <a:p>
            <a:pPr algn="l"/>
            <a:r>
              <a:rPr lang="en-US" sz="1200" b="1">
                <a:solidFill>
                  <a:srgbClr val="92D050"/>
                </a:solidFill>
                <a:sym typeface="+mn-ea"/>
              </a:rPr>
              <a:t>  </a:t>
            </a:r>
            <a:r>
              <a:rPr lang="en-US" sz="1200" b="1">
                <a:solidFill>
                  <a:schemeClr val="accent2"/>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7" name="Rectangles 16"/>
          <p:cNvSpPr/>
          <p:nvPr/>
        </p:nvSpPr>
        <p:spPr>
          <a:xfrm>
            <a:off x="43180" y="251460"/>
            <a:ext cx="4067175" cy="64947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Image to Blob</a:t>
            </a:r>
            <a:endParaRPr lang="en-US" sz="1200" b="1">
              <a:solidFill>
                <a:srgbClr val="FFFF00"/>
              </a:solidFill>
              <a:sym typeface="+mn-ea"/>
            </a:endParaRPr>
          </a:p>
          <a:p>
            <a:pPr algn="l"/>
            <a:r>
              <a:rPr lang="en-US" sz="1200" b="1">
                <a:solidFill>
                  <a:srgbClr val="92D050"/>
                </a:solidFill>
                <a:sym typeface="+mn-ea"/>
              </a:rPr>
              <a:t>We can create a Blob of an image, an image part, or even make a page screenshot. That’s handy to upload it somewhere.</a:t>
            </a:r>
            <a:endParaRPr lang="en-US" sz="1200" b="1">
              <a:solidFill>
                <a:srgbClr val="92D050"/>
              </a:solidFill>
              <a:sym typeface="+mn-ea"/>
            </a:endParaRPr>
          </a:p>
          <a:p>
            <a:pPr algn="l"/>
            <a:r>
              <a:rPr lang="en-US" sz="1200" b="1">
                <a:solidFill>
                  <a:schemeClr val="accent4"/>
                </a:solidFill>
                <a:sym typeface="+mn-ea"/>
              </a:rPr>
              <a:t>Image operations are done via </a:t>
            </a:r>
            <a:r>
              <a:rPr lang="en-US" sz="1200" b="1">
                <a:solidFill>
                  <a:srgbClr val="00B0F0"/>
                </a:solidFill>
                <a:sym typeface="+mn-ea"/>
              </a:rPr>
              <a:t>&lt;canvas&gt; </a:t>
            </a:r>
            <a:r>
              <a:rPr lang="en-US" sz="1200" b="1">
                <a:solidFill>
                  <a:schemeClr val="accent4"/>
                </a:solidFill>
                <a:sym typeface="+mn-ea"/>
              </a:rPr>
              <a:t>element:</a:t>
            </a:r>
            <a:endParaRPr lang="en-US" sz="1200" b="1">
              <a:solidFill>
                <a:schemeClr val="accent4"/>
              </a:solidFill>
              <a:sym typeface="+mn-ea"/>
            </a:endParaRPr>
          </a:p>
          <a:p>
            <a:pPr marL="171450" indent="-171450" algn="l">
              <a:buFont typeface="Arial" panose="020B0604020202020204" pitchFamily="34" charset="0"/>
              <a:buChar char="•"/>
            </a:pPr>
            <a:r>
              <a:rPr lang="en-US" sz="1200" b="1">
                <a:solidFill>
                  <a:srgbClr val="92D050"/>
                </a:solidFill>
                <a:sym typeface="+mn-ea"/>
              </a:rPr>
              <a:t>Draw an image (or its part) on canvas using </a:t>
            </a:r>
            <a:r>
              <a:rPr lang="en-US" sz="1200" b="1">
                <a:solidFill>
                  <a:srgbClr val="00B0F0"/>
                </a:solidFill>
                <a:sym typeface="+mn-ea"/>
              </a:rPr>
              <a:t>canvas.drawImage</a:t>
            </a:r>
            <a:r>
              <a:rPr lang="en-US" sz="1200" b="1">
                <a:solidFill>
                  <a:srgbClr val="92D050"/>
                </a:solidFill>
                <a:sym typeface="+mn-ea"/>
              </a:rPr>
              <a:t>.</a:t>
            </a:r>
            <a:endParaRPr lang="en-US" sz="1200" b="1">
              <a:solidFill>
                <a:srgbClr val="92D050"/>
              </a:solidFill>
              <a:sym typeface="+mn-ea"/>
            </a:endParaRPr>
          </a:p>
          <a:p>
            <a:pPr marL="171450" indent="-171450" algn="l">
              <a:buFont typeface="Arial" panose="020B0604020202020204" pitchFamily="34" charset="0"/>
              <a:buChar char="•"/>
            </a:pPr>
            <a:r>
              <a:rPr lang="en-US" sz="1200" b="1">
                <a:solidFill>
                  <a:srgbClr val="92D050"/>
                </a:solidFill>
                <a:sym typeface="+mn-ea"/>
              </a:rPr>
              <a:t>Call canvas method </a:t>
            </a:r>
            <a:r>
              <a:rPr lang="en-US" sz="1200" b="1">
                <a:solidFill>
                  <a:srgbClr val="00B0F0"/>
                </a:solidFill>
                <a:sym typeface="+mn-ea"/>
              </a:rPr>
              <a:t>.toBlob(callback, format, quality)</a:t>
            </a:r>
            <a:r>
              <a:rPr lang="en-US" sz="1200" b="1">
                <a:solidFill>
                  <a:srgbClr val="92D050"/>
                </a:solidFill>
                <a:sym typeface="+mn-ea"/>
              </a:rPr>
              <a:t> that creates a </a:t>
            </a:r>
            <a:r>
              <a:rPr lang="en-US" sz="1200" b="1">
                <a:solidFill>
                  <a:srgbClr val="00B0F0"/>
                </a:solidFill>
                <a:sym typeface="+mn-ea"/>
              </a:rPr>
              <a:t>Blob </a:t>
            </a:r>
            <a:r>
              <a:rPr lang="en-US" sz="1200" b="1">
                <a:solidFill>
                  <a:srgbClr val="92D050"/>
                </a:solidFill>
                <a:sym typeface="+mn-ea"/>
              </a:rPr>
              <a:t>and runs </a:t>
            </a:r>
            <a:r>
              <a:rPr lang="en-US" sz="1200" b="1">
                <a:solidFill>
                  <a:srgbClr val="00B0F0"/>
                </a:solidFill>
                <a:sym typeface="+mn-ea"/>
              </a:rPr>
              <a:t>callback </a:t>
            </a:r>
            <a:r>
              <a:rPr lang="en-US" sz="1200" b="1">
                <a:solidFill>
                  <a:srgbClr val="92D050"/>
                </a:solidFill>
                <a:sym typeface="+mn-ea"/>
              </a:rPr>
              <a:t>with it when done.</a:t>
            </a:r>
            <a:endParaRPr lang="en-US" sz="1200" b="1">
              <a:solidFill>
                <a:srgbClr val="92D050"/>
              </a:solidFill>
              <a:sym typeface="+mn-ea"/>
            </a:endParaRPr>
          </a:p>
          <a:p>
            <a:pPr indent="0" algn="l">
              <a:buFont typeface="Arial" panose="020B0604020202020204" pitchFamily="34" charset="0"/>
              <a:buNone/>
            </a:pP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take any image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img </a:t>
            </a:r>
            <a:r>
              <a:rPr lang="en-US" sz="1200" b="1">
                <a:solidFill>
                  <a:srgbClr val="00B0F0"/>
                </a:solidFill>
                <a:sym typeface="+mn-ea"/>
              </a:rPr>
              <a:t>= document.querySelector(</a:t>
            </a:r>
            <a:r>
              <a:rPr lang="en-US" sz="1200" b="1">
                <a:solidFill>
                  <a:schemeClr val="accent4"/>
                </a:solidFill>
                <a:sym typeface="+mn-ea"/>
              </a:rPr>
              <a:t>'img'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make &lt;canvas&gt; of the same size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canvas </a:t>
            </a:r>
            <a:r>
              <a:rPr lang="en-US" sz="1200" b="1">
                <a:solidFill>
                  <a:srgbClr val="00B0F0"/>
                </a:solidFill>
                <a:sym typeface="+mn-ea"/>
              </a:rPr>
              <a:t>= document.createElement(</a:t>
            </a:r>
            <a:r>
              <a:rPr lang="en-US" sz="1200" b="1">
                <a:solidFill>
                  <a:schemeClr val="accent4"/>
                </a:solidFill>
                <a:sym typeface="+mn-ea"/>
              </a:rPr>
              <a:t>'canvas'</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.width = </a:t>
            </a:r>
            <a:r>
              <a:rPr lang="en-US" sz="1200" b="1">
                <a:solidFill>
                  <a:schemeClr val="accent4"/>
                </a:solidFill>
                <a:sym typeface="+mn-ea"/>
              </a:rPr>
              <a:t>img</a:t>
            </a:r>
            <a:r>
              <a:rPr lang="en-US" sz="1200" b="1">
                <a:solidFill>
                  <a:srgbClr val="00B0F0"/>
                </a:solidFill>
                <a:sym typeface="+mn-ea"/>
              </a:rPr>
              <a:t>.clientWidth;</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.height = </a:t>
            </a:r>
            <a:r>
              <a:rPr lang="en-US" sz="1200" b="1">
                <a:solidFill>
                  <a:schemeClr val="accent4"/>
                </a:solidFill>
                <a:sym typeface="+mn-ea"/>
              </a:rPr>
              <a:t>img</a:t>
            </a:r>
            <a:r>
              <a:rPr lang="en-US" sz="1200" b="1">
                <a:solidFill>
                  <a:srgbClr val="00B0F0"/>
                </a:solidFill>
                <a:sym typeface="+mn-ea"/>
              </a:rPr>
              <a:t>.clientHeight;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context </a:t>
            </a:r>
            <a:r>
              <a:rPr lang="en-US" sz="1200" b="1">
                <a:solidFill>
                  <a:srgbClr val="00B0F0"/>
                </a:solidFill>
                <a:sym typeface="+mn-ea"/>
              </a:rPr>
              <a:t>= </a:t>
            </a:r>
            <a:r>
              <a:rPr lang="en-US" sz="1200" b="1">
                <a:solidFill>
                  <a:schemeClr val="accent4"/>
                </a:solidFill>
                <a:sym typeface="+mn-ea"/>
              </a:rPr>
              <a:t>canvas</a:t>
            </a:r>
            <a:r>
              <a:rPr lang="en-US" sz="1200" b="1">
                <a:solidFill>
                  <a:srgbClr val="00B0F0"/>
                </a:solidFill>
                <a:sym typeface="+mn-ea"/>
              </a:rPr>
              <a:t>.getContext('2d');</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copy image to it (this method allows to cut image)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context</a:t>
            </a:r>
            <a:r>
              <a:rPr lang="en-US" sz="1200" b="1">
                <a:solidFill>
                  <a:srgbClr val="00B0F0"/>
                </a:solidFill>
                <a:sym typeface="+mn-ea"/>
              </a:rPr>
              <a:t>.drawImage(img, 0, 0);</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we can context.rotate(), and do many other things on canvas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toBlob is async operation, callback is called when done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.toBlob(function(</a:t>
            </a:r>
            <a:r>
              <a:rPr lang="en-US" sz="1200" b="1">
                <a:solidFill>
                  <a:schemeClr val="accent4"/>
                </a:solidFill>
                <a:sym typeface="+mn-ea"/>
              </a:rPr>
              <a:t>blob</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 blob ready, download it</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  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accent4"/>
                </a:solidFill>
                <a:sym typeface="+mn-ea"/>
              </a:rPr>
              <a:t>'a'</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.download =</a:t>
            </a:r>
            <a:r>
              <a:rPr lang="en-US" sz="1200" b="1">
                <a:solidFill>
                  <a:schemeClr val="bg1"/>
                </a:solidFill>
                <a:sym typeface="+mn-ea"/>
              </a:rPr>
              <a:t> 'example.png';</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.href = URL.createObjectURL(</a:t>
            </a:r>
            <a:r>
              <a:rPr lang="en-US" sz="1200" b="1">
                <a:solidFill>
                  <a:schemeClr val="accent4"/>
                </a:solidFill>
                <a:sym typeface="+mn-ea"/>
              </a:rPr>
              <a:t>blob</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.click();</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92D050"/>
                </a:solidFill>
                <a:sym typeface="+mn-ea"/>
              </a:rPr>
              <a:t>// delete the internal blob reference, to let the browser</a:t>
            </a:r>
            <a:r>
              <a:rPr lang="en-US" sz="1200" b="1">
                <a:solidFill>
                  <a:srgbClr val="00B0F0"/>
                </a:solidFill>
                <a:sym typeface="+mn-ea"/>
              </a:rPr>
              <a:t> </a:t>
            </a:r>
            <a:r>
              <a:rPr lang="en-US" sz="1200" b="1">
                <a:solidFill>
                  <a:srgbClr val="92D050"/>
                </a:solidFill>
                <a:sym typeface="+mn-ea"/>
              </a:rPr>
              <a:t>clear memory from it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FFFF00"/>
                </a:solidFill>
                <a:sym typeface="+mn-ea"/>
              </a:rPr>
              <a:t>If we prefer async/await instead of callbacks:</a:t>
            </a:r>
            <a:endParaRPr lang="en-US" sz="1200" b="1">
              <a:solidFill>
                <a:srgbClr val="FFFF0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blob </a:t>
            </a:r>
            <a:r>
              <a:rPr lang="en-US" sz="1200" b="1">
                <a:solidFill>
                  <a:srgbClr val="00B0F0"/>
                </a:solidFill>
                <a:sym typeface="+mn-ea"/>
              </a:rPr>
              <a:t>= await new Promise(resolve =&gt; </a:t>
            </a:r>
            <a:r>
              <a:rPr lang="en-US" sz="1200" b="1">
                <a:solidFill>
                  <a:schemeClr val="accent4"/>
                </a:solidFill>
                <a:sym typeface="+mn-ea"/>
              </a:rPr>
              <a:t>canvasElem</a:t>
            </a:r>
            <a:r>
              <a:rPr lang="en-US" sz="1200" b="1">
                <a:solidFill>
                  <a:srgbClr val="00B0F0"/>
                </a:solidFill>
                <a:sym typeface="+mn-ea"/>
              </a:rPr>
              <a:t>.toBlob(resolve</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p:txBody>
      </p:sp>
      <p:pic>
        <p:nvPicPr>
          <p:cNvPr id="2" name="Picture 1"/>
          <p:cNvPicPr>
            <a:picLocks noChangeAspect="1"/>
          </p:cNvPicPr>
          <p:nvPr/>
        </p:nvPicPr>
        <p:blipFill>
          <a:blip r:embed="rId1"/>
          <a:srcRect l="3799" t="15987" r="58859" b="15987"/>
          <a:stretch>
            <a:fillRect/>
          </a:stretch>
        </p:blipFill>
        <p:spPr>
          <a:xfrm>
            <a:off x="4110355" y="251460"/>
            <a:ext cx="3382645" cy="1579880"/>
          </a:xfrm>
          <a:prstGeom prst="rect">
            <a:avLst/>
          </a:prstGeom>
        </p:spPr>
      </p:pic>
      <p:sp>
        <p:nvSpPr>
          <p:cNvPr id="4" name="Rectangles 3"/>
          <p:cNvSpPr/>
          <p:nvPr/>
        </p:nvSpPr>
        <p:spPr>
          <a:xfrm>
            <a:off x="7493000" y="251460"/>
            <a:ext cx="4303395" cy="1966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ArrayBuffer</a:t>
            </a:r>
            <a:endParaRPr lang="en-US" sz="1200" b="1">
              <a:solidFill>
                <a:srgbClr val="FFFF0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constructor allows to create a blob from almost anything, including any </a:t>
            </a:r>
            <a:r>
              <a:rPr lang="en-US" sz="1200" b="1">
                <a:solidFill>
                  <a:srgbClr val="00B0F0"/>
                </a:solidFill>
                <a:sym typeface="+mn-ea"/>
              </a:rPr>
              <a:t>BufferSource</a:t>
            </a:r>
            <a:r>
              <a:rPr lang="en-US" sz="1200" b="1">
                <a:solidFill>
                  <a:srgbClr val="92D050"/>
                </a:solidFill>
                <a:sym typeface="+mn-ea"/>
              </a:rPr>
              <a:t>.</a:t>
            </a:r>
            <a:endParaRPr lang="en-US" sz="1200" b="1">
              <a:solidFill>
                <a:srgbClr val="92D050"/>
              </a:solidFill>
              <a:sym typeface="+mn-ea"/>
            </a:endParaRPr>
          </a:p>
          <a:p>
            <a:pPr algn="l"/>
            <a:r>
              <a:rPr lang="en-US" sz="1200" b="1">
                <a:solidFill>
                  <a:srgbClr val="92D050"/>
                </a:solidFill>
                <a:sym typeface="+mn-ea"/>
              </a:rPr>
              <a:t>But if we need to perform low-level processing, we can get the lowest-level </a:t>
            </a:r>
            <a:r>
              <a:rPr lang="en-US" sz="1200" b="1">
                <a:solidFill>
                  <a:srgbClr val="00B0F0"/>
                </a:solidFill>
                <a:sym typeface="+mn-ea"/>
              </a:rPr>
              <a:t>ArrayBuffer </a:t>
            </a:r>
            <a:r>
              <a:rPr lang="en-US" sz="1200" b="1">
                <a:solidFill>
                  <a:srgbClr val="92D050"/>
                </a:solidFill>
                <a:sym typeface="+mn-ea"/>
              </a:rPr>
              <a:t>from </a:t>
            </a:r>
            <a:r>
              <a:rPr lang="en-US" sz="1200" b="1">
                <a:solidFill>
                  <a:srgbClr val="00B0F0"/>
                </a:solidFill>
                <a:sym typeface="+mn-ea"/>
              </a:rPr>
              <a:t>blob.arrayBuffer():</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 get arrayBuffer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bufferPromise </a:t>
            </a:r>
            <a:r>
              <a:rPr lang="en-US" sz="1200" b="1">
                <a:solidFill>
                  <a:srgbClr val="00B0F0"/>
                </a:solidFill>
                <a:sym typeface="+mn-ea"/>
              </a:rPr>
              <a:t>= await </a:t>
            </a:r>
            <a:r>
              <a:rPr lang="en-US" sz="1200" b="1">
                <a:solidFill>
                  <a:schemeClr val="accent4"/>
                </a:solidFill>
                <a:sym typeface="+mn-ea"/>
              </a:rPr>
              <a:t>blob</a:t>
            </a:r>
            <a:r>
              <a:rPr lang="en-US" sz="1200" b="1">
                <a:solidFill>
                  <a:srgbClr val="00B0F0"/>
                </a:solidFill>
                <a:sym typeface="+mn-ea"/>
              </a:rPr>
              <a:t>.arrayBuffer();</a:t>
            </a:r>
            <a:endParaRPr lang="en-US" sz="1200" b="1">
              <a:solidFill>
                <a:srgbClr val="00B0F0"/>
              </a:solidFill>
              <a:sym typeface="+mn-ea"/>
            </a:endParaRPr>
          </a:p>
          <a:p>
            <a:pPr algn="l"/>
            <a:r>
              <a:rPr lang="en-US" sz="1200" b="1">
                <a:solidFill>
                  <a:srgbClr val="92D050"/>
                </a:solidFill>
                <a:sym typeface="+mn-ea"/>
              </a:rPr>
              <a:t>// or</a:t>
            </a:r>
            <a:endParaRPr lang="en-US" sz="1200" b="1">
              <a:solidFill>
                <a:srgbClr val="92D050"/>
              </a:solidFill>
              <a:sym typeface="+mn-ea"/>
            </a:endParaRPr>
          </a:p>
          <a:p>
            <a:pPr algn="l"/>
            <a:r>
              <a:rPr lang="en-US" sz="1200" b="1">
                <a:solidFill>
                  <a:schemeClr val="accent4"/>
                </a:solidFill>
                <a:sym typeface="+mn-ea"/>
              </a:rPr>
              <a:t>blob</a:t>
            </a:r>
            <a:r>
              <a:rPr lang="en-US" sz="1200" b="1">
                <a:solidFill>
                  <a:srgbClr val="00B0F0"/>
                </a:solidFill>
                <a:sym typeface="+mn-ea"/>
              </a:rPr>
              <a:t>.arrayBuffer().then(</a:t>
            </a:r>
            <a:r>
              <a:rPr lang="en-US" sz="1200" b="1">
                <a:solidFill>
                  <a:schemeClr val="bg1"/>
                </a:solidFill>
                <a:sym typeface="+mn-ea"/>
              </a:rPr>
              <a:t>buffer </a:t>
            </a:r>
            <a:r>
              <a:rPr lang="en-US" sz="1200" b="1">
                <a:solidFill>
                  <a:srgbClr val="00B0F0"/>
                </a:solidFill>
                <a:sym typeface="+mn-ea"/>
              </a:rPr>
              <a:t>=&gt;</a:t>
            </a:r>
            <a:r>
              <a:rPr lang="en-US" sz="1200" b="1">
                <a:solidFill>
                  <a:srgbClr val="92D050"/>
                </a:solidFill>
                <a:sym typeface="+mn-ea"/>
              </a:rPr>
              <a:t> /* process the ArrayBuffer */</a:t>
            </a:r>
            <a:r>
              <a:rPr lang="en-US" sz="1200" b="1">
                <a:solidFill>
                  <a:srgbClr val="00B0F0"/>
                </a:solidFill>
                <a:sym typeface="+mn-ea"/>
              </a:rPr>
              <a:t>);</a:t>
            </a:r>
            <a:endParaRPr lang="en-US" sz="1200" b="1">
              <a:solidFill>
                <a:srgbClr val="00B0F0"/>
              </a:solidFill>
              <a:sym typeface="+mn-ea"/>
            </a:endParaRPr>
          </a:p>
        </p:txBody>
      </p:sp>
      <p:pic>
        <p:nvPicPr>
          <p:cNvPr id="5" name="Picture 4"/>
          <p:cNvPicPr>
            <a:picLocks noChangeAspect="1"/>
          </p:cNvPicPr>
          <p:nvPr/>
        </p:nvPicPr>
        <p:blipFill>
          <a:blip r:embed="rId1"/>
          <a:srcRect l="53170" t="15987" r="8044" b="15987"/>
          <a:stretch>
            <a:fillRect/>
          </a:stretch>
        </p:blipFill>
        <p:spPr>
          <a:xfrm>
            <a:off x="4110355" y="1831340"/>
            <a:ext cx="3383280" cy="1521460"/>
          </a:xfrm>
          <a:prstGeom prst="rect">
            <a:avLst/>
          </a:prstGeom>
        </p:spPr>
      </p:pic>
      <p:sp>
        <p:nvSpPr>
          <p:cNvPr id="6" name="Rectangles 5"/>
          <p:cNvSpPr/>
          <p:nvPr/>
        </p:nvSpPr>
        <p:spPr>
          <a:xfrm>
            <a:off x="4110355" y="3352800"/>
            <a:ext cx="338328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theory</a:t>
            </a:r>
            <a:endParaRPr lang="en-US" sz="1200" b="1">
              <a:solidFill>
                <a:srgbClr val="FFFF00"/>
              </a:solidFill>
              <a:sym typeface="+mn-ea"/>
            </a:endParaRPr>
          </a:p>
          <a:p>
            <a:pPr algn="l"/>
            <a:r>
              <a:rPr lang="en-US" sz="1200" b="1">
                <a:solidFill>
                  <a:srgbClr val="92D050"/>
                </a:solidFill>
                <a:sym typeface="+mn-ea"/>
              </a:rPr>
              <a:t>When we read and write to a blob of more than</a:t>
            </a:r>
            <a:r>
              <a:rPr lang="en-US" sz="1200" b="1">
                <a:solidFill>
                  <a:srgbClr val="00B0F0"/>
                </a:solidFill>
                <a:sym typeface="+mn-ea"/>
              </a:rPr>
              <a:t> 2 GB,</a:t>
            </a:r>
            <a:r>
              <a:rPr lang="en-US" sz="1200" b="1">
                <a:solidFill>
                  <a:srgbClr val="92D050"/>
                </a:solidFill>
                <a:sym typeface="+mn-ea"/>
              </a:rPr>
              <a:t> the use of </a:t>
            </a:r>
            <a:r>
              <a:rPr lang="en-US" sz="1200" b="1">
                <a:solidFill>
                  <a:srgbClr val="00B0F0"/>
                </a:solidFill>
                <a:sym typeface="+mn-ea"/>
              </a:rPr>
              <a:t>arrayBuffer </a:t>
            </a:r>
            <a:r>
              <a:rPr lang="en-US" sz="1200" b="1">
                <a:solidFill>
                  <a:srgbClr val="92D050"/>
                </a:solidFill>
                <a:sym typeface="+mn-ea"/>
              </a:rPr>
              <a:t>becomes more memory intensive for us. At this point, we can directly convert the blob to a stream.</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A stream is a special object that allows to read from it (or write into it) portion by portion. It’s outside of our scope here, but here’s an example, and you can read more at </a:t>
            </a:r>
            <a:r>
              <a:rPr lang="en-US" sz="1200" b="1">
                <a:solidFill>
                  <a:srgbClr val="00B0F0"/>
                </a:solidFill>
                <a:sym typeface="+mn-ea"/>
              </a:rPr>
              <a:t>https://developer.mozilla.org/en-US/docs/Web/API/Streams_API</a:t>
            </a:r>
            <a:r>
              <a:rPr lang="en-US" sz="1200" b="1">
                <a:solidFill>
                  <a:srgbClr val="92D050"/>
                </a:solidFill>
                <a:sym typeface="+mn-ea"/>
              </a:rPr>
              <a:t>. Streams are convenient for data that is suitable for processing piece-by-piece.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interface’s </a:t>
            </a:r>
            <a:r>
              <a:rPr lang="en-US" sz="1200" b="1">
                <a:solidFill>
                  <a:srgbClr val="00B0F0"/>
                </a:solidFill>
                <a:sym typeface="+mn-ea"/>
              </a:rPr>
              <a:t>stream() </a:t>
            </a:r>
            <a:r>
              <a:rPr lang="en-US" sz="1200" b="1">
                <a:solidFill>
                  <a:srgbClr val="92D050"/>
                </a:solidFill>
                <a:sym typeface="+mn-ea"/>
              </a:rPr>
              <a:t>method returns a </a:t>
            </a:r>
            <a:r>
              <a:rPr lang="en-US" sz="1200" b="1">
                <a:solidFill>
                  <a:srgbClr val="00B0F0"/>
                </a:solidFill>
                <a:sym typeface="+mn-ea"/>
              </a:rPr>
              <a:t>ReadableStream </a:t>
            </a:r>
            <a:r>
              <a:rPr lang="en-US" sz="1200" b="1">
                <a:solidFill>
                  <a:srgbClr val="92D050"/>
                </a:solidFill>
                <a:sym typeface="+mn-ea"/>
              </a:rPr>
              <a:t>which upon reading returns the data contained within the </a:t>
            </a:r>
            <a:r>
              <a:rPr lang="en-US" sz="1200" b="1">
                <a:solidFill>
                  <a:srgbClr val="00B0F0"/>
                </a:solidFill>
                <a:sym typeface="+mn-ea"/>
              </a:rPr>
              <a:t>Blob</a:t>
            </a:r>
            <a:r>
              <a:rPr lang="en-US" sz="1200" b="1">
                <a:solidFill>
                  <a:srgbClr val="92D050"/>
                </a:solidFill>
                <a:sym typeface="+mn-ea"/>
              </a:rPr>
              <a:t>.</a:t>
            </a:r>
            <a:endParaRPr lang="en-US" sz="1200" b="1">
              <a:solidFill>
                <a:srgbClr val="92D050"/>
              </a:solidFill>
              <a:sym typeface="+mn-ea"/>
            </a:endParaRPr>
          </a:p>
        </p:txBody>
      </p:sp>
      <p:sp>
        <p:nvSpPr>
          <p:cNvPr id="7" name="Rectangles 6"/>
          <p:cNvSpPr/>
          <p:nvPr/>
        </p:nvSpPr>
        <p:spPr>
          <a:xfrm>
            <a:off x="7493635" y="2218055"/>
            <a:ext cx="431165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Example</a:t>
            </a:r>
            <a:endParaRPr lang="en-US" sz="1200" b="1">
              <a:solidFill>
                <a:srgbClr val="FFFF00"/>
              </a:solidFill>
              <a:sym typeface="+mn-ea"/>
            </a:endParaRPr>
          </a:p>
          <a:p>
            <a:pPr algn="l"/>
            <a:r>
              <a:rPr lang="en-US" sz="1200" b="1">
                <a:solidFill>
                  <a:srgbClr val="92D050"/>
                </a:solidFill>
                <a:sym typeface="+mn-ea"/>
              </a:rPr>
              <a:t>// get readableStream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readableStream </a:t>
            </a:r>
            <a:r>
              <a:rPr lang="en-US" sz="1200" b="1">
                <a:solidFill>
                  <a:srgbClr val="00B0F0"/>
                </a:solidFill>
                <a:sym typeface="+mn-ea"/>
              </a:rPr>
              <a:t>= </a:t>
            </a:r>
            <a:r>
              <a:rPr lang="en-US" sz="1200" b="1">
                <a:solidFill>
                  <a:schemeClr val="accent4"/>
                </a:solidFill>
                <a:sym typeface="+mn-ea"/>
              </a:rPr>
              <a:t>blob</a:t>
            </a:r>
            <a:r>
              <a:rPr lang="en-US" sz="1200" b="1">
                <a:solidFill>
                  <a:srgbClr val="00B0F0"/>
                </a:solidFill>
                <a:sym typeface="+mn-ea"/>
              </a:rPr>
              <a:t>.stream();</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4"/>
                </a:solidFill>
                <a:sym typeface="+mn-ea"/>
              </a:rPr>
              <a:t>stream </a:t>
            </a:r>
            <a:r>
              <a:rPr lang="en-US" sz="1200" b="1">
                <a:solidFill>
                  <a:srgbClr val="00B0F0"/>
                </a:solidFill>
                <a:sym typeface="+mn-ea"/>
              </a:rPr>
              <a:t>= </a:t>
            </a:r>
            <a:r>
              <a:rPr lang="en-US" sz="1200" b="1">
                <a:solidFill>
                  <a:schemeClr val="accent4"/>
                </a:solidFill>
                <a:sym typeface="+mn-ea"/>
              </a:rPr>
              <a:t>readableStream</a:t>
            </a:r>
            <a:r>
              <a:rPr lang="en-US" sz="1200" b="1">
                <a:solidFill>
                  <a:srgbClr val="00B0F0"/>
                </a:solidFill>
                <a:sym typeface="+mn-ea"/>
              </a:rPr>
              <a:t>.getReader();</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while (true)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for each iteration: value is the next blob fragment</a:t>
            </a:r>
            <a:endParaRPr lang="en-US" sz="1200" b="1">
              <a:solidFill>
                <a:srgbClr val="00B0F0"/>
              </a:solidFill>
              <a:sym typeface="+mn-ea"/>
            </a:endParaRPr>
          </a:p>
          <a:p>
            <a:pPr algn="l"/>
            <a:r>
              <a:rPr lang="en-US" sz="1200" b="1">
                <a:solidFill>
                  <a:srgbClr val="00B0F0"/>
                </a:solidFill>
                <a:sym typeface="+mn-ea"/>
              </a:rPr>
              <a:t>  let { </a:t>
            </a:r>
            <a:r>
              <a:rPr lang="en-US" sz="1200" b="1">
                <a:solidFill>
                  <a:schemeClr val="accent4"/>
                </a:solidFill>
                <a:sym typeface="+mn-ea"/>
              </a:rPr>
              <a:t>done</a:t>
            </a:r>
            <a:r>
              <a:rPr lang="en-US" sz="1200" b="1">
                <a:solidFill>
                  <a:srgbClr val="00B0F0"/>
                </a:solidFill>
                <a:sym typeface="+mn-ea"/>
              </a:rPr>
              <a:t>, </a:t>
            </a:r>
            <a:r>
              <a:rPr lang="en-US" sz="1200" b="1">
                <a:solidFill>
                  <a:schemeClr val="accent4"/>
                </a:solidFill>
                <a:sym typeface="+mn-ea"/>
              </a:rPr>
              <a:t>value </a:t>
            </a:r>
            <a:r>
              <a:rPr lang="en-US" sz="1200" b="1">
                <a:solidFill>
                  <a:srgbClr val="00B0F0"/>
                </a:solidFill>
                <a:sym typeface="+mn-ea"/>
              </a:rPr>
              <a:t>} = await stream.read();</a:t>
            </a:r>
            <a:endParaRPr lang="en-US" sz="1200" b="1">
              <a:solidFill>
                <a:srgbClr val="00B0F0"/>
              </a:solidFill>
              <a:sym typeface="+mn-ea"/>
            </a:endParaRPr>
          </a:p>
          <a:p>
            <a:pPr algn="l"/>
            <a:r>
              <a:rPr lang="en-US" sz="1200" b="1">
                <a:solidFill>
                  <a:srgbClr val="00B0F0"/>
                </a:solidFill>
                <a:sym typeface="+mn-ea"/>
              </a:rPr>
              <a:t>  if (</a:t>
            </a:r>
            <a:r>
              <a:rPr lang="en-US" sz="1200" b="1">
                <a:solidFill>
                  <a:schemeClr val="accent4"/>
                </a:solidFill>
                <a:sym typeface="+mn-ea"/>
              </a:rPr>
              <a:t>done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no more data in the stream</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'all blob processed.'</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break;</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do something with the data portion we've just read from the blob</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accent4"/>
                </a:solidFill>
                <a:sym typeface="+mn-ea"/>
              </a:rPr>
              <a:t>value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Rectangles 18"/>
          <p:cNvSpPr/>
          <p:nvPr/>
        </p:nvSpPr>
        <p:spPr>
          <a:xfrm>
            <a:off x="5584825" y="818515"/>
            <a:ext cx="3461385" cy="675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JavaScript...   </a:t>
            </a:r>
            <a:r>
              <a:rPr lang="en-US" sz="1400">
                <a:highlight>
                  <a:srgbClr val="FFFF00"/>
                </a:highlight>
              </a:rPr>
              <a:t> </a:t>
            </a:r>
            <a:endParaRPr lang="en-US" sz="1400">
              <a:solidFill>
                <a:schemeClr val="bg1"/>
              </a:solidFill>
              <a:sym typeface="+mn-ea"/>
            </a:endParaRPr>
          </a:p>
          <a:p>
            <a:pPr algn="l"/>
            <a:r>
              <a:rPr lang="en-US" sz="1400">
                <a:solidFill>
                  <a:schemeClr val="bg1"/>
                </a:solidFill>
                <a:sym typeface="+mn-ea"/>
              </a:rPr>
              <a:t>(ifC</a:t>
            </a:r>
            <a:r>
              <a:rPr lang="en-US" sz="1400">
                <a:solidFill>
                  <a:schemeClr val="bg1"/>
                </a:solidFill>
                <a:sym typeface="+mn-ea"/>
              </a:rPr>
              <a:t>ondition) ? </a:t>
            </a:r>
            <a:r>
              <a:rPr lang="en-US" sz="1400" b="1">
                <a:solidFill>
                  <a:srgbClr val="FFFF00"/>
                </a:solidFill>
                <a:sym typeface="+mn-ea"/>
              </a:rPr>
              <a:t>ifStatement </a:t>
            </a:r>
            <a:r>
              <a:rPr lang="en-US" sz="1400">
                <a:solidFill>
                  <a:schemeClr val="bg1"/>
                </a:solidFill>
                <a:sym typeface="+mn-ea"/>
              </a:rPr>
              <a:t>: </a:t>
            </a:r>
            <a:r>
              <a:rPr lang="en-US" sz="1400" b="1">
                <a:solidFill>
                  <a:srgbClr val="FFFF00"/>
                </a:solidFill>
                <a:sym typeface="+mn-ea"/>
              </a:rPr>
              <a:t>elseStatement</a:t>
            </a:r>
            <a:r>
              <a:rPr lang="en-US" sz="1400">
                <a:solidFill>
                  <a:schemeClr val="bg1"/>
                </a:solidFill>
                <a:sym typeface="+mn-ea"/>
              </a:rPr>
              <a:t>; </a:t>
            </a:r>
            <a:endParaRPr lang="en-US" sz="1400">
              <a:solidFill>
                <a:schemeClr val="bg1"/>
              </a:solidFill>
              <a:sym typeface="+mn-ea"/>
            </a:endParaRPr>
          </a:p>
        </p:txBody>
      </p:sp>
      <p:sp>
        <p:nvSpPr>
          <p:cNvPr id="4" name="Rectangles 3"/>
          <p:cNvSpPr/>
          <p:nvPr/>
        </p:nvSpPr>
        <p:spPr>
          <a:xfrm>
            <a:off x="5360670" y="1605915"/>
            <a:ext cx="3909695" cy="7620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Python... </a:t>
            </a:r>
            <a:endParaRPr lang="en-US" sz="1400"/>
          </a:p>
          <a:p>
            <a:pPr algn="l"/>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r>
              <a:rPr lang="en-US" sz="1400">
                <a:solidFill>
                  <a:schemeClr val="bg1"/>
                </a:solidFill>
                <a:sym typeface="+mn-ea"/>
              </a:rPr>
              <a:t>if </a:t>
            </a:r>
            <a:r>
              <a:rPr lang="en-US" sz="1400">
                <a:solidFill>
                  <a:schemeClr val="bg1"/>
                </a:solidFill>
                <a:sym typeface="+mn-ea"/>
              </a:rPr>
              <a:t> (ifCondition)  else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8" name="Rounded Rectangle 7"/>
          <p:cNvSpPr/>
          <p:nvPr/>
        </p:nvSpPr>
        <p:spPr>
          <a:xfrm>
            <a:off x="4177665" y="-15240"/>
            <a:ext cx="5250180" cy="521335"/>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if-else  and TernaryOperator and switch</a:t>
            </a:r>
            <a:endParaRPr lang="en-US" sz="2400" b="1">
              <a:solidFill>
                <a:schemeClr val="accent1"/>
              </a:solidFill>
            </a:endParaRPr>
          </a:p>
        </p:txBody>
      </p:sp>
      <p:sp>
        <p:nvSpPr>
          <p:cNvPr id="10" name="Rectangles 9"/>
          <p:cNvSpPr/>
          <p:nvPr/>
        </p:nvSpPr>
        <p:spPr>
          <a:xfrm>
            <a:off x="90170" y="3555365"/>
            <a:ext cx="2439035" cy="1644650"/>
          </a:xfrm>
          <a:prstGeom prst="rect">
            <a:avLst/>
          </a:prstGeom>
          <a:solidFill>
            <a:schemeClr val="tx1">
              <a:alpha val="0"/>
            </a:schemeClr>
          </a:solidFill>
          <a:ln w="412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a:t>
            </a:r>
            <a:r>
              <a:rPr lang="en-US" sz="1400">
                <a:highlight>
                  <a:srgbClr val="FFFF00"/>
                </a:highlight>
                <a:sym typeface="+mn-ea"/>
              </a:rPr>
              <a:t>  Python...  </a:t>
            </a:r>
            <a:endParaRPr lang="en-US" sz="1400">
              <a:highlight>
                <a:srgbClr val="FFFF00"/>
              </a:highlight>
              <a:sym typeface="+mn-ea"/>
            </a:endParaRPr>
          </a:p>
          <a:p>
            <a:pPr algn="ctr"/>
            <a:r>
              <a:rPr lang="en-US" sz="1400">
                <a:highlight>
                  <a:srgbClr val="FFFF00"/>
                </a:highlight>
                <a:sym typeface="+mn-ea"/>
              </a:rPr>
              <a: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11" name="Rectangles 10"/>
          <p:cNvSpPr/>
          <p:nvPr/>
        </p:nvSpPr>
        <p:spPr>
          <a:xfrm>
            <a:off x="90805" y="506095"/>
            <a:ext cx="2438400" cy="16103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elseStatement</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2" name="Rectangles 1"/>
          <p:cNvSpPr/>
          <p:nvPr/>
        </p:nvSpPr>
        <p:spPr>
          <a:xfrm>
            <a:off x="9427845" y="505460"/>
            <a:ext cx="2646045" cy="29629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switch(</a:t>
            </a:r>
            <a:r>
              <a:rPr lang="en-US" sz="1400" b="1">
                <a:solidFill>
                  <a:srgbClr val="FFFF00"/>
                </a:solidFill>
                <a:sym typeface="+mn-ea"/>
              </a:rPr>
              <a:t>expression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case x:</a:t>
            </a:r>
            <a:endParaRPr lang="en-US" sz="1400">
              <a:solidFill>
                <a:schemeClr val="bg1"/>
              </a:solidFill>
              <a:sym typeface="+mn-ea"/>
            </a:endParaRPr>
          </a:p>
          <a:p>
            <a:pPr algn="l"/>
            <a:r>
              <a:rPr lang="en-US" sz="1400">
                <a:solidFill>
                  <a:schemeClr val="bg1"/>
                </a:solidFill>
                <a:sym typeface="+mn-ea"/>
              </a:rPr>
              <a:t>    	// code block for x</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case y:</a:t>
            </a:r>
            <a:endParaRPr lang="en-US" sz="1400">
              <a:solidFill>
                <a:schemeClr val="bg1"/>
              </a:solidFill>
              <a:sym typeface="+mn-ea"/>
            </a:endParaRPr>
          </a:p>
          <a:p>
            <a:pPr algn="l"/>
            <a:r>
              <a:rPr lang="en-US" sz="1400">
                <a:solidFill>
                  <a:schemeClr val="bg1"/>
                </a:solidFill>
                <a:sym typeface="+mn-ea"/>
              </a:rPr>
              <a:t>    	// code block for y</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default:</a:t>
            </a:r>
            <a:endParaRPr lang="en-US" sz="1400">
              <a:solidFill>
                <a:schemeClr val="bg1"/>
              </a:solidFill>
              <a:sym typeface="+mn-ea"/>
            </a:endParaRPr>
          </a:p>
          <a:p>
            <a:pPr algn="l"/>
            <a:r>
              <a:rPr lang="en-US" sz="1400">
                <a:solidFill>
                  <a:schemeClr val="bg1"/>
                </a:solidFill>
                <a:sym typeface="+mn-ea"/>
              </a:rPr>
              <a:t>    	// default code block</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3" name="Rectangles 2"/>
          <p:cNvSpPr/>
          <p:nvPr/>
        </p:nvSpPr>
        <p:spPr>
          <a:xfrm>
            <a:off x="8726805" y="3827780"/>
            <a:ext cx="3347085" cy="17665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match </a:t>
            </a:r>
            <a:r>
              <a:rPr lang="en-US" sz="1400" b="1">
                <a:solidFill>
                  <a:srgbClr val="FFFF00"/>
                </a:solidFill>
                <a:sym typeface="+mn-ea"/>
              </a:rPr>
              <a:t>expression</a:t>
            </a:r>
            <a:r>
              <a:rPr lang="en-US" sz="1400">
                <a:solidFill>
                  <a:schemeClr val="bg1"/>
                </a:solidFill>
                <a:sym typeface="+mn-ea"/>
              </a:rPr>
              <a:t>:</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x:</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x</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y:</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y</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_:</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default-code</a:t>
            </a:r>
            <a:endParaRPr lang="en-US" sz="1400">
              <a:solidFill>
                <a:schemeClr val="bg1"/>
              </a:solidFill>
              <a:sym typeface="+mn-ea"/>
            </a:endParaRPr>
          </a:p>
        </p:txBody>
      </p:sp>
      <p:sp>
        <p:nvSpPr>
          <p:cNvPr id="7" name="Rectangles 6"/>
          <p:cNvSpPr/>
          <p:nvPr/>
        </p:nvSpPr>
        <p:spPr>
          <a:xfrm>
            <a:off x="6254115" y="2774950"/>
            <a:ext cx="2123440" cy="1771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rgbClr val="00B050"/>
                </a:solidFill>
                <a:sym typeface="+mn-ea"/>
              </a:rPr>
              <a:t>oneIdentationSpace </a:t>
            </a:r>
            <a:r>
              <a:rPr lang="en-US" sz="1400">
                <a:solidFill>
                  <a:schemeClr val="tx1"/>
                </a:solidFill>
                <a:sym typeface="+mn-ea"/>
              </a:rPr>
              <a:t>is required otherwise we get error.</a:t>
            </a:r>
            <a:r>
              <a:rPr lang="en-US" sz="1400" b="1">
                <a:solidFill>
                  <a:schemeClr val="accent6"/>
                </a:solidFill>
                <a:sym typeface="+mn-ea"/>
              </a:rPr>
              <a:t> </a:t>
            </a:r>
            <a:r>
              <a:rPr lang="en-US" sz="1400" b="1">
                <a:solidFill>
                  <a:srgbClr val="00B050"/>
                </a:solidFill>
                <a:sym typeface="+mn-ea"/>
              </a:rPr>
              <a:t>oneIdentationSpace </a:t>
            </a:r>
            <a:r>
              <a:rPr lang="en-US" sz="1400">
                <a:solidFill>
                  <a:schemeClr val="tx1"/>
                </a:solidFill>
                <a:sym typeface="+mn-ea"/>
              </a:rPr>
              <a:t>means 4space/1tabSpace.</a:t>
            </a:r>
            <a:endParaRPr lang="en-US" sz="1400">
              <a:solidFill>
                <a:schemeClr val="tx1"/>
              </a:solidFill>
              <a:sym typeface="+mn-ea"/>
            </a:endParaRPr>
          </a:p>
          <a:p>
            <a:pPr algn="l"/>
            <a:r>
              <a:rPr lang="en-US" sz="1400" b="1">
                <a:solidFill>
                  <a:srgbClr val="00B050"/>
                </a:solidFill>
                <a:sym typeface="+mn-ea"/>
              </a:rPr>
              <a:t>oneIdentationSpace </a:t>
            </a:r>
            <a:r>
              <a:rPr lang="en-US" sz="1400">
                <a:solidFill>
                  <a:schemeClr val="tx1"/>
                </a:solidFill>
                <a:sym typeface="+mn-ea"/>
              </a:rPr>
              <a:t>is also called oneTabSpace.</a:t>
            </a:r>
            <a:r>
              <a:rPr lang="en-US" b="1">
                <a:solidFill>
                  <a:schemeClr val="accent6"/>
                </a:solidFill>
                <a:sym typeface="+mn-ea"/>
              </a:rPr>
              <a:t> </a:t>
            </a:r>
            <a:endParaRPr lang="en-US" b="1">
              <a:solidFill>
                <a:schemeClr val="accent6"/>
              </a:solidFill>
              <a:sym typeface="+mn-ea"/>
            </a:endParaRPr>
          </a:p>
        </p:txBody>
      </p:sp>
      <p:sp>
        <p:nvSpPr>
          <p:cNvPr id="12" name="Rectangles 11"/>
          <p:cNvSpPr/>
          <p:nvPr/>
        </p:nvSpPr>
        <p:spPr>
          <a:xfrm>
            <a:off x="2665730" y="802005"/>
            <a:ext cx="2557780" cy="2457450"/>
          </a:xfrm>
          <a:prstGeom prst="rect">
            <a:avLst/>
          </a:prstGeom>
          <a:solidFill>
            <a:schemeClr val="tx1">
              <a:alpha val="0"/>
            </a:schemeClr>
          </a:solidFill>
          <a:ln w="1270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if (elseIfCondition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13" name="Rectangles 12"/>
          <p:cNvSpPr/>
          <p:nvPr/>
        </p:nvSpPr>
        <p:spPr>
          <a:xfrm>
            <a:off x="2645410" y="3555365"/>
            <a:ext cx="2558415" cy="2311400"/>
          </a:xfrm>
          <a:prstGeom prst="rect">
            <a:avLst/>
          </a:prstGeom>
          <a:solidFill>
            <a:schemeClr val="tx1">
              <a:alpha val="0"/>
            </a:schemeClr>
          </a:solidFill>
          <a:ln w="1905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elif (elseIfCondition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endParaRPr lang="en-US" sz="1400">
              <a:solidFill>
                <a:schemeClr val="bg1"/>
              </a:solidFill>
              <a:sym typeface="+mn-ea"/>
            </a:endParaRPr>
          </a:p>
          <a:p>
            <a:pPr algn="l"/>
            <a:endParaRPr lang="en-US" sz="1400">
              <a:solidFill>
                <a:schemeClr val="bg1"/>
              </a:solidFill>
              <a:sym typeface="+mn-ea"/>
            </a:endParaRPr>
          </a:p>
        </p:txBody>
      </p:sp>
      <p:sp>
        <p:nvSpPr>
          <p:cNvPr id="24" name="矩形 23"/>
          <p:cNvSpPr/>
          <p:nvPr/>
        </p:nvSpPr>
        <p:spPr>
          <a:xfrm>
            <a:off x="104775" y="-12700"/>
            <a:ext cx="1821180" cy="313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a:t>
            </a:r>
            <a:endParaRPr lang="en-US" altLang="zh-CN" b="1" dirty="0">
              <a:solidFill>
                <a:schemeClr val="bg1"/>
              </a:solidFill>
            </a:endParaRPr>
          </a:p>
        </p:txBody>
      </p:sp>
      <p:sp>
        <p:nvSpPr>
          <p:cNvPr id="14" name="矩形 23"/>
          <p:cNvSpPr/>
          <p:nvPr/>
        </p:nvSpPr>
        <p:spPr>
          <a:xfrm>
            <a:off x="2843530" y="50546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-elseIf - else</a:t>
            </a:r>
            <a:endParaRPr lang="en-US" altLang="zh-CN" b="1" dirty="0">
              <a:solidFill>
                <a:schemeClr val="bg1"/>
              </a:solidFill>
            </a:endParaRPr>
          </a:p>
        </p:txBody>
      </p:sp>
      <p:sp>
        <p:nvSpPr>
          <p:cNvPr id="17" name="矩形 23"/>
          <p:cNvSpPr/>
          <p:nvPr/>
        </p:nvSpPr>
        <p:spPr>
          <a:xfrm>
            <a:off x="5892165" y="505460"/>
            <a:ext cx="2486025" cy="276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Ternary Operator</a:t>
            </a:r>
            <a:endParaRPr lang="en-US" altLang="zh-CN" b="1" dirty="0">
              <a:solidFill>
                <a:schemeClr val="bg1"/>
              </a:solidFill>
            </a:endParaRPr>
          </a:p>
        </p:txBody>
      </p:sp>
      <p:sp>
        <p:nvSpPr>
          <p:cNvPr id="18" name="矩形 23"/>
          <p:cNvSpPr/>
          <p:nvPr/>
        </p:nvSpPr>
        <p:spPr>
          <a:xfrm>
            <a:off x="9839960" y="10033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Switch</a:t>
            </a:r>
            <a:endParaRPr lang="en-US" altLang="zh-CN" b="1"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Loops </a:t>
            </a:r>
            <a:endParaRPr lang="en-US" altLang="zh-CN" sz="3600" b="1" dirty="0">
              <a:solidFill>
                <a:schemeClr val="tx1">
                  <a:lumMod val="75000"/>
                  <a:lumOff val="25000"/>
                </a:schemeClr>
              </a:solidFill>
            </a:endParaRPr>
          </a:p>
        </p:txBody>
      </p:sp>
      <p:sp>
        <p:nvSpPr>
          <p:cNvPr id="27" name="矩形 26"/>
          <p:cNvSpPr/>
          <p:nvPr/>
        </p:nvSpPr>
        <p:spPr>
          <a:xfrm>
            <a:off x="1327150" y="3211830"/>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Loop is used to repeat a specific block of code a known number of times. </a:t>
            </a:r>
            <a:endParaRPr lang="en-US" altLang="zh-CN" sz="1600" b="1" dirty="0">
              <a:solidFill>
                <a:schemeClr val="bg1">
                  <a:lumMod val="6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307965" y="0"/>
            <a:ext cx="1730375" cy="349250"/>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Looping</a:t>
            </a:r>
            <a:endParaRPr lang="en-US" sz="2400" b="1">
              <a:solidFill>
                <a:schemeClr val="accent1"/>
              </a:solidFill>
            </a:endParaRPr>
          </a:p>
        </p:txBody>
      </p:sp>
      <p:sp>
        <p:nvSpPr>
          <p:cNvPr id="5" name="Rectangles 4"/>
          <p:cNvSpPr/>
          <p:nvPr/>
        </p:nvSpPr>
        <p:spPr>
          <a:xfrm>
            <a:off x="134620" y="891540"/>
            <a:ext cx="3141980" cy="1349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a:t>
            </a:r>
            <a:r>
              <a:rPr lang="en-US" sz="1400">
                <a:highlight>
                  <a:srgbClr val="FFFF00"/>
                </a:highlight>
                <a:sym typeface="+mn-ea"/>
              </a:rPr>
              <a:t>JavaScript</a:t>
            </a:r>
            <a:r>
              <a:rPr lang="en-US" sz="1400">
                <a:highlight>
                  <a:srgbClr val="FFFF00"/>
                </a:highlight>
                <a:sym typeface="+mn-ea"/>
              </a:rPr>
              <a: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/Decrement (--) ;  </a:t>
            </a:r>
            <a:endParaRPr lang="en-US" sz="1400">
              <a:solidFill>
                <a:schemeClr val="bg1"/>
              </a:solidFill>
              <a:sym typeface="+mn-ea"/>
            </a:endParaRPr>
          </a:p>
          <a:p>
            <a:pPr algn="l"/>
            <a:r>
              <a:rPr lang="en-US" sz="1400" b="1">
                <a:solidFill>
                  <a:srgbClr val="00B0F0"/>
                </a:solidFill>
                <a:sym typeface="+mn-ea"/>
              </a:rPr>
              <a:t>}  </a:t>
            </a:r>
            <a:endParaRPr lang="en-US" sz="1400" b="1">
              <a:solidFill>
                <a:srgbClr val="00B0F0"/>
              </a:solidFill>
              <a:sym typeface="+mn-ea"/>
            </a:endParaRPr>
          </a:p>
        </p:txBody>
      </p:sp>
      <p:sp>
        <p:nvSpPr>
          <p:cNvPr id="6" name="Rectangles 5"/>
          <p:cNvSpPr/>
          <p:nvPr/>
        </p:nvSpPr>
        <p:spPr>
          <a:xfrm>
            <a:off x="146050" y="2240915"/>
            <a:ext cx="3130550" cy="13322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Do-While Loop</a:t>
            </a:r>
            <a:r>
              <a:rPr lang="en-US" sz="1400">
                <a:highlight>
                  <a:srgbClr val="FFFF00"/>
                </a:highlight>
                <a:sym typeface="+mn-ea"/>
              </a:rPr>
              <a:t> :-  JavaScript...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do{</a:t>
            </a:r>
            <a:endParaRPr lang="en-US" sz="1400" b="1">
              <a:solidFill>
                <a:srgbClr val="00B0F0"/>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 Decrement (--) ;</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endParaRPr lang="en-US" sz="1400" b="1">
              <a:solidFill>
                <a:srgbClr val="00B0F0"/>
              </a:solidFill>
              <a:sym typeface="+mn-ea"/>
            </a:endParaRPr>
          </a:p>
        </p:txBody>
      </p:sp>
      <p:sp>
        <p:nvSpPr>
          <p:cNvPr id="9" name="Rectangles 8"/>
          <p:cNvSpPr/>
          <p:nvPr/>
        </p:nvSpPr>
        <p:spPr>
          <a:xfrm>
            <a:off x="135255" y="0"/>
            <a:ext cx="4214495" cy="907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initialization</a:t>
            </a:r>
            <a:r>
              <a:rPr lang="en-US" sz="1400" b="1">
                <a:solidFill>
                  <a:srgbClr val="00B0F0"/>
                </a:solidFill>
                <a:sym typeface="+mn-ea"/>
              </a:rPr>
              <a:t>;</a:t>
            </a:r>
            <a:r>
              <a:rPr lang="en-US" sz="1400">
                <a:solidFill>
                  <a:schemeClr val="bg1"/>
                </a:solidFill>
                <a:sym typeface="+mn-ea"/>
              </a:rPr>
              <a:t>   </a:t>
            </a:r>
            <a:r>
              <a:rPr lang="en-US" sz="1400" b="1">
                <a:solidFill>
                  <a:srgbClr val="FF0000"/>
                </a:solidFill>
                <a:sym typeface="+mn-ea"/>
              </a:rPr>
              <a:t>condition</a:t>
            </a:r>
            <a:r>
              <a:rPr lang="en-US" sz="1400" b="1">
                <a:solidFill>
                  <a:srgbClr val="00B0F0"/>
                </a:solidFill>
                <a:sym typeface="+mn-ea"/>
              </a:rPr>
              <a:t>;   </a:t>
            </a:r>
            <a:r>
              <a:rPr lang="en-US" sz="1400" b="1">
                <a:solidFill>
                  <a:srgbClr val="FF0000"/>
                </a:solidFill>
                <a:sym typeface="+mn-ea"/>
              </a:rPr>
              <a:t>increment/decrement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15" name="Rectangles 14"/>
          <p:cNvSpPr/>
          <p:nvPr/>
        </p:nvSpPr>
        <p:spPr>
          <a:xfrm>
            <a:off x="8968105" y="0"/>
            <a:ext cx="3089275" cy="1616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a:t>
            </a:r>
            <a:r>
              <a:rPr lang="en-US" sz="1400" b="1">
                <a:solidFill>
                  <a:srgbClr val="FF0000"/>
                </a:solidFill>
                <a:sym typeface="+mn-ea"/>
              </a:rPr>
              <a:t># Increment /Decrement</a:t>
            </a:r>
            <a:r>
              <a:rPr lang="en-US" sz="1400">
                <a:solidFill>
                  <a:schemeClr val="bg1"/>
                </a:solidFill>
                <a:sym typeface="+mn-ea"/>
              </a:rPr>
              <a:t> </a:t>
            </a:r>
            <a:endParaRPr lang="en-US" sz="1400">
              <a:solidFill>
                <a:schemeClr val="bg1"/>
              </a:solidFill>
              <a:sym typeface="+mn-ea"/>
            </a:endParaRPr>
          </a:p>
          <a:p>
            <a:pPr algn="l"/>
            <a:r>
              <a:rPr lang="en-US" sz="1400">
                <a:solidFill>
                  <a:srgbClr val="00B0F0"/>
                </a:solidFill>
                <a:sym typeface="+mn-ea"/>
              </a:rPr>
              <a:t>else</a:t>
            </a:r>
            <a:r>
              <a:rPr lang="en-US" sz="1400" b="1">
                <a:solidFill>
                  <a:srgbClr val="00B0F0"/>
                </a:solidFill>
                <a:sym typeface="+mn-ea"/>
              </a:rPr>
              <a:t>:</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16" name="Rectangles 15"/>
          <p:cNvSpPr/>
          <p:nvPr/>
        </p:nvSpPr>
        <p:spPr>
          <a:xfrm>
            <a:off x="8947150" y="1616075"/>
            <a:ext cx="3122930" cy="13201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00B0F0"/>
                </a:solidFill>
                <a:sym typeface="+mn-ea"/>
              </a:rPr>
              <a:t>for </a:t>
            </a:r>
            <a:r>
              <a:rPr lang="en-US" sz="1400" b="1">
                <a:solidFill>
                  <a:schemeClr val="bg1"/>
                </a:solidFill>
                <a:sym typeface="+mn-ea"/>
              </a:rPr>
              <a:t>i </a:t>
            </a:r>
            <a:r>
              <a:rPr lang="en-US" sz="1400" b="1">
                <a:solidFill>
                  <a:srgbClr val="00B0F0"/>
                </a:solidFill>
                <a:sym typeface="+mn-ea"/>
              </a:rPr>
              <a:t>in range</a:t>
            </a:r>
            <a:r>
              <a:rPr lang="en-US" sz="1400">
                <a:solidFill>
                  <a:schemeClr val="bg1"/>
                </a:solidFill>
                <a:sym typeface="+mn-ea"/>
              </a:rPr>
              <a:t>(</a:t>
            </a:r>
            <a:r>
              <a:rPr lang="en-US" sz="1400" b="1">
                <a:solidFill>
                  <a:srgbClr val="FF0000"/>
                </a:solidFill>
                <a:sym typeface="+mn-ea"/>
              </a:rPr>
              <a:t>start </a:t>
            </a:r>
            <a:r>
              <a:rPr lang="en-US" sz="1400">
                <a:solidFill>
                  <a:schemeClr val="bg1"/>
                </a:solidFill>
                <a:sym typeface="+mn-ea"/>
              </a:rPr>
              <a:t>, </a:t>
            </a:r>
            <a:r>
              <a:rPr lang="en-US" sz="1400" b="1">
                <a:solidFill>
                  <a:srgbClr val="FF0000"/>
                </a:solidFill>
                <a:sym typeface="+mn-ea"/>
              </a:rPr>
              <a:t>end </a:t>
            </a:r>
            <a:r>
              <a:rPr lang="en-US" sz="1400">
                <a:solidFill>
                  <a:schemeClr val="bg1"/>
                </a:solidFill>
                <a:sym typeface="+mn-ea"/>
              </a:rPr>
              <a:t>, </a:t>
            </a:r>
            <a:r>
              <a:rPr lang="en-US" sz="1400" b="1">
                <a:solidFill>
                  <a:srgbClr val="FF0000"/>
                </a:solidFill>
                <a:sym typeface="+mn-ea"/>
              </a:rPr>
              <a:t>increment/decrement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a:solidFill>
                  <a:srgbClr val="00B0F0"/>
                </a:solidFill>
                <a:sym typeface="+mn-ea"/>
              </a:rPr>
              <a:t>else:</a:t>
            </a:r>
            <a:endParaRPr lang="en-US" sz="1400">
              <a:solidFill>
                <a:srgbClr val="00B0F0"/>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0" name="Rectangles 19"/>
          <p:cNvSpPr/>
          <p:nvPr/>
        </p:nvSpPr>
        <p:spPr>
          <a:xfrm>
            <a:off x="8968105" y="2935605"/>
            <a:ext cx="3089910" cy="1138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00B0F0"/>
                </a:solidFill>
                <a:sym typeface="+mn-ea"/>
              </a:rPr>
              <a:t>for </a:t>
            </a:r>
            <a:r>
              <a:rPr lang="en-US" sz="1400" b="1">
                <a:solidFill>
                  <a:srgbClr val="00B0F0"/>
                </a:solidFill>
                <a:sym typeface="+mn-ea"/>
              </a:rPr>
              <a:t> </a:t>
            </a:r>
            <a:r>
              <a:rPr lang="en-US" sz="1400" b="1">
                <a:solidFill>
                  <a:schemeClr val="bg1"/>
                </a:solidFill>
                <a:sym typeface="+mn-ea"/>
              </a:rPr>
              <a:t>i </a:t>
            </a:r>
            <a:r>
              <a:rPr lang="en-US" sz="1400" b="1">
                <a:solidFill>
                  <a:srgbClr val="00B0F0"/>
                </a:solidFill>
                <a:sym typeface="+mn-ea"/>
              </a:rPr>
              <a:t>in </a:t>
            </a:r>
            <a:r>
              <a:rPr lang="en-US" sz="1400">
                <a:solidFill>
                  <a:schemeClr val="bg1"/>
                </a:solidFill>
                <a:sym typeface="+mn-ea"/>
              </a:rPr>
              <a:t>iterlableObject :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else:</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1" name="Rectangles 20"/>
          <p:cNvSpPr/>
          <p:nvPr/>
        </p:nvSpPr>
        <p:spPr>
          <a:xfrm>
            <a:off x="8968740" y="4074160"/>
            <a:ext cx="3088640" cy="11664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 - Pass</a:t>
            </a:r>
            <a:r>
              <a:rPr lang="en-US" sz="1400">
                <a:highlight>
                  <a:srgbClr val="FFFF00"/>
                </a:highlight>
                <a:sym typeface="+mn-ea"/>
              </a:rPr>
              <a:t> :-  python...  ...</a:t>
            </a:r>
            <a:r>
              <a:rPr lang="en-US" sz="1400">
                <a:highlight>
                  <a:srgbClr val="FFFF00"/>
                </a:highlight>
              </a:rPr>
              <a:t>   </a:t>
            </a:r>
            <a:endParaRPr lang="en-US" sz="1400"/>
          </a:p>
          <a:p>
            <a:pPr algn="l"/>
            <a:r>
              <a:rPr lang="en-US" sz="1400" b="1">
                <a:solidFill>
                  <a:srgbClr val="00B0F0"/>
                </a:solidFill>
                <a:sym typeface="+mn-ea"/>
              </a:rPr>
              <a:t>for  </a:t>
            </a:r>
            <a:r>
              <a:rPr lang="en-US" sz="1400" b="1">
                <a:solidFill>
                  <a:srgbClr val="00B0F0"/>
                </a:solidFill>
                <a:sym typeface="+mn-ea"/>
              </a:rPr>
              <a:t> </a:t>
            </a:r>
            <a:r>
              <a:rPr lang="en-US" sz="1400" b="1">
                <a:solidFill>
                  <a:schemeClr val="bg1"/>
                </a:solidFill>
                <a:sym typeface="+mn-ea"/>
              </a:rPr>
              <a:t>i </a:t>
            </a:r>
            <a:r>
              <a:rPr lang="en-US" sz="1400" b="1">
                <a:solidFill>
                  <a:srgbClr val="00B0F0"/>
                </a:solidFill>
                <a:sym typeface="+mn-ea"/>
              </a:rPr>
              <a:t>in range</a:t>
            </a:r>
            <a:r>
              <a:rPr lang="en-US" sz="1400" b="1">
                <a:solidFill>
                  <a:schemeClr val="bg1"/>
                </a:solidFill>
                <a:sym typeface="+mn-ea"/>
              </a:rPr>
              <a:t>(</a:t>
            </a:r>
            <a:r>
              <a:rPr lang="en-US" sz="1400" b="1">
                <a:solidFill>
                  <a:srgbClr val="FF0000"/>
                </a:solidFill>
                <a:sym typeface="+mn-ea"/>
              </a:rPr>
              <a:t>start , end , inc/dec</a:t>
            </a:r>
            <a:r>
              <a:rPr lang="en-US" sz="1400" b="1">
                <a:solidFill>
                  <a:schemeClr val="bg1"/>
                </a:solidFill>
                <a:sym typeface="+mn-ea"/>
              </a:rPr>
              <a:t>) </a:t>
            </a:r>
            <a:r>
              <a:rPr lang="en-US" sz="1400">
                <a:solidFill>
                  <a:schemeClr val="bg1"/>
                </a:solidFill>
                <a:sym typeface="+mn-ea"/>
              </a:rPr>
              <a:t>:</a:t>
            </a:r>
            <a:endParaRPr lang="en-US" sz="1400">
              <a:solidFill>
                <a:schemeClr val="bg1"/>
              </a:solidFill>
              <a:sym typeface="+mn-ea"/>
            </a:endParaRPr>
          </a:p>
          <a:p>
            <a:pPr algn="l"/>
            <a:r>
              <a:rPr lang="en-US" sz="1400" b="1">
                <a:solidFill>
                  <a:srgbClr val="C00000"/>
                </a:solidFill>
                <a:sym typeface="+mn-ea"/>
              </a:rPr>
              <a:t>oneTabSpace </a:t>
            </a:r>
            <a:r>
              <a:rPr lang="en-US" sz="1400" b="1">
                <a:solidFill>
                  <a:schemeClr val="bg1"/>
                </a:solidFill>
                <a:sym typeface="+mn-ea"/>
              </a:rPr>
              <a:t>pass  </a:t>
            </a:r>
            <a:endParaRPr lang="en-US" sz="1400">
              <a:solidFill>
                <a:schemeClr val="bg1"/>
              </a:solidFill>
              <a:sym typeface="+mn-ea"/>
            </a:endParaRPr>
          </a:p>
          <a:p>
            <a:pPr algn="l"/>
            <a:r>
              <a:rPr lang="en-US" sz="1400">
                <a:solidFill>
                  <a:schemeClr val="bg1"/>
                </a:solidFill>
                <a:sym typeface="+mn-ea"/>
              </a:rPr>
              <a:t>else:</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2" name="Rectangles 21"/>
          <p:cNvSpPr/>
          <p:nvPr/>
        </p:nvSpPr>
        <p:spPr>
          <a:xfrm>
            <a:off x="8968105" y="5240655"/>
            <a:ext cx="3089910" cy="12033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Python</a:t>
            </a:r>
            <a:endParaRPr lang="en-US" sz="1400" b="1">
              <a:solidFill>
                <a:schemeClr val="accent2"/>
              </a:solidFill>
              <a:sym typeface="+mn-ea"/>
            </a:endParaRPr>
          </a:p>
          <a:p>
            <a:pPr algn="l"/>
            <a:r>
              <a:rPr lang="en-US" sz="1400" b="1">
                <a:solidFill>
                  <a:schemeClr val="accent6"/>
                </a:solidFill>
                <a:sym typeface="+mn-ea"/>
              </a:rPr>
              <a:t>pass </a:t>
            </a:r>
            <a:r>
              <a:rPr lang="en-US" sz="1400">
                <a:solidFill>
                  <a:schemeClr val="tx1"/>
                </a:solidFill>
                <a:sym typeface="+mn-ea"/>
              </a:rPr>
              <a:t>is written when for-loop don’t have any statement</a:t>
            </a:r>
            <a:endParaRPr lang="en-US" sz="1400">
              <a:solidFill>
                <a:schemeClr val="tx1"/>
              </a:solidFill>
              <a:sym typeface="+mn-ea"/>
            </a:endParaRPr>
          </a:p>
          <a:p>
            <a:pPr algn="l"/>
            <a:r>
              <a:rPr lang="en-US" sz="1400">
                <a:solidFill>
                  <a:schemeClr val="tx1"/>
                </a:solidFill>
                <a:sym typeface="+mn-ea"/>
              </a:rPr>
              <a:t>when loop will compelete then </a:t>
            </a:r>
            <a:r>
              <a:rPr lang="en-US" sz="1400" b="1">
                <a:solidFill>
                  <a:schemeClr val="accent6"/>
                </a:solidFill>
                <a:sym typeface="+mn-ea"/>
              </a:rPr>
              <a:t>else </a:t>
            </a:r>
            <a:r>
              <a:rPr lang="en-US" sz="1400">
                <a:solidFill>
                  <a:schemeClr val="tx1"/>
                </a:solidFill>
                <a:sym typeface="+mn-ea"/>
              </a:rPr>
              <a:t>statement will work </a:t>
            </a:r>
            <a:endParaRPr lang="en-US" sz="1400" b="1">
              <a:solidFill>
                <a:schemeClr val="tx1"/>
              </a:solidFill>
              <a:sym typeface="+mn-ea"/>
            </a:endParaRPr>
          </a:p>
        </p:txBody>
      </p:sp>
      <p:sp>
        <p:nvSpPr>
          <p:cNvPr id="45" name="Rectangles 44"/>
          <p:cNvSpPr/>
          <p:nvPr/>
        </p:nvSpPr>
        <p:spPr>
          <a:xfrm>
            <a:off x="135255" y="3589020"/>
            <a:ext cx="3141345" cy="9182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For-In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index </a:t>
            </a:r>
            <a:r>
              <a:rPr lang="en-US" sz="1400" b="1">
                <a:solidFill>
                  <a:srgbClr val="00B0F0"/>
                </a:solidFill>
                <a:sym typeface="+mn-ea"/>
              </a:rPr>
              <a:t>in </a:t>
            </a:r>
            <a:r>
              <a:rPr lang="en-US" sz="1400">
                <a:solidFill>
                  <a:srgbClr val="00B0F0"/>
                </a:solidFill>
                <a:sym typeface="+mn-ea"/>
              </a:rPr>
              <a:t>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6" name="Rectangles 45"/>
          <p:cNvSpPr/>
          <p:nvPr/>
        </p:nvSpPr>
        <p:spPr>
          <a:xfrm>
            <a:off x="135255" y="4507230"/>
            <a:ext cx="3141980" cy="9747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For-Of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element </a:t>
            </a:r>
            <a:r>
              <a:rPr lang="en-US" sz="1400" b="1">
                <a:solidFill>
                  <a:srgbClr val="00B0F0"/>
                </a:solidFill>
                <a:sym typeface="+mn-ea"/>
              </a:rPr>
              <a:t>of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8" name="Rectangles 47"/>
          <p:cNvSpPr/>
          <p:nvPr/>
        </p:nvSpPr>
        <p:spPr>
          <a:xfrm>
            <a:off x="134620" y="5481955"/>
            <a:ext cx="3141980"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JavaScript  </a:t>
            </a:r>
            <a:r>
              <a:rPr lang="en-US" sz="1400" b="1">
                <a:solidFill>
                  <a:schemeClr val="accent6"/>
                </a:solidFill>
                <a:sym typeface="+mn-ea"/>
              </a:rPr>
              <a:t>IterableObject </a:t>
            </a:r>
            <a:r>
              <a:rPr lang="en-US" sz="1400">
                <a:solidFill>
                  <a:schemeClr val="tx1"/>
                </a:solidFill>
                <a:sym typeface="+mn-ea"/>
              </a:rPr>
              <a:t>will be String, Object, Array, Map, Set ..</a:t>
            </a:r>
            <a:endParaRPr lang="en-US" sz="1400" b="1">
              <a:solidFill>
                <a:schemeClr val="tx1"/>
              </a:solidFill>
              <a:sym typeface="+mn-ea"/>
            </a:endParaRPr>
          </a:p>
        </p:txBody>
      </p:sp>
      <p:sp>
        <p:nvSpPr>
          <p:cNvPr id="2" name="Rectangles 1"/>
          <p:cNvSpPr/>
          <p:nvPr/>
        </p:nvSpPr>
        <p:spPr>
          <a:xfrm>
            <a:off x="146050" y="6012815"/>
            <a:ext cx="3130550" cy="8204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7030A0"/>
                </a:solidFill>
                <a:sym typeface="+mn-ea"/>
              </a:rPr>
              <a:t>for-in </a:t>
            </a:r>
            <a:r>
              <a:rPr lang="en-US" sz="1400" b="1">
                <a:solidFill>
                  <a:schemeClr val="tx1"/>
                </a:solidFill>
                <a:sym typeface="+mn-ea"/>
              </a:rPr>
              <a:t>loops over keys</a:t>
            </a:r>
            <a:r>
              <a:rPr lang="en-US" sz="1400" b="1">
                <a:solidFill>
                  <a:srgbClr val="7030A0"/>
                </a:solidFill>
                <a:sym typeface="+mn-ea"/>
              </a:rPr>
              <a:t>, while for-of</a:t>
            </a:r>
            <a:r>
              <a:rPr lang="en-US" sz="1400" b="1">
                <a:solidFill>
                  <a:schemeClr val="tx1"/>
                </a:solidFill>
                <a:sym typeface="+mn-ea"/>
              </a:rPr>
              <a:t> loops over values</a:t>
            </a:r>
            <a:r>
              <a:rPr lang="en-US" sz="1400" b="1">
                <a:solidFill>
                  <a:srgbClr val="7030A0"/>
                </a:solidFill>
                <a:sym typeface="+mn-ea"/>
              </a:rPr>
              <a:t>.  in Array ,</a:t>
            </a:r>
            <a:r>
              <a:rPr lang="en-US" sz="1400" b="1">
                <a:solidFill>
                  <a:schemeClr val="tx1"/>
                </a:solidFill>
                <a:sym typeface="+mn-ea"/>
              </a:rPr>
              <a:t> keys is Index </a:t>
            </a:r>
            <a:r>
              <a:rPr lang="en-US" sz="1400" b="1">
                <a:solidFill>
                  <a:srgbClr val="7030A0"/>
                </a:solidFill>
                <a:sym typeface="+mn-ea"/>
              </a:rPr>
              <a:t>. </a:t>
            </a:r>
            <a:r>
              <a:rPr lang="en-US" sz="1400" b="1">
                <a:solidFill>
                  <a:srgbClr val="7030A0"/>
                </a:solidFill>
                <a:sym typeface="+mn-ea"/>
              </a:rPr>
              <a:t>in Object ,</a:t>
            </a:r>
            <a:r>
              <a:rPr lang="en-US" sz="1400" b="1">
                <a:solidFill>
                  <a:schemeClr val="tx1"/>
                </a:solidFill>
                <a:sym typeface="+mn-ea"/>
              </a:rPr>
              <a:t> keys is keys</a:t>
            </a:r>
            <a:endParaRPr lang="en-US" sz="1400" b="1">
              <a:solidFill>
                <a:schemeClr val="tx1"/>
              </a:solidFill>
              <a:sym typeface="+mn-ea"/>
            </a:endParaRPr>
          </a:p>
        </p:txBody>
      </p:sp>
      <p:sp>
        <p:nvSpPr>
          <p:cNvPr id="3" name="Rectangles 2"/>
          <p:cNvSpPr/>
          <p:nvPr/>
        </p:nvSpPr>
        <p:spPr>
          <a:xfrm>
            <a:off x="3277235" y="890905"/>
            <a:ext cx="5669280" cy="47110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differ b/w </a:t>
            </a:r>
            <a:r>
              <a:rPr lang="en-US" sz="1400" b="1">
                <a:solidFill>
                  <a:srgbClr val="7030A0"/>
                </a:solidFill>
                <a:highlight>
                  <a:srgbClr val="FFFF00"/>
                </a:highlight>
              </a:rPr>
              <a:t>For-of</a:t>
            </a:r>
            <a:r>
              <a:rPr lang="en-US" sz="1400" b="1">
                <a:highlight>
                  <a:srgbClr val="FFFF00"/>
                </a:highlight>
              </a:rPr>
              <a:t> and</a:t>
            </a:r>
            <a:r>
              <a:rPr lang="en-US" sz="1400" b="1">
                <a:solidFill>
                  <a:srgbClr val="7030A0"/>
                </a:solidFill>
                <a:highlight>
                  <a:srgbClr val="FFFF00"/>
                </a:highlight>
              </a:rPr>
              <a:t> For-In</a:t>
            </a:r>
            <a:r>
              <a:rPr lang="en-US" sz="1400" b="1">
                <a:highlight>
                  <a:srgbClr val="FFFF00"/>
                </a:highlight>
              </a:rPr>
              <a:t>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for-of</a:t>
            </a:r>
            <a:r>
              <a:rPr lang="en-US" sz="1400">
                <a:solidFill>
                  <a:srgbClr val="00B0F0"/>
                </a:solidFill>
                <a:sym typeface="+mn-ea"/>
              </a:rPr>
              <a:t> </a:t>
            </a:r>
            <a:r>
              <a:rPr lang="en-US" sz="1400">
                <a:solidFill>
                  <a:schemeClr val="bg1"/>
                </a:solidFill>
                <a:sym typeface="+mn-ea"/>
              </a:rPr>
              <a:t>lets you loop over iterable data structures such as </a:t>
            </a:r>
            <a:r>
              <a:rPr lang="en-US" sz="1400" b="1">
                <a:solidFill>
                  <a:schemeClr val="bg1"/>
                </a:solidFill>
                <a:sym typeface="+mn-ea"/>
              </a:rPr>
              <a:t>Arrays, Strings, Maps, NodeLists, and more.</a:t>
            </a:r>
            <a:endParaRPr lang="en-US" sz="1400" b="1">
              <a:solidFill>
                <a:schemeClr val="bg1"/>
              </a:solidFill>
              <a:sym typeface="+mn-ea"/>
            </a:endParaRPr>
          </a:p>
          <a:p>
            <a:pPr algn="l"/>
            <a:r>
              <a:rPr lang="en-US" sz="1400" b="1">
                <a:solidFill>
                  <a:srgbClr val="00B0F0"/>
                </a:solidFill>
                <a:sym typeface="+mn-ea"/>
              </a:rPr>
              <a:t>for-in </a:t>
            </a:r>
            <a:r>
              <a:rPr lang="en-US" sz="1400">
                <a:solidFill>
                  <a:schemeClr val="bg1"/>
                </a:solidFill>
                <a:sym typeface="+mn-ea"/>
              </a:rPr>
              <a:t>statement loops through the properties of</a:t>
            </a:r>
            <a:r>
              <a:rPr lang="en-US" sz="1400" b="1">
                <a:solidFill>
                  <a:schemeClr val="bg1"/>
                </a:solidFill>
                <a:sym typeface="+mn-ea"/>
              </a:rPr>
              <a:t> an Object</a:t>
            </a:r>
            <a:r>
              <a:rPr lang="en-US" sz="1400">
                <a:solidFill>
                  <a:schemeClr val="bg1"/>
                </a:solidFill>
                <a:sym typeface="+mn-ea"/>
              </a:rPr>
              <a:t> such as</a:t>
            </a:r>
            <a:r>
              <a:rPr lang="en-US" sz="1400" b="1">
                <a:solidFill>
                  <a:schemeClr val="bg1"/>
                </a:solidFill>
                <a:sym typeface="+mn-ea"/>
              </a:rPr>
              <a:t> Object, Arrays, Strings, Maps, NodeLists, and more.</a:t>
            </a:r>
            <a:endParaRPr lang="en-US" sz="1400" b="1">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string1 = "Abhay";</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string1 ) { console.log(element);</a:t>
            </a:r>
            <a:r>
              <a:rPr lang="en-US" sz="1400" b="1">
                <a:solidFill>
                  <a:srgbClr val="FFFF00"/>
                </a:solidFill>
                <a:sym typeface="+mn-ea"/>
              </a:rPr>
              <a:t>  //  "0" , "1", "2", "3", "4" </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string1 ) { console.log(element);</a:t>
            </a:r>
            <a:r>
              <a:rPr lang="en-US" sz="1400" b="1">
                <a:solidFill>
                  <a:srgbClr val="FFFF00"/>
                </a:solidFill>
                <a:sym typeface="+mn-ea"/>
              </a:rPr>
              <a:t>   //  "A" , "b", "h", "a", "y"</a:t>
            </a:r>
            <a:r>
              <a:rPr lang="en-US" sz="1400" b="1">
                <a:solidFill>
                  <a:schemeClr val="bg1"/>
                </a:solidFill>
                <a:sym typeface="+mn-ea"/>
              </a:rPr>
              <a:t>}</a:t>
            </a:r>
            <a:endParaRPr lang="en-US" sz="1400" b="1">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array1 = ['a', 'b', 'c'];</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array1) { console.log(element);   </a:t>
            </a:r>
            <a:r>
              <a:rPr lang="en-US" sz="1400" b="1">
                <a:solidFill>
                  <a:srgbClr val="FFFF00"/>
                </a:solidFill>
                <a:sym typeface="+mn-ea"/>
              </a:rPr>
              <a:t>//  "0" , "1", "2"</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array1) { console.log(element);   </a:t>
            </a:r>
            <a:r>
              <a:rPr lang="en-US" sz="1400" b="1">
                <a:solidFill>
                  <a:srgbClr val="FFFF00"/>
                </a:solidFill>
                <a:sym typeface="+mn-ea"/>
              </a:rPr>
              <a:t>//  "a" , "b", "c"</a:t>
            </a:r>
            <a:r>
              <a:rPr lang="en-US" sz="1400" b="1">
                <a:solidFill>
                  <a:schemeClr val="bg1"/>
                </a:solidFill>
                <a:sym typeface="+mn-ea"/>
              </a:rPr>
              <a:t>}</a:t>
            </a:r>
            <a:endParaRPr lang="en-US" sz="1400" b="1">
              <a:solidFill>
                <a:schemeClr val="bg1"/>
              </a:solidFill>
              <a:sym typeface="+mn-ea"/>
            </a:endParaRPr>
          </a:p>
          <a:p>
            <a:pPr algn="l"/>
            <a:endParaRPr lang="en-US" sz="1400" b="1">
              <a:solidFill>
                <a:schemeClr val="bg1"/>
              </a:solidFill>
              <a:sym typeface="+mn-ea"/>
            </a:endParaRPr>
          </a:p>
          <a:p>
            <a:pPr algn="l"/>
            <a:r>
              <a:rPr lang="en-US" sz="1400" b="1">
                <a:solidFill>
                  <a:srgbClr val="00B0F0"/>
                </a:solidFill>
                <a:sym typeface="+mn-ea"/>
              </a:rPr>
              <a:t>const </a:t>
            </a:r>
            <a:r>
              <a:rPr lang="en-US" sz="1400" b="1">
                <a:solidFill>
                  <a:schemeClr val="bg1"/>
                </a:solidFill>
                <a:sym typeface="+mn-ea"/>
              </a:rPr>
              <a:t>object1 </a:t>
            </a:r>
            <a:r>
              <a:rPr lang="en-US" sz="1400" b="1">
                <a:solidFill>
                  <a:schemeClr val="bg1"/>
                </a:solidFill>
                <a:sym typeface="+mn-ea"/>
              </a:rPr>
              <a:t>= {fname:"John", lname:"Doe", age:25};</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object1 ) { console.log(element);</a:t>
            </a:r>
            <a:r>
              <a:rPr lang="en-US" sz="1400" b="1">
                <a:solidFill>
                  <a:srgbClr val="FFFF00"/>
                </a:solidFill>
                <a:sym typeface="+mn-ea"/>
              </a:rPr>
              <a:t>  // "fname", "lname", "age" </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object1 </a:t>
            </a:r>
            <a:r>
              <a:rPr lang="en-US" sz="1400" b="1">
                <a:solidFill>
                  <a:schemeClr val="bg1"/>
                </a:solidFill>
                <a:sym typeface="+mn-ea"/>
              </a:rPr>
              <a:t>) { console.log(element);</a:t>
            </a:r>
            <a:r>
              <a:rPr lang="en-US" sz="1400" b="1">
                <a:solidFill>
                  <a:srgbClr val="FFFF00"/>
                </a:solidFill>
                <a:sym typeface="+mn-ea"/>
              </a:rPr>
              <a:t>   </a:t>
            </a:r>
            <a:r>
              <a:rPr lang="en-US" sz="1400" b="1">
                <a:solidFill>
                  <a:srgbClr val="FFFF00"/>
                </a:solidFill>
                <a:sym typeface="+mn-ea"/>
              </a:rPr>
              <a:t>//Error: person is not iterable</a:t>
            </a:r>
            <a:r>
              <a:rPr lang="en-US" sz="1400" b="1">
                <a:solidFill>
                  <a:schemeClr val="bg1"/>
                </a:solidFill>
                <a:sym typeface="+mn-ea"/>
              </a:rPr>
              <a:t>}</a:t>
            </a:r>
            <a:endParaRPr lang="en-US" sz="1400" b="1">
              <a:solidFill>
                <a:schemeClr val="bg1"/>
              </a:solidFill>
              <a:sym typeface="+mn-ea"/>
            </a:endParaRPr>
          </a:p>
        </p:txBody>
      </p:sp>
      <p:sp>
        <p:nvSpPr>
          <p:cNvPr id="7" name="Rectangles 6"/>
          <p:cNvSpPr/>
          <p:nvPr/>
        </p:nvSpPr>
        <p:spPr>
          <a:xfrm>
            <a:off x="3354705" y="5601970"/>
            <a:ext cx="4148455" cy="8420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 </a:t>
            </a:r>
            <a:r>
              <a:rPr lang="en-US" sz="1400" b="1">
                <a:solidFill>
                  <a:schemeClr val="accent6"/>
                </a:solidFill>
                <a:sym typeface="+mn-ea"/>
              </a:rPr>
              <a:t>increment </a:t>
            </a:r>
            <a:r>
              <a:rPr lang="en-US" sz="1400">
                <a:solidFill>
                  <a:schemeClr val="tx1"/>
                </a:solidFill>
                <a:sym typeface="+mn-ea"/>
              </a:rPr>
              <a:t>will be -2,2,3,,1,-1,0,7 ,-9</a:t>
            </a:r>
            <a:endParaRPr lang="en-US" sz="1400">
              <a:solidFill>
                <a:schemeClr val="tx1"/>
              </a:solidFill>
              <a:sym typeface="+mn-ea"/>
            </a:endParaRPr>
          </a:p>
          <a:p>
            <a:pPr algn="l"/>
            <a:r>
              <a:rPr lang="en-US" sz="1400" b="1">
                <a:solidFill>
                  <a:schemeClr val="accent2"/>
                </a:solidFill>
                <a:sym typeface="+mn-ea"/>
              </a:rPr>
              <a:t>in JS </a:t>
            </a:r>
            <a:r>
              <a:rPr lang="en-US" sz="1400" b="1">
                <a:solidFill>
                  <a:schemeClr val="accent6"/>
                </a:solidFill>
                <a:sym typeface="+mn-ea"/>
              </a:rPr>
              <a:t>increment </a:t>
            </a:r>
            <a:r>
              <a:rPr lang="en-US" sz="1400">
                <a:solidFill>
                  <a:schemeClr val="tx1"/>
                </a:solidFill>
                <a:sym typeface="+mn-ea"/>
              </a:rPr>
              <a:t>will be i=i+2 , i=i+3 , i=i+4 , i=i-7 , i=i-8</a:t>
            </a:r>
            <a:r>
              <a:rPr lang="en-US" sz="1400">
                <a:solidFill>
                  <a:schemeClr val="tx1"/>
                </a:solidFill>
                <a:sym typeface="+mn-ea"/>
              </a:rPr>
              <a:t> </a:t>
            </a:r>
            <a:endParaRPr lang="en-US" sz="1400">
              <a:solidFill>
                <a:schemeClr val="tx1"/>
              </a:solidFill>
              <a:sym typeface="+mn-ea"/>
            </a:endParaRPr>
          </a:p>
          <a:p>
            <a:pPr algn="l"/>
            <a:r>
              <a:rPr lang="en-US" sz="1400" b="1">
                <a:solidFill>
                  <a:schemeClr val="accent2"/>
                </a:solidFill>
                <a:sym typeface="+mn-ea"/>
              </a:rPr>
              <a:t>in JS </a:t>
            </a:r>
            <a:r>
              <a:rPr lang="en-US" sz="1400" b="1">
                <a:solidFill>
                  <a:schemeClr val="accent6"/>
                </a:solidFill>
                <a:sym typeface="+mn-ea"/>
              </a:rPr>
              <a:t>increment </a:t>
            </a:r>
            <a:r>
              <a:rPr lang="en-US" sz="1400">
                <a:solidFill>
                  <a:schemeClr val="tx1"/>
                </a:solidFill>
                <a:sym typeface="+mn-ea"/>
              </a:rPr>
              <a:t> i=i+1 can be written as  i++ </a:t>
            </a:r>
            <a:endParaRPr lang="en-US" sz="1400" b="1">
              <a:solidFill>
                <a:schemeClr val="tx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4766" y="1464250"/>
            <a:ext cx="7310438" cy="829945"/>
          </a:xfrm>
          <a:prstGeom prst="rect">
            <a:avLst/>
          </a:prstGeom>
          <a:noFill/>
        </p:spPr>
        <p:txBody>
          <a:bodyPr wrap="square" rtlCol="0">
            <a:spAutoFit/>
          </a:bodyPr>
          <a:p>
            <a:pPr algn="ctr"/>
            <a:r>
              <a:rPr lang="en-US" altLang="zh-CN" sz="4800" b="1" dirty="0">
                <a:solidFill>
                  <a:schemeClr val="accent1"/>
                </a:solidFill>
              </a:rPr>
              <a:t>Function</a:t>
            </a:r>
            <a:endParaRPr lang="en-US" altLang="zh-CN" sz="3600" b="1" dirty="0">
              <a:solidFill>
                <a:schemeClr val="tx1">
                  <a:lumMod val="75000"/>
                  <a:lumOff val="25000"/>
                </a:schemeClr>
              </a:solidFill>
            </a:endParaRPr>
          </a:p>
        </p:txBody>
      </p:sp>
      <p:sp>
        <p:nvSpPr>
          <p:cNvPr id="27" name="矩形 26"/>
          <p:cNvSpPr/>
          <p:nvPr/>
        </p:nvSpPr>
        <p:spPr>
          <a:xfrm>
            <a:off x="911225" y="2294255"/>
            <a:ext cx="10127615" cy="284607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is simply a “chunk” of code that you can use over and over again, rather than writing it out multiple times. Functions enable programmers to break down or decompose a problem into smaller chunks, each of which performs a particular task.</a:t>
            </a:r>
            <a:endParaRPr lang="en-US" altLang="zh-CN" sz="1600" b="1" dirty="0">
              <a:solidFill>
                <a:schemeClr val="bg1">
                  <a:lumMod val="65000"/>
                </a:schemeClr>
              </a:solidFill>
            </a:endParaRPr>
          </a:p>
          <a:p>
            <a:pPr algn="ctr">
              <a:lnSpc>
                <a:spcPct val="140000"/>
              </a:lnSpc>
            </a:pPr>
            <a:r>
              <a:rPr lang="en-US" altLang="zh-CN" sz="1600" b="1" dirty="0">
                <a:solidFill>
                  <a:srgbClr val="7030A0"/>
                </a:solidFill>
              </a:rPr>
              <a:t>Argunmen vs Parameter</a:t>
            </a:r>
            <a:endParaRPr lang="en-US" altLang="zh-CN" sz="1600" b="1" dirty="0">
              <a:solidFill>
                <a:srgbClr val="7030A0"/>
              </a:solidFill>
            </a:endParaRPr>
          </a:p>
          <a:p>
            <a:pPr algn="ctr">
              <a:lnSpc>
                <a:spcPct val="140000"/>
              </a:lnSpc>
            </a:pPr>
            <a:r>
              <a:rPr lang="en-US" altLang="zh-CN" sz="1600" b="1" dirty="0">
                <a:solidFill>
                  <a:schemeClr val="bg1">
                    <a:lumMod val="65000"/>
                  </a:schemeClr>
                </a:solidFill>
              </a:rPr>
              <a:t>A parameter is a named variable passed into a function.A parameter is one of the variables in a function. And when a method is called, the arguments are the data you pass into the method's parameters. Function parameters are the names listed in the function's definition.Function arguments are the real values passed to the function.Parameters are initialized to the values of the arguments supplied.</a:t>
            </a:r>
            <a:endParaRPr lang="en-US" altLang="zh-CN" sz="1600" b="1"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118314</Words>
  <Application>WPS Presentation</Application>
  <PresentationFormat>Widescreen</PresentationFormat>
  <Paragraphs>3000</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abhay.kumar</cp:lastModifiedBy>
  <cp:revision>389</cp:revision>
  <dcterms:created xsi:type="dcterms:W3CDTF">2022-12-28T05:03:00Z</dcterms:created>
  <dcterms:modified xsi:type="dcterms:W3CDTF">2023-05-13T08:33:48Z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