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372" r:id="rId3"/>
    <p:sldId id="600" r:id="rId4"/>
    <p:sldId id="601" r:id="rId5"/>
    <p:sldId id="604" r:id="rId7"/>
    <p:sldId id="599" r:id="rId8"/>
    <p:sldId id="373" r:id="rId9"/>
    <p:sldId id="563" r:id="rId10"/>
    <p:sldId id="602" r:id="rId11"/>
    <p:sldId id="60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0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ds,nsfje sdluohcvSf</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ds,nsfje sdluohcvSf</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Oops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435610"/>
          </a:xfrm>
          <a:prstGeom prst="rect">
            <a:avLst/>
          </a:prstGeom>
        </p:spPr>
        <p:txBody>
          <a:bodyPr wrap="square">
            <a:spAutoFit/>
          </a:bodyPr>
          <a:p>
            <a:pPr algn="ctr">
              <a:lnSpc>
                <a:spcPct val="140000"/>
              </a:lnSpc>
            </a:pPr>
            <a:r>
              <a:rPr lang="en-US" altLang="zh-CN" sz="1600" b="1" dirty="0">
                <a:solidFill>
                  <a:schemeClr val="bg1">
                    <a:lumMod val="65000"/>
                  </a:schemeClr>
                </a:solidFill>
              </a:rPr>
              <a:t>Objec Oriented Programming System</a:t>
            </a:r>
            <a:endParaRPr lang="en-US" altLang="zh-CN" sz="1600" b="1" dirty="0">
              <a:solidFill>
                <a:schemeClr val="bg1">
                  <a:lumMod val="6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16" name="Rectangles 15"/>
          <p:cNvSpPr/>
          <p:nvPr/>
        </p:nvSpPr>
        <p:spPr>
          <a:xfrm>
            <a:off x="0" y="291465"/>
            <a:ext cx="4704715" cy="14052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Syntax of class</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FF0000"/>
                </a:solidFill>
                <a:sym typeface="+mn-ea"/>
              </a:rPr>
              <a:t>className </a:t>
            </a:r>
            <a:r>
              <a:rPr lang="en-US" sz="1200" b="1">
                <a:solidFill>
                  <a:srgbClr val="00B0F0"/>
                </a:solidFill>
                <a:sym typeface="+mn-ea"/>
              </a:rPr>
              <a:t>{  </a:t>
            </a:r>
            <a:r>
              <a:rPr lang="en-US" sz="1200" b="1">
                <a:solidFill>
                  <a:srgbClr val="92D050"/>
                </a:solidFill>
                <a:sym typeface="+mn-ea"/>
              </a:rPr>
              <a:t>-&gt; start of the block   </a:t>
            </a:r>
            <a:r>
              <a:rPr lang="en-US" sz="1200" b="1">
                <a:solidFill>
                  <a:schemeClr val="accent2"/>
                </a:solidFill>
                <a:sym typeface="+mn-ea"/>
              </a:rPr>
              <a:t>or</a:t>
            </a:r>
            <a:r>
              <a:rPr lang="en-US" sz="1200" b="1">
                <a:solidFill>
                  <a:srgbClr val="92D050"/>
                </a:solidFill>
                <a:sym typeface="+mn-ea"/>
              </a:rPr>
              <a:t> start of the scope of the class</a:t>
            </a:r>
            <a:endParaRPr lang="en-US" sz="1200" b="1">
              <a:solidFill>
                <a:schemeClr val="bg1"/>
              </a:solidFill>
              <a:sym typeface="+mn-ea"/>
            </a:endParaRPr>
          </a:p>
          <a:p>
            <a:pPr algn="l"/>
            <a:r>
              <a:rPr lang="en-US" sz="1200" b="1">
                <a:solidFill>
                  <a:schemeClr val="bg1"/>
                </a:solidFill>
                <a:sym typeface="+mn-ea"/>
              </a:rPr>
              <a:t>	// variables</a:t>
            </a:r>
            <a:endParaRPr lang="en-US" sz="1200" b="1">
              <a:solidFill>
                <a:schemeClr val="bg1"/>
              </a:solidFill>
              <a:sym typeface="+mn-ea"/>
            </a:endParaRPr>
          </a:p>
          <a:p>
            <a:pPr algn="l"/>
            <a:r>
              <a:rPr lang="en-US" sz="1200" b="1">
                <a:solidFill>
                  <a:schemeClr val="bg1"/>
                </a:solidFill>
                <a:sym typeface="+mn-ea"/>
              </a:rPr>
              <a:t>	// methods/functions</a:t>
            </a:r>
            <a:endParaRPr lang="en-US" sz="1200" b="1">
              <a:solidFill>
                <a:schemeClr val="bg1"/>
              </a:solidFill>
              <a:sym typeface="+mn-ea"/>
            </a:endParaRPr>
          </a:p>
          <a:p>
            <a:pPr algn="l"/>
            <a:r>
              <a:rPr lang="en-US" sz="1200" b="1">
                <a:solidFill>
                  <a:schemeClr val="bg1"/>
                </a:solidFill>
                <a:sym typeface="+mn-ea"/>
              </a:rPr>
              <a:t>	// constructors</a:t>
            </a:r>
            <a:endParaRPr lang="en-US" sz="1200" b="1">
              <a:solidFill>
                <a:schemeClr val="bg1"/>
              </a:solidFill>
              <a:sym typeface="+mn-ea"/>
            </a:endParaRPr>
          </a:p>
          <a:p>
            <a:pPr algn="l"/>
            <a:r>
              <a:rPr lang="en-US" sz="1200" b="1">
                <a:solidFill>
                  <a:schemeClr val="bg1"/>
                </a:solidFill>
                <a:sym typeface="+mn-ea"/>
              </a:rPr>
              <a:t>	// blocks</a:t>
            </a:r>
            <a:endParaRPr lang="en-US" sz="1200" b="1">
              <a:solidFill>
                <a:schemeClr val="bg1"/>
              </a:solidFill>
              <a:sym typeface="+mn-ea"/>
            </a:endParaRPr>
          </a:p>
          <a:p>
            <a:pPr algn="l"/>
            <a:r>
              <a:rPr lang="en-US" sz="1200" b="1">
                <a:solidFill>
                  <a:schemeClr val="bg1"/>
                </a:solidFill>
                <a:sym typeface="+mn-ea"/>
              </a:rPr>
              <a:t>	</a:t>
            </a:r>
            <a:r>
              <a:rPr lang="en-US" sz="1200" b="1">
                <a:solidFill>
                  <a:srgbClr val="00B0F0"/>
                </a:solidFill>
                <a:sym typeface="+mn-ea"/>
              </a:rPr>
              <a:t>}</a:t>
            </a:r>
            <a:r>
              <a:rPr lang="en-US" sz="1200" b="1">
                <a:solidFill>
                  <a:srgbClr val="92D050"/>
                </a:solidFill>
                <a:sym typeface="+mn-ea"/>
              </a:rPr>
              <a:t>     -&gt; end of the block   </a:t>
            </a:r>
            <a:r>
              <a:rPr lang="en-US" sz="1200" b="1">
                <a:solidFill>
                  <a:schemeClr val="accent2"/>
                </a:solidFill>
                <a:sym typeface="+mn-ea"/>
              </a:rPr>
              <a:t>or</a:t>
            </a:r>
            <a:r>
              <a:rPr lang="en-US" sz="1200" b="1">
                <a:solidFill>
                  <a:srgbClr val="92D050"/>
                </a:solidFill>
                <a:sym typeface="+mn-ea"/>
              </a:rPr>
              <a:t> end of the scope of the class</a:t>
            </a:r>
            <a:endParaRPr lang="en-US" sz="1200" b="1">
              <a:solidFill>
                <a:srgbClr val="92D050"/>
              </a:solidFill>
              <a:sym typeface="+mn-ea"/>
            </a:endParaRPr>
          </a:p>
        </p:txBody>
      </p:sp>
      <p:sp>
        <p:nvSpPr>
          <p:cNvPr id="21" name="Rectangles 20"/>
          <p:cNvSpPr/>
          <p:nvPr/>
        </p:nvSpPr>
        <p:spPr>
          <a:xfrm>
            <a:off x="0" y="1696720"/>
            <a:ext cx="4704715" cy="34925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Object Creation</a:t>
            </a:r>
            <a:endParaRPr lang="en-US" sz="1200" b="1">
              <a:solidFill>
                <a:srgbClr val="FFFF00"/>
              </a:solidFill>
              <a:sym typeface="+mn-ea"/>
            </a:endParaRPr>
          </a:p>
          <a:p>
            <a:pPr indent="0" algn="l">
              <a:buNone/>
            </a:pPr>
            <a:r>
              <a:rPr lang="en-US" sz="1200" b="1">
                <a:solidFill>
                  <a:srgbClr val="92D050"/>
                </a:solidFill>
                <a:sym typeface="+mn-ea"/>
              </a:rPr>
              <a:t>Syntax :- </a:t>
            </a:r>
            <a:r>
              <a:rPr lang="en-US" sz="1200" b="1">
                <a:solidFill>
                  <a:srgbClr val="00B0F0"/>
                </a:solidFill>
                <a:sym typeface="+mn-ea"/>
              </a:rPr>
              <a:t>className </a:t>
            </a:r>
            <a:r>
              <a:rPr lang="en-US" sz="1200" b="1">
                <a:solidFill>
                  <a:schemeClr val="accent2"/>
                </a:solidFill>
                <a:sym typeface="+mn-ea"/>
              </a:rPr>
              <a:t>objectReferenceName </a:t>
            </a:r>
            <a:r>
              <a:rPr lang="en-US" sz="1200" b="1">
                <a:solidFill>
                  <a:srgbClr val="92D050"/>
                </a:solidFill>
                <a:sym typeface="+mn-ea"/>
              </a:rPr>
              <a:t>= </a:t>
            </a:r>
            <a:r>
              <a:rPr lang="en-US" sz="1200" b="1">
                <a:solidFill>
                  <a:srgbClr val="00B0F0"/>
                </a:solidFill>
                <a:sym typeface="+mn-ea"/>
              </a:rPr>
              <a:t>new className()</a:t>
            </a:r>
            <a:r>
              <a:rPr lang="en-US" sz="1200" b="1">
                <a:solidFill>
                  <a:srgbClr val="92D050"/>
                </a:solidFill>
                <a:sym typeface="+mn-ea"/>
              </a:rPr>
              <a:t> ;</a:t>
            </a:r>
            <a:endParaRPr lang="en-US" sz="1200" b="1">
              <a:solidFill>
                <a:srgbClr val="92D050"/>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129540" y="291465"/>
            <a:ext cx="2603500" cy="52736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Object</a:t>
            </a:r>
            <a:endParaRPr lang="en-US" sz="1200" b="1">
              <a:solidFill>
                <a:srgbClr val="FFFF00"/>
              </a:solidFill>
              <a:sym typeface="+mn-ea"/>
            </a:endParaRPr>
          </a:p>
          <a:p>
            <a:pPr algn="l"/>
            <a:r>
              <a:rPr lang="en-US" sz="1200" b="1">
                <a:solidFill>
                  <a:srgbClr val="00B0F0"/>
                </a:solidFill>
                <a:sym typeface="+mn-ea"/>
              </a:rPr>
              <a:t>Object :-  </a:t>
            </a:r>
            <a:r>
              <a:rPr lang="en-US" sz="1200" b="1">
                <a:solidFill>
                  <a:schemeClr val="bg1"/>
                </a:solidFill>
                <a:sym typeface="+mn-ea"/>
              </a:rPr>
              <a:t>Object is a Real World Entity .</a:t>
            </a:r>
            <a:endParaRPr lang="en-US" sz="1200" b="1">
              <a:solidFill>
                <a:schemeClr val="bg1"/>
              </a:solidFill>
              <a:sym typeface="+mn-ea"/>
            </a:endParaRPr>
          </a:p>
          <a:p>
            <a:pPr algn="l"/>
            <a:r>
              <a:rPr lang="en-US" sz="1200" b="1">
                <a:solidFill>
                  <a:schemeClr val="bg1"/>
                </a:solidFill>
                <a:sym typeface="+mn-ea"/>
              </a:rPr>
              <a:t>Anything which is persent in  the real world has some physical existence can be termed as an object.</a:t>
            </a:r>
            <a:endParaRPr lang="en-US" sz="1200" b="1">
              <a:solidFill>
                <a:schemeClr val="bg1"/>
              </a:solidFill>
              <a:sym typeface="+mn-ea"/>
            </a:endParaRPr>
          </a:p>
          <a:p>
            <a:pPr algn="l"/>
            <a:r>
              <a:rPr lang="en-US" sz="1200" b="1">
                <a:solidFill>
                  <a:schemeClr val="bg1"/>
                </a:solidFill>
                <a:sym typeface="+mn-ea"/>
              </a:rPr>
              <a:t>ex:- pen, paper, human, car.</a:t>
            </a:r>
            <a:endParaRPr lang="en-US" sz="1200" b="1">
              <a:solidFill>
                <a:schemeClr val="bg1"/>
              </a:solidFill>
              <a:sym typeface="+mn-ea"/>
            </a:endParaRPr>
          </a:p>
          <a:p>
            <a:pPr algn="l"/>
            <a:r>
              <a:rPr lang="en-US" sz="1200" b="1">
                <a:solidFill>
                  <a:srgbClr val="E907E7"/>
                </a:solidFill>
                <a:sym typeface="+mn-ea"/>
              </a:rPr>
              <a:t>The properties of an object generally categorized into two types.</a:t>
            </a:r>
            <a:endParaRPr lang="en-US" sz="1200" b="1">
              <a:solidFill>
                <a:srgbClr val="E907E7"/>
              </a:solidFill>
              <a:sym typeface="+mn-ea"/>
            </a:endParaRPr>
          </a:p>
          <a:p>
            <a:pPr algn="l"/>
            <a:r>
              <a:rPr lang="en-US" sz="1200" b="1">
                <a:solidFill>
                  <a:srgbClr val="E907E7"/>
                </a:solidFill>
                <a:sym typeface="+mn-ea"/>
              </a:rPr>
              <a:t>1.</a:t>
            </a:r>
            <a:r>
              <a:rPr lang="en-US" sz="1200" b="1">
                <a:solidFill>
                  <a:srgbClr val="00B0F0"/>
                </a:solidFill>
                <a:sym typeface="+mn-ea"/>
              </a:rPr>
              <a:t> </a:t>
            </a:r>
            <a:r>
              <a:rPr lang="en-US" sz="1200" b="1">
                <a:solidFill>
                  <a:schemeClr val="bg1"/>
                </a:solidFill>
                <a:sym typeface="+mn-ea"/>
              </a:rPr>
              <a:t>states      </a:t>
            </a:r>
            <a:r>
              <a:rPr lang="en-US" sz="1200" b="1">
                <a:solidFill>
                  <a:srgbClr val="E907E7"/>
                </a:solidFill>
                <a:sym typeface="+mn-ea"/>
              </a:rPr>
              <a:t> 2.</a:t>
            </a:r>
            <a:r>
              <a:rPr lang="en-US" sz="1200" b="1">
                <a:solidFill>
                  <a:srgbClr val="00B0F0"/>
                </a:solidFill>
                <a:sym typeface="+mn-ea"/>
              </a:rPr>
              <a:t> </a:t>
            </a:r>
            <a:r>
              <a:rPr lang="en-US" sz="1200" b="1">
                <a:solidFill>
                  <a:schemeClr val="bg1"/>
                </a:solidFill>
                <a:sym typeface="+mn-ea"/>
              </a:rPr>
              <a:t>Behaviours</a:t>
            </a:r>
            <a:endParaRPr lang="en-US" sz="1200" b="1">
              <a:solidFill>
                <a:schemeClr val="bg1"/>
              </a:solidFill>
              <a:sym typeface="+mn-ea"/>
            </a:endParaRPr>
          </a:p>
          <a:p>
            <a:pPr algn="l"/>
            <a:r>
              <a:rPr lang="en-US" sz="1200" b="1">
                <a:solidFill>
                  <a:srgbClr val="00B0F0"/>
                </a:solidFill>
                <a:sym typeface="+mn-ea"/>
              </a:rPr>
              <a:t>states :- </a:t>
            </a:r>
            <a:r>
              <a:rPr lang="en-US" sz="1200" b="1">
                <a:solidFill>
                  <a:schemeClr val="bg1"/>
                </a:solidFill>
                <a:sym typeface="+mn-ea"/>
              </a:rPr>
              <a:t> States are the properties which is used to store some value.</a:t>
            </a:r>
            <a:endParaRPr lang="en-US" sz="1200" b="1">
              <a:solidFill>
                <a:schemeClr val="bg1"/>
              </a:solidFill>
              <a:sym typeface="+mn-ea"/>
            </a:endParaRPr>
          </a:p>
          <a:p>
            <a:pPr algn="l"/>
            <a:r>
              <a:rPr lang="en-US" sz="1200" b="1">
                <a:solidFill>
                  <a:srgbClr val="00B0F0"/>
                </a:solidFill>
                <a:sym typeface="+mn-ea"/>
              </a:rPr>
              <a:t>Behaviour:- </a:t>
            </a:r>
            <a:r>
              <a:rPr lang="en-US" sz="1200" b="1">
                <a:solidFill>
                  <a:schemeClr val="bg1"/>
                </a:solidFill>
                <a:sym typeface="+mn-ea"/>
              </a:rPr>
              <a:t> Behaviours are the properties which is used to perform some task/action.</a:t>
            </a:r>
            <a:endParaRPr lang="en-US" sz="1200" b="1">
              <a:solidFill>
                <a:schemeClr val="bg1"/>
              </a:solidFill>
              <a:sym typeface="+mn-ea"/>
            </a:endParaRPr>
          </a:p>
          <a:p>
            <a:pPr algn="l"/>
            <a:r>
              <a:rPr lang="en-US" sz="1200" b="1">
                <a:solidFill>
                  <a:srgbClr val="E907E7"/>
                </a:solidFill>
                <a:sym typeface="+mn-ea"/>
              </a:rPr>
              <a:t>In programming prospective :- </a:t>
            </a:r>
            <a:endParaRPr lang="en-US" sz="1200" b="1">
              <a:solidFill>
                <a:srgbClr val="E907E7"/>
              </a:solidFill>
              <a:sym typeface="+mn-ea"/>
            </a:endParaRPr>
          </a:p>
          <a:p>
            <a:pPr marL="228600" indent="-228600" algn="l">
              <a:buAutoNum type="arabicPeriod"/>
            </a:pPr>
            <a:r>
              <a:rPr lang="en-US" sz="1200" b="1">
                <a:solidFill>
                  <a:schemeClr val="accent2">
                    <a:lumMod val="40000"/>
                    <a:lumOff val="60000"/>
                  </a:schemeClr>
                </a:solidFill>
                <a:sym typeface="+mn-ea"/>
              </a:rPr>
              <a:t>ObjectName </a:t>
            </a:r>
            <a:r>
              <a:rPr lang="en-US" sz="1200" b="1">
                <a:solidFill>
                  <a:schemeClr val="bg1"/>
                </a:solidFill>
                <a:sym typeface="+mn-ea"/>
              </a:rPr>
              <a:t>is considered as </a:t>
            </a:r>
            <a:r>
              <a:rPr lang="en-US" sz="1200" b="1">
                <a:solidFill>
                  <a:schemeClr val="bg1">
                    <a:lumMod val="75000"/>
                  </a:schemeClr>
                </a:solidFill>
                <a:sym typeface="+mn-ea"/>
              </a:rPr>
              <a:t>className</a:t>
            </a:r>
            <a:r>
              <a:rPr lang="en-US" sz="1200" b="1">
                <a:solidFill>
                  <a:schemeClr val="bg1"/>
                </a:solidFill>
                <a:sym typeface="+mn-ea"/>
              </a:rPr>
              <a:t>.</a:t>
            </a:r>
            <a:endParaRPr lang="en-US" sz="1200" b="1">
              <a:solidFill>
                <a:schemeClr val="bg1"/>
              </a:solidFill>
              <a:sym typeface="+mn-ea"/>
            </a:endParaRPr>
          </a:p>
          <a:p>
            <a:pPr marL="228600" indent="-228600" algn="l">
              <a:buAutoNum type="arabicPeriod"/>
            </a:pPr>
            <a:r>
              <a:rPr lang="en-US" sz="1200" b="1">
                <a:solidFill>
                  <a:schemeClr val="accent2">
                    <a:lumMod val="40000"/>
                    <a:lumOff val="60000"/>
                  </a:schemeClr>
                </a:solidFill>
                <a:sym typeface="+mn-ea"/>
              </a:rPr>
              <a:t>states </a:t>
            </a:r>
            <a:r>
              <a:rPr lang="en-US" sz="1200" b="1">
                <a:solidFill>
                  <a:schemeClr val="bg1"/>
                </a:solidFill>
                <a:sym typeface="+mn-ea"/>
              </a:rPr>
              <a:t>are referred as </a:t>
            </a:r>
            <a:r>
              <a:rPr lang="en-US" sz="1200" b="1">
                <a:solidFill>
                  <a:schemeClr val="bg1">
                    <a:lumMod val="75000"/>
                  </a:schemeClr>
                </a:solidFill>
                <a:sym typeface="+mn-ea"/>
              </a:rPr>
              <a:t>variables</a:t>
            </a:r>
            <a:r>
              <a:rPr lang="en-US" sz="1200" b="1">
                <a:solidFill>
                  <a:schemeClr val="bg1"/>
                </a:solidFill>
                <a:sym typeface="+mn-ea"/>
              </a:rPr>
              <a:t>.</a:t>
            </a:r>
            <a:endParaRPr lang="en-US" sz="1200" b="1">
              <a:solidFill>
                <a:schemeClr val="bg1"/>
              </a:solidFill>
              <a:sym typeface="+mn-ea"/>
            </a:endParaRPr>
          </a:p>
          <a:p>
            <a:pPr marL="228600" indent="-228600" algn="l">
              <a:buAutoNum type="arabicPeriod"/>
            </a:pPr>
            <a:r>
              <a:rPr lang="en-US" sz="1200" b="1">
                <a:solidFill>
                  <a:schemeClr val="accent2">
                    <a:lumMod val="40000"/>
                    <a:lumOff val="60000"/>
                  </a:schemeClr>
                </a:solidFill>
                <a:sym typeface="+mn-ea"/>
              </a:rPr>
              <a:t>behaviours </a:t>
            </a:r>
            <a:r>
              <a:rPr lang="en-US" sz="1200" b="1">
                <a:solidFill>
                  <a:schemeClr val="bg1"/>
                </a:solidFill>
                <a:sym typeface="+mn-ea"/>
              </a:rPr>
              <a:t>are referred as </a:t>
            </a:r>
            <a:r>
              <a:rPr lang="en-US" sz="1200" b="1">
                <a:solidFill>
                  <a:schemeClr val="bg1">
                    <a:lumMod val="75000"/>
                  </a:schemeClr>
                </a:solidFill>
                <a:sym typeface="+mn-ea"/>
              </a:rPr>
              <a:t>methods/functions.</a:t>
            </a:r>
            <a:endParaRPr lang="en-US" sz="1200" b="1">
              <a:solidFill>
                <a:schemeClr val="bg1"/>
              </a:solidFill>
              <a:sym typeface="+mn-ea"/>
            </a:endParaRPr>
          </a:p>
          <a:p>
            <a:pPr algn="l"/>
            <a:r>
              <a:rPr lang="en-US" sz="1200" b="1">
                <a:solidFill>
                  <a:schemeClr val="accent2">
                    <a:lumMod val="40000"/>
                    <a:lumOff val="60000"/>
                  </a:schemeClr>
                </a:solidFill>
                <a:sym typeface="+mn-ea"/>
              </a:rPr>
              <a:t>ObjectName  </a:t>
            </a:r>
            <a:r>
              <a:rPr lang="en-US" sz="1200" b="1">
                <a:solidFill>
                  <a:srgbClr val="00B0F0"/>
                </a:solidFill>
                <a:sym typeface="+mn-ea"/>
              </a:rPr>
              <a:t>=</a:t>
            </a:r>
            <a:r>
              <a:rPr lang="en-US" sz="1200" b="1">
                <a:solidFill>
                  <a:schemeClr val="accent2">
                    <a:lumMod val="40000"/>
                    <a:lumOff val="60000"/>
                  </a:schemeClr>
                </a:solidFill>
                <a:sym typeface="+mn-ea"/>
              </a:rPr>
              <a:t>  </a:t>
            </a:r>
            <a:r>
              <a:rPr lang="en-US" sz="1200" b="1">
                <a:solidFill>
                  <a:schemeClr val="bg1">
                    <a:lumMod val="75000"/>
                  </a:schemeClr>
                </a:solidFill>
                <a:sym typeface="+mn-ea"/>
              </a:rPr>
              <a:t>className</a:t>
            </a:r>
            <a:endParaRPr lang="en-US" sz="1200" b="1">
              <a:solidFill>
                <a:schemeClr val="bg1">
                  <a:lumMod val="75000"/>
                </a:schemeClr>
              </a:solidFill>
              <a:sym typeface="+mn-ea"/>
            </a:endParaRPr>
          </a:p>
          <a:p>
            <a:pPr algn="l"/>
            <a:r>
              <a:rPr lang="en-US" sz="1200" b="1">
                <a:solidFill>
                  <a:schemeClr val="accent2">
                    <a:lumMod val="40000"/>
                    <a:lumOff val="60000"/>
                  </a:schemeClr>
                </a:solidFill>
                <a:sym typeface="+mn-ea"/>
              </a:rPr>
              <a:t>states   </a:t>
            </a:r>
            <a:r>
              <a:rPr lang="en-US" sz="1200" b="1">
                <a:solidFill>
                  <a:srgbClr val="00B0F0"/>
                </a:solidFill>
                <a:sym typeface="+mn-ea"/>
              </a:rPr>
              <a:t>=</a:t>
            </a:r>
            <a:r>
              <a:rPr lang="en-US" sz="1200" b="1">
                <a:solidFill>
                  <a:schemeClr val="accent2">
                    <a:lumMod val="40000"/>
                    <a:lumOff val="60000"/>
                  </a:schemeClr>
                </a:solidFill>
                <a:sym typeface="+mn-ea"/>
              </a:rPr>
              <a:t>   </a:t>
            </a:r>
            <a:r>
              <a:rPr lang="en-US" sz="1200" b="1">
                <a:solidFill>
                  <a:schemeClr val="bg1">
                    <a:lumMod val="75000"/>
                  </a:schemeClr>
                </a:solidFill>
                <a:sym typeface="+mn-ea"/>
              </a:rPr>
              <a:t>variables</a:t>
            </a:r>
            <a:endParaRPr lang="en-US" sz="1200" b="1">
              <a:solidFill>
                <a:schemeClr val="bg1">
                  <a:lumMod val="75000"/>
                </a:schemeClr>
              </a:solidFill>
              <a:sym typeface="+mn-ea"/>
            </a:endParaRPr>
          </a:p>
          <a:p>
            <a:pPr algn="l"/>
            <a:r>
              <a:rPr lang="en-US" sz="1200" b="1">
                <a:solidFill>
                  <a:schemeClr val="accent2">
                    <a:lumMod val="40000"/>
                    <a:lumOff val="60000"/>
                  </a:schemeClr>
                </a:solidFill>
                <a:sym typeface="+mn-ea"/>
              </a:rPr>
              <a:t>behaviours  </a:t>
            </a:r>
            <a:r>
              <a:rPr lang="en-US" sz="1200" b="1">
                <a:solidFill>
                  <a:srgbClr val="00B0F0"/>
                </a:solidFill>
                <a:sym typeface="+mn-ea"/>
              </a:rPr>
              <a:t>=</a:t>
            </a:r>
            <a:r>
              <a:rPr lang="en-US" sz="1200" b="1">
                <a:solidFill>
                  <a:schemeClr val="accent2">
                    <a:lumMod val="40000"/>
                    <a:lumOff val="60000"/>
                  </a:schemeClr>
                </a:solidFill>
                <a:sym typeface="+mn-ea"/>
              </a:rPr>
              <a:t> </a:t>
            </a:r>
            <a:r>
              <a:rPr lang="en-US" sz="1200" b="1">
                <a:solidFill>
                  <a:schemeClr val="bg1">
                    <a:lumMod val="75000"/>
                  </a:schemeClr>
                </a:solidFill>
                <a:sym typeface="+mn-ea"/>
              </a:rPr>
              <a:t>methods/functions</a:t>
            </a:r>
            <a:endParaRPr lang="en-US" sz="1200" b="1">
              <a:solidFill>
                <a:schemeClr val="bg1">
                  <a:lumMod val="75000"/>
                </a:schemeClr>
              </a:solidFill>
              <a:sym typeface="+mn-ea"/>
            </a:endParaRPr>
          </a:p>
          <a:p>
            <a:pPr algn="l"/>
            <a:endParaRPr lang="en-US" sz="1200" b="1">
              <a:solidFill>
                <a:srgbClr val="FF0000"/>
              </a:solidFill>
              <a:sym typeface="+mn-ea"/>
            </a:endParaRPr>
          </a:p>
          <a:p>
            <a:pPr algn="l"/>
            <a:r>
              <a:rPr lang="en-US" sz="1200" b="1">
                <a:solidFill>
                  <a:srgbClr val="FF0000"/>
                </a:solidFill>
                <a:sym typeface="+mn-ea"/>
              </a:rPr>
              <a:t>Example:-  </a:t>
            </a:r>
            <a:r>
              <a:rPr lang="en-US" sz="1200" b="1">
                <a:solidFill>
                  <a:schemeClr val="bg1"/>
                </a:solidFill>
                <a:sym typeface="+mn-ea"/>
              </a:rPr>
              <a:t>when we consider car as an object following are the states and behaviours.</a:t>
            </a:r>
            <a:endParaRPr lang="en-US" sz="1200" b="1">
              <a:solidFill>
                <a:srgbClr val="FF0000"/>
              </a:solidFill>
              <a:sym typeface="+mn-ea"/>
            </a:endParaRPr>
          </a:p>
        </p:txBody>
      </p:sp>
      <p:graphicFrame>
        <p:nvGraphicFramePr>
          <p:cNvPr id="6" name="Table 5"/>
          <p:cNvGraphicFramePr/>
          <p:nvPr/>
        </p:nvGraphicFramePr>
        <p:xfrm>
          <a:off x="130175" y="5565775"/>
          <a:ext cx="2602865" cy="1202690"/>
        </p:xfrm>
        <a:graphic>
          <a:graphicData uri="http://schemas.openxmlformats.org/drawingml/2006/table">
            <a:tbl>
              <a:tblPr firstRow="1" bandRow="1">
                <a:tableStyleId>{5C22544A-7EE6-4342-B048-85BDC9FD1C3A}</a:tableStyleId>
              </a:tblPr>
              <a:tblGrid>
                <a:gridCol w="1231900"/>
                <a:gridCol w="1370965"/>
              </a:tblGrid>
              <a:tr h="518160">
                <a:tc>
                  <a:txBody>
                    <a:bodyPr/>
                    <a:p>
                      <a:pPr>
                        <a:buNone/>
                      </a:pPr>
                      <a:r>
                        <a:rPr lang="en-US" sz="1400"/>
                        <a:t>staes (storing data)</a:t>
                      </a:r>
                      <a:endParaRPr lang="en-US" sz="1400"/>
                    </a:p>
                  </a:txBody>
                  <a:tcPr/>
                </a:tc>
                <a:tc>
                  <a:txBody>
                    <a:bodyPr/>
                    <a:p>
                      <a:pPr>
                        <a:buNone/>
                      </a:pPr>
                      <a:r>
                        <a:rPr lang="en-US" sz="1400"/>
                        <a:t>Behaviour(performing task)</a:t>
                      </a:r>
                      <a:endParaRPr lang="en-US" sz="1400"/>
                    </a:p>
                  </a:txBody>
                  <a:tcPr/>
                </a:tc>
              </a:tr>
              <a:tr h="247015">
                <a:tc>
                  <a:txBody>
                    <a:bodyPr/>
                    <a:p>
                      <a:pPr>
                        <a:buNone/>
                      </a:pPr>
                      <a:r>
                        <a:rPr lang="en-US" sz="1400"/>
                        <a:t>Brand</a:t>
                      </a:r>
                      <a:endParaRPr lang="en-US" sz="1400"/>
                    </a:p>
                  </a:txBody>
                  <a:tcPr/>
                </a:tc>
                <a:tc>
                  <a:txBody>
                    <a:bodyPr/>
                    <a:p>
                      <a:pPr>
                        <a:buNone/>
                      </a:pPr>
                      <a:r>
                        <a:rPr lang="en-US" sz="1400"/>
                        <a:t>start the car</a:t>
                      </a:r>
                      <a:endParaRPr lang="en-US" sz="1400"/>
                    </a:p>
                  </a:txBody>
                  <a:tcPr/>
                </a:tc>
              </a:tr>
              <a:tr h="379730">
                <a:tc>
                  <a:txBody>
                    <a:bodyPr/>
                    <a:p>
                      <a:pPr>
                        <a:buNone/>
                      </a:pPr>
                      <a:r>
                        <a:rPr lang="en-US" sz="1400"/>
                        <a:t>color</a:t>
                      </a:r>
                      <a:endParaRPr lang="en-US" sz="1400"/>
                    </a:p>
                  </a:txBody>
                  <a:tcPr/>
                </a:tc>
                <a:tc>
                  <a:txBody>
                    <a:bodyPr/>
                    <a:p>
                      <a:pPr>
                        <a:buNone/>
                      </a:pPr>
                      <a:r>
                        <a:rPr lang="en-US" sz="1400"/>
                        <a:t>stop the car</a:t>
                      </a:r>
                      <a:endParaRPr lang="en-US" sz="1400"/>
                    </a:p>
                  </a:txBody>
                  <a:tcPr/>
                </a:tc>
              </a:tr>
            </a:tbl>
          </a:graphicData>
        </a:graphic>
      </p:graphicFrame>
      <p:sp>
        <p:nvSpPr>
          <p:cNvPr id="15" name="Rectangles 14"/>
          <p:cNvSpPr/>
          <p:nvPr/>
        </p:nvSpPr>
        <p:spPr>
          <a:xfrm>
            <a:off x="2733040" y="291465"/>
            <a:ext cx="2603500" cy="188023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class </a:t>
            </a:r>
            <a:endParaRPr lang="en-US" sz="1200" b="1">
              <a:solidFill>
                <a:srgbClr val="FFFF00"/>
              </a:solidFill>
              <a:sym typeface="+mn-ea"/>
            </a:endParaRPr>
          </a:p>
          <a:p>
            <a:pPr algn="l"/>
            <a:r>
              <a:rPr lang="en-US" sz="1200" b="1">
                <a:solidFill>
                  <a:srgbClr val="00B0F0"/>
                </a:solidFill>
                <a:sym typeface="+mn-ea"/>
              </a:rPr>
              <a:t>class :- </a:t>
            </a:r>
            <a:endParaRPr lang="en-US" sz="1200" b="1">
              <a:solidFill>
                <a:schemeClr val="bg1"/>
              </a:solidFill>
              <a:sym typeface="+mn-ea"/>
            </a:endParaRPr>
          </a:p>
          <a:p>
            <a:pPr marL="228600" indent="-228600" algn="l">
              <a:buAutoNum type="arabicPeriod"/>
            </a:pPr>
            <a:r>
              <a:rPr lang="en-US" sz="1200" b="1">
                <a:solidFill>
                  <a:schemeClr val="bg1"/>
                </a:solidFill>
                <a:sym typeface="+mn-ea"/>
              </a:rPr>
              <a:t>class is an blueprint of an object.</a:t>
            </a:r>
            <a:endParaRPr lang="en-US" sz="1200" b="1">
              <a:solidFill>
                <a:schemeClr val="bg1"/>
              </a:solidFill>
              <a:sym typeface="+mn-ea"/>
            </a:endParaRPr>
          </a:p>
          <a:p>
            <a:pPr marL="228600" indent="-228600" algn="l">
              <a:buAutoNum type="arabicPeriod"/>
            </a:pPr>
            <a:r>
              <a:rPr lang="en-US" sz="1200" b="1">
                <a:solidFill>
                  <a:schemeClr val="bg1"/>
                </a:solidFill>
                <a:sym typeface="+mn-ea"/>
              </a:rPr>
              <a:t>class also provides a platform to store the states and behaviour of a particular onject.</a:t>
            </a:r>
            <a:endParaRPr lang="en-US" sz="1200" b="1">
              <a:solidFill>
                <a:schemeClr val="bg1"/>
              </a:solidFill>
              <a:sym typeface="+mn-ea"/>
            </a:endParaRPr>
          </a:p>
          <a:p>
            <a:pPr marL="228600" indent="-228600" algn="l">
              <a:buAutoNum type="arabicPeriod"/>
            </a:pPr>
            <a:r>
              <a:rPr lang="en-US" sz="1200" b="1">
                <a:solidFill>
                  <a:schemeClr val="bg1"/>
                </a:solidFill>
                <a:sym typeface="+mn-ea"/>
              </a:rPr>
              <a:t>class is a logical entity .</a:t>
            </a:r>
            <a:endParaRPr lang="en-US" sz="1200" b="1">
              <a:solidFill>
                <a:schemeClr val="bg1"/>
              </a:solidFill>
              <a:sym typeface="+mn-ea"/>
            </a:endParaRPr>
          </a:p>
          <a:p>
            <a:pPr marL="228600" indent="-228600" algn="l">
              <a:buAutoNum type="arabicPeriod"/>
            </a:pPr>
            <a:r>
              <a:rPr lang="en-US" sz="1200" b="1">
                <a:solidFill>
                  <a:schemeClr val="bg1"/>
                </a:solidFill>
                <a:sym typeface="+mn-ea"/>
              </a:rPr>
              <a:t>class has to rediculate using a keyord called class.</a:t>
            </a:r>
            <a:endParaRPr lang="en-US" sz="1200" b="1">
              <a:solidFill>
                <a:schemeClr val="bg1"/>
              </a:solidFill>
              <a:sym typeface="+mn-ea"/>
            </a:endParaRPr>
          </a:p>
          <a:p>
            <a:pPr marL="228600" indent="-228600" algn="l">
              <a:buAutoNum type="arabicPeriod"/>
            </a:pPr>
            <a:r>
              <a:rPr lang="en-US" sz="1200" b="1">
                <a:solidFill>
                  <a:schemeClr val="bg1"/>
                </a:solidFill>
                <a:sym typeface="+mn-ea"/>
              </a:rPr>
              <a:t>class can also act as a datatype.</a:t>
            </a:r>
            <a:endParaRPr lang="en-US" sz="1200" b="1">
              <a:solidFill>
                <a:schemeClr val="bg1"/>
              </a:solidFill>
              <a:sym typeface="+mn-ea"/>
            </a:endParaRPr>
          </a:p>
        </p:txBody>
      </p:sp>
      <p:sp>
        <p:nvSpPr>
          <p:cNvPr id="16" name="Rectangles 15"/>
          <p:cNvSpPr/>
          <p:nvPr/>
        </p:nvSpPr>
        <p:spPr>
          <a:xfrm>
            <a:off x="5336540" y="291465"/>
            <a:ext cx="4797425" cy="14052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Syntax of class</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FF0000"/>
                </a:solidFill>
                <a:sym typeface="+mn-ea"/>
              </a:rPr>
              <a:t>className </a:t>
            </a:r>
            <a:r>
              <a:rPr lang="en-US" sz="1200" b="1">
                <a:solidFill>
                  <a:srgbClr val="00B0F0"/>
                </a:solidFill>
                <a:sym typeface="+mn-ea"/>
              </a:rPr>
              <a:t>{  </a:t>
            </a:r>
            <a:r>
              <a:rPr lang="en-US" sz="1200" b="1">
                <a:solidFill>
                  <a:srgbClr val="92D050"/>
                </a:solidFill>
                <a:sym typeface="+mn-ea"/>
              </a:rPr>
              <a:t>-&gt; start of the block   </a:t>
            </a:r>
            <a:r>
              <a:rPr lang="en-US" sz="1200" b="1">
                <a:solidFill>
                  <a:schemeClr val="accent2"/>
                </a:solidFill>
                <a:sym typeface="+mn-ea"/>
              </a:rPr>
              <a:t>or</a:t>
            </a:r>
            <a:r>
              <a:rPr lang="en-US" sz="1200" b="1">
                <a:solidFill>
                  <a:srgbClr val="92D050"/>
                </a:solidFill>
                <a:sym typeface="+mn-ea"/>
              </a:rPr>
              <a:t> start of the scope of the class</a:t>
            </a:r>
            <a:endParaRPr lang="en-US" sz="1200" b="1">
              <a:solidFill>
                <a:schemeClr val="bg1"/>
              </a:solidFill>
              <a:sym typeface="+mn-ea"/>
            </a:endParaRPr>
          </a:p>
          <a:p>
            <a:pPr algn="l"/>
            <a:r>
              <a:rPr lang="en-US" sz="1200" b="1">
                <a:solidFill>
                  <a:schemeClr val="bg1"/>
                </a:solidFill>
                <a:sym typeface="+mn-ea"/>
              </a:rPr>
              <a:t>	// variables</a:t>
            </a:r>
            <a:endParaRPr lang="en-US" sz="1200" b="1">
              <a:solidFill>
                <a:schemeClr val="bg1"/>
              </a:solidFill>
              <a:sym typeface="+mn-ea"/>
            </a:endParaRPr>
          </a:p>
          <a:p>
            <a:pPr algn="l"/>
            <a:r>
              <a:rPr lang="en-US" sz="1200" b="1">
                <a:solidFill>
                  <a:schemeClr val="bg1"/>
                </a:solidFill>
                <a:sym typeface="+mn-ea"/>
              </a:rPr>
              <a:t>	// methods/functions</a:t>
            </a:r>
            <a:endParaRPr lang="en-US" sz="1200" b="1">
              <a:solidFill>
                <a:schemeClr val="bg1"/>
              </a:solidFill>
              <a:sym typeface="+mn-ea"/>
            </a:endParaRPr>
          </a:p>
          <a:p>
            <a:pPr algn="l"/>
            <a:r>
              <a:rPr lang="en-US" sz="1200" b="1">
                <a:solidFill>
                  <a:schemeClr val="bg1"/>
                </a:solidFill>
                <a:sym typeface="+mn-ea"/>
              </a:rPr>
              <a:t>	// constructors</a:t>
            </a:r>
            <a:endParaRPr lang="en-US" sz="1200" b="1">
              <a:solidFill>
                <a:schemeClr val="bg1"/>
              </a:solidFill>
              <a:sym typeface="+mn-ea"/>
            </a:endParaRPr>
          </a:p>
          <a:p>
            <a:pPr algn="l"/>
            <a:r>
              <a:rPr lang="en-US" sz="1200" b="1">
                <a:solidFill>
                  <a:schemeClr val="bg1"/>
                </a:solidFill>
                <a:sym typeface="+mn-ea"/>
              </a:rPr>
              <a:t>	// blocks</a:t>
            </a:r>
            <a:endParaRPr lang="en-US" sz="1200" b="1">
              <a:solidFill>
                <a:schemeClr val="bg1"/>
              </a:solidFill>
              <a:sym typeface="+mn-ea"/>
            </a:endParaRPr>
          </a:p>
          <a:p>
            <a:pPr algn="l"/>
            <a:r>
              <a:rPr lang="en-US" sz="1200" b="1">
                <a:solidFill>
                  <a:schemeClr val="bg1"/>
                </a:solidFill>
                <a:sym typeface="+mn-ea"/>
              </a:rPr>
              <a:t>	</a:t>
            </a:r>
            <a:r>
              <a:rPr lang="en-US" sz="1200" b="1">
                <a:solidFill>
                  <a:srgbClr val="00B0F0"/>
                </a:solidFill>
                <a:sym typeface="+mn-ea"/>
              </a:rPr>
              <a:t>}</a:t>
            </a:r>
            <a:r>
              <a:rPr lang="en-US" sz="1200" b="1">
                <a:solidFill>
                  <a:srgbClr val="92D050"/>
                </a:solidFill>
                <a:sym typeface="+mn-ea"/>
              </a:rPr>
              <a:t>     -&gt; end of the block   </a:t>
            </a:r>
            <a:r>
              <a:rPr lang="en-US" sz="1200" b="1">
                <a:solidFill>
                  <a:schemeClr val="accent2"/>
                </a:solidFill>
                <a:sym typeface="+mn-ea"/>
              </a:rPr>
              <a:t>or</a:t>
            </a:r>
            <a:r>
              <a:rPr lang="en-US" sz="1200" b="1">
                <a:solidFill>
                  <a:srgbClr val="92D050"/>
                </a:solidFill>
                <a:sym typeface="+mn-ea"/>
              </a:rPr>
              <a:t> end of the scope of the class</a:t>
            </a:r>
            <a:endParaRPr lang="en-US" sz="1200" b="1">
              <a:solidFill>
                <a:srgbClr val="92D050"/>
              </a:solidFill>
              <a:sym typeface="+mn-ea"/>
            </a:endParaRPr>
          </a:p>
        </p:txBody>
      </p:sp>
      <p:sp>
        <p:nvSpPr>
          <p:cNvPr id="19" name="Rectangles 18"/>
          <p:cNvSpPr/>
          <p:nvPr/>
        </p:nvSpPr>
        <p:spPr>
          <a:xfrm>
            <a:off x="2733040" y="2171700"/>
            <a:ext cx="2603500" cy="24885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psuedo code of Syntax of class</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FF0000"/>
                </a:solidFill>
                <a:sym typeface="+mn-ea"/>
              </a:rPr>
              <a:t>className</a:t>
            </a:r>
            <a:endParaRPr lang="en-US" sz="1200" b="1">
              <a:solidFill>
                <a:schemeClr val="bg1"/>
              </a:solidFill>
              <a:sym typeface="+mn-ea"/>
            </a:endParaRPr>
          </a:p>
          <a:p>
            <a:pPr algn="l"/>
            <a:r>
              <a:rPr lang="en-US" sz="1200" b="1">
                <a:solidFill>
                  <a:schemeClr val="accent2"/>
                </a:solidFill>
                <a:sym typeface="+mn-ea"/>
              </a:rPr>
              <a:t>          properties</a:t>
            </a:r>
            <a:endParaRPr lang="en-US" sz="1200" b="1">
              <a:solidFill>
                <a:schemeClr val="accent2"/>
              </a:solidFill>
              <a:sym typeface="+mn-ea"/>
            </a:endParaRPr>
          </a:p>
          <a:p>
            <a:pPr algn="l"/>
            <a:r>
              <a:rPr lang="en-US" sz="1200" b="1">
                <a:solidFill>
                  <a:schemeClr val="accent2"/>
                </a:solidFill>
                <a:sym typeface="+mn-ea"/>
              </a:rPr>
              <a:t>               </a:t>
            </a:r>
            <a:r>
              <a:rPr lang="en-US" sz="1200" b="1">
                <a:solidFill>
                  <a:schemeClr val="bg1"/>
                </a:solidFill>
                <a:sym typeface="+mn-ea"/>
              </a:rPr>
              <a:t>properties1</a:t>
            </a:r>
            <a:endParaRPr lang="en-US" sz="1200" b="1">
              <a:solidFill>
                <a:schemeClr val="bg1"/>
              </a:solidFill>
              <a:sym typeface="+mn-ea"/>
            </a:endParaRPr>
          </a:p>
          <a:p>
            <a:pPr algn="l"/>
            <a:r>
              <a:rPr lang="en-US" sz="1200" b="1">
                <a:solidFill>
                  <a:schemeClr val="accent2"/>
                </a:solidFill>
                <a:sym typeface="+mn-ea"/>
              </a:rPr>
              <a:t>               </a:t>
            </a:r>
            <a:r>
              <a:rPr lang="en-US" sz="1200" b="1">
                <a:solidFill>
                  <a:schemeClr val="bg1"/>
                </a:solidFill>
                <a:sym typeface="+mn-ea"/>
              </a:rPr>
              <a:t>properties2</a:t>
            </a:r>
            <a:endParaRPr lang="en-US" sz="1200" b="1">
              <a:solidFill>
                <a:schemeClr val="bg1"/>
              </a:solidFill>
              <a:sym typeface="+mn-ea"/>
            </a:endParaRPr>
          </a:p>
          <a:p>
            <a:pPr algn="l"/>
            <a:r>
              <a:rPr lang="en-US" sz="1200" b="1">
                <a:solidFill>
                  <a:schemeClr val="accent2"/>
                </a:solidFill>
                <a:sym typeface="+mn-ea"/>
              </a:rPr>
              <a:t>          </a:t>
            </a:r>
            <a:r>
              <a:rPr lang="en-US" sz="1200" b="1">
                <a:solidFill>
                  <a:schemeClr val="accent2"/>
                </a:solidFill>
                <a:sym typeface="+mn-ea"/>
              </a:rPr>
              <a:t>methods/functions</a:t>
            </a:r>
            <a:endParaRPr lang="en-US" sz="1200" b="1">
              <a:solidFill>
                <a:schemeClr val="bg1"/>
              </a:solidFill>
              <a:sym typeface="+mn-ea"/>
            </a:endParaRPr>
          </a:p>
          <a:p>
            <a:pPr algn="l"/>
            <a:r>
              <a:rPr lang="en-US" sz="1200" b="1">
                <a:solidFill>
                  <a:schemeClr val="accent2"/>
                </a:solidFill>
                <a:sym typeface="+mn-ea"/>
              </a:rPr>
              <a:t>               </a:t>
            </a:r>
            <a:r>
              <a:rPr lang="en-US" sz="1200" b="1">
                <a:solidFill>
                  <a:schemeClr val="bg1"/>
                </a:solidFill>
                <a:sym typeface="+mn-ea"/>
              </a:rPr>
              <a:t>functions1(</a:t>
            </a:r>
            <a:r>
              <a:rPr lang="en-US" sz="1200" b="1">
                <a:solidFill>
                  <a:schemeClr val="bg1"/>
                </a:solidFill>
                <a:sym typeface="+mn-ea"/>
              </a:rPr>
              <a:t>par1,par2...</a:t>
            </a:r>
            <a:r>
              <a:rPr lang="en-US" sz="1200" b="1">
                <a:solidFill>
                  <a:schemeClr val="bg1"/>
                </a:solidFill>
                <a:sym typeface="+mn-ea"/>
              </a:rPr>
              <a:t>){ ....}</a:t>
            </a:r>
            <a:endParaRPr lang="en-US" sz="1200" b="1">
              <a:solidFill>
                <a:schemeClr val="bg1"/>
              </a:solidFill>
              <a:sym typeface="+mn-ea"/>
            </a:endParaRPr>
          </a:p>
          <a:p>
            <a:pPr algn="l"/>
            <a:r>
              <a:rPr lang="en-US" sz="1200" b="1">
                <a:solidFill>
                  <a:schemeClr val="accent2"/>
                </a:solidFill>
                <a:sym typeface="+mn-ea"/>
              </a:rPr>
              <a:t>               </a:t>
            </a:r>
            <a:r>
              <a:rPr lang="en-US" sz="1200" b="1">
                <a:solidFill>
                  <a:schemeClr val="bg1"/>
                </a:solidFill>
                <a:sym typeface="+mn-ea"/>
              </a:rPr>
              <a:t>functions2(par1,par2...){ ....}</a:t>
            </a:r>
            <a:endParaRPr lang="en-US" sz="1200" b="1">
              <a:solidFill>
                <a:schemeClr val="bg1"/>
              </a:solidFill>
              <a:sym typeface="+mn-ea"/>
            </a:endParaRPr>
          </a:p>
          <a:p>
            <a:pPr algn="l"/>
            <a:r>
              <a:rPr lang="en-US" sz="1200" b="1">
                <a:solidFill>
                  <a:schemeClr val="accent2"/>
                </a:solidFill>
                <a:sym typeface="+mn-ea"/>
              </a:rPr>
              <a:t>          </a:t>
            </a:r>
            <a:r>
              <a:rPr lang="en-US" sz="1200" b="1">
                <a:solidFill>
                  <a:schemeClr val="accent2"/>
                </a:solidFill>
                <a:sym typeface="+mn-ea"/>
              </a:rPr>
              <a:t>constructors</a:t>
            </a:r>
            <a:endParaRPr lang="en-US" sz="1200" b="1">
              <a:solidFill>
                <a:schemeClr val="bg1"/>
              </a:solidFill>
              <a:sym typeface="+mn-ea"/>
            </a:endParaRPr>
          </a:p>
          <a:p>
            <a:pPr algn="l"/>
            <a:r>
              <a:rPr lang="en-US" sz="1200" b="1">
                <a:solidFill>
                  <a:schemeClr val="accent2"/>
                </a:solidFill>
                <a:sym typeface="+mn-ea"/>
              </a:rPr>
              <a:t>               </a:t>
            </a:r>
            <a:r>
              <a:rPr lang="en-US" sz="1200" b="1">
                <a:solidFill>
                  <a:schemeClr val="bg1"/>
                </a:solidFill>
                <a:sym typeface="+mn-ea"/>
              </a:rPr>
              <a:t>className(par1,par2...){....}</a:t>
            </a:r>
            <a:endParaRPr lang="en-US" sz="1200" b="1">
              <a:solidFill>
                <a:schemeClr val="bg1"/>
              </a:solidFill>
              <a:sym typeface="+mn-ea"/>
            </a:endParaRPr>
          </a:p>
          <a:p>
            <a:pPr algn="l"/>
            <a:r>
              <a:rPr lang="en-US" sz="1200" b="1">
                <a:solidFill>
                  <a:schemeClr val="accent2"/>
                </a:solidFill>
                <a:sym typeface="+mn-ea"/>
              </a:rPr>
              <a:t>          </a:t>
            </a:r>
            <a:r>
              <a:rPr lang="en-US" sz="1200" b="1">
                <a:solidFill>
                  <a:schemeClr val="accent2"/>
                </a:solidFill>
                <a:sym typeface="+mn-ea"/>
              </a:rPr>
              <a:t>blocks</a:t>
            </a:r>
            <a:endParaRPr lang="en-US" sz="1200" b="1">
              <a:solidFill>
                <a:schemeClr val="bg1"/>
              </a:solidFill>
              <a:sym typeface="+mn-ea"/>
            </a:endParaRPr>
          </a:p>
          <a:p>
            <a:pPr algn="l"/>
            <a:r>
              <a:rPr lang="en-US" sz="1200" b="1">
                <a:solidFill>
                  <a:schemeClr val="accent2"/>
                </a:solidFill>
                <a:sym typeface="+mn-ea"/>
              </a:rPr>
              <a:t>               </a:t>
            </a:r>
            <a:r>
              <a:rPr lang="en-US" sz="1200" b="1">
                <a:solidFill>
                  <a:schemeClr val="bg1"/>
                </a:solidFill>
                <a:sym typeface="+mn-ea"/>
              </a:rPr>
              <a:t>{ /*...block1..statement..*/ }</a:t>
            </a:r>
            <a:endParaRPr lang="en-US" sz="1200" b="1">
              <a:solidFill>
                <a:schemeClr val="bg1"/>
              </a:solidFill>
              <a:sym typeface="+mn-ea"/>
            </a:endParaRPr>
          </a:p>
          <a:p>
            <a:pPr algn="l"/>
            <a:r>
              <a:rPr lang="en-US" sz="1200" b="1">
                <a:solidFill>
                  <a:schemeClr val="accent2"/>
                </a:solidFill>
                <a:sym typeface="+mn-ea"/>
              </a:rPr>
              <a:t>               </a:t>
            </a:r>
            <a:r>
              <a:rPr lang="en-US" sz="1200" b="1">
                <a:solidFill>
                  <a:schemeClr val="bg1"/>
                </a:solidFill>
                <a:sym typeface="+mn-ea"/>
              </a:rPr>
              <a:t>{ /*...block2..statement..*/ }</a:t>
            </a:r>
            <a:endParaRPr lang="en-US" sz="1200" b="1">
              <a:solidFill>
                <a:schemeClr val="bg1"/>
              </a:solidFill>
              <a:sym typeface="+mn-ea"/>
            </a:endParaRPr>
          </a:p>
        </p:txBody>
      </p:sp>
      <p:sp>
        <p:nvSpPr>
          <p:cNvPr id="20" name="Rectangles 19"/>
          <p:cNvSpPr/>
          <p:nvPr/>
        </p:nvSpPr>
        <p:spPr>
          <a:xfrm>
            <a:off x="2733040" y="4660265"/>
            <a:ext cx="2603500" cy="21056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example psuedo code of class</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FF0000"/>
                </a:solidFill>
                <a:sym typeface="+mn-ea"/>
              </a:rPr>
              <a:t>Professor</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properties</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name</a:t>
            </a:r>
            <a:endParaRPr lang="en-US" sz="1200" b="1">
              <a:solidFill>
                <a:schemeClr val="bg1"/>
              </a:solidFill>
              <a:sym typeface="+mn-ea"/>
            </a:endParaRPr>
          </a:p>
          <a:p>
            <a:pPr algn="l"/>
            <a:r>
              <a:rPr lang="en-US" sz="1200" b="1">
                <a:solidFill>
                  <a:schemeClr val="bg1"/>
                </a:solidFill>
                <a:sym typeface="+mn-ea"/>
              </a:rPr>
              <a:t>        teaches</a:t>
            </a:r>
            <a:endParaRPr lang="en-US" sz="1200" b="1">
              <a:solidFill>
                <a:schemeClr val="bg1"/>
              </a:solidFill>
              <a:sym typeface="+mn-ea"/>
            </a:endParaRPr>
          </a:p>
          <a:p>
            <a:pPr algn="l"/>
            <a:r>
              <a:rPr lang="en-US" sz="1200" b="1">
                <a:solidFill>
                  <a:srgbClr val="00B0F0"/>
                </a:solidFill>
                <a:sym typeface="+mn-ea"/>
              </a:rPr>
              <a:t>    </a:t>
            </a:r>
            <a:r>
              <a:rPr lang="en-US" sz="1200" b="1">
                <a:solidFill>
                  <a:schemeClr val="accent2"/>
                </a:solidFill>
                <a:sym typeface="+mn-ea"/>
              </a:rPr>
              <a:t>constructor</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Professor(name, teaches)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methods</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 grade(paper)</a:t>
            </a:r>
            <a:endParaRPr lang="en-US" sz="1200" b="1">
              <a:solidFill>
                <a:schemeClr val="bg1"/>
              </a:solidFill>
              <a:sym typeface="+mn-ea"/>
            </a:endParaRPr>
          </a:p>
          <a:p>
            <a:pPr algn="l"/>
            <a:r>
              <a:rPr lang="en-US" sz="1200" b="1">
                <a:solidFill>
                  <a:schemeClr val="bg1"/>
                </a:solidFill>
                <a:sym typeface="+mn-ea"/>
              </a:rPr>
              <a:t>        introduceSelf()</a:t>
            </a:r>
            <a:endParaRPr lang="en-US" sz="1200" b="1">
              <a:solidFill>
                <a:schemeClr val="bg1"/>
              </a:solidFill>
              <a:sym typeface="+mn-ea"/>
            </a:endParaRPr>
          </a:p>
          <a:p>
            <a:pPr algn="l"/>
            <a:endParaRPr lang="en-US" sz="1200" b="1">
              <a:solidFill>
                <a:schemeClr val="bg1"/>
              </a:solidFill>
              <a:sym typeface="+mn-ea"/>
            </a:endParaRPr>
          </a:p>
        </p:txBody>
      </p:sp>
      <p:sp>
        <p:nvSpPr>
          <p:cNvPr id="21" name="Rectangles 20"/>
          <p:cNvSpPr/>
          <p:nvPr/>
        </p:nvSpPr>
        <p:spPr>
          <a:xfrm>
            <a:off x="5336540" y="1696720"/>
            <a:ext cx="4799330" cy="13817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Object Creation</a:t>
            </a:r>
            <a:endParaRPr lang="en-US" sz="1200" b="1">
              <a:solidFill>
                <a:srgbClr val="FFFF00"/>
              </a:solidFill>
              <a:sym typeface="+mn-ea"/>
            </a:endParaRPr>
          </a:p>
          <a:p>
            <a:pPr marL="228600" indent="-228600" algn="l">
              <a:buAutoNum type="arabicPeriod"/>
            </a:pPr>
            <a:r>
              <a:rPr lang="en-US" sz="1200" b="1">
                <a:solidFill>
                  <a:schemeClr val="bg1"/>
                </a:solidFill>
                <a:sym typeface="+mn-ea"/>
              </a:rPr>
              <a:t>object creation is a process of storing or loading all the non-static properties within the memory. </a:t>
            </a:r>
            <a:endParaRPr lang="en-US" sz="1200" b="1">
              <a:solidFill>
                <a:schemeClr val="bg1"/>
              </a:solidFill>
              <a:sym typeface="+mn-ea"/>
            </a:endParaRPr>
          </a:p>
          <a:p>
            <a:pPr marL="228600" indent="-228600" algn="l">
              <a:buAutoNum type="arabicPeriod"/>
            </a:pPr>
            <a:r>
              <a:rPr lang="en-US" sz="1200" b="1">
                <a:solidFill>
                  <a:schemeClr val="bg1"/>
                </a:solidFill>
                <a:sym typeface="+mn-ea"/>
              </a:rPr>
              <a:t>Objects are created inside the memory location called as </a:t>
            </a:r>
            <a:r>
              <a:rPr lang="en-US" sz="1200" b="1">
                <a:solidFill>
                  <a:schemeClr val="accent2"/>
                </a:solidFill>
                <a:sym typeface="+mn-ea"/>
              </a:rPr>
              <a:t>Heap Area</a:t>
            </a:r>
            <a:r>
              <a:rPr lang="en-US" sz="1200" b="1">
                <a:solidFill>
                  <a:schemeClr val="bg1"/>
                </a:solidFill>
                <a:sym typeface="+mn-ea"/>
              </a:rPr>
              <a:t>.</a:t>
            </a:r>
            <a:endParaRPr lang="en-US" sz="1200" b="1">
              <a:solidFill>
                <a:schemeClr val="bg1"/>
              </a:solidFill>
              <a:sym typeface="+mn-ea"/>
            </a:endParaRPr>
          </a:p>
          <a:p>
            <a:pPr marL="228600" indent="-228600" algn="l">
              <a:buAutoNum type="arabicPeriod"/>
            </a:pPr>
            <a:r>
              <a:rPr lang="en-US" sz="1200" b="1">
                <a:solidFill>
                  <a:schemeClr val="bg1"/>
                </a:solidFill>
                <a:sym typeface="+mn-ea"/>
              </a:rPr>
              <a:t>We can create any number of objects for a specific class.</a:t>
            </a:r>
            <a:endParaRPr lang="en-US" sz="1200" b="1">
              <a:solidFill>
                <a:schemeClr val="bg1"/>
              </a:solidFill>
              <a:sym typeface="+mn-ea"/>
            </a:endParaRPr>
          </a:p>
          <a:p>
            <a:pPr marL="228600" indent="-228600" algn="l">
              <a:buAutoNum type="arabicPeriod"/>
            </a:pPr>
            <a:r>
              <a:rPr lang="en-US" sz="1200" b="1">
                <a:solidFill>
                  <a:schemeClr val="bg1"/>
                </a:solidFill>
                <a:sym typeface="+mn-ea"/>
              </a:rPr>
              <a:t>In Seample words object is a copy or instance of a class.</a:t>
            </a:r>
            <a:endParaRPr lang="en-US" sz="1200" b="1">
              <a:solidFill>
                <a:schemeClr val="bg1"/>
              </a:solidFill>
              <a:sym typeface="+mn-ea"/>
            </a:endParaRPr>
          </a:p>
          <a:p>
            <a:pPr indent="0" algn="l">
              <a:buNone/>
            </a:pPr>
            <a:r>
              <a:rPr lang="en-US" sz="1200" b="1">
                <a:solidFill>
                  <a:srgbClr val="92D050"/>
                </a:solidFill>
                <a:sym typeface="+mn-ea"/>
              </a:rPr>
              <a:t>Syntax :- </a:t>
            </a:r>
            <a:r>
              <a:rPr lang="en-US" sz="1200" b="1">
                <a:solidFill>
                  <a:srgbClr val="00B0F0"/>
                </a:solidFill>
                <a:sym typeface="+mn-ea"/>
              </a:rPr>
              <a:t>const/let/var </a:t>
            </a:r>
            <a:r>
              <a:rPr lang="en-US" sz="1200" b="1">
                <a:solidFill>
                  <a:schemeClr val="accent2"/>
                </a:solidFill>
                <a:sym typeface="+mn-ea"/>
              </a:rPr>
              <a:t>objectReferenceName </a:t>
            </a:r>
            <a:r>
              <a:rPr lang="en-US" sz="1200" b="1">
                <a:solidFill>
                  <a:srgbClr val="92D050"/>
                </a:solidFill>
                <a:sym typeface="+mn-ea"/>
              </a:rPr>
              <a:t>= </a:t>
            </a:r>
            <a:r>
              <a:rPr lang="en-US" sz="1200" b="1">
                <a:solidFill>
                  <a:srgbClr val="00B0F0"/>
                </a:solidFill>
                <a:sym typeface="+mn-ea"/>
              </a:rPr>
              <a:t>new className()</a:t>
            </a:r>
            <a:r>
              <a:rPr lang="en-US" sz="1200" b="1">
                <a:solidFill>
                  <a:srgbClr val="92D050"/>
                </a:solidFill>
                <a:sym typeface="+mn-ea"/>
              </a:rPr>
              <a:t> ;</a:t>
            </a:r>
            <a:endParaRPr lang="en-US" sz="1200" b="1">
              <a:solidFill>
                <a:srgbClr val="92D050"/>
              </a:solidFill>
              <a:sym typeface="+mn-ea"/>
            </a:endParaRPr>
          </a:p>
        </p:txBody>
      </p:sp>
      <p:sp>
        <p:nvSpPr>
          <p:cNvPr id="2" name="Rectangles 1"/>
          <p:cNvSpPr/>
          <p:nvPr/>
        </p:nvSpPr>
        <p:spPr>
          <a:xfrm>
            <a:off x="5336540" y="3078480"/>
            <a:ext cx="2670175" cy="31743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eample of </a:t>
            </a:r>
            <a:r>
              <a:rPr lang="en-US" sz="1200" b="1">
                <a:solidFill>
                  <a:srgbClr val="FFFF00"/>
                </a:solidFill>
                <a:sym typeface="+mn-ea"/>
              </a:rPr>
              <a:t>Object Creation</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FF0000"/>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this.name</a:t>
            </a:r>
            <a:r>
              <a:rPr lang="en-US" sz="1200" b="1">
                <a:solidFill>
                  <a:srgbClr val="00B0F0"/>
                </a:solidFill>
                <a:sym typeface="+mn-ea"/>
              </a:rPr>
              <a:t> = </a:t>
            </a:r>
            <a:r>
              <a:rPr lang="en-US" sz="1200" b="1">
                <a:solidFill>
                  <a:schemeClr val="bg1"/>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introduceSelf</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console.log(</a:t>
            </a:r>
            <a:r>
              <a:rPr lang="en-US" sz="1200" b="1">
                <a:solidFill>
                  <a:schemeClr val="bg1"/>
                </a:solidFill>
                <a:sym typeface="+mn-ea"/>
              </a:rPr>
              <a:t>`Hi! I'm ${this.name}`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92D050"/>
                </a:solidFill>
                <a:sym typeface="+mn-ea"/>
              </a:rPr>
              <a:t>// object cration </a:t>
            </a:r>
            <a:endParaRPr lang="en-US" sz="1200" b="1">
              <a:solidFill>
                <a:srgbClr val="92D050"/>
              </a:solidFill>
              <a:sym typeface="+mn-ea"/>
            </a:endParaRPr>
          </a:p>
          <a:p>
            <a:pPr algn="l"/>
            <a:r>
              <a:rPr lang="en-US" sz="1200" b="1">
                <a:solidFill>
                  <a:srgbClr val="00B0F0"/>
                </a:solidFill>
                <a:sym typeface="+mn-ea"/>
              </a:rPr>
              <a:t>const </a:t>
            </a:r>
            <a:r>
              <a:rPr lang="en-US" sz="1200" b="1">
                <a:solidFill>
                  <a:schemeClr val="accent2"/>
                </a:solidFill>
                <a:sym typeface="+mn-ea"/>
              </a:rPr>
              <a:t>p1 </a:t>
            </a:r>
            <a:r>
              <a:rPr lang="en-US" sz="1200" b="1">
                <a:solidFill>
                  <a:srgbClr val="00B0F0"/>
                </a:solidFill>
                <a:sym typeface="+mn-ea"/>
              </a:rPr>
              <a:t>= new </a:t>
            </a:r>
            <a:r>
              <a:rPr lang="en-US" sz="1200" b="1">
                <a:solidFill>
                  <a:srgbClr val="FF0000"/>
                </a:solidFill>
                <a:sym typeface="+mn-ea"/>
              </a:rPr>
              <a:t>Person</a:t>
            </a:r>
            <a:r>
              <a:rPr lang="en-US" sz="1200" b="1">
                <a:solidFill>
                  <a:srgbClr val="00B0F0"/>
                </a:solidFill>
                <a:sym typeface="+mn-ea"/>
              </a:rPr>
              <a:t>("ram");</a:t>
            </a:r>
            <a:endParaRPr lang="en-US" sz="1200" b="1">
              <a:solidFill>
                <a:srgbClr val="00B0F0"/>
              </a:solidFill>
              <a:sym typeface="+mn-ea"/>
            </a:endParaRPr>
          </a:p>
          <a:p>
            <a:pPr algn="l"/>
            <a:r>
              <a:rPr lang="en-US" sz="1200" b="1">
                <a:solidFill>
                  <a:schemeClr val="accent2"/>
                </a:solidFill>
                <a:sym typeface="+mn-ea"/>
              </a:rPr>
              <a:t>p1</a:t>
            </a:r>
            <a:r>
              <a:rPr lang="en-US" sz="1200" b="1">
                <a:solidFill>
                  <a:srgbClr val="00B0F0"/>
                </a:solidFill>
                <a:sym typeface="+mn-ea"/>
              </a:rPr>
              <a:t>.</a:t>
            </a:r>
            <a:r>
              <a:rPr lang="en-US" sz="1200" b="1">
                <a:solidFill>
                  <a:schemeClr val="bg1"/>
                </a:solidFill>
                <a:sym typeface="+mn-ea"/>
              </a:rPr>
              <a:t>introduceSelf</a:t>
            </a:r>
            <a:r>
              <a:rPr lang="en-US" sz="1200" b="1">
                <a:solidFill>
                  <a:srgbClr val="00B0F0"/>
                </a:solidFill>
                <a:sym typeface="+mn-ea"/>
              </a:rPr>
              <a:t>();</a:t>
            </a:r>
            <a:endParaRPr lang="en-US" sz="1200" b="1">
              <a:solidFill>
                <a:srgbClr val="00B0F0"/>
              </a:solidFill>
              <a:sym typeface="+mn-ea"/>
            </a:endParaRPr>
          </a:p>
        </p:txBody>
      </p:sp>
      <p:sp>
        <p:nvSpPr>
          <p:cNvPr id="3" name="Rectangles 2"/>
          <p:cNvSpPr/>
          <p:nvPr/>
        </p:nvSpPr>
        <p:spPr>
          <a:xfrm>
            <a:off x="10133965" y="291465"/>
            <a:ext cx="2022475" cy="27870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Access properties of object</a:t>
            </a:r>
            <a:endParaRPr lang="en-US" sz="1200" b="1">
              <a:solidFill>
                <a:srgbClr val="FFFF00"/>
              </a:solidFill>
              <a:sym typeface="+mn-ea"/>
            </a:endParaRPr>
          </a:p>
          <a:p>
            <a:pPr algn="ctr"/>
            <a:r>
              <a:rPr lang="en-US" sz="1200" b="1">
                <a:solidFill>
                  <a:srgbClr val="FFFF00"/>
                </a:solidFill>
                <a:sym typeface="+mn-ea"/>
              </a:rPr>
              <a:t>or </a:t>
            </a:r>
            <a:endParaRPr lang="en-US" sz="1200" b="1">
              <a:solidFill>
                <a:srgbClr val="FFFF00"/>
              </a:solidFill>
              <a:sym typeface="+mn-ea"/>
            </a:endParaRPr>
          </a:p>
          <a:p>
            <a:pPr algn="ctr"/>
            <a:r>
              <a:rPr lang="en-US" sz="1200" b="1">
                <a:solidFill>
                  <a:srgbClr val="FFFF00"/>
                </a:solidFill>
                <a:sym typeface="+mn-ea"/>
              </a:rPr>
              <a:t>Access non-static properties of class</a:t>
            </a:r>
            <a:endParaRPr lang="en-US" sz="1200" b="1">
              <a:solidFill>
                <a:srgbClr val="FFFF00"/>
              </a:solidFill>
              <a:sym typeface="+mn-ea"/>
            </a:endParaRPr>
          </a:p>
          <a:p>
            <a:pPr algn="l"/>
            <a:r>
              <a:rPr lang="en-US" sz="1200" b="1">
                <a:solidFill>
                  <a:schemeClr val="bg1"/>
                </a:solidFill>
                <a:sym typeface="+mn-ea"/>
              </a:rPr>
              <a:t>in order to access non-static properties persent within the object we make use of dot operator</a:t>
            </a:r>
            <a:r>
              <a:rPr lang="en-US" sz="1200" b="1">
                <a:solidFill>
                  <a:srgbClr val="00B0F0"/>
                </a:solidFill>
                <a:sym typeface="+mn-ea"/>
              </a:rPr>
              <a:t> ( . )</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00B0F0"/>
                </a:solidFill>
                <a:sym typeface="+mn-ea"/>
              </a:rPr>
              <a:t>syntax:-  to access variable</a:t>
            </a:r>
            <a:endParaRPr lang="en-US" sz="1200" b="1">
              <a:solidFill>
                <a:srgbClr val="00B0F0"/>
              </a:solidFill>
              <a:sym typeface="+mn-ea"/>
            </a:endParaRPr>
          </a:p>
          <a:p>
            <a:pPr algn="l"/>
            <a:r>
              <a:rPr lang="en-US" sz="1200" b="1">
                <a:solidFill>
                  <a:schemeClr val="accent2"/>
                </a:solidFill>
                <a:sym typeface="+mn-ea"/>
              </a:rPr>
              <a:t>objectName</a:t>
            </a:r>
            <a:r>
              <a:rPr lang="en-US" sz="1200" b="1">
                <a:solidFill>
                  <a:srgbClr val="00B0F0"/>
                </a:solidFill>
                <a:sym typeface="+mn-ea"/>
              </a:rPr>
              <a:t>.</a:t>
            </a:r>
            <a:r>
              <a:rPr lang="en-US" sz="1200" b="1">
                <a:solidFill>
                  <a:schemeClr val="bg1"/>
                </a:solidFill>
                <a:sym typeface="+mn-ea"/>
              </a:rPr>
              <a:t>variableName</a:t>
            </a:r>
            <a:endParaRPr lang="en-US" sz="1200" b="1">
              <a:solidFill>
                <a:schemeClr val="bg1"/>
              </a:solidFill>
              <a:sym typeface="+mn-ea"/>
            </a:endParaRPr>
          </a:p>
          <a:p>
            <a:pPr algn="l"/>
            <a:endParaRPr lang="en-US" sz="1200" b="1">
              <a:solidFill>
                <a:schemeClr val="bg1"/>
              </a:solidFill>
              <a:sym typeface="+mn-ea"/>
            </a:endParaRPr>
          </a:p>
          <a:p>
            <a:pPr algn="l"/>
            <a:r>
              <a:rPr lang="en-US" sz="1200" b="1">
                <a:solidFill>
                  <a:srgbClr val="00B0F0"/>
                </a:solidFill>
                <a:sym typeface="+mn-ea"/>
              </a:rPr>
              <a:t>syntax:-  to access method</a:t>
            </a:r>
            <a:endParaRPr lang="en-US" sz="1200" b="1">
              <a:solidFill>
                <a:schemeClr val="bg1"/>
              </a:solidFill>
              <a:sym typeface="+mn-ea"/>
            </a:endParaRPr>
          </a:p>
          <a:p>
            <a:pPr algn="l"/>
            <a:r>
              <a:rPr lang="en-US" sz="1200" b="1">
                <a:solidFill>
                  <a:schemeClr val="accent2"/>
                </a:solidFill>
                <a:sym typeface="+mn-ea"/>
              </a:rPr>
              <a:t>objectName</a:t>
            </a:r>
            <a:r>
              <a:rPr lang="en-US" sz="1200" b="1">
                <a:solidFill>
                  <a:srgbClr val="00B0F0"/>
                </a:solidFill>
                <a:sym typeface="+mn-ea"/>
              </a:rPr>
              <a:t>.</a:t>
            </a:r>
            <a:r>
              <a:rPr lang="en-US" sz="1200" b="1">
                <a:solidFill>
                  <a:schemeClr val="bg1"/>
                </a:solidFill>
                <a:sym typeface="+mn-ea"/>
              </a:rPr>
              <a:t>methodName( arg1 , arg2 , .... , argN)</a:t>
            </a:r>
            <a:endParaRPr lang="en-US" sz="1200" b="1">
              <a:solidFill>
                <a:schemeClr val="bg1"/>
              </a:solidFill>
              <a:sym typeface="+mn-ea"/>
            </a:endParaRPr>
          </a:p>
        </p:txBody>
      </p:sp>
      <p:sp>
        <p:nvSpPr>
          <p:cNvPr id="4" name="Rectangles 3"/>
          <p:cNvSpPr/>
          <p:nvPr/>
        </p:nvSpPr>
        <p:spPr>
          <a:xfrm>
            <a:off x="8006715" y="3078480"/>
            <a:ext cx="2670175" cy="31743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eample of </a:t>
            </a:r>
            <a:r>
              <a:rPr lang="en-US" sz="1200" b="1">
                <a:solidFill>
                  <a:srgbClr val="FFFF00"/>
                </a:solidFill>
                <a:sym typeface="+mn-ea"/>
              </a:rPr>
              <a:t>Object Creation</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FF0000"/>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this.name</a:t>
            </a:r>
            <a:r>
              <a:rPr lang="en-US" sz="1200" b="1">
                <a:solidFill>
                  <a:srgbClr val="00B0F0"/>
                </a:solidFill>
                <a:sym typeface="+mn-ea"/>
              </a:rPr>
              <a:t> = </a:t>
            </a:r>
            <a:r>
              <a:rPr lang="en-US" sz="1200" b="1">
                <a:solidFill>
                  <a:schemeClr val="bg1"/>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introduceSelf</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console.log(</a:t>
            </a:r>
            <a:r>
              <a:rPr lang="en-US" sz="1200" b="1">
                <a:solidFill>
                  <a:schemeClr val="bg1"/>
                </a:solidFill>
                <a:sym typeface="+mn-ea"/>
              </a:rPr>
              <a:t>`Hi! I'm ${this.name}`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92D050"/>
                </a:solidFill>
                <a:sym typeface="+mn-ea"/>
              </a:rPr>
              <a:t>// object cration </a:t>
            </a:r>
            <a:endParaRPr lang="en-US" sz="1200" b="1">
              <a:solidFill>
                <a:srgbClr val="92D050"/>
              </a:solidFill>
              <a:sym typeface="+mn-ea"/>
            </a:endParaRPr>
          </a:p>
          <a:p>
            <a:pPr algn="l"/>
            <a:r>
              <a:rPr lang="en-US" sz="1200" b="1">
                <a:solidFill>
                  <a:srgbClr val="00B0F0"/>
                </a:solidFill>
                <a:sym typeface="+mn-ea"/>
              </a:rPr>
              <a:t>const </a:t>
            </a:r>
            <a:r>
              <a:rPr lang="en-US" sz="1200" b="1">
                <a:solidFill>
                  <a:schemeClr val="accent2"/>
                </a:solidFill>
                <a:sym typeface="+mn-ea"/>
              </a:rPr>
              <a:t>p1 </a:t>
            </a:r>
            <a:r>
              <a:rPr lang="en-US" sz="1200" b="1">
                <a:solidFill>
                  <a:srgbClr val="00B0F0"/>
                </a:solidFill>
                <a:sym typeface="+mn-ea"/>
              </a:rPr>
              <a:t>= new </a:t>
            </a:r>
            <a:r>
              <a:rPr lang="en-US" sz="1200" b="1">
                <a:solidFill>
                  <a:srgbClr val="FF0000"/>
                </a:solidFill>
                <a:sym typeface="+mn-ea"/>
              </a:rPr>
              <a:t>Person</a:t>
            </a:r>
            <a:r>
              <a:rPr lang="en-US" sz="1200" b="1">
                <a:solidFill>
                  <a:srgbClr val="00B0F0"/>
                </a:solidFill>
                <a:sym typeface="+mn-ea"/>
              </a:rPr>
              <a:t>("ram");</a:t>
            </a:r>
            <a:endParaRPr lang="en-US" sz="1200" b="1">
              <a:solidFill>
                <a:srgbClr val="00B0F0"/>
              </a:solidFill>
              <a:sym typeface="+mn-ea"/>
            </a:endParaRPr>
          </a:p>
          <a:p>
            <a:pPr algn="l"/>
            <a:r>
              <a:rPr lang="en-US" sz="1200" b="1">
                <a:solidFill>
                  <a:schemeClr val="accent2"/>
                </a:solidFill>
                <a:sym typeface="+mn-ea"/>
              </a:rPr>
              <a:t>p1</a:t>
            </a:r>
            <a:r>
              <a:rPr lang="en-US" sz="1200" b="1">
                <a:solidFill>
                  <a:srgbClr val="00B0F0"/>
                </a:solidFill>
                <a:sym typeface="+mn-ea"/>
              </a:rPr>
              <a:t>.</a:t>
            </a:r>
            <a:r>
              <a:rPr lang="en-US" sz="1200" b="1">
                <a:solidFill>
                  <a:schemeClr val="bg1"/>
                </a:solidFill>
                <a:sym typeface="+mn-ea"/>
              </a:rPr>
              <a:t>introduceSelf</a:t>
            </a:r>
            <a:r>
              <a:rPr lang="en-US" sz="1200" b="1">
                <a:solidFill>
                  <a:srgbClr val="00B0F0"/>
                </a:solidFill>
                <a:sym typeface="+mn-ea"/>
              </a:rPr>
              <a:t>();</a:t>
            </a:r>
            <a:endParaRPr lang="en-US" sz="1200" b="1">
              <a:solidFill>
                <a:srgbClr val="00B0F0"/>
              </a:solidFill>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40640" y="291465"/>
            <a:ext cx="2603500" cy="29692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static</a:t>
            </a:r>
            <a:r>
              <a:rPr lang="en-US" sz="1200" b="1">
                <a:solidFill>
                  <a:schemeClr val="bg1">
                    <a:lumMod val="65000"/>
                  </a:schemeClr>
                </a:solidFill>
                <a:sym typeface="+mn-ea"/>
              </a:rPr>
              <a:t> vs </a:t>
            </a:r>
            <a:r>
              <a:rPr lang="en-US" sz="1200" b="1">
                <a:solidFill>
                  <a:srgbClr val="FFFF00"/>
                </a:solidFill>
                <a:sym typeface="+mn-ea"/>
              </a:rPr>
              <a:t>non-static properties</a:t>
            </a:r>
            <a:endParaRPr lang="en-US" sz="1200" b="1">
              <a:solidFill>
                <a:srgbClr val="FFFF00"/>
              </a:solidFill>
              <a:sym typeface="+mn-ea"/>
            </a:endParaRPr>
          </a:p>
          <a:p>
            <a:pPr algn="ctr"/>
            <a:endParaRPr lang="en-US" sz="1200" b="1">
              <a:solidFill>
                <a:srgbClr val="FFFF00"/>
              </a:solidFill>
              <a:sym typeface="+mn-ea"/>
            </a:endParaRPr>
          </a:p>
          <a:p>
            <a:pPr marL="228600" indent="-228600" algn="l">
              <a:buAutoNum type="arabicPeriod"/>
            </a:pPr>
            <a:r>
              <a:rPr lang="en-US" sz="1200" b="1">
                <a:solidFill>
                  <a:schemeClr val="bg1"/>
                </a:solidFill>
                <a:sym typeface="+mn-ea"/>
              </a:rPr>
              <a:t>if a </a:t>
            </a:r>
            <a:r>
              <a:rPr lang="en-US" sz="1200" b="1">
                <a:solidFill>
                  <a:srgbClr val="E907E7"/>
                </a:solidFill>
                <a:sym typeface="+mn-ea"/>
              </a:rPr>
              <a:t>variable </a:t>
            </a:r>
            <a:r>
              <a:rPr lang="en-US" sz="1200" b="1">
                <a:solidFill>
                  <a:schemeClr val="bg1"/>
                </a:solidFill>
                <a:sym typeface="+mn-ea"/>
              </a:rPr>
              <a:t>is declared using </a:t>
            </a:r>
            <a:r>
              <a:rPr lang="en-US" sz="1200" b="1">
                <a:solidFill>
                  <a:srgbClr val="00B0F0"/>
                </a:solidFill>
                <a:sym typeface="+mn-ea"/>
              </a:rPr>
              <a:t>static </a:t>
            </a:r>
            <a:r>
              <a:rPr lang="en-US" sz="1200" b="1">
                <a:solidFill>
                  <a:schemeClr val="bg1"/>
                </a:solidFill>
                <a:sym typeface="+mn-ea"/>
              </a:rPr>
              <a:t>keyword we refer it as a</a:t>
            </a:r>
            <a:r>
              <a:rPr lang="en-US" sz="1200" b="1">
                <a:solidFill>
                  <a:schemeClr val="accent2"/>
                </a:solidFill>
                <a:sym typeface="+mn-ea"/>
              </a:rPr>
              <a:t> static variable</a:t>
            </a:r>
            <a:r>
              <a:rPr lang="en-US" sz="1200" b="1">
                <a:solidFill>
                  <a:schemeClr val="bg1"/>
                </a:solidFill>
                <a:sym typeface="+mn-ea"/>
              </a:rPr>
              <a:t> otherwise we refer it as</a:t>
            </a:r>
            <a:r>
              <a:rPr lang="en-US" sz="1200" b="1">
                <a:solidFill>
                  <a:schemeClr val="accent2"/>
                </a:solidFill>
                <a:sym typeface="+mn-ea"/>
              </a:rPr>
              <a:t> non-static variable</a:t>
            </a:r>
            <a:r>
              <a:rPr lang="en-US" sz="1200" b="1">
                <a:solidFill>
                  <a:schemeClr val="bg1"/>
                </a:solidFill>
                <a:sym typeface="+mn-ea"/>
              </a:rPr>
              <a:t>.</a:t>
            </a:r>
            <a:endParaRPr lang="en-US" sz="1200" b="1">
              <a:solidFill>
                <a:schemeClr val="bg1"/>
              </a:solidFill>
              <a:sym typeface="+mn-ea"/>
            </a:endParaRPr>
          </a:p>
          <a:p>
            <a:pPr marL="228600" indent="-228600" algn="l">
              <a:buAutoNum type="arabicPeriod"/>
            </a:pPr>
            <a:endParaRPr lang="en-US" sz="1200" b="1">
              <a:solidFill>
                <a:schemeClr val="bg1"/>
              </a:solidFill>
              <a:sym typeface="+mn-ea"/>
            </a:endParaRPr>
          </a:p>
          <a:p>
            <a:pPr marL="228600" indent="-228600" algn="l">
              <a:buAutoNum type="arabicPeriod"/>
            </a:pPr>
            <a:r>
              <a:rPr lang="en-US" sz="1200" b="1">
                <a:solidFill>
                  <a:schemeClr val="bg1"/>
                </a:solidFill>
                <a:sym typeface="+mn-ea"/>
              </a:rPr>
              <a:t>if a </a:t>
            </a:r>
            <a:r>
              <a:rPr lang="en-US" sz="1200" b="1">
                <a:solidFill>
                  <a:srgbClr val="E907E7"/>
                </a:solidFill>
                <a:sym typeface="+mn-ea"/>
              </a:rPr>
              <a:t>function </a:t>
            </a:r>
            <a:r>
              <a:rPr lang="en-US" sz="1200" b="1">
                <a:solidFill>
                  <a:schemeClr val="bg1"/>
                </a:solidFill>
                <a:sym typeface="+mn-ea"/>
              </a:rPr>
              <a:t>is declared using </a:t>
            </a:r>
            <a:r>
              <a:rPr lang="en-US" sz="1200" b="1">
                <a:solidFill>
                  <a:srgbClr val="00B0F0"/>
                </a:solidFill>
                <a:sym typeface="+mn-ea"/>
              </a:rPr>
              <a:t>static </a:t>
            </a:r>
            <a:r>
              <a:rPr lang="en-US" sz="1200" b="1">
                <a:solidFill>
                  <a:schemeClr val="bg1"/>
                </a:solidFill>
                <a:sym typeface="+mn-ea"/>
              </a:rPr>
              <a:t>keyword we refer it as a</a:t>
            </a:r>
            <a:r>
              <a:rPr lang="en-US" sz="1200" b="1">
                <a:solidFill>
                  <a:schemeClr val="accent2"/>
                </a:solidFill>
                <a:sym typeface="+mn-ea"/>
              </a:rPr>
              <a:t> static function</a:t>
            </a:r>
            <a:r>
              <a:rPr lang="en-US" sz="1200" b="1">
                <a:solidFill>
                  <a:schemeClr val="bg1"/>
                </a:solidFill>
                <a:sym typeface="+mn-ea"/>
              </a:rPr>
              <a:t> otherwise we refer it as </a:t>
            </a:r>
            <a:r>
              <a:rPr lang="en-US" sz="1200" b="1">
                <a:solidFill>
                  <a:schemeClr val="accent2"/>
                </a:solidFill>
                <a:sym typeface="+mn-ea"/>
              </a:rPr>
              <a:t>non-static function</a:t>
            </a:r>
            <a:r>
              <a:rPr lang="en-US" sz="1200" b="1">
                <a:solidFill>
                  <a:schemeClr val="bg1"/>
                </a:solidFill>
                <a:sym typeface="+mn-ea"/>
              </a:rPr>
              <a:t> .</a:t>
            </a:r>
            <a:endParaRPr lang="en-US" sz="1200" b="1">
              <a:solidFill>
                <a:schemeClr val="bg1"/>
              </a:solidFill>
              <a:sym typeface="+mn-ea"/>
            </a:endParaRPr>
          </a:p>
          <a:p>
            <a:pPr marL="228600" indent="-228600" algn="l">
              <a:buAutoNum type="arabicPeriod"/>
            </a:pPr>
            <a:endParaRPr lang="en-US" sz="1200" b="1">
              <a:solidFill>
                <a:schemeClr val="bg1"/>
              </a:solidFill>
              <a:sym typeface="+mn-ea"/>
            </a:endParaRPr>
          </a:p>
          <a:p>
            <a:pPr marL="228600" indent="-228600" algn="l">
              <a:buAutoNum type="arabicPeriod"/>
            </a:pPr>
            <a:r>
              <a:rPr lang="en-US" sz="1200" b="1">
                <a:solidFill>
                  <a:schemeClr val="bg1"/>
                </a:solidFill>
                <a:sym typeface="+mn-ea"/>
              </a:rPr>
              <a:t>if a </a:t>
            </a:r>
            <a:r>
              <a:rPr lang="en-US" sz="1200" b="1">
                <a:solidFill>
                  <a:srgbClr val="E907E7"/>
                </a:solidFill>
                <a:sym typeface="+mn-ea"/>
              </a:rPr>
              <a:t>block </a:t>
            </a:r>
            <a:r>
              <a:rPr lang="en-US" sz="1200" b="1">
                <a:solidFill>
                  <a:schemeClr val="bg1"/>
                </a:solidFill>
                <a:sym typeface="+mn-ea"/>
              </a:rPr>
              <a:t>is declared using </a:t>
            </a:r>
            <a:r>
              <a:rPr lang="en-US" sz="1200" b="1">
                <a:solidFill>
                  <a:srgbClr val="00B0F0"/>
                </a:solidFill>
                <a:sym typeface="+mn-ea"/>
              </a:rPr>
              <a:t>static </a:t>
            </a:r>
            <a:r>
              <a:rPr lang="en-US" sz="1200" b="1">
                <a:solidFill>
                  <a:schemeClr val="bg1"/>
                </a:solidFill>
                <a:sym typeface="+mn-ea"/>
              </a:rPr>
              <a:t>keyword we refer it as a</a:t>
            </a:r>
            <a:r>
              <a:rPr lang="en-US" sz="1200" b="1">
                <a:solidFill>
                  <a:schemeClr val="accent2"/>
                </a:solidFill>
                <a:sym typeface="+mn-ea"/>
              </a:rPr>
              <a:t> static block </a:t>
            </a:r>
            <a:r>
              <a:rPr lang="en-US" sz="1200" b="1">
                <a:solidFill>
                  <a:schemeClr val="bg1"/>
                </a:solidFill>
                <a:sym typeface="+mn-ea"/>
              </a:rPr>
              <a:t>otherwise we refer it as </a:t>
            </a:r>
            <a:r>
              <a:rPr lang="en-US" sz="1200" b="1">
                <a:solidFill>
                  <a:schemeClr val="accent2"/>
                </a:solidFill>
                <a:sym typeface="+mn-ea"/>
              </a:rPr>
              <a:t>non-static block</a:t>
            </a:r>
            <a:r>
              <a:rPr lang="en-US" sz="1200" b="1">
                <a:solidFill>
                  <a:schemeClr val="bg1"/>
                </a:solidFill>
                <a:sym typeface="+mn-ea"/>
              </a:rPr>
              <a:t>.</a:t>
            </a:r>
            <a:endParaRPr lang="en-US" sz="1200" b="1">
              <a:solidFill>
                <a:schemeClr val="bg1"/>
              </a:solidFill>
              <a:sym typeface="+mn-ea"/>
            </a:endParaRPr>
          </a:p>
        </p:txBody>
      </p:sp>
      <p:sp>
        <p:nvSpPr>
          <p:cNvPr id="7" name="Rectangles 6"/>
          <p:cNvSpPr/>
          <p:nvPr/>
        </p:nvSpPr>
        <p:spPr>
          <a:xfrm>
            <a:off x="2644140" y="291465"/>
            <a:ext cx="4015105" cy="475869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None/>
            </a:pPr>
            <a:r>
              <a:rPr lang="en-US" sz="1200" b="1">
                <a:solidFill>
                  <a:srgbClr val="FFFF00"/>
                </a:solidFill>
                <a:sym typeface="+mn-ea"/>
              </a:rPr>
              <a:t>syntax for static and non-static</a:t>
            </a:r>
            <a:endParaRPr lang="en-US" sz="1200" b="1">
              <a:solidFill>
                <a:srgbClr val="FFFF00"/>
              </a:solidFill>
              <a:sym typeface="+mn-ea"/>
            </a:endParaRPr>
          </a:p>
          <a:p>
            <a:pPr indent="0" algn="l">
              <a:buNone/>
            </a:pPr>
            <a:r>
              <a:rPr lang="en-US" sz="1200" b="1">
                <a:solidFill>
                  <a:srgbClr val="E907E7"/>
                </a:solidFill>
                <a:sym typeface="+mn-ea"/>
              </a:rPr>
              <a:t>syntax for static variable :-</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static </a:t>
            </a:r>
            <a:r>
              <a:rPr lang="en-US" sz="1200" b="1">
                <a:solidFill>
                  <a:schemeClr val="accent2"/>
                </a:solidFill>
                <a:sym typeface="+mn-ea"/>
              </a:rPr>
              <a:t>staticvariable </a:t>
            </a:r>
            <a:r>
              <a:rPr lang="en-US" sz="1200" b="1">
                <a:solidFill>
                  <a:srgbClr val="00B0F0"/>
                </a:solidFill>
                <a:sym typeface="+mn-ea"/>
              </a:rPr>
              <a:t>;  </a:t>
            </a:r>
            <a:r>
              <a:rPr lang="en-US" sz="1200" b="1">
                <a:solidFill>
                  <a:srgbClr val="92D050"/>
                </a:solidFill>
                <a:sym typeface="+mn-ea"/>
              </a:rPr>
              <a:t>  // declaration only   </a:t>
            </a:r>
            <a:endParaRPr lang="en-US" sz="1200" b="1">
              <a:solidFill>
                <a:srgbClr val="00B0F0"/>
              </a:solidFill>
              <a:sym typeface="+mn-ea"/>
            </a:endParaRPr>
          </a:p>
          <a:p>
            <a:pPr indent="0" algn="l">
              <a:buNone/>
            </a:pPr>
            <a:r>
              <a:rPr lang="en-US" sz="1200" b="1">
                <a:solidFill>
                  <a:srgbClr val="00B0F0"/>
                </a:solidFill>
                <a:sym typeface="+mn-ea"/>
              </a:rPr>
              <a:t>static </a:t>
            </a:r>
            <a:r>
              <a:rPr lang="en-US" sz="1200" b="1">
                <a:solidFill>
                  <a:schemeClr val="accent2"/>
                </a:solidFill>
                <a:sym typeface="+mn-ea"/>
              </a:rPr>
              <a:t>staticvariable </a:t>
            </a:r>
            <a:r>
              <a:rPr lang="en-US" sz="1200" b="1">
                <a:solidFill>
                  <a:srgbClr val="00B0F0"/>
                </a:solidFill>
                <a:sym typeface="+mn-ea"/>
              </a:rPr>
              <a:t>= </a:t>
            </a:r>
            <a:r>
              <a:rPr lang="en-US" sz="1200" b="1">
                <a:solidFill>
                  <a:schemeClr val="bg1"/>
                </a:solidFill>
                <a:sym typeface="+mn-ea"/>
              </a:rPr>
              <a:t>value </a:t>
            </a:r>
            <a:r>
              <a:rPr lang="en-US" sz="1200" b="1">
                <a:solidFill>
                  <a:srgbClr val="00B0F0"/>
                </a:solidFill>
                <a:sym typeface="+mn-ea"/>
              </a:rPr>
              <a:t>;  </a:t>
            </a:r>
            <a:r>
              <a:rPr lang="en-US" sz="1200" b="1">
                <a:solidFill>
                  <a:srgbClr val="92D050"/>
                </a:solidFill>
                <a:sym typeface="+mn-ea"/>
              </a:rPr>
              <a:t>// declaration and initialization</a:t>
            </a:r>
            <a:endParaRPr lang="en-US" sz="1200" b="1">
              <a:solidFill>
                <a:srgbClr val="92D050"/>
              </a:solidFill>
              <a:sym typeface="+mn-ea"/>
            </a:endParaRPr>
          </a:p>
          <a:p>
            <a:pPr indent="0" algn="l">
              <a:buNone/>
            </a:pPr>
            <a:r>
              <a:rPr lang="en-US" sz="1200" b="1">
                <a:solidFill>
                  <a:srgbClr val="E907E7"/>
                </a:solidFill>
                <a:sym typeface="+mn-ea"/>
              </a:rPr>
              <a:t>syntax for non-static variable :-</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chemeClr val="accent2"/>
                </a:solidFill>
                <a:sym typeface="+mn-ea"/>
              </a:rPr>
              <a:t>staticvariable </a:t>
            </a:r>
            <a:r>
              <a:rPr lang="en-US" sz="1200" b="1">
                <a:solidFill>
                  <a:srgbClr val="00B0F0"/>
                </a:solidFill>
                <a:sym typeface="+mn-ea"/>
              </a:rPr>
              <a:t>;  </a:t>
            </a:r>
            <a:r>
              <a:rPr lang="en-US" sz="1200" b="1">
                <a:solidFill>
                  <a:srgbClr val="92D050"/>
                </a:solidFill>
                <a:sym typeface="+mn-ea"/>
              </a:rPr>
              <a:t>  // declaration only   </a:t>
            </a:r>
            <a:endParaRPr lang="en-US" sz="1200" b="1">
              <a:solidFill>
                <a:srgbClr val="00B0F0"/>
              </a:solidFill>
              <a:sym typeface="+mn-ea"/>
            </a:endParaRPr>
          </a:p>
          <a:p>
            <a:pPr indent="0" algn="l">
              <a:buNone/>
            </a:pPr>
            <a:r>
              <a:rPr lang="en-US" sz="1200" b="1">
                <a:solidFill>
                  <a:schemeClr val="accent2"/>
                </a:solidFill>
                <a:sym typeface="+mn-ea"/>
              </a:rPr>
              <a:t>staticvariable </a:t>
            </a:r>
            <a:r>
              <a:rPr lang="en-US" sz="1200" b="1">
                <a:solidFill>
                  <a:srgbClr val="00B0F0"/>
                </a:solidFill>
                <a:sym typeface="+mn-ea"/>
              </a:rPr>
              <a:t>= </a:t>
            </a:r>
            <a:r>
              <a:rPr lang="en-US" sz="1200" b="1">
                <a:solidFill>
                  <a:schemeClr val="bg1"/>
                </a:solidFill>
                <a:sym typeface="+mn-ea"/>
              </a:rPr>
              <a:t>value </a:t>
            </a:r>
            <a:r>
              <a:rPr lang="en-US" sz="1200" b="1">
                <a:solidFill>
                  <a:srgbClr val="00B0F0"/>
                </a:solidFill>
                <a:sym typeface="+mn-ea"/>
              </a:rPr>
              <a:t>;  </a:t>
            </a:r>
            <a:r>
              <a:rPr lang="en-US" sz="1200" b="1">
                <a:solidFill>
                  <a:srgbClr val="92D050"/>
                </a:solidFill>
                <a:sym typeface="+mn-ea"/>
              </a:rPr>
              <a:t>// declaration and initialization</a:t>
            </a:r>
            <a:endParaRPr lang="en-US" sz="1200" b="1">
              <a:solidFill>
                <a:srgbClr val="92D050"/>
              </a:solidFill>
              <a:sym typeface="+mn-ea"/>
            </a:endParaRPr>
          </a:p>
          <a:p>
            <a:pPr indent="0" algn="l">
              <a:buNone/>
            </a:pPr>
            <a:endParaRPr lang="en-US" sz="1200" b="1">
              <a:solidFill>
                <a:srgbClr val="92D050"/>
              </a:solidFill>
              <a:sym typeface="+mn-ea"/>
            </a:endParaRPr>
          </a:p>
          <a:p>
            <a:pPr indent="0" algn="l">
              <a:buNone/>
            </a:pPr>
            <a:r>
              <a:rPr lang="en-US" sz="1200" b="1">
                <a:solidFill>
                  <a:srgbClr val="E907E7"/>
                </a:solidFill>
                <a:sym typeface="+mn-ea"/>
              </a:rPr>
              <a:t>syntax for static function:-</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static </a:t>
            </a:r>
            <a:r>
              <a:rPr lang="en-US" sz="1200" b="1">
                <a:solidFill>
                  <a:schemeClr val="accent2"/>
                </a:solidFill>
                <a:sym typeface="+mn-ea"/>
              </a:rPr>
              <a:t>staticMethod</a:t>
            </a:r>
            <a:r>
              <a:rPr lang="en-US" sz="1200" b="1">
                <a:solidFill>
                  <a:srgbClr val="00B0F0"/>
                </a:solidFill>
                <a:sym typeface="+mn-ea"/>
              </a:rPr>
              <a:t>(par1 , par2 , ... , parN){</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92D050"/>
                </a:solidFill>
                <a:sym typeface="+mn-ea"/>
              </a:rPr>
              <a:t>  // function statement </a:t>
            </a:r>
            <a:endParaRPr lang="en-US" sz="1200" b="1">
              <a:solidFill>
                <a:srgbClr val="92D050"/>
              </a:solidFill>
              <a:sym typeface="+mn-ea"/>
            </a:endParaRPr>
          </a:p>
          <a:p>
            <a:pPr indent="0" algn="l">
              <a:buNone/>
            </a:pPr>
            <a:r>
              <a:rPr lang="en-US" sz="1200" b="1">
                <a:solidFill>
                  <a:srgbClr val="00B0F0"/>
                </a:solidFill>
                <a:sym typeface="+mn-ea"/>
              </a:rPr>
              <a:t>}  </a:t>
            </a:r>
            <a:r>
              <a:rPr lang="en-US" sz="1200" b="1">
                <a:solidFill>
                  <a:srgbClr val="92D050"/>
                </a:solidFill>
                <a:sym typeface="+mn-ea"/>
              </a:rPr>
              <a:t> </a:t>
            </a:r>
            <a:endParaRPr lang="en-US" sz="1200" b="1">
              <a:solidFill>
                <a:srgbClr val="00B0F0"/>
              </a:solidFill>
              <a:sym typeface="+mn-ea"/>
            </a:endParaRPr>
          </a:p>
          <a:p>
            <a:pPr indent="0" algn="l">
              <a:buNone/>
            </a:pPr>
            <a:r>
              <a:rPr lang="en-US" sz="1200" b="1">
                <a:solidFill>
                  <a:srgbClr val="E907E7"/>
                </a:solidFill>
                <a:sym typeface="+mn-ea"/>
              </a:rPr>
              <a:t>syntax for non-static function:-</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chemeClr val="accent2"/>
                </a:solidFill>
                <a:sym typeface="+mn-ea"/>
              </a:rPr>
              <a:t>nonStaticMethod</a:t>
            </a:r>
            <a:r>
              <a:rPr lang="en-US" sz="1200" b="1">
                <a:solidFill>
                  <a:srgbClr val="00B0F0"/>
                </a:solidFill>
                <a:sym typeface="+mn-ea"/>
              </a:rPr>
              <a:t>(par1 , par2 , ... , parN){</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92D050"/>
                </a:solidFill>
                <a:sym typeface="+mn-ea"/>
              </a:rPr>
              <a:t>  // function statement </a:t>
            </a:r>
            <a:endParaRPr lang="en-US" sz="1200" b="1">
              <a:solidFill>
                <a:srgbClr val="92D050"/>
              </a:solidFill>
              <a:sym typeface="+mn-ea"/>
            </a:endParaRPr>
          </a:p>
          <a:p>
            <a:pPr indent="0" algn="l">
              <a:buNone/>
            </a:pPr>
            <a:r>
              <a:rPr lang="en-US" sz="1200" b="1">
                <a:solidFill>
                  <a:srgbClr val="00B0F0"/>
                </a:solidFill>
                <a:sym typeface="+mn-ea"/>
              </a:rPr>
              <a:t>} </a:t>
            </a:r>
            <a:r>
              <a:rPr lang="en-US" sz="1200" b="1">
                <a:solidFill>
                  <a:srgbClr val="92D050"/>
                </a:solidFill>
                <a:sym typeface="+mn-ea"/>
              </a:rPr>
              <a:t> </a:t>
            </a:r>
            <a:endParaRPr lang="en-US" sz="1200" b="1">
              <a:solidFill>
                <a:srgbClr val="92D050"/>
              </a:solidFill>
              <a:sym typeface="+mn-ea"/>
            </a:endParaRPr>
          </a:p>
          <a:p>
            <a:pPr indent="0" algn="l">
              <a:buNone/>
            </a:pPr>
            <a:endParaRPr lang="en-US" sz="1200" b="1">
              <a:solidFill>
                <a:srgbClr val="92D050"/>
              </a:solidFill>
              <a:sym typeface="+mn-ea"/>
            </a:endParaRPr>
          </a:p>
          <a:p>
            <a:pPr indent="0" algn="l">
              <a:buNone/>
            </a:pPr>
            <a:r>
              <a:rPr lang="en-US" sz="1200" b="1">
                <a:solidFill>
                  <a:srgbClr val="E907E7"/>
                </a:solidFill>
                <a:sym typeface="+mn-ea"/>
              </a:rPr>
              <a:t>syntax for static block:-</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static {</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92D050"/>
                </a:solidFill>
                <a:sym typeface="+mn-ea"/>
              </a:rPr>
              <a:t>  // block statement </a:t>
            </a:r>
            <a:endParaRPr lang="en-US" sz="1200" b="1">
              <a:solidFill>
                <a:srgbClr val="92D050"/>
              </a:solidFill>
              <a:sym typeface="+mn-ea"/>
            </a:endParaRPr>
          </a:p>
          <a:p>
            <a:pPr indent="0" algn="l">
              <a:buNone/>
            </a:pPr>
            <a:r>
              <a:rPr lang="en-US" sz="1200" b="1">
                <a:solidFill>
                  <a:srgbClr val="00B0F0"/>
                </a:solidFill>
                <a:sym typeface="+mn-ea"/>
              </a:rPr>
              <a:t>}  </a:t>
            </a:r>
            <a:r>
              <a:rPr lang="en-US" sz="1200" b="1">
                <a:solidFill>
                  <a:srgbClr val="92D050"/>
                </a:solidFill>
                <a:sym typeface="+mn-ea"/>
              </a:rPr>
              <a:t> </a:t>
            </a:r>
            <a:endParaRPr lang="en-US" sz="1200" b="1">
              <a:solidFill>
                <a:srgbClr val="00B0F0"/>
              </a:solidFill>
              <a:sym typeface="+mn-ea"/>
            </a:endParaRPr>
          </a:p>
          <a:p>
            <a:pPr indent="0" algn="l">
              <a:buNone/>
            </a:pPr>
            <a:r>
              <a:rPr lang="en-US" sz="1200" b="1">
                <a:solidFill>
                  <a:srgbClr val="E907E7"/>
                </a:solidFill>
                <a:sym typeface="+mn-ea"/>
              </a:rPr>
              <a:t>syntax for non-static block:-</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92D050"/>
                </a:solidFill>
                <a:sym typeface="+mn-ea"/>
              </a:rPr>
              <a:t>  // block statement </a:t>
            </a:r>
            <a:endParaRPr lang="en-US" sz="1200" b="1">
              <a:solidFill>
                <a:srgbClr val="92D050"/>
              </a:solidFill>
              <a:sym typeface="+mn-ea"/>
            </a:endParaRPr>
          </a:p>
          <a:p>
            <a:pPr indent="0" algn="l">
              <a:buNone/>
            </a:pPr>
            <a:r>
              <a:rPr lang="en-US" sz="1200" b="1">
                <a:solidFill>
                  <a:srgbClr val="00B0F0"/>
                </a:solidFill>
                <a:sym typeface="+mn-ea"/>
              </a:rPr>
              <a:t>} </a:t>
            </a:r>
            <a:r>
              <a:rPr lang="en-US" sz="1200" b="1">
                <a:solidFill>
                  <a:srgbClr val="92D050"/>
                </a:solidFill>
                <a:sym typeface="+mn-ea"/>
              </a:rPr>
              <a:t> </a:t>
            </a:r>
            <a:endParaRPr lang="en-US" sz="1200" b="1">
              <a:solidFill>
                <a:srgbClr val="92D050"/>
              </a:solidFill>
              <a:sym typeface="+mn-ea"/>
            </a:endParaRPr>
          </a:p>
        </p:txBody>
      </p:sp>
      <p:sp>
        <p:nvSpPr>
          <p:cNvPr id="9" name="Rectangles 8"/>
          <p:cNvSpPr/>
          <p:nvPr/>
        </p:nvSpPr>
        <p:spPr>
          <a:xfrm>
            <a:off x="43180" y="3260725"/>
            <a:ext cx="2603500" cy="353695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what is  static and non-static</a:t>
            </a:r>
            <a:endParaRPr lang="en-US" sz="1200" b="1">
              <a:solidFill>
                <a:srgbClr val="FFFF00"/>
              </a:solidFill>
              <a:sym typeface="+mn-ea"/>
            </a:endParaRPr>
          </a:p>
          <a:p>
            <a:pPr algn="ctr"/>
            <a:endParaRPr lang="en-US" sz="1200" b="1">
              <a:solidFill>
                <a:srgbClr val="FFFF00"/>
              </a:solidFill>
              <a:sym typeface="+mn-ea"/>
            </a:endParaRPr>
          </a:p>
          <a:p>
            <a:pPr marL="228600" indent="-228600" algn="l">
              <a:buAutoNum type="arabicPeriod"/>
            </a:pPr>
            <a:r>
              <a:rPr lang="en-US" sz="1200" b="1">
                <a:solidFill>
                  <a:schemeClr val="bg1"/>
                </a:solidFill>
                <a:sym typeface="+mn-ea"/>
              </a:rPr>
              <a:t>if a </a:t>
            </a:r>
            <a:r>
              <a:rPr lang="en-US" sz="1200" b="1">
                <a:solidFill>
                  <a:srgbClr val="E907E7"/>
                </a:solidFill>
                <a:sym typeface="+mn-ea"/>
              </a:rPr>
              <a:t>variable </a:t>
            </a:r>
            <a:r>
              <a:rPr lang="en-US" sz="1200" b="1">
                <a:solidFill>
                  <a:schemeClr val="bg1"/>
                </a:solidFill>
                <a:sym typeface="+mn-ea"/>
              </a:rPr>
              <a:t>is declared using </a:t>
            </a:r>
            <a:r>
              <a:rPr lang="en-US" sz="1200" b="1">
                <a:solidFill>
                  <a:srgbClr val="00B0F0"/>
                </a:solidFill>
                <a:sym typeface="+mn-ea"/>
              </a:rPr>
              <a:t>static </a:t>
            </a:r>
            <a:r>
              <a:rPr lang="en-US" sz="1200" b="1">
                <a:solidFill>
                  <a:schemeClr val="bg1"/>
                </a:solidFill>
                <a:sym typeface="+mn-ea"/>
              </a:rPr>
              <a:t>keyword we refer it as a</a:t>
            </a:r>
            <a:r>
              <a:rPr lang="en-US" sz="1200" b="1">
                <a:solidFill>
                  <a:schemeClr val="accent2"/>
                </a:solidFill>
                <a:sym typeface="+mn-ea"/>
              </a:rPr>
              <a:t> static variable</a:t>
            </a:r>
            <a:r>
              <a:rPr lang="en-US" sz="1200" b="1">
                <a:solidFill>
                  <a:schemeClr val="bg1"/>
                </a:solidFill>
                <a:sym typeface="+mn-ea"/>
              </a:rPr>
              <a:t> otherwise we refer it as</a:t>
            </a:r>
            <a:r>
              <a:rPr lang="en-US" sz="1200" b="1">
                <a:solidFill>
                  <a:schemeClr val="accent2"/>
                </a:solidFill>
                <a:sym typeface="+mn-ea"/>
              </a:rPr>
              <a:t> non-static variable</a:t>
            </a:r>
            <a:r>
              <a:rPr lang="en-US" sz="1200" b="1">
                <a:solidFill>
                  <a:schemeClr val="bg1"/>
                </a:solidFill>
                <a:sym typeface="+mn-ea"/>
              </a:rPr>
              <a:t>.</a:t>
            </a:r>
            <a:endParaRPr lang="en-US" sz="1200" b="1">
              <a:solidFill>
                <a:schemeClr val="bg1"/>
              </a:solidFill>
              <a:sym typeface="+mn-ea"/>
            </a:endParaRPr>
          </a:p>
          <a:p>
            <a:pPr marL="228600" indent="-228600" algn="l">
              <a:buAutoNum type="arabicPeriod"/>
            </a:pPr>
            <a:endParaRPr lang="en-US" sz="1200" b="1">
              <a:solidFill>
                <a:schemeClr val="bg1"/>
              </a:solidFill>
              <a:sym typeface="+mn-ea"/>
            </a:endParaRPr>
          </a:p>
          <a:p>
            <a:pPr marL="228600" indent="-228600" algn="l">
              <a:buAutoNum type="arabicPeriod"/>
            </a:pPr>
            <a:r>
              <a:rPr lang="en-US" sz="1200" b="1">
                <a:solidFill>
                  <a:schemeClr val="bg1"/>
                </a:solidFill>
                <a:sym typeface="+mn-ea"/>
              </a:rPr>
              <a:t>if a </a:t>
            </a:r>
            <a:r>
              <a:rPr lang="en-US" sz="1200" b="1">
                <a:solidFill>
                  <a:srgbClr val="E907E7"/>
                </a:solidFill>
                <a:sym typeface="+mn-ea"/>
              </a:rPr>
              <a:t>function </a:t>
            </a:r>
            <a:r>
              <a:rPr lang="en-US" sz="1200" b="1">
                <a:solidFill>
                  <a:schemeClr val="bg1"/>
                </a:solidFill>
                <a:sym typeface="+mn-ea"/>
              </a:rPr>
              <a:t>is declared using </a:t>
            </a:r>
            <a:r>
              <a:rPr lang="en-US" sz="1200" b="1">
                <a:solidFill>
                  <a:srgbClr val="00B0F0"/>
                </a:solidFill>
                <a:sym typeface="+mn-ea"/>
              </a:rPr>
              <a:t>static </a:t>
            </a:r>
            <a:r>
              <a:rPr lang="en-US" sz="1200" b="1">
                <a:solidFill>
                  <a:schemeClr val="bg1"/>
                </a:solidFill>
                <a:sym typeface="+mn-ea"/>
              </a:rPr>
              <a:t>keyword we refer it as a</a:t>
            </a:r>
            <a:r>
              <a:rPr lang="en-US" sz="1200" b="1">
                <a:solidFill>
                  <a:schemeClr val="accent2"/>
                </a:solidFill>
                <a:sym typeface="+mn-ea"/>
              </a:rPr>
              <a:t> static function</a:t>
            </a:r>
            <a:r>
              <a:rPr lang="en-US" sz="1200" b="1">
                <a:solidFill>
                  <a:schemeClr val="bg1"/>
                </a:solidFill>
                <a:sym typeface="+mn-ea"/>
              </a:rPr>
              <a:t> otherwise we refer it as </a:t>
            </a:r>
            <a:r>
              <a:rPr lang="en-US" sz="1200" b="1">
                <a:solidFill>
                  <a:schemeClr val="accent2"/>
                </a:solidFill>
                <a:sym typeface="+mn-ea"/>
              </a:rPr>
              <a:t>non-static function</a:t>
            </a:r>
            <a:r>
              <a:rPr lang="en-US" sz="1200" b="1">
                <a:solidFill>
                  <a:schemeClr val="bg1"/>
                </a:solidFill>
                <a:sym typeface="+mn-ea"/>
              </a:rPr>
              <a:t> .</a:t>
            </a:r>
            <a:endParaRPr lang="en-US" sz="1200" b="1">
              <a:solidFill>
                <a:schemeClr val="bg1"/>
              </a:solidFill>
              <a:sym typeface="+mn-ea"/>
            </a:endParaRPr>
          </a:p>
          <a:p>
            <a:pPr marL="228600" indent="-228600" algn="l">
              <a:buAutoNum type="arabicPeriod"/>
            </a:pPr>
            <a:endParaRPr lang="en-US" sz="1200" b="1">
              <a:solidFill>
                <a:schemeClr val="bg1"/>
              </a:solidFill>
              <a:sym typeface="+mn-ea"/>
            </a:endParaRPr>
          </a:p>
          <a:p>
            <a:pPr marL="228600" indent="-228600" algn="l">
              <a:buAutoNum type="arabicPeriod"/>
            </a:pPr>
            <a:r>
              <a:rPr lang="en-US" sz="1200" b="1">
                <a:solidFill>
                  <a:schemeClr val="bg1"/>
                </a:solidFill>
                <a:sym typeface="+mn-ea"/>
              </a:rPr>
              <a:t>if a </a:t>
            </a:r>
            <a:r>
              <a:rPr lang="en-US" sz="1200" b="1">
                <a:solidFill>
                  <a:srgbClr val="E907E7"/>
                </a:solidFill>
                <a:sym typeface="+mn-ea"/>
              </a:rPr>
              <a:t>block </a:t>
            </a:r>
            <a:r>
              <a:rPr lang="en-US" sz="1200" b="1">
                <a:solidFill>
                  <a:schemeClr val="bg1"/>
                </a:solidFill>
                <a:sym typeface="+mn-ea"/>
              </a:rPr>
              <a:t>is declared using </a:t>
            </a:r>
            <a:r>
              <a:rPr lang="en-US" sz="1200" b="1">
                <a:solidFill>
                  <a:srgbClr val="00B0F0"/>
                </a:solidFill>
                <a:sym typeface="+mn-ea"/>
              </a:rPr>
              <a:t>static </a:t>
            </a:r>
            <a:r>
              <a:rPr lang="en-US" sz="1200" b="1">
                <a:solidFill>
                  <a:schemeClr val="bg1"/>
                </a:solidFill>
                <a:sym typeface="+mn-ea"/>
              </a:rPr>
              <a:t>keyword we refer it as a</a:t>
            </a:r>
            <a:r>
              <a:rPr lang="en-US" sz="1200" b="1">
                <a:solidFill>
                  <a:schemeClr val="accent2"/>
                </a:solidFill>
                <a:sym typeface="+mn-ea"/>
              </a:rPr>
              <a:t> static block </a:t>
            </a:r>
            <a:r>
              <a:rPr lang="en-US" sz="1200" b="1">
                <a:solidFill>
                  <a:schemeClr val="bg1"/>
                </a:solidFill>
                <a:sym typeface="+mn-ea"/>
              </a:rPr>
              <a:t>otherwise we refer it as </a:t>
            </a:r>
            <a:r>
              <a:rPr lang="en-US" sz="1200" b="1">
                <a:solidFill>
                  <a:schemeClr val="accent2"/>
                </a:solidFill>
                <a:sym typeface="+mn-ea"/>
              </a:rPr>
              <a:t>non-static block</a:t>
            </a:r>
            <a:r>
              <a:rPr lang="en-US" sz="1200" b="1">
                <a:solidFill>
                  <a:schemeClr val="bg1"/>
                </a:solidFill>
                <a:sym typeface="+mn-ea"/>
              </a:rPr>
              <a:t>.</a:t>
            </a:r>
            <a:endParaRPr lang="en-US" sz="1200" b="1">
              <a:solidFill>
                <a:schemeClr val="bg1"/>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Class -work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p>
            <a:pPr algn="ctr">
              <a:lnSpc>
                <a:spcPct val="140000"/>
              </a:lnSpc>
            </a:pPr>
            <a:r>
              <a:rPr lang="en-US" altLang="zh-CN" sz="1600" b="1" dirty="0">
                <a:solidFill>
                  <a:schemeClr val="bg1">
                    <a:lumMod val="65000"/>
                  </a:schemeClr>
                </a:solidFill>
              </a:rPr>
              <a:t>When you write a computer program, you need to be able to tell the computer what to do in different situations. With conditions, you can control the flow of the dart program. Suppose you need to execute a specific code when a particular situation is true. In that case, you can use conditions in programming language.</a:t>
            </a:r>
            <a:endParaRPr lang="en-US" altLang="zh-CN" sz="1600" b="1" dirty="0">
              <a:solidFill>
                <a:schemeClr val="bg1">
                  <a:lumMod val="6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116205" y="302260"/>
            <a:ext cx="2458085" cy="52654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variable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varN</a:t>
            </a:r>
            <a:r>
              <a:rPr lang="en-US" sz="1200" b="1">
                <a:solidFill>
                  <a:srgbClr val="00B0F0"/>
                </a:solidFill>
                <a:sym typeface="+mn-ea"/>
              </a:rPr>
              <a:t>; </a:t>
            </a:r>
            <a:r>
              <a:rPr lang="en-US" sz="1200" b="1">
                <a:solidFill>
                  <a:srgbClr val="92D050"/>
                </a:solidFill>
                <a:sym typeface="+mn-ea"/>
              </a:rPr>
              <a:t>// global variable</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E907E7"/>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2" name="Rectangles 1"/>
          <p:cNvSpPr/>
          <p:nvPr/>
        </p:nvSpPr>
        <p:spPr>
          <a:xfrm>
            <a:off x="2574925" y="11430"/>
            <a:ext cx="2516505" cy="40887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a:t>
            </a:r>
            <a:r>
              <a:rPr lang="en-US" sz="1200" b="1">
                <a:solidFill>
                  <a:srgbClr val="92D050"/>
                </a:solidFill>
                <a:sym typeface="+mn-ea"/>
              </a:rPr>
              <a:t>var0</a:t>
            </a:r>
            <a:r>
              <a:rPr lang="en-US" sz="1200" b="1">
                <a:solidFill>
                  <a:srgbClr val="92D050"/>
                </a:solidFill>
                <a:sym typeface="+mn-ea"/>
              </a:rPr>
              <a:t>:- global variable*/= </a:t>
            </a:r>
            <a:r>
              <a:rPr lang="en-US" sz="1200" b="1">
                <a:solidFill>
                  <a:schemeClr val="bg1"/>
                </a:solidFill>
                <a:sym typeface="+mn-ea"/>
              </a:rPr>
              <a:t>par0</a:t>
            </a:r>
            <a:r>
              <a:rPr lang="en-US" sz="1200" b="1">
                <a:solidFill>
                  <a:srgbClr val="92D050"/>
                </a:solidFill>
                <a:sym typeface="+mn-ea"/>
              </a:rPr>
              <a:t>; /*par0 :- argument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3" name="Rectangles 2"/>
          <p:cNvSpPr/>
          <p:nvPr/>
        </p:nvSpPr>
        <p:spPr>
          <a:xfrm>
            <a:off x="2574290" y="4100195"/>
            <a:ext cx="2219325" cy="19380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   ON </a:t>
            </a:r>
            <a:r>
              <a:rPr lang="en-US" sz="1200" b="1">
                <a:solidFill>
                  <a:srgbClr val="00B0F0"/>
                </a:solidFill>
                <a:sym typeface="+mn-ea"/>
              </a:rPr>
              <a:t>.</a:t>
            </a:r>
            <a:r>
              <a:rPr lang="en-US" sz="1200" b="1">
                <a:solidFill>
                  <a:schemeClr val="bg1"/>
                </a:solidFill>
                <a:sym typeface="+mn-ea"/>
              </a:rPr>
              <a:t>var1 </a:t>
            </a:r>
            <a:r>
              <a:rPr lang="en-US" sz="1200" b="1">
                <a:solidFill>
                  <a:schemeClr val="accent4"/>
                </a:solidFill>
                <a:sym typeface="+mn-ea"/>
              </a:rPr>
              <a:t> ;    ....   </a:t>
            </a:r>
            <a:endParaRPr lang="en-US" sz="1200" b="1">
              <a:solidFill>
                <a:schemeClr val="accent4"/>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chemeClr val="accent4"/>
              </a:solidFill>
              <a:sym typeface="+mn-ea"/>
            </a:endParaRPr>
          </a:p>
          <a:p>
            <a:pPr algn="l"/>
            <a:endParaRPr lang="en-US" sz="1200" b="1">
              <a:solidFill>
                <a:srgbClr val="00B0F0"/>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method1(arg0, arg1, ....);    </a:t>
            </a:r>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method2(arg0, arg1, ....); </a:t>
            </a:r>
            <a:endParaRPr lang="en-US" sz="1200" b="1">
              <a:solidFill>
                <a:schemeClr val="bg1"/>
              </a:solidFill>
              <a:sym typeface="+mn-ea"/>
            </a:endParaRPr>
          </a:p>
          <a:p>
            <a:pPr algn="l"/>
            <a:r>
              <a:rPr lang="en-US" sz="1200" b="1">
                <a:solidFill>
                  <a:schemeClr val="accent4"/>
                </a:solidFill>
                <a:sym typeface="+mn-ea"/>
              </a:rPr>
              <a:t>	.... </a:t>
            </a:r>
            <a:endParaRPr lang="en-US" sz="1200" b="1">
              <a:solidFill>
                <a:schemeClr val="accent4"/>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methodN(arg0, arg1, ....);</a:t>
            </a:r>
            <a:endParaRPr lang="en-US" sz="1200" b="1">
              <a:solidFill>
                <a:srgbClr val="00B0F0"/>
              </a:solidFill>
              <a:sym typeface="+mn-ea"/>
            </a:endParaRPr>
          </a:p>
        </p:txBody>
      </p:sp>
      <p:sp>
        <p:nvSpPr>
          <p:cNvPr id="4" name="Rectangles 3"/>
          <p:cNvSpPr/>
          <p:nvPr/>
        </p:nvSpPr>
        <p:spPr>
          <a:xfrm>
            <a:off x="116840" y="5567680"/>
            <a:ext cx="2457450" cy="6750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92D050"/>
              </a:solidFill>
              <a:sym typeface="+mn-ea"/>
            </a:endParaRPr>
          </a:p>
          <a:p>
            <a:pPr algn="l"/>
            <a:r>
              <a:rPr lang="en-US" sz="1200" b="1">
                <a:solidFill>
                  <a:srgbClr val="00B0F0"/>
                </a:solidFill>
                <a:sym typeface="+mn-ea"/>
              </a:rPr>
              <a:t>key </a:t>
            </a:r>
            <a:r>
              <a:rPr lang="en-US" sz="1200" b="1">
                <a:solidFill>
                  <a:schemeClr val="accent4"/>
                </a:solidFill>
                <a:sym typeface="+mn-ea"/>
              </a:rPr>
              <a:t>ON </a:t>
            </a:r>
            <a:r>
              <a:rPr lang="en-US" sz="1200" b="1">
                <a:solidFill>
                  <a:srgbClr val="00B0F0"/>
                </a:solidFill>
                <a:sym typeface="+mn-ea"/>
              </a:rPr>
              <a:t>= new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chemeClr val="bg1"/>
              </a:solidFill>
              <a:sym typeface="+mn-ea"/>
            </a:endParaRPr>
          </a:p>
        </p:txBody>
      </p:sp>
      <p:sp>
        <p:nvSpPr>
          <p:cNvPr id="9" name="Rectangles 8"/>
          <p:cNvSpPr/>
          <p:nvPr/>
        </p:nvSpPr>
        <p:spPr>
          <a:xfrm>
            <a:off x="7950200" y="4100195"/>
            <a:ext cx="4170680" cy="8280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var1 </a:t>
            </a:r>
            <a:r>
              <a:rPr lang="en-US" sz="1200" b="1">
                <a:solidFill>
                  <a:schemeClr val="accent4"/>
                </a:solidFill>
                <a:sym typeface="+mn-ea"/>
              </a:rPr>
              <a:t> ;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rgbClr val="00B0F0"/>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method_;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method2;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methodN;</a:t>
            </a:r>
            <a:endParaRPr lang="en-US" sz="1200" b="1">
              <a:solidFill>
                <a:srgbClr val="00B0F0"/>
              </a:solidFill>
              <a:sym typeface="+mn-ea"/>
            </a:endParaRPr>
          </a:p>
        </p:txBody>
      </p:sp>
      <p:sp>
        <p:nvSpPr>
          <p:cNvPr id="10" name="Rectangles 9"/>
          <p:cNvSpPr/>
          <p:nvPr/>
        </p:nvSpPr>
        <p:spPr>
          <a:xfrm>
            <a:off x="10106025" y="6068060"/>
            <a:ext cx="2010410" cy="7842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FFFF00"/>
              </a:solidFill>
              <a:sym typeface="+mn-ea"/>
            </a:endParaRPr>
          </a:p>
          <a:p>
            <a:pPr algn="l"/>
            <a:r>
              <a:rPr lang="en-US" sz="1200" b="1">
                <a:solidFill>
                  <a:schemeClr val="accent4"/>
                </a:solidFill>
                <a:sym typeface="+mn-ea"/>
              </a:rPr>
              <a:t>ON</a:t>
            </a:r>
            <a:r>
              <a:rPr lang="en-US" sz="1200" b="1">
                <a:solidFill>
                  <a:srgbClr val="00B0F0"/>
                </a:solidFill>
                <a:sym typeface="+mn-ea"/>
              </a:rPr>
              <a:t>=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rgbClr val="00B0F0"/>
              </a:solidFill>
              <a:sym typeface="+mn-ea"/>
            </a:endParaRPr>
          </a:p>
        </p:txBody>
      </p:sp>
      <p:sp>
        <p:nvSpPr>
          <p:cNvPr id="11" name="Rectangles 10"/>
          <p:cNvSpPr/>
          <p:nvPr/>
        </p:nvSpPr>
        <p:spPr>
          <a:xfrm>
            <a:off x="10106025" y="4928235"/>
            <a:ext cx="2009775" cy="11398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delete Object Properties</a:t>
            </a:r>
            <a:endParaRPr lang="en-US" sz="1200" b="1">
              <a:solidFill>
                <a:srgbClr val="FFFF00"/>
              </a:solidFill>
              <a:sym typeface="+mn-ea"/>
            </a:endParaRPr>
          </a:p>
          <a:p>
            <a:pPr algn="l"/>
            <a:r>
              <a:rPr lang="en-US" sz="1200" b="1">
                <a:solidFill>
                  <a:srgbClr val="92D050"/>
                </a:solidFill>
                <a:sym typeface="+mn-ea"/>
              </a:rPr>
              <a:t>properties is variable which is inside class</a:t>
            </a:r>
            <a:endParaRPr lang="en-US" sz="1200" b="1">
              <a:solidFill>
                <a:srgbClr val="92D050"/>
              </a:solidFill>
              <a:sym typeface="+mn-ea"/>
            </a:endParaRPr>
          </a:p>
          <a:p>
            <a:pPr algn="l"/>
            <a:r>
              <a:rPr lang="en-US" sz="1200" b="1">
                <a:solidFill>
                  <a:srgbClr val="FF0000"/>
                </a:solidFill>
                <a:sym typeface="+mn-ea"/>
              </a:rPr>
              <a:t>syntax :- </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properties</a:t>
            </a:r>
            <a:endParaRPr lang="en-US" sz="1200" b="1">
              <a:solidFill>
                <a:srgbClr val="00B0F0"/>
              </a:solidFill>
              <a:sym typeface="+mn-ea"/>
            </a:endParaRPr>
          </a:p>
          <a:p>
            <a:pPr algn="l"/>
            <a:r>
              <a:rPr lang="en-US" sz="1200" b="1">
                <a:solidFill>
                  <a:srgbClr val="FF0000"/>
                </a:solidFill>
                <a:sym typeface="+mn-ea"/>
              </a:rPr>
              <a:t>ex:-</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a:t>
            </a:r>
            <a:endParaRPr lang="en-US" sz="1200" b="1">
              <a:solidFill>
                <a:srgbClr val="00B0F0"/>
              </a:solidFill>
              <a:sym typeface="+mn-ea"/>
            </a:endParaRPr>
          </a:p>
          <a:p>
            <a:pPr algn="l"/>
            <a:r>
              <a:rPr lang="en-US" sz="1200" b="1">
                <a:solidFill>
                  <a:srgbClr val="FFFF00"/>
                </a:solidFill>
                <a:sym typeface="+mn-ea"/>
              </a:rPr>
              <a:t>delete Object  :-   </a:t>
            </a:r>
            <a:r>
              <a:rPr lang="en-US" sz="1200" b="1">
                <a:solidFill>
                  <a:srgbClr val="00B0F0"/>
                </a:solidFill>
                <a:sym typeface="+mn-ea"/>
              </a:rPr>
              <a:t>del </a:t>
            </a:r>
            <a:r>
              <a:rPr lang="en-US" sz="1200" b="1">
                <a:solidFill>
                  <a:schemeClr val="accent4"/>
                </a:solidFill>
                <a:sym typeface="+mn-ea"/>
              </a:rPr>
              <a:t>ON</a:t>
            </a:r>
            <a:endParaRPr lang="en-US" sz="1200" b="1">
              <a:solidFill>
                <a:srgbClr val="00B0F0"/>
              </a:solidFill>
              <a:sym typeface="+mn-ea"/>
            </a:endParaRPr>
          </a:p>
        </p:txBody>
      </p:sp>
      <p:sp>
        <p:nvSpPr>
          <p:cNvPr id="13" name="Rectangles 12"/>
          <p:cNvSpPr/>
          <p:nvPr/>
        </p:nvSpPr>
        <p:spPr>
          <a:xfrm>
            <a:off x="2574290" y="6038215"/>
            <a:ext cx="2457450" cy="5988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00B0F0"/>
                </a:solidFill>
                <a:sym typeface="+mn-ea"/>
              </a:rPr>
              <a:t>ON :- </a:t>
            </a:r>
            <a:r>
              <a:rPr lang="en-US" sz="1200" b="1">
                <a:solidFill>
                  <a:schemeClr val="bg1"/>
                </a:solidFill>
                <a:sym typeface="+mn-ea"/>
              </a:rPr>
              <a:t>ObjecName </a:t>
            </a:r>
            <a:r>
              <a:rPr lang="en-US" sz="1200" b="1">
                <a:solidFill>
                  <a:srgbClr val="FFFF00"/>
                </a:solidFill>
                <a:sym typeface="+mn-ea"/>
              </a:rPr>
              <a:t>or </a:t>
            </a:r>
            <a:r>
              <a:rPr lang="en-US" sz="1200" b="1">
                <a:solidFill>
                  <a:schemeClr val="bg1"/>
                </a:solidFill>
                <a:sym typeface="+mn-ea"/>
              </a:rPr>
              <a:t>InstanceName</a:t>
            </a:r>
            <a:endParaRPr lang="en-US" sz="1200" b="1">
              <a:solidFill>
                <a:srgbClr val="00B0F0"/>
              </a:solidFill>
              <a:sym typeface="+mn-ea"/>
            </a:endParaRPr>
          </a:p>
          <a:p>
            <a:pPr algn="l"/>
            <a:r>
              <a:rPr lang="en-US" sz="1200" b="1">
                <a:solidFill>
                  <a:srgbClr val="00B0F0"/>
                </a:solidFill>
                <a:sym typeface="+mn-ea"/>
              </a:rPr>
              <a:t>CN :- </a:t>
            </a:r>
            <a:r>
              <a:rPr lang="en-US" sz="1200" b="1">
                <a:solidFill>
                  <a:schemeClr val="bg1"/>
                </a:solidFill>
                <a:sym typeface="+mn-ea"/>
              </a:rPr>
              <a:t>ClassName</a:t>
            </a:r>
            <a:endParaRPr lang="en-US" sz="1200" b="1">
              <a:solidFill>
                <a:schemeClr val="bg1"/>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5040" y="34290"/>
            <a:ext cx="1591310" cy="2724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26670" y="379095"/>
            <a:ext cx="4105910" cy="31661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Example :-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
        <p:nvSpPr>
          <p:cNvPr id="7" name="Rectangles 6"/>
          <p:cNvSpPr/>
          <p:nvPr/>
        </p:nvSpPr>
        <p:spPr>
          <a:xfrm>
            <a:off x="27305" y="3544570"/>
            <a:ext cx="4105275" cy="32867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without parameter in constructor</a:t>
            </a:r>
            <a:endParaRPr lang="en-US" sz="1200" b="1">
              <a:solidFill>
                <a:srgbClr val="FFFF00"/>
              </a:solidFill>
              <a:sym typeface="+mn-ea"/>
            </a:endParaRPr>
          </a:p>
          <a:p>
            <a:pPr algn="ct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116205" y="302260"/>
            <a:ext cx="2458085" cy="52654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variable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varN</a:t>
            </a:r>
            <a:r>
              <a:rPr lang="en-US" sz="1200" b="1">
                <a:solidFill>
                  <a:srgbClr val="00B0F0"/>
                </a:solidFill>
                <a:sym typeface="+mn-ea"/>
              </a:rPr>
              <a:t>; </a:t>
            </a:r>
            <a:r>
              <a:rPr lang="en-US" sz="1200" b="1">
                <a:solidFill>
                  <a:srgbClr val="92D050"/>
                </a:solidFill>
                <a:sym typeface="+mn-ea"/>
              </a:rPr>
              <a:t>// global variable</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E907E7"/>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2" name="Rectangles 1"/>
          <p:cNvSpPr/>
          <p:nvPr/>
        </p:nvSpPr>
        <p:spPr>
          <a:xfrm>
            <a:off x="2574925" y="11430"/>
            <a:ext cx="2516505" cy="40887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a:t>
            </a:r>
            <a:r>
              <a:rPr lang="en-US" sz="1200" b="1">
                <a:solidFill>
                  <a:srgbClr val="92D050"/>
                </a:solidFill>
                <a:sym typeface="+mn-ea"/>
              </a:rPr>
              <a:t>var0</a:t>
            </a:r>
            <a:r>
              <a:rPr lang="en-US" sz="1200" b="1">
                <a:solidFill>
                  <a:srgbClr val="92D050"/>
                </a:solidFill>
                <a:sym typeface="+mn-ea"/>
              </a:rPr>
              <a:t>:- global variable*/= </a:t>
            </a:r>
            <a:r>
              <a:rPr lang="en-US" sz="1200" b="1">
                <a:solidFill>
                  <a:schemeClr val="bg1"/>
                </a:solidFill>
                <a:sym typeface="+mn-ea"/>
              </a:rPr>
              <a:t>par0</a:t>
            </a:r>
            <a:r>
              <a:rPr lang="en-US" sz="1200" b="1">
                <a:solidFill>
                  <a:srgbClr val="92D050"/>
                </a:solidFill>
                <a:sym typeface="+mn-ea"/>
              </a:rPr>
              <a:t>; /*par0 :- argument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3" name="Rectangles 2"/>
          <p:cNvSpPr/>
          <p:nvPr/>
        </p:nvSpPr>
        <p:spPr>
          <a:xfrm>
            <a:off x="2574290" y="4100195"/>
            <a:ext cx="2219325" cy="19380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   ON </a:t>
            </a:r>
            <a:r>
              <a:rPr lang="en-US" sz="1200" b="1">
                <a:solidFill>
                  <a:srgbClr val="00B0F0"/>
                </a:solidFill>
                <a:sym typeface="+mn-ea"/>
              </a:rPr>
              <a:t>.</a:t>
            </a:r>
            <a:r>
              <a:rPr lang="en-US" sz="1200" b="1">
                <a:solidFill>
                  <a:schemeClr val="bg1"/>
                </a:solidFill>
                <a:sym typeface="+mn-ea"/>
              </a:rPr>
              <a:t>var1 </a:t>
            </a:r>
            <a:r>
              <a:rPr lang="en-US" sz="1200" b="1">
                <a:solidFill>
                  <a:schemeClr val="accent4"/>
                </a:solidFill>
                <a:sym typeface="+mn-ea"/>
              </a:rPr>
              <a:t> ;    ....   </a:t>
            </a:r>
            <a:endParaRPr lang="en-US" sz="1200" b="1">
              <a:solidFill>
                <a:schemeClr val="accent4"/>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chemeClr val="accent4"/>
              </a:solidFill>
              <a:sym typeface="+mn-ea"/>
            </a:endParaRPr>
          </a:p>
          <a:p>
            <a:pPr algn="l"/>
            <a:endParaRPr lang="en-US" sz="1200" b="1">
              <a:solidFill>
                <a:srgbClr val="00B0F0"/>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method1(arg0, arg1, ....);    </a:t>
            </a:r>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method2(arg0, arg1, ....); </a:t>
            </a:r>
            <a:endParaRPr lang="en-US" sz="1200" b="1">
              <a:solidFill>
                <a:schemeClr val="bg1"/>
              </a:solidFill>
              <a:sym typeface="+mn-ea"/>
            </a:endParaRPr>
          </a:p>
          <a:p>
            <a:pPr algn="l"/>
            <a:r>
              <a:rPr lang="en-US" sz="1200" b="1">
                <a:solidFill>
                  <a:schemeClr val="accent4"/>
                </a:solidFill>
                <a:sym typeface="+mn-ea"/>
              </a:rPr>
              <a:t>	.... </a:t>
            </a:r>
            <a:endParaRPr lang="en-US" sz="1200" b="1">
              <a:solidFill>
                <a:schemeClr val="accent4"/>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methodN(arg0, arg1, ....);</a:t>
            </a:r>
            <a:endParaRPr lang="en-US" sz="1200" b="1">
              <a:solidFill>
                <a:srgbClr val="00B0F0"/>
              </a:solidFill>
              <a:sym typeface="+mn-ea"/>
            </a:endParaRPr>
          </a:p>
        </p:txBody>
      </p:sp>
      <p:sp>
        <p:nvSpPr>
          <p:cNvPr id="4" name="Rectangles 3"/>
          <p:cNvSpPr/>
          <p:nvPr/>
        </p:nvSpPr>
        <p:spPr>
          <a:xfrm>
            <a:off x="116840" y="5567680"/>
            <a:ext cx="2457450" cy="6750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92D050"/>
              </a:solidFill>
              <a:sym typeface="+mn-ea"/>
            </a:endParaRPr>
          </a:p>
          <a:p>
            <a:pPr algn="l"/>
            <a:r>
              <a:rPr lang="en-US" sz="1200" b="1">
                <a:solidFill>
                  <a:srgbClr val="00B0F0"/>
                </a:solidFill>
                <a:sym typeface="+mn-ea"/>
              </a:rPr>
              <a:t>key </a:t>
            </a:r>
            <a:r>
              <a:rPr lang="en-US" sz="1200" b="1">
                <a:solidFill>
                  <a:schemeClr val="accent4"/>
                </a:solidFill>
                <a:sym typeface="+mn-ea"/>
              </a:rPr>
              <a:t>ON </a:t>
            </a:r>
            <a:r>
              <a:rPr lang="en-US" sz="1200" b="1">
                <a:solidFill>
                  <a:srgbClr val="00B0F0"/>
                </a:solidFill>
                <a:sym typeface="+mn-ea"/>
              </a:rPr>
              <a:t>= new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chemeClr val="bg1"/>
              </a:solidFill>
              <a:sym typeface="+mn-ea"/>
            </a:endParaRPr>
          </a:p>
        </p:txBody>
      </p:sp>
      <p:sp>
        <p:nvSpPr>
          <p:cNvPr id="7" name="Rectangles 6"/>
          <p:cNvSpPr/>
          <p:nvPr/>
        </p:nvSpPr>
        <p:spPr>
          <a:xfrm>
            <a:off x="5092065" y="0"/>
            <a:ext cx="2764155" cy="6826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globl variable without constructor</a:t>
            </a:r>
            <a:endParaRPr lang="en-US" sz="1200" b="1">
              <a:solidFill>
                <a:srgbClr val="E907E7"/>
              </a:solidFill>
              <a:sym typeface="+mn-ea"/>
            </a:endParaRPr>
          </a:p>
          <a:p>
            <a:pPr algn="l"/>
            <a:r>
              <a:rPr lang="en-US" sz="1200" b="1">
                <a:solidFill>
                  <a:srgbClr val="92D050"/>
                </a:solidFill>
                <a:sym typeface="+mn-ea"/>
              </a:rPr>
              <a:t>you may omit global variable</a:t>
            </a:r>
            <a:endParaRPr lang="en-US" sz="1200" b="1">
              <a:solidFill>
                <a:srgbClr val="92D05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val0</a:t>
            </a:r>
            <a:endParaRPr lang="en-US" sz="1200" b="1">
              <a:solidFill>
                <a:srgbClr val="92D050"/>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val1</a:t>
            </a:r>
            <a:endParaRPr lang="en-US" sz="1200" b="1">
              <a:solidFill>
                <a:srgbClr val="00B0F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The</a:t>
            </a:r>
            <a:r>
              <a:rPr lang="en-US" sz="1200" b="1">
                <a:solidFill>
                  <a:srgbClr val="FF0000"/>
                </a:solidFill>
                <a:sym typeface="+mn-ea"/>
              </a:rPr>
              <a:t> __init__()</a:t>
            </a:r>
            <a:r>
              <a:rPr lang="en-US" sz="1200" b="1">
                <a:solidFill>
                  <a:srgbClr val="92D050"/>
                </a:solidFill>
                <a:sym typeface="+mn-ea"/>
              </a:rPr>
              <a:t> function is called automatically every time the class is being used to create a new object.</a:t>
            </a:r>
            <a:endParaRPr lang="en-US" sz="1200" b="1">
              <a:solidFill>
                <a:srgbClr val="92D050"/>
              </a:solidFill>
              <a:sym typeface="+mn-ea"/>
            </a:endParaRPr>
          </a:p>
          <a:p>
            <a:pPr algn="l"/>
            <a:r>
              <a:rPr lang="en-US" sz="1200" b="1">
                <a:solidFill>
                  <a:srgbClr val="00B0F0"/>
                </a:solidFill>
                <a:sym typeface="+mn-ea"/>
              </a:rPr>
              <a:t>  def __init__(self</a:t>
            </a:r>
            <a:r>
              <a:rPr lang="en-US" sz="1200" b="1">
                <a:solidFill>
                  <a:schemeClr val="bg1"/>
                </a:solidFill>
                <a:sym typeface="+mn-ea"/>
              </a:rPr>
              <a:t>, 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rgbClr val="00B0F0"/>
                </a:solidFill>
                <a:sym typeface="+mn-ea"/>
              </a:rPr>
              <a:t>self</a:t>
            </a:r>
            <a:r>
              <a:rPr lang="en-US" sz="1200" b="1">
                <a:solidFill>
                  <a:srgbClr val="00B0F0"/>
                </a:solidFill>
                <a:sym typeface="+mn-ea"/>
              </a:rPr>
              <a:t>.</a:t>
            </a:r>
            <a:r>
              <a:rPr lang="en-US" sz="1200" b="1">
                <a:solidFill>
                  <a:schemeClr val="accent2"/>
                </a:solidFill>
                <a:sym typeface="+mn-ea"/>
              </a:rPr>
              <a:t>var0</a:t>
            </a:r>
            <a:r>
              <a:rPr lang="en-US" sz="1200" b="1">
                <a:solidFill>
                  <a:srgbClr val="92D050"/>
                </a:solidFill>
                <a:sym typeface="+mn-ea"/>
              </a:rPr>
              <a:t>/*self.var0:-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r>
              <a:rPr lang="en-US" sz="1200" b="1">
                <a:solidFill>
                  <a:srgbClr val="00B0F0"/>
                </a:solidFill>
                <a:sym typeface="+mn-ea"/>
              </a:rPr>
              <a:t>              </a:t>
            </a:r>
            <a:r>
              <a:rPr lang="en-US" sz="1200" b="1">
                <a:solidFill>
                  <a:srgbClr val="00B0F0"/>
                </a:solidFill>
                <a:sym typeface="+mn-ea"/>
              </a:rPr>
              <a:t>self</a:t>
            </a:r>
            <a:r>
              <a:rPr lang="en-US" sz="1200" b="1">
                <a:solidFill>
                  <a:srgbClr val="00B0F0"/>
                </a:solidFill>
                <a:sym typeface="+mn-ea"/>
              </a:rPr>
              <a:t>.</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endParaRPr lang="en-US" sz="1200" b="1">
              <a:solidFill>
                <a:srgbClr val="92D050"/>
              </a:solidFill>
              <a:sym typeface="+mn-ea"/>
            </a:endParaRPr>
          </a:p>
          <a:p>
            <a:pPr algn="l"/>
            <a:r>
              <a:rPr lang="en-US" sz="1200" b="1">
                <a:solidFill>
                  <a:srgbClr val="00B0F0"/>
                </a:solidFill>
                <a:sym typeface="+mn-ea"/>
              </a:rPr>
              <a:t>              </a:t>
            </a:r>
            <a:r>
              <a:rPr lang="en-US" sz="1200" b="1">
                <a:solidFill>
                  <a:srgbClr val="00B0F0"/>
                </a:solidFill>
                <a:sym typeface="+mn-ea"/>
              </a:rPr>
              <a:t>self</a:t>
            </a:r>
            <a:r>
              <a:rPr lang="en-US" sz="1200" b="1">
                <a:solidFill>
                  <a:srgbClr val="00B0F0"/>
                </a:solidFill>
                <a:sym typeface="+mn-ea"/>
              </a:rPr>
              <a:t>.</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inside class , object as string return</a:t>
            </a:r>
            <a:endParaRPr lang="en-US" sz="1200" b="1">
              <a:solidFill>
                <a:srgbClr val="92D050"/>
              </a:solidFill>
              <a:sym typeface="+mn-ea"/>
            </a:endParaRPr>
          </a:p>
          <a:p>
            <a:pPr algn="l"/>
            <a:r>
              <a:rPr lang="en-US" sz="1200" b="1">
                <a:solidFill>
                  <a:srgbClr val="92D050"/>
                </a:solidFill>
                <a:sym typeface="+mn-ea"/>
              </a:rPr>
              <a:t>  # The </a:t>
            </a:r>
            <a:r>
              <a:rPr lang="en-US" sz="1200" b="1">
                <a:solidFill>
                  <a:srgbClr val="FF0000"/>
                </a:solidFill>
                <a:sym typeface="+mn-ea"/>
              </a:rPr>
              <a:t>__str__()</a:t>
            </a:r>
            <a:r>
              <a:rPr lang="en-US" sz="1200" b="1">
                <a:solidFill>
                  <a:srgbClr val="92D050"/>
                </a:solidFill>
                <a:sym typeface="+mn-ea"/>
              </a:rPr>
              <a:t> function controls what should be returned when the class object is represented as a string.</a:t>
            </a:r>
            <a:endParaRPr lang="en-US" sz="1200" b="1">
              <a:solidFill>
                <a:srgbClr val="92D050"/>
              </a:solidFill>
              <a:sym typeface="+mn-ea"/>
            </a:endParaRPr>
          </a:p>
          <a:p>
            <a:pPr algn="l"/>
            <a:r>
              <a:rPr lang="en-US" sz="1200" b="1">
                <a:solidFill>
                  <a:srgbClr val="92D050"/>
                </a:solidFill>
                <a:sym typeface="+mn-ea"/>
              </a:rPr>
              <a:t>If the </a:t>
            </a:r>
            <a:r>
              <a:rPr lang="en-US" sz="1200" b="1">
                <a:solidFill>
                  <a:srgbClr val="FF0000"/>
                </a:solidFill>
                <a:sym typeface="+mn-ea"/>
              </a:rPr>
              <a:t>__str__()</a:t>
            </a:r>
            <a:r>
              <a:rPr lang="en-US" sz="1200" b="1">
                <a:solidFill>
                  <a:srgbClr val="92D050"/>
                </a:solidFill>
                <a:sym typeface="+mn-ea"/>
              </a:rPr>
              <a:t> function is not set, the string representation of the object is returned:</a:t>
            </a:r>
            <a:endParaRPr lang="en-US" sz="1200" b="1">
              <a:solidFill>
                <a:srgbClr val="92D050"/>
              </a:solidFill>
              <a:sym typeface="+mn-ea"/>
            </a:endParaRPr>
          </a:p>
          <a:p>
            <a:pPr algn="l"/>
            <a:r>
              <a:rPr lang="en-US" sz="1200" b="1">
                <a:solidFill>
                  <a:srgbClr val="00B0F0"/>
                </a:solidFill>
                <a:sym typeface="+mn-ea"/>
              </a:rPr>
              <a:t>  def __str__(self) :</a:t>
            </a:r>
            <a:endParaRPr lang="en-US" sz="1200" b="1">
              <a:solidFill>
                <a:srgbClr val="92D050"/>
              </a:solidFill>
              <a:sym typeface="+mn-ea"/>
            </a:endParaRPr>
          </a:p>
          <a:p>
            <a:pPr algn="l"/>
            <a:r>
              <a:rPr lang="en-US" sz="1200" b="1">
                <a:solidFill>
                  <a:srgbClr val="00B0F0"/>
                </a:solidFill>
                <a:sym typeface="+mn-ea"/>
              </a:rPr>
              <a:t>               return </a:t>
            </a:r>
            <a:r>
              <a:rPr lang="en-US" sz="1200">
                <a:solidFill>
                  <a:schemeClr val="bg1"/>
                </a:solidFill>
                <a:sym typeface="+mn-ea"/>
              </a:rPr>
              <a:t># statement(s)</a:t>
            </a:r>
            <a:endParaRPr lang="en-US" sz="1200">
              <a:solidFill>
                <a:schemeClr val="bg1"/>
              </a:solidFill>
              <a:sym typeface="+mn-ea"/>
            </a:endParaRPr>
          </a:p>
          <a:p>
            <a:pPr algn="ctr"/>
            <a:r>
              <a:rPr lang="en-US" sz="1200" b="1">
                <a:solidFill>
                  <a:srgbClr val="FFFF00"/>
                </a:solidFill>
                <a:sym typeface="+mn-ea"/>
              </a:rPr>
              <a:t>or</a:t>
            </a:r>
            <a:endParaRPr lang="en-US" sz="1200">
              <a:solidFill>
                <a:schemeClr val="bg1"/>
              </a:solidFill>
              <a:sym typeface="+mn-ea"/>
            </a:endParaRPr>
          </a:p>
          <a:p>
            <a:pPr algn="l"/>
            <a:r>
              <a:rPr lang="en-US" sz="1200" b="1">
                <a:solidFill>
                  <a:srgbClr val="00B0F0"/>
                </a:solidFill>
                <a:sym typeface="+mn-ea"/>
              </a:rPr>
              <a:t>  def __repr__(self) :</a:t>
            </a:r>
            <a:endParaRPr lang="en-US" sz="1200" b="1">
              <a:solidFill>
                <a:srgbClr val="92D050"/>
              </a:solidFill>
              <a:sym typeface="+mn-ea"/>
            </a:endParaRPr>
          </a:p>
          <a:p>
            <a:pPr algn="l"/>
            <a:r>
              <a:rPr lang="en-US" sz="1200" b="1">
                <a:solidFill>
                  <a:srgbClr val="00B0F0"/>
                </a:solidFill>
                <a:sym typeface="+mn-ea"/>
              </a:rPr>
              <a:t>               return </a:t>
            </a:r>
            <a:r>
              <a:rPr lang="en-US" sz="1200">
                <a:solidFill>
                  <a:schemeClr val="bg1"/>
                </a:solidFill>
                <a:sym typeface="+mn-ea"/>
              </a:rPr>
              <a:t># statement(s)</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a:t>
            </a:r>
            <a:r>
              <a:rPr lang="en-US" sz="1200" b="1">
                <a:solidFill>
                  <a:srgbClr val="E907E7"/>
                </a:solidFill>
                <a:sym typeface="+mn-ea"/>
              </a:rPr>
              <a:t> methd inside class</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method_1</a:t>
            </a:r>
            <a:r>
              <a:rPr lang="en-US" sz="1200" b="1">
                <a:solidFill>
                  <a:srgbClr val="00B0F0"/>
                </a:solidFill>
                <a:sym typeface="+mn-ea"/>
              </a:rPr>
              <a:t>(self , </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a:t>
            </a:r>
            <a:r>
              <a:rPr lang="en-US" sz="1200" b="1">
                <a:solidFill>
                  <a:srgbClr val="00B0F0"/>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a:solidFill>
                  <a:schemeClr val="bg1"/>
                </a:solidFill>
                <a:sym typeface="+mn-ea"/>
              </a:rPr>
              <a:t># statement(s)</a:t>
            </a:r>
            <a:endParaRPr lang="en-US" sz="1200">
              <a:solidFill>
                <a:schemeClr val="bg1"/>
              </a:solidFill>
              <a:sym typeface="+mn-ea"/>
            </a:endParaRPr>
          </a:p>
          <a:p>
            <a:pPr algn="l"/>
            <a:r>
              <a:rPr lang="en-US" sz="1200" b="1">
                <a:solidFill>
                  <a:srgbClr val="00B0F0"/>
                </a:solidFill>
                <a:sym typeface="+mn-ea"/>
              </a:rPr>
              <a:t>   def  </a:t>
            </a:r>
            <a:r>
              <a:rPr lang="en-US" sz="1200" b="1">
                <a:solidFill>
                  <a:schemeClr val="accent2"/>
                </a:solidFill>
                <a:sym typeface="+mn-ea"/>
              </a:rPr>
              <a:t>method_2</a:t>
            </a:r>
            <a:r>
              <a:rPr lang="en-US" sz="1200" b="1">
                <a:solidFill>
                  <a:srgbClr val="00B0F0"/>
                </a:solidFill>
                <a:sym typeface="+mn-ea"/>
              </a:rPr>
              <a:t>(self , </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a:solidFill>
                  <a:schemeClr val="bg1"/>
                </a:solidFill>
                <a:sym typeface="+mn-ea"/>
              </a:rPr>
              <a:t># statement(s)</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method_3</a:t>
            </a:r>
            <a:r>
              <a:rPr lang="en-US" sz="1200" b="1">
                <a:solidFill>
                  <a:srgbClr val="00B0F0"/>
                </a:solidFill>
                <a:sym typeface="+mn-ea"/>
              </a:rPr>
              <a:t>(self , </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a:solidFill>
                  <a:schemeClr val="bg1"/>
                </a:solidFill>
                <a:sym typeface="+mn-ea"/>
              </a:rPr>
              <a:t># statement(s)</a:t>
            </a:r>
            <a:endParaRPr lang="en-US" sz="1200" b="1">
              <a:solidFill>
                <a:srgbClr val="00B0F0"/>
              </a:solidFill>
              <a:sym typeface="+mn-ea"/>
            </a:endParaRPr>
          </a:p>
        </p:txBody>
      </p:sp>
      <p:sp>
        <p:nvSpPr>
          <p:cNvPr id="12" name="Rectangles 11"/>
          <p:cNvSpPr/>
          <p:nvPr/>
        </p:nvSpPr>
        <p:spPr>
          <a:xfrm>
            <a:off x="7950835" y="1905"/>
            <a:ext cx="4170045" cy="40982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0000"/>
                </a:solidFill>
                <a:sym typeface="+mn-ea"/>
              </a:rPr>
              <a:t>(in python)</a:t>
            </a:r>
            <a:endParaRPr lang="en-US" sz="1200" b="1">
              <a:sym typeface="+mn-ea"/>
            </a:endParaRPr>
          </a:p>
          <a:p>
            <a:pPr algn="l"/>
            <a:r>
              <a:rPr lang="en-US" sz="1200" b="1">
                <a:solidFill>
                  <a:srgbClr val="FF0000"/>
                </a:solidFill>
                <a:sym typeface="+mn-ea"/>
              </a:rPr>
              <a:t>1.</a:t>
            </a:r>
            <a:r>
              <a:rPr lang="en-US" sz="1200" b="1">
                <a:sym typeface="+mn-ea"/>
              </a:rPr>
              <a:t> inside class if you want to declare &amp; access variable in constructor  then you will use with </a:t>
            </a:r>
            <a:r>
              <a:rPr lang="en-US" sz="1200" b="1">
                <a:solidFill>
                  <a:srgbClr val="00B0F0"/>
                </a:solidFill>
                <a:sym typeface="+mn-ea"/>
              </a:rPr>
              <a:t>self . self </a:t>
            </a:r>
            <a:r>
              <a:rPr lang="en-US" sz="1200" b="1">
                <a:solidFill>
                  <a:srgbClr val="002060"/>
                </a:solidFill>
                <a:sym typeface="+mn-ea"/>
              </a:rPr>
              <a:t>wll be the first parameter</a:t>
            </a:r>
            <a:endParaRPr lang="en-US" sz="1200" b="1">
              <a:solidFill>
                <a:srgbClr val="00B0F0"/>
              </a:solidFill>
              <a:sym typeface="+mn-ea"/>
            </a:endParaRPr>
          </a:p>
          <a:p>
            <a:pPr algn="l"/>
            <a:r>
              <a:rPr lang="en-US" sz="1200" b="1">
                <a:solidFill>
                  <a:srgbClr val="FF0000"/>
                </a:solidFill>
                <a:sym typeface="+mn-ea"/>
              </a:rPr>
              <a:t>2. </a:t>
            </a:r>
            <a:r>
              <a:rPr lang="en-US" sz="1200" b="1">
                <a:sym typeface="+mn-ea"/>
              </a:rPr>
              <a:t>inside class if you want to declare &amp; access variable in function then you will use with </a:t>
            </a:r>
            <a:r>
              <a:rPr lang="en-US" sz="1200" b="1">
                <a:solidFill>
                  <a:srgbClr val="00B0F0"/>
                </a:solidFill>
                <a:sym typeface="+mn-ea"/>
              </a:rPr>
              <a:t>self . self </a:t>
            </a:r>
            <a:r>
              <a:rPr lang="en-US" sz="1200" b="1">
                <a:solidFill>
                  <a:srgbClr val="002060"/>
                </a:solidFill>
                <a:sym typeface="+mn-ea"/>
              </a:rPr>
              <a:t>wll be the first parameter</a:t>
            </a:r>
            <a:r>
              <a:rPr lang="en-US" sz="1200" b="1">
                <a:solidFill>
                  <a:srgbClr val="00B0F0"/>
                </a:solidFill>
                <a:sym typeface="+mn-ea"/>
              </a:rPr>
              <a:t>.</a:t>
            </a:r>
            <a:endParaRPr lang="en-US" sz="1200" b="1">
              <a:solidFill>
                <a:srgbClr val="00B0F0"/>
              </a:solidFill>
              <a:sym typeface="+mn-ea"/>
            </a:endParaRPr>
          </a:p>
          <a:p>
            <a:pPr algn="l"/>
            <a:r>
              <a:rPr lang="en-US" sz="1200" b="1">
                <a:solidFill>
                  <a:srgbClr val="FF0000"/>
                </a:solidFill>
                <a:sym typeface="+mn-ea"/>
              </a:rPr>
              <a:t>3. </a:t>
            </a:r>
            <a:r>
              <a:rPr lang="en-US" sz="1200" b="1">
                <a:solidFill>
                  <a:schemeClr val="tx1"/>
                </a:solidFill>
                <a:sym typeface="+mn-ea"/>
              </a:rPr>
              <a:t>jo bhi method class ke andr create kr rhe ho uska first parameter </a:t>
            </a:r>
            <a:r>
              <a:rPr lang="en-US" sz="1200" b="1">
                <a:solidFill>
                  <a:srgbClr val="00B0F0"/>
                </a:solidFill>
                <a:sym typeface="+mn-ea"/>
              </a:rPr>
              <a:t>self </a:t>
            </a:r>
            <a:r>
              <a:rPr lang="en-US" sz="1200" b="1">
                <a:solidFill>
                  <a:schemeClr val="tx1"/>
                </a:solidFill>
                <a:sym typeface="+mn-ea"/>
              </a:rPr>
              <a:t>rhega.</a:t>
            </a:r>
            <a:endParaRPr lang="en-US" sz="1200" b="1">
              <a:solidFill>
                <a:srgbClr val="FF0000"/>
              </a:solidFill>
              <a:sym typeface="+mn-ea"/>
            </a:endParaRPr>
          </a:p>
          <a:p>
            <a:pPr algn="l"/>
            <a:r>
              <a:rPr lang="en-US" sz="1200" b="1">
                <a:solidFill>
                  <a:srgbClr val="FF0000"/>
                </a:solidFill>
                <a:sym typeface="+mn-ea"/>
              </a:rPr>
              <a:t>4. </a:t>
            </a:r>
            <a:r>
              <a:rPr lang="en-US" sz="1200" b="1">
                <a:solidFill>
                  <a:schemeClr val="tx1"/>
                </a:solidFill>
                <a:sym typeface="+mn-ea"/>
              </a:rPr>
              <a:t>The </a:t>
            </a:r>
            <a:r>
              <a:rPr lang="en-US" sz="1200" b="1">
                <a:solidFill>
                  <a:srgbClr val="00B0F0"/>
                </a:solidFill>
                <a:sym typeface="+mn-ea"/>
              </a:rPr>
              <a:t>self </a:t>
            </a:r>
            <a:r>
              <a:rPr lang="en-US" sz="1200" b="1">
                <a:solidFill>
                  <a:schemeClr val="tx1"/>
                </a:solidFill>
                <a:sym typeface="+mn-ea"/>
              </a:rPr>
              <a:t>parameter is a reference to the current instance of the class, and is used to access variables that belong to the class.</a:t>
            </a:r>
            <a:endParaRPr lang="en-US" sz="1200" b="1">
              <a:solidFill>
                <a:schemeClr val="tx1"/>
              </a:solidFill>
              <a:sym typeface="+mn-ea"/>
            </a:endParaRPr>
          </a:p>
          <a:p>
            <a:pPr algn="l"/>
            <a:r>
              <a:rPr lang="en-US" sz="1200" b="1">
                <a:solidFill>
                  <a:srgbClr val="FF0000"/>
                </a:solidFill>
                <a:sym typeface="+mn-ea"/>
              </a:rPr>
              <a:t>5. </a:t>
            </a:r>
            <a:r>
              <a:rPr lang="en-US" sz="1200" b="1">
                <a:solidFill>
                  <a:schemeClr val="tx1"/>
                </a:solidFill>
                <a:sym typeface="+mn-ea"/>
              </a:rPr>
              <a:t>The </a:t>
            </a:r>
            <a:r>
              <a:rPr lang="en-US" sz="1200" b="1">
                <a:solidFill>
                  <a:srgbClr val="00B0F0"/>
                </a:solidFill>
                <a:sym typeface="+mn-ea"/>
              </a:rPr>
              <a:t>__str__</a:t>
            </a:r>
            <a:r>
              <a:rPr lang="en-US" sz="1200" b="1">
                <a:solidFill>
                  <a:schemeClr val="tx1"/>
                </a:solidFill>
                <a:sym typeface="+mn-ea"/>
              </a:rPr>
              <a:t> method in Python represents the class objects as a string – it can be used for classes. The </a:t>
            </a:r>
            <a:r>
              <a:rPr lang="en-US" sz="1200" b="1">
                <a:solidFill>
                  <a:srgbClr val="00B0F0"/>
                </a:solidFill>
                <a:sym typeface="+mn-ea"/>
              </a:rPr>
              <a:t>__str__</a:t>
            </a:r>
            <a:r>
              <a:rPr lang="en-US" sz="1200" b="1">
                <a:solidFill>
                  <a:schemeClr val="tx1"/>
                </a:solidFill>
                <a:sym typeface="+mn-ea"/>
              </a:rPr>
              <a:t> method should be defined in a way that is easy to read and outputs all the members of the class.</a:t>
            </a:r>
            <a:endParaRPr lang="en-US" sz="1200" b="1">
              <a:solidFill>
                <a:schemeClr val="tx1"/>
              </a:solidFill>
              <a:sym typeface="+mn-ea"/>
            </a:endParaRPr>
          </a:p>
          <a:p>
            <a:pPr algn="l"/>
            <a:r>
              <a:rPr lang="en-US" sz="1200" b="1">
                <a:solidFill>
                  <a:srgbClr val="FF0000"/>
                </a:solidFill>
                <a:sym typeface="+mn-ea"/>
              </a:rPr>
              <a:t>6. </a:t>
            </a:r>
            <a:r>
              <a:rPr lang="en-US" sz="1200" b="1">
                <a:solidFill>
                  <a:schemeClr val="tx1"/>
                </a:solidFill>
                <a:sym typeface="+mn-ea"/>
              </a:rPr>
              <a:t>The </a:t>
            </a:r>
            <a:r>
              <a:rPr lang="en-US" sz="1200" b="1">
                <a:solidFill>
                  <a:srgbClr val="00B0F0"/>
                </a:solidFill>
                <a:sym typeface="+mn-ea"/>
              </a:rPr>
              <a:t>self </a:t>
            </a:r>
            <a:r>
              <a:rPr lang="en-US" sz="1200" b="1">
                <a:solidFill>
                  <a:schemeClr val="tx1"/>
                </a:solidFill>
                <a:sym typeface="+mn-ea"/>
              </a:rPr>
              <a:t>parameter is a reference to the current instance of the class, and is used to access variables that belongs to the class.</a:t>
            </a:r>
            <a:endParaRPr lang="en-US" sz="1200" b="1">
              <a:solidFill>
                <a:schemeClr val="tx1"/>
              </a:solidFill>
              <a:sym typeface="+mn-ea"/>
            </a:endParaRPr>
          </a:p>
          <a:p>
            <a:pPr algn="l"/>
            <a:r>
              <a:rPr lang="en-US" sz="1200" b="1">
                <a:solidFill>
                  <a:srgbClr val="FF0000"/>
                </a:solidFill>
                <a:sym typeface="+mn-ea"/>
              </a:rPr>
              <a:t>7. </a:t>
            </a:r>
            <a:r>
              <a:rPr lang="en-US" sz="1200" b="1">
                <a:solidFill>
                  <a:schemeClr val="tx1"/>
                </a:solidFill>
                <a:sym typeface="+mn-ea"/>
              </a:rPr>
              <a:t>It does not have to be named </a:t>
            </a:r>
            <a:r>
              <a:rPr lang="en-US" sz="1200" b="1">
                <a:solidFill>
                  <a:srgbClr val="00B0F0"/>
                </a:solidFill>
                <a:sym typeface="+mn-ea"/>
              </a:rPr>
              <a:t>self </a:t>
            </a:r>
            <a:r>
              <a:rPr lang="en-US" sz="1200" b="1">
                <a:solidFill>
                  <a:schemeClr val="tx1"/>
                </a:solidFill>
                <a:sym typeface="+mn-ea"/>
              </a:rPr>
              <a:t>, you can call it whatever you like, but it has to be the first parameter of any function in the class:</a:t>
            </a:r>
            <a:endParaRPr lang="en-US" sz="1200" b="1">
              <a:solidFill>
                <a:schemeClr val="tx1"/>
              </a:solidFill>
              <a:sym typeface="+mn-ea"/>
            </a:endParaRPr>
          </a:p>
        </p:txBody>
      </p:sp>
      <p:sp>
        <p:nvSpPr>
          <p:cNvPr id="9" name="Rectangles 8"/>
          <p:cNvSpPr/>
          <p:nvPr/>
        </p:nvSpPr>
        <p:spPr>
          <a:xfrm>
            <a:off x="7950200" y="4100195"/>
            <a:ext cx="4170680" cy="8280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var1 </a:t>
            </a:r>
            <a:r>
              <a:rPr lang="en-US" sz="1200" b="1">
                <a:solidFill>
                  <a:schemeClr val="accent4"/>
                </a:solidFill>
                <a:sym typeface="+mn-ea"/>
              </a:rPr>
              <a:t> ;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rgbClr val="00B0F0"/>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method_;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method2;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methodN;</a:t>
            </a:r>
            <a:endParaRPr lang="en-US" sz="1200" b="1">
              <a:solidFill>
                <a:srgbClr val="00B0F0"/>
              </a:solidFill>
              <a:sym typeface="+mn-ea"/>
            </a:endParaRPr>
          </a:p>
        </p:txBody>
      </p:sp>
      <p:sp>
        <p:nvSpPr>
          <p:cNvPr id="10" name="Rectangles 9"/>
          <p:cNvSpPr/>
          <p:nvPr/>
        </p:nvSpPr>
        <p:spPr>
          <a:xfrm>
            <a:off x="10106025" y="6068060"/>
            <a:ext cx="2010410" cy="7842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FFFF00"/>
              </a:solidFill>
              <a:sym typeface="+mn-ea"/>
            </a:endParaRPr>
          </a:p>
          <a:p>
            <a:pPr algn="l"/>
            <a:r>
              <a:rPr lang="en-US" sz="1200" b="1">
                <a:solidFill>
                  <a:schemeClr val="accent4"/>
                </a:solidFill>
                <a:sym typeface="+mn-ea"/>
              </a:rPr>
              <a:t>ON</a:t>
            </a:r>
            <a:r>
              <a:rPr lang="en-US" sz="1200" b="1">
                <a:solidFill>
                  <a:srgbClr val="00B0F0"/>
                </a:solidFill>
                <a:sym typeface="+mn-ea"/>
              </a:rPr>
              <a:t>=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rgbClr val="00B0F0"/>
              </a:solidFill>
              <a:sym typeface="+mn-ea"/>
            </a:endParaRPr>
          </a:p>
        </p:txBody>
      </p:sp>
      <p:sp>
        <p:nvSpPr>
          <p:cNvPr id="11" name="Rectangles 10"/>
          <p:cNvSpPr/>
          <p:nvPr/>
        </p:nvSpPr>
        <p:spPr>
          <a:xfrm>
            <a:off x="10106025" y="4928235"/>
            <a:ext cx="2009775" cy="11398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delete Object Properties</a:t>
            </a:r>
            <a:endParaRPr lang="en-US" sz="1200" b="1">
              <a:solidFill>
                <a:srgbClr val="FFFF00"/>
              </a:solidFill>
              <a:sym typeface="+mn-ea"/>
            </a:endParaRPr>
          </a:p>
          <a:p>
            <a:pPr algn="l"/>
            <a:r>
              <a:rPr lang="en-US" sz="1200" b="1">
                <a:solidFill>
                  <a:srgbClr val="92D050"/>
                </a:solidFill>
                <a:sym typeface="+mn-ea"/>
              </a:rPr>
              <a:t>properties is variable which is inside class</a:t>
            </a:r>
            <a:endParaRPr lang="en-US" sz="1200" b="1">
              <a:solidFill>
                <a:srgbClr val="92D050"/>
              </a:solidFill>
              <a:sym typeface="+mn-ea"/>
            </a:endParaRPr>
          </a:p>
          <a:p>
            <a:pPr algn="l"/>
            <a:r>
              <a:rPr lang="en-US" sz="1200" b="1">
                <a:solidFill>
                  <a:srgbClr val="FF0000"/>
                </a:solidFill>
                <a:sym typeface="+mn-ea"/>
              </a:rPr>
              <a:t>syntax :- </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properties</a:t>
            </a:r>
            <a:endParaRPr lang="en-US" sz="1200" b="1">
              <a:solidFill>
                <a:srgbClr val="00B0F0"/>
              </a:solidFill>
              <a:sym typeface="+mn-ea"/>
            </a:endParaRPr>
          </a:p>
          <a:p>
            <a:pPr algn="l"/>
            <a:r>
              <a:rPr lang="en-US" sz="1200" b="1">
                <a:solidFill>
                  <a:srgbClr val="FF0000"/>
                </a:solidFill>
                <a:sym typeface="+mn-ea"/>
              </a:rPr>
              <a:t>ex:-</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a:t>
            </a:r>
            <a:endParaRPr lang="en-US" sz="1200" b="1">
              <a:solidFill>
                <a:srgbClr val="00B0F0"/>
              </a:solidFill>
              <a:sym typeface="+mn-ea"/>
            </a:endParaRPr>
          </a:p>
          <a:p>
            <a:pPr algn="l"/>
            <a:r>
              <a:rPr lang="en-US" sz="1200" b="1">
                <a:solidFill>
                  <a:srgbClr val="FFFF00"/>
                </a:solidFill>
                <a:sym typeface="+mn-ea"/>
              </a:rPr>
              <a:t>delete Object  :-   </a:t>
            </a:r>
            <a:r>
              <a:rPr lang="en-US" sz="1200" b="1">
                <a:solidFill>
                  <a:srgbClr val="00B0F0"/>
                </a:solidFill>
                <a:sym typeface="+mn-ea"/>
              </a:rPr>
              <a:t>del </a:t>
            </a:r>
            <a:r>
              <a:rPr lang="en-US" sz="1200" b="1">
                <a:solidFill>
                  <a:schemeClr val="accent4"/>
                </a:solidFill>
                <a:sym typeface="+mn-ea"/>
              </a:rPr>
              <a:t>ON</a:t>
            </a:r>
            <a:endParaRPr lang="en-US" sz="1200" b="1">
              <a:solidFill>
                <a:srgbClr val="00B0F0"/>
              </a:solidFill>
              <a:sym typeface="+mn-ea"/>
            </a:endParaRPr>
          </a:p>
        </p:txBody>
      </p:sp>
      <p:sp>
        <p:nvSpPr>
          <p:cNvPr id="13" name="Rectangles 12"/>
          <p:cNvSpPr/>
          <p:nvPr/>
        </p:nvSpPr>
        <p:spPr>
          <a:xfrm>
            <a:off x="2574290" y="6038215"/>
            <a:ext cx="2457450" cy="5988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00B0F0"/>
                </a:solidFill>
                <a:sym typeface="+mn-ea"/>
              </a:rPr>
              <a:t>ON :- </a:t>
            </a:r>
            <a:r>
              <a:rPr lang="en-US" sz="1200" b="1">
                <a:solidFill>
                  <a:schemeClr val="bg1"/>
                </a:solidFill>
                <a:sym typeface="+mn-ea"/>
              </a:rPr>
              <a:t>ObjecName </a:t>
            </a:r>
            <a:r>
              <a:rPr lang="en-US" sz="1200" b="1">
                <a:solidFill>
                  <a:srgbClr val="FFFF00"/>
                </a:solidFill>
                <a:sym typeface="+mn-ea"/>
              </a:rPr>
              <a:t>or </a:t>
            </a:r>
            <a:r>
              <a:rPr lang="en-US" sz="1200" b="1">
                <a:solidFill>
                  <a:schemeClr val="bg1"/>
                </a:solidFill>
                <a:sym typeface="+mn-ea"/>
              </a:rPr>
              <a:t>InstanceName</a:t>
            </a:r>
            <a:endParaRPr lang="en-US" sz="1200" b="1">
              <a:solidFill>
                <a:srgbClr val="00B0F0"/>
              </a:solidFill>
              <a:sym typeface="+mn-ea"/>
            </a:endParaRPr>
          </a:p>
          <a:p>
            <a:pPr algn="l"/>
            <a:r>
              <a:rPr lang="en-US" sz="1200" b="1">
                <a:solidFill>
                  <a:srgbClr val="00B0F0"/>
                </a:solidFill>
                <a:sym typeface="+mn-ea"/>
              </a:rPr>
              <a:t>CN :- </a:t>
            </a:r>
            <a:r>
              <a:rPr lang="en-US" sz="1200" b="1">
                <a:solidFill>
                  <a:schemeClr val="bg1"/>
                </a:solidFill>
                <a:sym typeface="+mn-ea"/>
              </a:rPr>
              <a:t>ClassName</a:t>
            </a:r>
            <a:endParaRPr lang="en-US" sz="1200" b="1">
              <a:solidFill>
                <a:schemeClr val="bg1"/>
              </a:solidFill>
              <a:sym typeface="+mn-ea"/>
            </a:endParaRPr>
          </a:p>
        </p:txBody>
      </p:sp>
      <p:sp>
        <p:nvSpPr>
          <p:cNvPr id="14" name="Rectangles 13"/>
          <p:cNvSpPr/>
          <p:nvPr/>
        </p:nvSpPr>
        <p:spPr>
          <a:xfrm>
            <a:off x="7950835" y="4926330"/>
            <a:ext cx="2155190" cy="19005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The pass Statement</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92D050"/>
                </a:solidFill>
                <a:sym typeface="+mn-ea"/>
              </a:rPr>
              <a:t>definitions cannot be empty, but if you for some reason have a </a:t>
            </a:r>
            <a:r>
              <a:rPr lang="en-US" sz="1200" b="1">
                <a:solidFill>
                  <a:srgbClr val="00B0F0"/>
                </a:solidFill>
                <a:sym typeface="+mn-ea"/>
              </a:rPr>
              <a:t>class </a:t>
            </a:r>
            <a:r>
              <a:rPr lang="en-US" sz="1200" b="1">
                <a:solidFill>
                  <a:srgbClr val="92D050"/>
                </a:solidFill>
                <a:sym typeface="+mn-ea"/>
              </a:rPr>
              <a:t>definition with no content, put in the </a:t>
            </a:r>
            <a:r>
              <a:rPr lang="en-US" sz="1200" b="1">
                <a:solidFill>
                  <a:srgbClr val="00B0F0"/>
                </a:solidFill>
                <a:sym typeface="+mn-ea"/>
              </a:rPr>
              <a:t>pass </a:t>
            </a:r>
            <a:r>
              <a:rPr lang="en-US" sz="1200" b="1">
                <a:solidFill>
                  <a:srgbClr val="92D050"/>
                </a:solidFill>
                <a:sym typeface="+mn-ea"/>
              </a:rPr>
              <a:t>statement to avoid getting an error.</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pass</a:t>
            </a:r>
            <a:endParaRPr lang="en-US" sz="1200" b="1">
              <a:solidFill>
                <a:srgbClr val="00B0F0"/>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5040" y="34290"/>
            <a:ext cx="1591310" cy="2724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26670" y="379095"/>
            <a:ext cx="4105910" cy="31661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Example :-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
        <p:nvSpPr>
          <p:cNvPr id="6" name="Rectangles 5"/>
          <p:cNvSpPr/>
          <p:nvPr/>
        </p:nvSpPr>
        <p:spPr>
          <a:xfrm>
            <a:off x="4144010" y="0"/>
            <a:ext cx="2847975" cy="44862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l"/>
            <a:r>
              <a:rPr lang="en-US" sz="1200" b="1">
                <a:solidFill>
                  <a:srgbClr val="FFFF00"/>
                </a:solidFill>
                <a:sym typeface="+mn-ea"/>
              </a:rPr>
              <a:t>Defined class and create Instance</a:t>
            </a:r>
            <a:endParaRPr lang="en-US" sz="1200" b="1">
              <a:solidFill>
                <a:srgbClr val="FFFF00"/>
              </a:solidFill>
              <a:sym typeface="+mn-ea"/>
            </a:endParaRPr>
          </a:p>
          <a:p>
            <a:pPr algn="ctr"/>
            <a:r>
              <a:rPr lang="en-US" sz="1200" b="1">
                <a:solidFill>
                  <a:srgbClr val="FFFF00"/>
                </a:solidFill>
                <a:sym typeface="+mn-ea"/>
              </a:rPr>
              <a:t>global variable without constructor</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MyClass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x </a:t>
            </a:r>
            <a:r>
              <a:rPr lang="en-US" sz="1200" b="1">
                <a:solidFill>
                  <a:srgbClr val="00B0F0"/>
                </a:solidFill>
                <a:sym typeface="+mn-ea"/>
              </a:rPr>
              <a:t>= </a:t>
            </a:r>
            <a:r>
              <a:rPr lang="en-US" sz="1200" b="1">
                <a:solidFill>
                  <a:schemeClr val="bg1"/>
                </a:solidFill>
                <a:sym typeface="+mn-ea"/>
              </a:rPr>
              <a:t>5</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MyClass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a:t>
            </a:r>
            <a:r>
              <a:rPr lang="en-US" sz="1200" b="1">
                <a:solidFill>
                  <a:schemeClr val="accent4"/>
                </a:solidFill>
                <a:sym typeface="+mn-ea"/>
              </a:rPr>
              <a:t>1</a:t>
            </a:r>
            <a:r>
              <a:rPr lang="en-US" sz="1200" b="1">
                <a:solidFill>
                  <a:srgbClr val="00B0F0"/>
                </a:solidFill>
                <a:sym typeface="+mn-ea"/>
              </a:rPr>
              <a:t>.</a:t>
            </a:r>
            <a:r>
              <a:rPr lang="en-US" sz="1200" b="1">
                <a:solidFill>
                  <a:schemeClr val="accent2"/>
                </a:solidFill>
                <a:sym typeface="+mn-ea"/>
              </a:rPr>
              <a:t>x</a:t>
            </a:r>
            <a:r>
              <a:rPr lang="en-US" sz="1200" b="1">
                <a:solidFill>
                  <a:srgbClr val="00B0F0"/>
                </a:solidFill>
                <a:sym typeface="+mn-ea"/>
              </a:rPr>
              <a:t>) </a:t>
            </a:r>
            <a:r>
              <a:rPr lang="en-US" sz="1200" b="1">
                <a:solidFill>
                  <a:srgbClr val="92D050"/>
                </a:solidFill>
                <a:sym typeface="+mn-ea"/>
              </a:rPr>
              <a:t># 5</a:t>
            </a:r>
            <a:endParaRPr lang="en-US" sz="1200" b="1">
              <a:solidFill>
                <a:srgbClr val="92D050"/>
              </a:solidFill>
              <a:sym typeface="+mn-ea"/>
            </a:endParaRPr>
          </a:p>
          <a:p>
            <a:pPr algn="ctr"/>
            <a:r>
              <a:rPr lang="en-US" sz="1200" b="1">
                <a:solidFill>
                  <a:srgbClr val="FFFF00"/>
                </a:solidFill>
                <a:sym typeface="+mn-ea"/>
              </a:rPr>
              <a:t>global variable with constructor</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name</a:t>
            </a:r>
            <a:r>
              <a:rPr lang="en-US" sz="1200" b="1">
                <a:solidFill>
                  <a:srgbClr val="00B0F0"/>
                </a:solidFill>
                <a:sym typeface="+mn-ea"/>
              </a:rPr>
              <a:t>)</a:t>
            </a:r>
            <a:r>
              <a:rPr lang="en-US" sz="1200" b="1">
                <a:solidFill>
                  <a:srgbClr val="00B0F0"/>
                </a:solidFill>
                <a:sym typeface="+mn-ea"/>
              </a:rPr>
              <a:t> </a:t>
            </a:r>
            <a:r>
              <a:rPr lang="en-US" sz="1200" b="1">
                <a:solidFill>
                  <a:srgbClr val="92D050"/>
                </a:solidFill>
                <a:sym typeface="+mn-ea"/>
              </a:rPr>
              <a:t># John</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age</a:t>
            </a:r>
            <a:r>
              <a:rPr lang="en-US" sz="1200" b="1">
                <a:solidFill>
                  <a:srgbClr val="00B0F0"/>
                </a:solidFill>
                <a:sym typeface="+mn-ea"/>
              </a:rPr>
              <a:t>)</a:t>
            </a:r>
            <a:r>
              <a:rPr lang="en-US" sz="1200" b="1">
                <a:solidFill>
                  <a:srgbClr val="00B0F0"/>
                </a:solidFill>
                <a:sym typeface="+mn-ea"/>
              </a:rPr>
              <a:t> </a:t>
            </a:r>
            <a:r>
              <a:rPr lang="en-US" sz="1200" b="1">
                <a:solidFill>
                  <a:srgbClr val="92D050"/>
                </a:solidFill>
                <a:sym typeface="+mn-ea"/>
              </a:rPr>
              <a:t># 36</a:t>
            </a:r>
            <a:endParaRPr lang="en-US" sz="1200" b="1">
              <a:solidFill>
                <a:srgbClr val="92D050"/>
              </a:solidFill>
              <a:sym typeface="+mn-ea"/>
            </a:endParaRPr>
          </a:p>
          <a:p>
            <a:pPr algn="ctr"/>
            <a:r>
              <a:rPr lang="en-US" sz="1200" b="1">
                <a:solidFill>
                  <a:srgbClr val="FFFF00"/>
                </a:solidFill>
                <a:sym typeface="+mn-ea"/>
              </a:rPr>
              <a:t> methd inside class</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myfunc</a:t>
            </a:r>
            <a:r>
              <a:rPr lang="en-US" sz="1200" b="1">
                <a:solidFill>
                  <a:srgbClr val="00B0F0"/>
                </a:solidFill>
                <a:sym typeface="+mn-ea"/>
              </a:rPr>
              <a:t>(self):</a:t>
            </a:r>
            <a:endParaRPr lang="en-US" sz="1200" b="1">
              <a:solidFill>
                <a:srgbClr val="00B0F0"/>
              </a:solidFill>
              <a:sym typeface="+mn-ea"/>
            </a:endParaRPr>
          </a:p>
          <a:p>
            <a:pPr algn="l"/>
            <a:r>
              <a:rPr lang="en-US" sz="1200" b="1">
                <a:solidFill>
                  <a:srgbClr val="00B0F0"/>
                </a:solidFill>
                <a:sym typeface="+mn-ea"/>
              </a:rPr>
              <a:t>    print(</a:t>
            </a:r>
            <a:r>
              <a:rPr lang="en-US" sz="1200" b="1">
                <a:solidFill>
                  <a:schemeClr val="bg1"/>
                </a:solidFill>
                <a:sym typeface="+mn-ea"/>
              </a:rPr>
              <a:t>"Hello my name is " </a:t>
            </a:r>
            <a:r>
              <a:rPr lang="en-US" sz="1200" b="1">
                <a:solidFill>
                  <a:srgbClr val="00B0F0"/>
                </a:solidFill>
                <a:sym typeface="+mn-ea"/>
              </a:rPr>
              <a:t>+ self.</a:t>
            </a:r>
            <a:r>
              <a:rPr lang="en-US" sz="1200" b="1">
                <a:solidFill>
                  <a:schemeClr val="accent2"/>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myfunc</a:t>
            </a:r>
            <a:r>
              <a:rPr lang="en-US" sz="1200" b="1">
                <a:solidFill>
                  <a:srgbClr val="00B0F0"/>
                </a:solidFill>
                <a:sym typeface="+mn-ea"/>
              </a:rPr>
              <a:t>() </a:t>
            </a:r>
            <a:r>
              <a:rPr lang="en-US" sz="1200" b="1">
                <a:solidFill>
                  <a:srgbClr val="92D050"/>
                </a:solidFill>
                <a:sym typeface="+mn-ea"/>
              </a:rPr>
              <a:t># Hello my name is John</a:t>
            </a:r>
            <a:r>
              <a:rPr lang="en-US" sz="1200" b="1">
                <a:solidFill>
                  <a:srgbClr val="FFFF00"/>
                </a:solidFill>
                <a:sym typeface="+mn-ea"/>
              </a:rPr>
              <a:t> </a:t>
            </a:r>
            <a:endParaRPr lang="en-US" sz="1200" b="1">
              <a:solidFill>
                <a:srgbClr val="92D050"/>
              </a:solidFill>
              <a:sym typeface="+mn-ea"/>
            </a:endParaRPr>
          </a:p>
        </p:txBody>
      </p:sp>
      <p:sp>
        <p:nvSpPr>
          <p:cNvPr id="7" name="Rectangles 6"/>
          <p:cNvSpPr/>
          <p:nvPr/>
        </p:nvSpPr>
        <p:spPr>
          <a:xfrm>
            <a:off x="27305" y="3544570"/>
            <a:ext cx="4105275" cy="32867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without parameter in constructor</a:t>
            </a:r>
            <a:endParaRPr lang="en-US" sz="1200" b="1">
              <a:solidFill>
                <a:srgbClr val="FFFF00"/>
              </a:solidFill>
              <a:sym typeface="+mn-ea"/>
            </a:endParaRPr>
          </a:p>
          <a:p>
            <a:pPr algn="ct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
        <p:nvSpPr>
          <p:cNvPr id="9" name="Rectangles 8"/>
          <p:cNvSpPr/>
          <p:nvPr/>
        </p:nvSpPr>
        <p:spPr>
          <a:xfrm>
            <a:off x="6992620" y="0"/>
            <a:ext cx="2778125" cy="22428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global variable with constructor</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a:t>
            </a:r>
            <a:endParaRPr lang="en-US" sz="1200" b="1">
              <a:solidFill>
                <a:schemeClr val="bg1"/>
              </a:solidFill>
              <a:sym typeface="+mn-ea"/>
            </a:endParaRPr>
          </a:p>
          <a:p>
            <a:pPr algn="l"/>
            <a:r>
              <a:rPr lang="en-US" sz="1200" b="1">
                <a:solidFill>
                  <a:schemeClr val="accent2"/>
                </a:solidFill>
                <a:sym typeface="+mn-ea"/>
              </a:rPr>
              <a:t>  age </a:t>
            </a:r>
            <a:r>
              <a:rPr lang="en-US" sz="1200" b="1">
                <a:solidFill>
                  <a:srgbClr val="00B0F0"/>
                </a:solidFill>
                <a:sym typeface="+mn-ea"/>
              </a:rPr>
              <a:t>= </a:t>
            </a:r>
            <a:r>
              <a:rPr lang="en-US" sz="1200" b="1">
                <a:solidFill>
                  <a:schemeClr val="bg1"/>
                </a:solidFill>
                <a:sym typeface="+mn-ea"/>
              </a:rPr>
              <a:t>0</a:t>
            </a:r>
            <a:endParaRPr lang="en-US" sz="1200" b="1">
              <a:solidFill>
                <a:schemeClr val="bg1"/>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myfunc</a:t>
            </a:r>
            <a:r>
              <a:rPr lang="en-US" sz="1200" b="1">
                <a:solidFill>
                  <a:srgbClr val="00B0F0"/>
                </a:solidFill>
                <a:sym typeface="+mn-ea"/>
              </a:rPr>
              <a:t>(self):</a:t>
            </a:r>
            <a:endParaRPr lang="en-US" sz="1200" b="1">
              <a:solidFill>
                <a:srgbClr val="00B0F0"/>
              </a:solidFill>
              <a:sym typeface="+mn-ea"/>
            </a:endParaRPr>
          </a:p>
          <a:p>
            <a:pPr algn="l"/>
            <a:r>
              <a:rPr lang="en-US" sz="1200" b="1">
                <a:solidFill>
                  <a:srgbClr val="00B0F0"/>
                </a:solidFill>
                <a:sym typeface="+mn-ea"/>
              </a:rPr>
              <a:t>    print(</a:t>
            </a:r>
            <a:r>
              <a:rPr lang="en-US" sz="1200" b="1">
                <a:solidFill>
                  <a:schemeClr val="bg1"/>
                </a:solidFill>
                <a:sym typeface="+mn-ea"/>
              </a:rPr>
              <a:t>"Hello my name is " </a:t>
            </a:r>
            <a:r>
              <a:rPr lang="en-US" sz="1200" b="1">
                <a:solidFill>
                  <a:srgbClr val="00B0F0"/>
                </a:solidFill>
                <a:sym typeface="+mn-ea"/>
              </a:rPr>
              <a:t>+ self.</a:t>
            </a:r>
            <a:r>
              <a:rPr lang="en-US" sz="1200" b="1">
                <a:solidFill>
                  <a:schemeClr val="accent2"/>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myfunc</a:t>
            </a:r>
            <a:r>
              <a:rPr lang="en-US" sz="1200" b="1">
                <a:solidFill>
                  <a:srgbClr val="00B0F0"/>
                </a:solidFill>
                <a:sym typeface="+mn-ea"/>
              </a:rPr>
              <a:t>() </a:t>
            </a:r>
            <a:r>
              <a:rPr lang="en-US" sz="1200" b="1">
                <a:solidFill>
                  <a:srgbClr val="92D050"/>
                </a:solidFill>
                <a:sym typeface="+mn-ea"/>
              </a:rPr>
              <a:t># Hello my name is John</a:t>
            </a:r>
            <a:endParaRPr lang="en-US" sz="1200" b="1">
              <a:solidFill>
                <a:srgbClr val="00B0F0"/>
              </a:solidFill>
              <a:sym typeface="+mn-ea"/>
            </a:endParaRPr>
          </a:p>
        </p:txBody>
      </p:sp>
      <p:sp>
        <p:nvSpPr>
          <p:cNvPr id="11" name="Rectangles 10"/>
          <p:cNvSpPr/>
          <p:nvPr/>
        </p:nvSpPr>
        <p:spPr>
          <a:xfrm>
            <a:off x="9763125" y="0"/>
            <a:ext cx="2386330" cy="24917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Use the __str__() and __repr__() Methods in Python</a:t>
            </a:r>
            <a:endParaRPr lang="en-US" sz="1200" b="1">
              <a:solidFill>
                <a:srgbClr val="00B0F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a:t>
            </a:r>
            <a:endParaRPr lang="en-US" sz="1200" b="1">
              <a:solidFill>
                <a:schemeClr val="bg1"/>
              </a:solidFill>
              <a:sym typeface="+mn-ea"/>
            </a:endParaRPr>
          </a:p>
          <a:p>
            <a:pPr algn="l"/>
            <a:r>
              <a:rPr lang="en-US" sz="1200" b="1">
                <a:solidFill>
                  <a:schemeClr val="accent2"/>
                </a:solidFill>
                <a:sym typeface="+mn-ea"/>
              </a:rPr>
              <a:t>  age </a:t>
            </a:r>
            <a:r>
              <a:rPr lang="en-US" sz="1200" b="1">
                <a:solidFill>
                  <a:srgbClr val="00B0F0"/>
                </a:solidFill>
                <a:sym typeface="+mn-ea"/>
              </a:rPr>
              <a:t>= </a:t>
            </a:r>
            <a:r>
              <a:rPr lang="en-US" sz="1200" b="1">
                <a:solidFill>
                  <a:schemeClr val="bg1"/>
                </a:solidFill>
                <a:sym typeface="+mn-ea"/>
              </a:rPr>
              <a:t>0</a:t>
            </a:r>
            <a:endParaRPr lang="en-US" sz="1200" b="1">
              <a:solidFill>
                <a:schemeClr val="bg1"/>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rgbClr val="00B0F0"/>
                </a:solidFill>
                <a:sym typeface="+mn-ea"/>
              </a:rPr>
              <a:t>__str__ (self):</a:t>
            </a:r>
            <a:endParaRPr lang="en-US" sz="1200" b="1">
              <a:solidFill>
                <a:srgbClr val="00B0F0"/>
              </a:solidFill>
              <a:sym typeface="+mn-ea"/>
            </a:endParaRPr>
          </a:p>
          <a:p>
            <a:pPr algn="l"/>
            <a:r>
              <a:rPr lang="en-US" sz="1200" b="1">
                <a:solidFill>
                  <a:srgbClr val="00B0F0"/>
                </a:solidFill>
                <a:sym typeface="+mn-ea"/>
              </a:rPr>
              <a:t>    return f"{self.</a:t>
            </a:r>
            <a:r>
              <a:rPr lang="en-US" sz="1200" b="1">
                <a:solidFill>
                  <a:schemeClr val="accent2"/>
                </a:solidFill>
                <a:sym typeface="+mn-ea"/>
              </a:rPr>
              <a:t>name</a:t>
            </a:r>
            <a:r>
              <a:rPr lang="en-US" sz="1200" b="1">
                <a:solidFill>
                  <a:srgbClr val="00B0F0"/>
                </a:solidFill>
                <a:sym typeface="+mn-ea"/>
              </a:rPr>
              <a:t>}({self.</a:t>
            </a:r>
            <a:r>
              <a:rPr lang="en-US" sz="1200" b="1">
                <a:solidFill>
                  <a:schemeClr val="accent2"/>
                </a:solidFill>
                <a:sym typeface="+mn-ea"/>
              </a:rPr>
              <a:t>age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rgbClr val="00B0F0"/>
                </a:solidFill>
                <a:sym typeface="+mn-ea"/>
              </a:rPr>
              <a:t>  </a:t>
            </a:r>
            <a:r>
              <a:rPr lang="en-US" sz="1200" b="1">
                <a:solidFill>
                  <a:srgbClr val="92D050"/>
                </a:solidFill>
                <a:sym typeface="+mn-ea"/>
              </a:rPr>
              <a:t># Hello my name is John</a:t>
            </a:r>
            <a:endParaRPr lang="en-US" sz="1200" b="1">
              <a:solidFill>
                <a:srgbClr val="00B0F0"/>
              </a:solidFill>
              <a:sym typeface="+mn-ea"/>
            </a:endParaRPr>
          </a:p>
        </p:txBody>
      </p:sp>
      <p:sp>
        <p:nvSpPr>
          <p:cNvPr id="12" name="Rectangles 11"/>
          <p:cNvSpPr/>
          <p:nvPr/>
        </p:nvSpPr>
        <p:spPr>
          <a:xfrm>
            <a:off x="9751695" y="2491740"/>
            <a:ext cx="2392680" cy="3143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global variable with constructor</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a:t>
            </a:r>
            <a:endParaRPr lang="en-US" sz="1200" b="1">
              <a:solidFill>
                <a:schemeClr val="bg1"/>
              </a:solidFill>
              <a:sym typeface="+mn-ea"/>
            </a:endParaRPr>
          </a:p>
          <a:p>
            <a:pPr algn="l"/>
            <a:r>
              <a:rPr lang="en-US" sz="1200" b="1">
                <a:solidFill>
                  <a:schemeClr val="accent2"/>
                </a:solidFill>
                <a:sym typeface="+mn-ea"/>
              </a:rPr>
              <a:t>  age </a:t>
            </a:r>
            <a:r>
              <a:rPr lang="en-US" sz="1200" b="1">
                <a:solidFill>
                  <a:srgbClr val="00B0F0"/>
                </a:solidFill>
                <a:sym typeface="+mn-ea"/>
              </a:rPr>
              <a:t>= </a:t>
            </a:r>
            <a:r>
              <a:rPr lang="en-US" sz="1200" b="1">
                <a:solidFill>
                  <a:schemeClr val="bg1"/>
                </a:solidFill>
                <a:sym typeface="+mn-ea"/>
              </a:rPr>
              <a:t>0</a:t>
            </a:r>
            <a:endParaRPr lang="en-US" sz="1200" b="1">
              <a:solidFill>
                <a:schemeClr val="bg1"/>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name</a:t>
            </a:r>
            <a:r>
              <a:rPr lang="en-US" sz="1200" b="1">
                <a:solidFill>
                  <a:srgbClr val="00B0F0"/>
                </a:solidFill>
                <a:sym typeface="+mn-ea"/>
              </a:rPr>
              <a:t>) </a:t>
            </a:r>
            <a:r>
              <a:rPr lang="en-US" sz="1200" b="1">
                <a:solidFill>
                  <a:srgbClr val="92D050"/>
                </a:solidFill>
                <a:sym typeface="+mn-ea"/>
              </a:rPr>
              <a:t># John</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age</a:t>
            </a:r>
            <a:r>
              <a:rPr lang="en-US" sz="1200" b="1">
                <a:solidFill>
                  <a:srgbClr val="00B0F0"/>
                </a:solidFill>
                <a:sym typeface="+mn-ea"/>
              </a:rPr>
              <a:t>) </a:t>
            </a:r>
            <a:r>
              <a:rPr lang="en-US" sz="1200" b="1">
                <a:solidFill>
                  <a:srgbClr val="92D050"/>
                </a:solidFill>
                <a:sym typeface="+mn-ea"/>
              </a:rPr>
              <a:t># 36</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rgbClr val="00B0F0"/>
                </a:solidFill>
                <a:sym typeface="+mn-ea"/>
              </a:rPr>
              <a:t>__str__()) </a:t>
            </a:r>
            <a:r>
              <a:rPr lang="en-US" sz="1200" b="1">
                <a:solidFill>
                  <a:srgbClr val="92D050"/>
                </a:solidFill>
                <a:sym typeface="+mn-ea"/>
              </a:rPr>
              <a:t># John</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rgbClr val="00B0F0"/>
                </a:solidFill>
                <a:sym typeface="+mn-ea"/>
              </a:rPr>
              <a:t>__repr__()) </a:t>
            </a:r>
            <a:r>
              <a:rPr lang="en-US" sz="1200" b="1">
                <a:solidFill>
                  <a:srgbClr val="92D050"/>
                </a:solidFill>
                <a:sym typeface="+mn-ea"/>
              </a:rPr>
              <a:t># x </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.__repr__()) </a:t>
            </a:r>
            <a:r>
              <a:rPr lang="en-US" sz="1200" b="1">
                <a:solidFill>
                  <a:srgbClr val="92D050"/>
                </a:solidFill>
                <a:sym typeface="+mn-ea"/>
              </a:rPr>
              <a:t># x </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 </a:t>
            </a:r>
            <a:r>
              <a:rPr lang="en-US" sz="1200" b="1">
                <a:solidFill>
                  <a:srgbClr val="92D050"/>
                </a:solidFill>
                <a:sym typeface="+mn-ea"/>
              </a:rPr>
              <a:t>#  x</a:t>
            </a:r>
            <a:endParaRPr lang="en-US" sz="1200" b="1">
              <a:solidFill>
                <a:srgbClr val="92D050"/>
              </a:solidFill>
              <a:sym typeface="+mn-ea"/>
            </a:endParaRPr>
          </a:p>
          <a:p>
            <a:pPr algn="l"/>
            <a:r>
              <a:rPr lang="en-US" sz="1200" b="1">
                <a:solidFill>
                  <a:srgbClr val="92D050"/>
                </a:solidFill>
                <a:sym typeface="+mn-ea"/>
              </a:rPr>
              <a:t> x  = &lt;__main__.MyClass object at 0x7f30356641f0&gt;</a:t>
            </a:r>
            <a:endParaRPr lang="en-US" sz="1200" b="1">
              <a:solidFill>
                <a:srgbClr val="92D050"/>
              </a:solidFill>
              <a:sym typeface="+mn-ea"/>
            </a:endParaRPr>
          </a:p>
        </p:txBody>
      </p:sp>
      <p:sp>
        <p:nvSpPr>
          <p:cNvPr id="13" name="Rectangles 12"/>
          <p:cNvSpPr/>
          <p:nvPr/>
        </p:nvSpPr>
        <p:spPr>
          <a:xfrm>
            <a:off x="7003415" y="2242820"/>
            <a:ext cx="2748280" cy="19107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change the self parameter</a:t>
            </a:r>
            <a:endParaRPr lang="en-US" sz="1200" b="1">
              <a:solidFill>
                <a:srgbClr val="00B0F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__init__(Self1,</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myfunc</a:t>
            </a:r>
            <a:r>
              <a:rPr lang="en-US" sz="1200" b="1">
                <a:solidFill>
                  <a:srgbClr val="00B0F0"/>
                </a:solidFill>
                <a:sym typeface="+mn-ea"/>
              </a:rPr>
              <a:t>(mySelf):</a:t>
            </a:r>
            <a:endParaRPr lang="en-US" sz="1200" b="1">
              <a:solidFill>
                <a:srgbClr val="00B0F0"/>
              </a:solidFill>
              <a:sym typeface="+mn-ea"/>
            </a:endParaRPr>
          </a:p>
          <a:p>
            <a:pPr algn="l"/>
            <a:r>
              <a:rPr lang="en-US" sz="1200" b="1">
                <a:solidFill>
                  <a:srgbClr val="00B0F0"/>
                </a:solidFill>
                <a:sym typeface="+mn-ea"/>
              </a:rPr>
              <a:t>    print(</a:t>
            </a:r>
            <a:r>
              <a:rPr lang="en-US" sz="1200" b="1">
                <a:solidFill>
                  <a:schemeClr val="bg1"/>
                </a:solidFill>
                <a:sym typeface="+mn-ea"/>
              </a:rPr>
              <a:t>"Hello my name is " </a:t>
            </a:r>
            <a:r>
              <a:rPr lang="en-US" sz="1200" b="1">
                <a:solidFill>
                  <a:srgbClr val="00B0F0"/>
                </a:solidFill>
                <a:sym typeface="+mn-ea"/>
              </a:rPr>
              <a:t>+ Self1.</a:t>
            </a:r>
            <a:r>
              <a:rPr lang="en-US" sz="1200" b="1">
                <a:solidFill>
                  <a:schemeClr val="accent2"/>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myfunc</a:t>
            </a:r>
            <a:r>
              <a:rPr lang="en-US" sz="1200" b="1">
                <a:solidFill>
                  <a:srgbClr val="00B0F0"/>
                </a:solidFill>
                <a:sym typeface="+mn-ea"/>
              </a:rPr>
              <a:t>() </a:t>
            </a:r>
            <a:r>
              <a:rPr lang="en-US" sz="1200" b="1">
                <a:solidFill>
                  <a:srgbClr val="92D050"/>
                </a:solidFill>
                <a:sym typeface="+mn-ea"/>
              </a:rPr>
              <a:t># Hello my name is John</a:t>
            </a:r>
            <a:endParaRPr lang="en-US" sz="1200" b="1">
              <a:solidFill>
                <a:srgbClr val="00B0F0"/>
              </a:solidFill>
              <a:sym typeface="+mn-ea"/>
            </a:endParaRPr>
          </a:p>
        </p:txBody>
      </p:sp>
      <p:sp>
        <p:nvSpPr>
          <p:cNvPr id="14" name="Rectangles 13"/>
          <p:cNvSpPr/>
          <p:nvPr/>
        </p:nvSpPr>
        <p:spPr>
          <a:xfrm>
            <a:off x="9751695" y="5635625"/>
            <a:ext cx="2392680" cy="6388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The pass Statement</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MyClass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pass</a:t>
            </a:r>
            <a:endParaRPr lang="en-US" sz="1200" b="1">
              <a:solidFill>
                <a:srgbClr val="00B0F0"/>
              </a:solidFill>
              <a:sym typeface="+mn-ea"/>
            </a:endParaRPr>
          </a:p>
        </p:txBody>
      </p:sp>
      <p:sp>
        <p:nvSpPr>
          <p:cNvPr id="15" name="Rectangles 14"/>
          <p:cNvSpPr/>
          <p:nvPr/>
        </p:nvSpPr>
        <p:spPr>
          <a:xfrm>
            <a:off x="7003415" y="4153535"/>
            <a:ext cx="2765425" cy="26428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Custom __str__ method</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__init__(Self1,</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__str__ (self):</a:t>
            </a:r>
            <a:endParaRPr lang="en-US" sz="1200" b="1">
              <a:solidFill>
                <a:srgbClr val="00B0F0"/>
              </a:solidFill>
              <a:sym typeface="+mn-ea"/>
            </a:endParaRPr>
          </a:p>
          <a:p>
            <a:pPr algn="l"/>
            <a:r>
              <a:rPr lang="en-US" sz="1200" b="1">
                <a:solidFill>
                  <a:srgbClr val="00B0F0"/>
                </a:solidFill>
                <a:sym typeface="+mn-ea"/>
              </a:rPr>
              <a:t>    return str(self.age) + ' ' + self.name </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.__str__()  )  </a:t>
            </a:r>
            <a:r>
              <a:rPr lang="en-US" sz="1200" b="1">
                <a:solidFill>
                  <a:srgbClr val="92D050"/>
                </a:solidFill>
                <a:sym typeface="+mn-ea"/>
              </a:rPr>
              <a:t>#36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rgbClr val="92D050"/>
                </a:solidFill>
                <a:sym typeface="+mn-ea"/>
              </a:rPr>
              <a:t>#36 John</a:t>
            </a:r>
            <a:endParaRPr lang="en-US" sz="1200" b="1">
              <a:solidFill>
                <a:srgbClr val="00B0F0"/>
              </a:solidFill>
              <a:sym typeface="+mn-ea"/>
            </a:endParaRPr>
          </a:p>
          <a:p>
            <a:pPr algn="l"/>
            <a:r>
              <a:rPr lang="en-US" sz="1200" b="1">
                <a:solidFill>
                  <a:srgbClr val="00B0F0"/>
                </a:solidFill>
                <a:sym typeface="+mn-ea"/>
              </a:rPr>
              <a:t>print(  str(</a:t>
            </a:r>
            <a:r>
              <a:rPr lang="en-US" sz="1200" b="1">
                <a:solidFill>
                  <a:schemeClr val="accent4">
                    <a:lumMod val="60000"/>
                    <a:lumOff val="40000"/>
                  </a:schemeClr>
                </a:solidFill>
                <a:sym typeface="+mn-ea"/>
              </a:rPr>
              <a:t>p1 </a:t>
            </a:r>
            <a:r>
              <a:rPr lang="en-US" sz="1200" b="1">
                <a:solidFill>
                  <a:srgbClr val="00B0F0"/>
                </a:solidFill>
                <a:sym typeface="+mn-ea"/>
              </a:rPr>
              <a:t>)  ) </a:t>
            </a:r>
            <a:r>
              <a:rPr lang="en-US" sz="1200" b="1">
                <a:solidFill>
                  <a:srgbClr val="92D050"/>
                </a:solidFill>
                <a:sym typeface="+mn-ea"/>
              </a:rPr>
              <a:t>#36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.__repr__()  ) </a:t>
            </a:r>
            <a:r>
              <a:rPr lang="en-US" sz="1200" b="1">
                <a:solidFill>
                  <a:srgbClr val="92D050"/>
                </a:solidFill>
                <a:sym typeface="+mn-ea"/>
              </a:rPr>
              <a:t># &lt;__main__.MyClass object at 0x7f05c92281f0&gt;</a:t>
            </a:r>
            <a:endParaRPr lang="en-US" sz="1200" b="1">
              <a:solidFill>
                <a:srgbClr val="92D050"/>
              </a:solidFill>
              <a:sym typeface="+mn-ea"/>
            </a:endParaRPr>
          </a:p>
        </p:txBody>
      </p:sp>
      <p:sp>
        <p:nvSpPr>
          <p:cNvPr id="16" name="Rectangles 15"/>
          <p:cNvSpPr/>
          <p:nvPr/>
        </p:nvSpPr>
        <p:spPr>
          <a:xfrm>
            <a:off x="4155440" y="4486275"/>
            <a:ext cx="2847975" cy="23450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__repr__ method defined only</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__init__(Self1,</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__</a:t>
            </a:r>
            <a:r>
              <a:rPr lang="en-US" sz="1200" b="1">
                <a:solidFill>
                  <a:srgbClr val="00B0F0"/>
                </a:solidFill>
                <a:sym typeface="+mn-ea"/>
              </a:rPr>
              <a:t>repr</a:t>
            </a:r>
            <a:r>
              <a:rPr lang="en-US" sz="1200" b="1">
                <a:solidFill>
                  <a:srgbClr val="00B0F0"/>
                </a:solidFill>
                <a:sym typeface="+mn-ea"/>
              </a:rPr>
              <a:t>__ (self):</a:t>
            </a:r>
            <a:endParaRPr lang="en-US" sz="1200" b="1">
              <a:solidFill>
                <a:srgbClr val="00B0F0"/>
              </a:solidFill>
              <a:sym typeface="+mn-ea"/>
            </a:endParaRPr>
          </a:p>
          <a:p>
            <a:pPr algn="l"/>
            <a:r>
              <a:rPr lang="en-US" sz="1200" b="1">
                <a:solidFill>
                  <a:srgbClr val="00B0F0"/>
                </a:solidFill>
                <a:sym typeface="+mn-ea"/>
              </a:rPr>
              <a:t>    return str(self.age) + ' ' + self.name </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.__str__()  )  </a:t>
            </a:r>
            <a:r>
              <a:rPr lang="en-US" sz="1200" b="1">
                <a:solidFill>
                  <a:srgbClr val="92D050"/>
                </a:solidFill>
                <a:sym typeface="+mn-ea"/>
              </a:rPr>
              <a:t>#  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rgbClr val="92D050"/>
                </a:solidFill>
                <a:sym typeface="+mn-ea"/>
              </a:rPr>
              <a:t>#  36 John</a:t>
            </a:r>
            <a:endParaRPr lang="en-US" sz="1200" b="1">
              <a:solidFill>
                <a:srgbClr val="00B0F0"/>
              </a:solidFill>
              <a:sym typeface="+mn-ea"/>
            </a:endParaRPr>
          </a:p>
          <a:p>
            <a:pPr algn="l"/>
            <a:r>
              <a:rPr lang="en-US" sz="1200" b="1">
                <a:solidFill>
                  <a:srgbClr val="00B0F0"/>
                </a:solidFill>
                <a:sym typeface="+mn-ea"/>
              </a:rPr>
              <a:t>print(  str(</a:t>
            </a:r>
            <a:r>
              <a:rPr lang="en-US" sz="1200" b="1">
                <a:solidFill>
                  <a:schemeClr val="accent4">
                    <a:lumMod val="60000"/>
                    <a:lumOff val="40000"/>
                  </a:schemeClr>
                </a:solidFill>
                <a:sym typeface="+mn-ea"/>
              </a:rPr>
              <a:t>p1 </a:t>
            </a:r>
            <a:r>
              <a:rPr lang="en-US" sz="1200" b="1">
                <a:solidFill>
                  <a:srgbClr val="00B0F0"/>
                </a:solidFill>
                <a:sym typeface="+mn-ea"/>
              </a:rPr>
              <a:t>)  ) </a:t>
            </a:r>
            <a:r>
              <a:rPr lang="en-US" sz="1200" b="1">
                <a:solidFill>
                  <a:srgbClr val="92D050"/>
                </a:solidFill>
                <a:sym typeface="+mn-ea"/>
              </a:rPr>
              <a:t>#  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.__repr__()  ) </a:t>
            </a:r>
            <a:r>
              <a:rPr lang="en-US" sz="1200" b="1">
                <a:solidFill>
                  <a:srgbClr val="92D050"/>
                </a:solidFill>
                <a:sym typeface="+mn-ea"/>
              </a:rPr>
              <a:t># </a:t>
            </a:r>
            <a:r>
              <a:rPr lang="en-US" sz="1200" b="1">
                <a:solidFill>
                  <a:srgbClr val="92D050"/>
                </a:solidFill>
                <a:sym typeface="+mn-ea"/>
              </a:rPr>
              <a:t>  36 John</a:t>
            </a:r>
            <a:endParaRPr lang="en-US" sz="1200" b="1">
              <a:solidFill>
                <a:srgbClr val="92D050"/>
              </a:solidFill>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15764</Words>
  <Application>WPS Presentation</Application>
  <PresentationFormat>Widescreen</PresentationFormat>
  <Paragraphs>563</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abhay.kumar</cp:lastModifiedBy>
  <cp:revision>406</cp:revision>
  <dcterms:created xsi:type="dcterms:W3CDTF">2022-12-28T05:03:00Z</dcterms:created>
  <dcterms:modified xsi:type="dcterms:W3CDTF">2023-06-06T10:52:53Z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53EF7B8CF00D4DA68EDBCCD99C1AEC52</vt:lpwstr>
  </property>
  <property fmtid="{D5CDD505-2E9C-101B-9397-08002B2CF9AE}" pid="3" name="KSOProductBuildVer">
    <vt:lpwstr>1033-11.2.0.11537</vt:lpwstr>
  </property>
</Properties>
</file>