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414" r:id="rId2"/>
    <p:sldId id="415" r:id="rId3"/>
    <p:sldId id="447" r:id="rId4"/>
    <p:sldId id="446" r:id="rId5"/>
    <p:sldId id="448" r:id="rId6"/>
    <p:sldId id="449" r:id="rId7"/>
    <p:sldId id="478" r:id="rId8"/>
    <p:sldId id="479" r:id="rId9"/>
    <p:sldId id="518" r:id="rId10"/>
    <p:sldId id="521" r:id="rId11"/>
    <p:sldId id="524" r:id="rId12"/>
    <p:sldId id="523" r:id="rId13"/>
    <p:sldId id="525" r:id="rId14"/>
    <p:sldId id="526" r:id="rId15"/>
    <p:sldId id="527" r:id="rId16"/>
    <p:sldId id="599" r:id="rId17"/>
    <p:sldId id="601" r:id="rId18"/>
    <p:sldId id="602" r:id="rId19"/>
    <p:sldId id="603" r:id="rId20"/>
    <p:sldId id="60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0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0" d="100"/>
          <a:sy n="70" d="100"/>
        </p:scale>
        <p:origin x="5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7/27/2023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1327150" y="1755775"/>
            <a:ext cx="8559165" cy="829945"/>
          </a:xfrm>
          <a:prstGeom prst="rect">
            <a:avLst/>
          </a:prstGeom>
          <a:noFill/>
        </p:spPr>
        <p:txBody>
          <a:bodyPr wrap="square" rtlCol="0">
            <a:spAutoFit/>
          </a:bodyPr>
          <a:lstStyle/>
          <a:p>
            <a:pPr algn="ctr"/>
            <a:r>
              <a:rPr lang="en-US" altLang="zh-CN" sz="4800" b="1" dirty="0">
                <a:solidFill>
                  <a:schemeClr val="accent1"/>
                </a:solidFill>
              </a:rPr>
              <a:t>Inner Function / Closure - work</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lstStyle/>
          <a:p>
            <a:pPr algn="ctr">
              <a:lnSpc>
                <a:spcPct val="140000"/>
              </a:lnSpc>
            </a:pPr>
            <a:r>
              <a:rPr lang="en-US" altLang="zh-CN" sz="1600" b="1" dirty="0">
                <a:solidFill>
                  <a:schemeClr val="bg1">
                    <a:lumMod val="65000"/>
                  </a:schemeClr>
                </a:solidFill>
              </a:rPr>
              <a:t>A function which is defined inside another function is known as inner function or nested function. Nested functions are able to access variables of the enclosing scope. Inner functions are used so that they can be protected from everything happening outside the function. This process is also known as Encapsulation.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矩形 23"/>
          <p:cNvSpPr/>
          <p:nvPr/>
        </p:nvSpPr>
        <p:spPr>
          <a:xfrm>
            <a:off x="136525"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sym typeface="+mn-ea"/>
              </a:rPr>
              <a:t>check key exist in Object </a:t>
            </a:r>
            <a:endParaRPr lang="en-US" altLang="zh-CN" sz="1600" b="1" dirty="0">
              <a:solidFill>
                <a:schemeClr val="bg1"/>
              </a:solidFill>
              <a:sym typeface="+mn-ea"/>
            </a:endParaRPr>
          </a:p>
        </p:txBody>
      </p:sp>
      <p:sp>
        <p:nvSpPr>
          <p:cNvPr id="4" name="Rectangles 3"/>
          <p:cNvSpPr/>
          <p:nvPr/>
        </p:nvSpPr>
        <p:spPr>
          <a:xfrm>
            <a:off x="43180" y="229235"/>
            <a:ext cx="3491865" cy="49282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a:highlight>
                  <a:srgbClr val="FFFF00"/>
                </a:highlight>
              </a:rPr>
              <a:t> File :-  </a:t>
            </a:r>
            <a:r>
              <a:rPr lang="en-US" sz="1200">
                <a:highlight>
                  <a:srgbClr val="FFFF00"/>
                </a:highlight>
                <a:sym typeface="+mn-ea"/>
              </a:rPr>
              <a:t>JavaScript</a:t>
            </a:r>
            <a:r>
              <a:rPr lang="en-US" sz="1200">
                <a:highlight>
                  <a:srgbClr val="FFFF00"/>
                </a:highlight>
              </a:rPr>
              <a:t>...  </a:t>
            </a:r>
            <a:r>
              <a:rPr lang="en-US" sz="1200" b="1">
                <a:solidFill>
                  <a:schemeClr val="accent1"/>
                </a:solidFill>
              </a:rPr>
              <a:t> </a:t>
            </a:r>
            <a:endParaRPr lang="en-US" sz="1200">
              <a:solidFill>
                <a:schemeClr val="bg1"/>
              </a:solidFill>
            </a:endParaRPr>
          </a:p>
          <a:p>
            <a:pPr algn="l"/>
            <a:r>
              <a:rPr lang="en-US" sz="1200" b="1">
                <a:solidFill>
                  <a:srgbClr val="92D050"/>
                </a:solidFill>
                <a:sym typeface="+mn-ea"/>
              </a:rPr>
              <a:t>A File object inherits from Blob and is extended with filesystem-related capabilities. </a:t>
            </a:r>
          </a:p>
          <a:p>
            <a:pPr algn="l"/>
            <a:r>
              <a:rPr lang="en-US" sz="1200" b="1">
                <a:solidFill>
                  <a:srgbClr val="92D050"/>
                </a:solidFill>
                <a:sym typeface="+mn-ea"/>
              </a:rPr>
              <a:t> </a:t>
            </a:r>
            <a:r>
              <a:rPr lang="en-US" sz="1200" b="1">
                <a:solidFill>
                  <a:srgbClr val="FFFF00"/>
                </a:solidFill>
                <a:sym typeface="+mn-ea"/>
              </a:rPr>
              <a:t>There are two ways to obtain it.</a:t>
            </a:r>
          </a:p>
          <a:p>
            <a:pPr algn="l"/>
            <a:r>
              <a:rPr lang="en-US" sz="1200" b="1">
                <a:solidFill>
                  <a:srgbClr val="E907E7"/>
                </a:solidFill>
                <a:sym typeface="+mn-ea"/>
              </a:rPr>
              <a:t>First, there’s a constructor, similar to Blob</a:t>
            </a:r>
            <a:r>
              <a:rPr lang="en-US" sz="1200" b="1">
                <a:solidFill>
                  <a:srgbClr val="92D050"/>
                </a:solidFill>
                <a:sym typeface="+mn-ea"/>
              </a:rPr>
              <a:t>:-  </a:t>
            </a:r>
          </a:p>
          <a:p>
            <a:pPr algn="l"/>
            <a:r>
              <a:rPr lang="en-US" sz="1200" b="1">
                <a:solidFill>
                  <a:srgbClr val="00B0F0"/>
                </a:solidFill>
                <a:sym typeface="+mn-ea"/>
              </a:rPr>
              <a:t>new File(</a:t>
            </a:r>
            <a:r>
              <a:rPr lang="en-US" sz="1200" b="1">
                <a:solidFill>
                  <a:srgbClr val="FF0000"/>
                </a:solidFill>
                <a:sym typeface="+mn-ea"/>
              </a:rPr>
              <a:t>fileParts, fileName,</a:t>
            </a:r>
            <a:r>
              <a:rPr lang="en-US" sz="1200" b="1">
                <a:solidFill>
                  <a:srgbClr val="00B0F0"/>
                </a:solidFill>
                <a:sym typeface="+mn-ea"/>
              </a:rPr>
              <a:t> </a:t>
            </a:r>
            <a:r>
              <a:rPr lang="en-US" sz="1200" b="1">
                <a:solidFill>
                  <a:schemeClr val="bg1"/>
                </a:solidFill>
                <a:sym typeface="+mn-ea"/>
              </a:rPr>
              <a:t>[options]</a:t>
            </a:r>
            <a:r>
              <a:rPr lang="en-US" sz="1200" b="1">
                <a:solidFill>
                  <a:srgbClr val="00B0F0"/>
                </a:solidFill>
                <a:sym typeface="+mn-ea"/>
              </a:rPr>
              <a:t>)</a:t>
            </a:r>
          </a:p>
          <a:p>
            <a:pPr algn="l"/>
            <a:r>
              <a:rPr lang="en-US" sz="1200" b="1">
                <a:solidFill>
                  <a:srgbClr val="E907E7"/>
                </a:solidFill>
                <a:sym typeface="+mn-ea"/>
              </a:rPr>
              <a:t>fileParts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is an array of Blob/ BufferSource/ String values</a:t>
            </a:r>
            <a:r>
              <a:rPr lang="en-US" sz="1200" b="1">
                <a:solidFill>
                  <a:srgbClr val="00B0F0"/>
                </a:solidFill>
                <a:sym typeface="+mn-ea"/>
              </a:rPr>
              <a:t>.     </a:t>
            </a:r>
          </a:p>
          <a:p>
            <a:pPr algn="l"/>
            <a:r>
              <a:rPr lang="en-US" sz="1200" b="1">
                <a:solidFill>
                  <a:srgbClr val="E907E7"/>
                </a:solidFill>
                <a:sym typeface="+mn-ea"/>
              </a:rPr>
              <a:t>fileName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file name string.</a:t>
            </a:r>
            <a:endParaRPr lang="en-US" sz="1200" b="1">
              <a:solidFill>
                <a:srgbClr val="00B0F0"/>
              </a:solidFill>
              <a:sym typeface="+mn-ea"/>
            </a:endParaRPr>
          </a:p>
          <a:p>
            <a:pPr algn="l"/>
            <a:r>
              <a:rPr lang="en-US" sz="1200" b="1">
                <a:solidFill>
                  <a:srgbClr val="E907E7"/>
                </a:solidFill>
                <a:sym typeface="+mn-ea"/>
              </a:rPr>
              <a:t>options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optional object:- lastModified , type</a:t>
            </a:r>
          </a:p>
          <a:p>
            <a:pPr algn="l"/>
            <a:r>
              <a:rPr lang="en-US" sz="1200" b="1">
                <a:solidFill>
                  <a:schemeClr val="accent4"/>
                </a:solidFill>
                <a:sym typeface="+mn-ea"/>
              </a:rPr>
              <a:t>lastModified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the timestamp (integer date) of last modification. Defaults to a value of Date.now()      </a:t>
            </a:r>
          </a:p>
          <a:p>
            <a:pPr algn="l"/>
            <a:r>
              <a:rPr lang="en-US" sz="1200" b="1">
                <a:solidFill>
                  <a:schemeClr val="accent4"/>
                </a:solidFill>
                <a:sym typeface="+mn-ea"/>
              </a:rPr>
              <a:t>type  </a:t>
            </a:r>
            <a:r>
              <a:rPr lang="en-US" sz="1200" b="1">
                <a:solidFill>
                  <a:srgbClr val="FF0000"/>
                </a:solidFill>
                <a:sym typeface="+mn-ea"/>
              </a:rPr>
              <a:t>–  </a:t>
            </a:r>
            <a:r>
              <a:rPr lang="en-US" sz="1200" b="1">
                <a:solidFill>
                  <a:schemeClr val="bg1"/>
                </a:solidFill>
                <a:sym typeface="+mn-ea"/>
              </a:rPr>
              <a:t>A string representing the MIME type of the content that will be put into the file. Defaults to a value of "".</a:t>
            </a:r>
            <a:endParaRPr lang="en-US" sz="1200" b="1">
              <a:solidFill>
                <a:srgbClr val="00B0F0"/>
              </a:solidFill>
              <a:sym typeface="+mn-ea"/>
            </a:endParaRPr>
          </a:p>
          <a:p>
            <a:pPr algn="l"/>
            <a:r>
              <a:rPr lang="en-US" sz="1200" b="1">
                <a:solidFill>
                  <a:srgbClr val="92D050"/>
                </a:solidFill>
                <a:sym typeface="+mn-ea"/>
              </a:rPr>
              <a:t>Second, more often we get a file from &lt;input type="file"&gt;</a:t>
            </a:r>
            <a:r>
              <a:rPr lang="en-US" sz="1200" b="1">
                <a:solidFill>
                  <a:srgbClr val="00B0F0"/>
                </a:solidFill>
                <a:sym typeface="+mn-ea"/>
              </a:rPr>
              <a:t> or </a:t>
            </a:r>
            <a:r>
              <a:rPr lang="en-US" sz="1200" b="1">
                <a:solidFill>
                  <a:srgbClr val="92D050"/>
                </a:solidFill>
                <a:sym typeface="+mn-ea"/>
              </a:rPr>
              <a:t>drag’n’drop or other browser interfaces</a:t>
            </a:r>
            <a:r>
              <a:rPr lang="en-US" sz="1200" b="1">
                <a:solidFill>
                  <a:srgbClr val="00B0F0"/>
                </a:solidFill>
                <a:sym typeface="+mn-ea"/>
              </a:rPr>
              <a:t>.</a:t>
            </a:r>
            <a:r>
              <a:rPr lang="en-US" sz="1200" b="1">
                <a:solidFill>
                  <a:srgbClr val="92D050"/>
                </a:solidFill>
                <a:sym typeface="+mn-ea"/>
              </a:rPr>
              <a:t> In that case, the file gets this information from OS.</a:t>
            </a:r>
          </a:p>
          <a:p>
            <a:pPr algn="l"/>
            <a:r>
              <a:rPr lang="en-US" sz="1200" b="1">
                <a:solidFill>
                  <a:srgbClr val="FFFF00"/>
                </a:solidFill>
                <a:sym typeface="+mn-ea"/>
              </a:rPr>
              <a:t>As </a:t>
            </a:r>
            <a:r>
              <a:rPr lang="en-US" sz="1200" b="1">
                <a:solidFill>
                  <a:srgbClr val="00B0F0"/>
                </a:solidFill>
                <a:sym typeface="+mn-ea"/>
              </a:rPr>
              <a:t>File </a:t>
            </a:r>
            <a:r>
              <a:rPr lang="en-US" sz="1200" b="1">
                <a:solidFill>
                  <a:srgbClr val="FFFF00"/>
                </a:solidFill>
                <a:sym typeface="+mn-ea"/>
              </a:rPr>
              <a:t>inherits from </a:t>
            </a:r>
            <a:r>
              <a:rPr lang="en-US" sz="1200" b="1">
                <a:solidFill>
                  <a:srgbClr val="00B0F0"/>
                </a:solidFill>
                <a:sym typeface="+mn-ea"/>
              </a:rPr>
              <a:t>Blob</a:t>
            </a:r>
            <a:r>
              <a:rPr lang="en-US" sz="1200" b="1">
                <a:solidFill>
                  <a:srgbClr val="FFFF00"/>
                </a:solidFill>
                <a:sym typeface="+mn-ea"/>
              </a:rPr>
              <a:t>, File objects have the same properties, plus:</a:t>
            </a:r>
          </a:p>
          <a:p>
            <a:pPr algn="l"/>
            <a:r>
              <a:rPr lang="en-US" sz="1200" b="1">
                <a:solidFill>
                  <a:srgbClr val="E907E7"/>
                </a:solidFill>
                <a:sym typeface="+mn-ea"/>
              </a:rPr>
              <a:t>name </a:t>
            </a:r>
            <a:r>
              <a:rPr lang="en-US" sz="1200" b="1">
                <a:solidFill>
                  <a:srgbClr val="FF0000"/>
                </a:solidFill>
                <a:sym typeface="+mn-ea"/>
              </a:rPr>
              <a:t>– </a:t>
            </a:r>
            <a:r>
              <a:rPr lang="en-US" sz="1200" b="1">
                <a:solidFill>
                  <a:schemeClr val="bg1"/>
                </a:solidFill>
                <a:sym typeface="+mn-ea"/>
              </a:rPr>
              <a:t>the file name</a:t>
            </a:r>
            <a:r>
              <a:rPr lang="en-US" sz="1200" b="1">
                <a:solidFill>
                  <a:srgbClr val="00B0F0"/>
                </a:solidFill>
                <a:sym typeface="+mn-ea"/>
              </a:rPr>
              <a:t>,</a:t>
            </a:r>
          </a:p>
          <a:p>
            <a:pPr algn="l"/>
            <a:r>
              <a:rPr lang="en-US" sz="1200" b="1">
                <a:solidFill>
                  <a:srgbClr val="E907E7"/>
                </a:solidFill>
                <a:sym typeface="+mn-ea"/>
              </a:rPr>
              <a:t>lastModified </a:t>
            </a:r>
            <a:r>
              <a:rPr lang="en-US" sz="1200" b="1">
                <a:solidFill>
                  <a:srgbClr val="FF0000"/>
                </a:solidFill>
                <a:sym typeface="+mn-ea"/>
              </a:rPr>
              <a:t>– </a:t>
            </a:r>
            <a:r>
              <a:rPr lang="en-US" sz="1200" b="1">
                <a:solidFill>
                  <a:schemeClr val="bg1"/>
                </a:solidFill>
                <a:sym typeface="+mn-ea"/>
              </a:rPr>
              <a:t>the timestamp of last modification.</a:t>
            </a:r>
            <a:endParaRPr lang="en-US" sz="1200" b="1">
              <a:solidFill>
                <a:srgbClr val="00B0F0"/>
              </a:solidFill>
              <a:sym typeface="+mn-ea"/>
            </a:endParaRPr>
          </a:p>
          <a:p>
            <a:pPr algn="l"/>
            <a:r>
              <a:rPr lang="en-US" sz="1200" b="1">
                <a:solidFill>
                  <a:srgbClr val="FFFF00"/>
                </a:solidFill>
                <a:sym typeface="+mn-ea"/>
              </a:rPr>
              <a:t>Please note:-   </a:t>
            </a:r>
            <a:r>
              <a:rPr lang="en-US" sz="1200" b="1">
                <a:solidFill>
                  <a:srgbClr val="92D050"/>
                </a:solidFill>
                <a:sym typeface="+mn-ea"/>
              </a:rPr>
              <a:t>The </a:t>
            </a:r>
            <a:r>
              <a:rPr lang="en-US" sz="1200" b="1">
                <a:solidFill>
                  <a:schemeClr val="accent1"/>
                </a:solidFill>
                <a:sym typeface="+mn-ea"/>
              </a:rPr>
              <a:t>input </a:t>
            </a:r>
            <a:r>
              <a:rPr lang="en-US" sz="1200" b="1">
                <a:solidFill>
                  <a:srgbClr val="92D050"/>
                </a:solidFill>
                <a:sym typeface="+mn-ea"/>
              </a:rPr>
              <a:t>may select multiple files, so</a:t>
            </a:r>
            <a:r>
              <a:rPr lang="en-US" sz="1200" b="1">
                <a:solidFill>
                  <a:schemeClr val="accent1"/>
                </a:solidFill>
                <a:sym typeface="+mn-ea"/>
              </a:rPr>
              <a:t> input.files</a:t>
            </a:r>
            <a:r>
              <a:rPr lang="en-US" sz="1200" b="1">
                <a:solidFill>
                  <a:srgbClr val="92D050"/>
                </a:solidFill>
                <a:sym typeface="+mn-ea"/>
              </a:rPr>
              <a:t> is an array-like object with them. Here we have only one file, so we just take</a:t>
            </a:r>
            <a:r>
              <a:rPr lang="en-US" sz="1200" b="1">
                <a:solidFill>
                  <a:schemeClr val="accent1"/>
                </a:solidFill>
                <a:sym typeface="+mn-ea"/>
              </a:rPr>
              <a:t> input.files[0].</a:t>
            </a:r>
          </a:p>
        </p:txBody>
      </p:sp>
      <p:sp>
        <p:nvSpPr>
          <p:cNvPr id="8" name="Rectangles 7"/>
          <p:cNvSpPr/>
          <p:nvPr/>
        </p:nvSpPr>
        <p:spPr>
          <a:xfrm>
            <a:off x="3535045" y="22225"/>
            <a:ext cx="8542655" cy="57772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a:highlight>
                  <a:srgbClr val="FFFF00"/>
                </a:highlight>
              </a:rPr>
              <a:t> file Reader :- javaScript</a:t>
            </a:r>
            <a:r>
              <a:rPr lang="en-US" sz="1200">
                <a:highlight>
                  <a:srgbClr val="FFFF00"/>
                </a:highlight>
                <a:sym typeface="+mn-ea"/>
              </a:rPr>
              <a:t> </a:t>
            </a:r>
            <a:r>
              <a:rPr lang="en-US" sz="1200">
                <a:highlight>
                  <a:srgbClr val="FFFF00"/>
                </a:highlight>
              </a:rPr>
              <a:t>...  </a:t>
            </a:r>
            <a:r>
              <a:rPr lang="en-US" sz="1200" b="1">
                <a:solidFill>
                  <a:schemeClr val="accent1"/>
                </a:solidFill>
              </a:rPr>
              <a:t> </a:t>
            </a:r>
            <a:endParaRPr lang="en-US" sz="1200">
              <a:solidFill>
                <a:schemeClr val="bg1"/>
              </a:solidFill>
            </a:endParaRPr>
          </a:p>
          <a:p>
            <a:pPr algn="l"/>
            <a:r>
              <a:rPr lang="en-US" sz="1200" b="1">
                <a:solidFill>
                  <a:schemeClr val="accent1"/>
                </a:solidFill>
                <a:sym typeface="+mn-ea"/>
              </a:rPr>
              <a:t>FileReader </a:t>
            </a:r>
            <a:r>
              <a:rPr lang="en-US" sz="1200" b="1">
                <a:solidFill>
                  <a:srgbClr val="92D050"/>
                </a:solidFill>
                <a:sym typeface="+mn-ea"/>
              </a:rPr>
              <a:t>is an object with the sole purpose of reading data from Blob (and hence File too) objects.It delivers the data using events, as reading from disk may take time.      </a:t>
            </a:r>
            <a:r>
              <a:rPr lang="en-US" sz="1200" b="1">
                <a:solidFill>
                  <a:srgbClr val="E907E7"/>
                </a:solidFill>
                <a:sym typeface="+mn-ea"/>
              </a:rPr>
              <a:t>The constructor:</a:t>
            </a:r>
            <a:r>
              <a:rPr lang="en-US" sz="1200" b="1">
                <a:solidFill>
                  <a:srgbClr val="00B0F0"/>
                </a:solidFill>
                <a:sym typeface="+mn-ea"/>
              </a:rPr>
              <a:t> let </a:t>
            </a:r>
            <a:r>
              <a:rPr lang="en-US" sz="1200" b="1">
                <a:solidFill>
                  <a:schemeClr val="accent2"/>
                </a:solidFill>
                <a:sym typeface="+mn-ea"/>
              </a:rPr>
              <a:t>reader </a:t>
            </a:r>
            <a:r>
              <a:rPr lang="en-US" sz="1200" b="1">
                <a:solidFill>
                  <a:srgbClr val="00B0F0"/>
                </a:solidFill>
                <a:sym typeface="+mn-ea"/>
              </a:rPr>
              <a:t>= new FileReader(); </a:t>
            </a:r>
            <a:r>
              <a:rPr lang="en-US" sz="1200" b="1">
                <a:solidFill>
                  <a:srgbClr val="92D050"/>
                </a:solidFill>
                <a:sym typeface="+mn-ea"/>
              </a:rPr>
              <a:t>// no arguments</a:t>
            </a:r>
          </a:p>
          <a:p>
            <a:pPr algn="l"/>
            <a:r>
              <a:rPr lang="en-US" sz="1200" b="1">
                <a:solidFill>
                  <a:srgbClr val="FFFF00"/>
                </a:solidFill>
                <a:sym typeface="+mn-ea"/>
              </a:rPr>
              <a:t>The main methods:-  </a:t>
            </a:r>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read the data in binary format ArrayBuffer.   </a:t>
            </a:r>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a:t>
            </a:r>
            <a:r>
              <a:rPr lang="en-US" sz="1200" b="1">
                <a:solidFill>
                  <a:schemeClr val="bg1"/>
                </a:solidFill>
                <a:sym typeface="+mn-ea"/>
              </a:rPr>
              <a:t>[encoding]</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read the data as a text string with the given encoding (utf-8 by default).     </a:t>
            </a:r>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r>
              <a:rPr lang="en-US" sz="1200" b="1">
                <a:solidFill>
                  <a:srgbClr val="E907E7"/>
                </a:solidFill>
                <a:sym typeface="+mn-ea"/>
              </a:rPr>
              <a:t> readAsBinaryString(</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r>
              <a:rPr lang="en-US" sz="1200" b="1">
                <a:solidFill>
                  <a:srgbClr val="E907E7"/>
                </a:solidFill>
                <a:sym typeface="+mn-ea"/>
              </a:rPr>
              <a:t>abort()</a:t>
            </a:r>
            <a:r>
              <a:rPr lang="en-US" sz="1200" b="1">
                <a:solidFill>
                  <a:srgbClr val="FF0000"/>
                </a:solidFill>
                <a:sym typeface="+mn-ea"/>
              </a:rPr>
              <a:t> –</a:t>
            </a:r>
            <a:r>
              <a:rPr lang="en-US" sz="1200" b="1">
                <a:solidFill>
                  <a:srgbClr val="00B0F0"/>
                </a:solidFill>
                <a:sym typeface="+mn-ea"/>
              </a:rPr>
              <a:t> </a:t>
            </a:r>
            <a:r>
              <a:rPr lang="en-US" sz="1200" b="1">
                <a:solidFill>
                  <a:schemeClr val="bg1"/>
                </a:solidFill>
                <a:sym typeface="+mn-ea"/>
              </a:rPr>
              <a:t>cancel the operation.    </a:t>
            </a:r>
          </a:p>
          <a:p>
            <a:pPr algn="l"/>
            <a:r>
              <a:rPr lang="en-US" sz="1200" b="1">
                <a:solidFill>
                  <a:schemeClr val="accent2"/>
                </a:solidFill>
                <a:sym typeface="+mn-ea"/>
              </a:rPr>
              <a:t>Parameter </a:t>
            </a:r>
            <a:r>
              <a:rPr lang="en-US" sz="1200" b="1">
                <a:solidFill>
                  <a:schemeClr val="bg1"/>
                </a:solidFill>
                <a:sym typeface="+mn-ea"/>
              </a:rPr>
              <a:t>:-  </a:t>
            </a:r>
            <a:r>
              <a:rPr lang="en-US" sz="1200" b="1">
                <a:solidFill>
                  <a:srgbClr val="92D050"/>
                </a:solidFill>
                <a:sym typeface="+mn-ea"/>
              </a:rPr>
              <a:t>blob </a:t>
            </a:r>
            <a:r>
              <a:rPr lang="en-US" sz="1200" b="1">
                <a:solidFill>
                  <a:schemeClr val="bg1"/>
                </a:solidFill>
                <a:sym typeface="+mn-ea"/>
              </a:rPr>
              <a:t>:- The Blob or File from which to read. </a:t>
            </a:r>
            <a:r>
              <a:rPr lang="en-US" sz="1200" b="1">
                <a:solidFill>
                  <a:srgbClr val="92D050"/>
                </a:solidFill>
                <a:sym typeface="+mn-ea"/>
              </a:rPr>
              <a:t>encoding </a:t>
            </a:r>
            <a:r>
              <a:rPr lang="en-US" sz="1200" b="1">
                <a:solidFill>
                  <a:schemeClr val="bg1"/>
                </a:solidFill>
                <a:sym typeface="+mn-ea"/>
              </a:rPr>
              <a:t>:- The optional parameter specifies encoding to be used (e.g., iso-8859-1 or UTF-8). If not present, the method will apply a detection algorithm for it.</a:t>
            </a:r>
          </a:p>
          <a:p>
            <a:pPr algn="l"/>
            <a:r>
              <a:rPr lang="en-US" sz="1200" b="1">
                <a:solidFill>
                  <a:srgbClr val="FFFF00"/>
                </a:solidFill>
                <a:sym typeface="+mn-ea"/>
              </a:rPr>
              <a:t>The choice of read* method depends on which format we prefer, how we’re going to use the data.</a:t>
            </a:r>
          </a:p>
          <a:p>
            <a:pPr algn="l"/>
            <a:r>
              <a:rPr lang="en-US" sz="1200" b="1">
                <a:solidFill>
                  <a:srgbClr val="E907E7"/>
                </a:solidFill>
                <a:sym typeface="+mn-ea"/>
              </a:rPr>
              <a:t>readAsArrayBuffer</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for binary files, to do low-level binary operations. For high-level operations, like slicing, File inherits from Blob, so we can call them directly, without reading.    </a:t>
            </a:r>
            <a:r>
              <a:rPr lang="en-US" sz="1200" b="1">
                <a:solidFill>
                  <a:srgbClr val="E907E7"/>
                </a:solidFill>
                <a:sym typeface="+mn-ea"/>
              </a:rPr>
              <a:t>readAsText </a:t>
            </a:r>
            <a:r>
              <a:rPr lang="en-US" sz="1200" b="1">
                <a:solidFill>
                  <a:srgbClr val="FF0000"/>
                </a:solidFill>
                <a:sym typeface="+mn-ea"/>
              </a:rPr>
              <a:t>–</a:t>
            </a:r>
            <a:r>
              <a:rPr lang="en-US" sz="1200" b="1">
                <a:solidFill>
                  <a:schemeClr val="bg1"/>
                </a:solidFill>
                <a:sym typeface="+mn-ea"/>
              </a:rPr>
              <a:t> for text files, when we’d like to get a string.   </a:t>
            </a:r>
            <a:r>
              <a:rPr lang="en-US" sz="1200" b="1">
                <a:solidFill>
                  <a:srgbClr val="E907E7"/>
                </a:solidFill>
                <a:sym typeface="+mn-ea"/>
              </a:rPr>
              <a:t>readAsDataURL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when we’d like to use this data in src for img or another tag. There’s an alternative to reading a file for that, </a:t>
            </a:r>
            <a:r>
              <a:rPr lang="en-US" sz="1200" b="1">
                <a:solidFill>
                  <a:srgbClr val="00B0F0"/>
                </a:solidFill>
                <a:sym typeface="+mn-ea"/>
              </a:rPr>
              <a:t> Blob: URL.createObjectURL(file).</a:t>
            </a:r>
          </a:p>
          <a:p>
            <a:pPr algn="l"/>
            <a:r>
              <a:rPr lang="en-US" sz="1200" b="1">
                <a:solidFill>
                  <a:srgbClr val="FFFF00"/>
                </a:solidFill>
                <a:sym typeface="+mn-ea"/>
              </a:rPr>
              <a:t>As the reading proceeds, there are events:-  </a:t>
            </a:r>
          </a:p>
          <a:p>
            <a:pPr algn="l"/>
            <a:r>
              <a:rPr lang="en-US" sz="1200" b="1">
                <a:solidFill>
                  <a:srgbClr val="E907E7"/>
                </a:solidFill>
                <a:sym typeface="+mn-ea"/>
              </a:rPr>
              <a:t>loadstart </a:t>
            </a:r>
            <a:r>
              <a:rPr lang="en-US" sz="1200" b="1">
                <a:solidFill>
                  <a:srgbClr val="FF0000"/>
                </a:solidFill>
                <a:sym typeface="+mn-ea"/>
              </a:rPr>
              <a:t>–</a:t>
            </a:r>
            <a:r>
              <a:rPr lang="en-US" sz="1200" b="1">
                <a:solidFill>
                  <a:schemeClr val="bg1"/>
                </a:solidFill>
                <a:sym typeface="+mn-ea"/>
              </a:rPr>
              <a:t> loading started.</a:t>
            </a:r>
            <a:r>
              <a:rPr lang="en-US" sz="1200" b="1">
                <a:solidFill>
                  <a:srgbClr val="00B0F0"/>
                </a:solidFill>
                <a:sym typeface="+mn-ea"/>
              </a:rPr>
              <a:t>    </a:t>
            </a:r>
            <a:r>
              <a:rPr lang="en-US" sz="1200" b="1">
                <a:solidFill>
                  <a:srgbClr val="E907E7"/>
                </a:solidFill>
                <a:sym typeface="+mn-ea"/>
              </a:rPr>
              <a:t>progress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occurs during reading.</a:t>
            </a:r>
            <a:r>
              <a:rPr lang="en-US" sz="1200" b="1">
                <a:solidFill>
                  <a:srgbClr val="00B0F0"/>
                </a:solidFill>
                <a:sym typeface="+mn-ea"/>
              </a:rPr>
              <a:t>    </a:t>
            </a:r>
            <a:r>
              <a:rPr lang="en-US" sz="1200" b="1">
                <a:solidFill>
                  <a:srgbClr val="E907E7"/>
                </a:solidFill>
                <a:sym typeface="+mn-ea"/>
              </a:rPr>
              <a:t>load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no errors, reading complete.</a:t>
            </a:r>
            <a:r>
              <a:rPr lang="en-US" sz="1200" b="1">
                <a:solidFill>
                  <a:srgbClr val="00B0F0"/>
                </a:solidFill>
                <a:sym typeface="+mn-ea"/>
              </a:rPr>
              <a:t>   </a:t>
            </a:r>
            <a:r>
              <a:rPr lang="en-US" sz="1200" b="1">
                <a:solidFill>
                  <a:srgbClr val="E907E7"/>
                </a:solidFill>
                <a:sym typeface="+mn-ea"/>
              </a:rPr>
              <a:t>abort </a:t>
            </a:r>
            <a:r>
              <a:rPr lang="en-US" sz="1200" b="1">
                <a:solidFill>
                  <a:srgbClr val="FF0000"/>
                </a:solidFill>
                <a:sym typeface="+mn-ea"/>
              </a:rPr>
              <a:t>– </a:t>
            </a:r>
            <a:r>
              <a:rPr lang="en-US" sz="1200" b="1">
                <a:solidFill>
                  <a:schemeClr val="bg1"/>
                </a:solidFill>
                <a:sym typeface="+mn-ea"/>
              </a:rPr>
              <a:t>abort() called.</a:t>
            </a:r>
            <a:r>
              <a:rPr lang="en-US" sz="1200" b="1">
                <a:solidFill>
                  <a:srgbClr val="00B0F0"/>
                </a:solidFill>
                <a:sym typeface="+mn-ea"/>
              </a:rPr>
              <a:t>    </a:t>
            </a:r>
            <a:r>
              <a:rPr lang="en-US" sz="1200" b="1">
                <a:solidFill>
                  <a:srgbClr val="E907E7"/>
                </a:solidFill>
                <a:sym typeface="+mn-ea"/>
              </a:rPr>
              <a:t>error </a:t>
            </a:r>
            <a:r>
              <a:rPr lang="en-US" sz="1200" b="1">
                <a:solidFill>
                  <a:srgbClr val="FF0000"/>
                </a:solidFill>
                <a:sym typeface="+mn-ea"/>
              </a:rPr>
              <a:t>–</a:t>
            </a:r>
            <a:r>
              <a:rPr lang="en-US" sz="1200" b="1">
                <a:solidFill>
                  <a:schemeClr val="bg1"/>
                </a:solidFill>
                <a:sym typeface="+mn-ea"/>
              </a:rPr>
              <a:t> error has occurred.     </a:t>
            </a:r>
            <a:r>
              <a:rPr lang="en-US" sz="1200" b="1">
                <a:solidFill>
                  <a:srgbClr val="E907E7"/>
                </a:solidFill>
                <a:sym typeface="+mn-ea"/>
              </a:rPr>
              <a:t>loadend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reading finished with either success or failure.</a:t>
            </a:r>
            <a:endParaRPr lang="en-US" sz="1200" b="1">
              <a:solidFill>
                <a:srgbClr val="00B0F0"/>
              </a:solidFill>
              <a:sym typeface="+mn-ea"/>
            </a:endParaRPr>
          </a:p>
          <a:p>
            <a:pPr algn="l"/>
            <a:r>
              <a:rPr lang="en-US" sz="1200" b="1">
                <a:solidFill>
                  <a:srgbClr val="FFFF00"/>
                </a:solidFill>
                <a:sym typeface="+mn-ea"/>
              </a:rPr>
              <a:t>When the reading is finished, we can access the result as:- </a:t>
            </a:r>
            <a:r>
              <a:rPr lang="en-US" sz="1200" b="1">
                <a:solidFill>
                  <a:srgbClr val="E907E7"/>
                </a:solidFill>
                <a:sym typeface="+mn-ea"/>
              </a:rPr>
              <a:t>reader.result</a:t>
            </a:r>
            <a:r>
              <a:rPr lang="en-US" sz="1200" b="1">
                <a:solidFill>
                  <a:srgbClr val="00B0F0"/>
                </a:solidFill>
                <a:sym typeface="+mn-ea"/>
              </a:rPr>
              <a:t> </a:t>
            </a:r>
            <a:r>
              <a:rPr lang="en-US" sz="1200" b="1">
                <a:solidFill>
                  <a:schemeClr val="bg1"/>
                </a:solidFill>
                <a:sym typeface="+mn-ea"/>
              </a:rPr>
              <a:t>is the result (if successful)</a:t>
            </a:r>
            <a:r>
              <a:rPr lang="en-US" sz="1200" b="1">
                <a:solidFill>
                  <a:srgbClr val="00B0F0"/>
                </a:solidFill>
                <a:sym typeface="+mn-ea"/>
              </a:rPr>
              <a:t>        </a:t>
            </a:r>
            <a:r>
              <a:rPr lang="en-US" sz="1200" b="1">
                <a:solidFill>
                  <a:srgbClr val="E907E7"/>
                </a:solidFill>
                <a:sym typeface="+mn-ea"/>
              </a:rPr>
              <a:t>reader.error</a:t>
            </a:r>
            <a:r>
              <a:rPr lang="en-US" sz="1200" b="1">
                <a:solidFill>
                  <a:schemeClr val="bg1"/>
                </a:solidFill>
                <a:sym typeface="+mn-ea"/>
              </a:rPr>
              <a:t> is the error (if failed).      </a:t>
            </a:r>
            <a:r>
              <a:rPr lang="en-US" sz="1200" b="1">
                <a:solidFill>
                  <a:srgbClr val="92D050"/>
                </a:solidFill>
                <a:sym typeface="+mn-ea"/>
              </a:rPr>
              <a:t>The most widely used events are for sure load and error.</a:t>
            </a:r>
          </a:p>
          <a:p>
            <a:pPr algn="l"/>
            <a:r>
              <a:rPr lang="en-US" sz="1200" b="1">
                <a:solidFill>
                  <a:srgbClr val="FFFF00"/>
                </a:solidFill>
                <a:sym typeface="+mn-ea"/>
              </a:rPr>
              <a:t>FileReader for blobs :-   </a:t>
            </a:r>
            <a:r>
              <a:rPr lang="en-US" sz="1200" b="1">
                <a:solidFill>
                  <a:srgbClr val="92D050"/>
                </a:solidFill>
                <a:sym typeface="+mn-ea"/>
              </a:rPr>
              <a:t>We can use it to convert a blob to another format:</a:t>
            </a:r>
          </a:p>
          <a:p>
            <a:pPr algn="l"/>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to ArrayBuffer,</a:t>
            </a:r>
            <a:r>
              <a:rPr lang="en-US" sz="1200" b="1">
                <a:solidFill>
                  <a:srgbClr val="00B0F0"/>
                </a:solidFill>
                <a:sym typeface="+mn-ea"/>
              </a:rPr>
              <a:t>   </a:t>
            </a:r>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a:t>
            </a:r>
            <a:r>
              <a:rPr lang="en-US" sz="1200" b="1">
                <a:solidFill>
                  <a:schemeClr val="bg1"/>
                </a:solidFill>
                <a:sym typeface="+mn-ea"/>
              </a:rPr>
              <a:t>[encoding]</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to string (an alternative to TextDecoder), </a:t>
            </a:r>
            <a:r>
              <a:rPr lang="en-US" sz="1200" b="1">
                <a:solidFill>
                  <a:srgbClr val="00B0F0"/>
                </a:solidFill>
                <a:sym typeface="+mn-ea"/>
              </a:rPr>
              <a:t>   </a:t>
            </a:r>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 </a:t>
            </a:r>
            <a:r>
              <a:rPr lang="en-US" sz="1200" b="1">
                <a:solidFill>
                  <a:srgbClr val="FF0000"/>
                </a:solidFill>
                <a:sym typeface="+mn-ea"/>
              </a:rPr>
              <a:t>–</a:t>
            </a:r>
            <a:r>
              <a:rPr lang="en-US" sz="1200" b="1">
                <a:solidFill>
                  <a:schemeClr val="bg1"/>
                </a:solidFill>
                <a:sym typeface="+mn-ea"/>
              </a:rPr>
              <a:t> to base64 data url.</a:t>
            </a:r>
            <a:endParaRPr lang="en-US" sz="1200" b="1">
              <a:solidFill>
                <a:srgbClr val="00B0F0"/>
              </a:solidFill>
              <a:sym typeface="+mn-ea"/>
            </a:endParaRPr>
          </a:p>
          <a:p>
            <a:pPr algn="l"/>
            <a:r>
              <a:rPr lang="en-US" sz="1200" b="1">
                <a:solidFill>
                  <a:srgbClr val="FFFF00"/>
                </a:solidFill>
                <a:sym typeface="+mn-ea"/>
              </a:rPr>
              <a:t>FileReaderSync is available inside Web Workers :- </a:t>
            </a:r>
            <a:r>
              <a:rPr lang="en-US" sz="1200" b="1">
                <a:solidFill>
                  <a:srgbClr val="92D050"/>
                </a:solidFill>
                <a:sym typeface="+mn-ea"/>
              </a:rPr>
              <a:t>For Web Workers, there also exists a synchronous variant of </a:t>
            </a:r>
            <a:r>
              <a:rPr lang="en-US" sz="1200" b="1">
                <a:solidFill>
                  <a:srgbClr val="00B0F0"/>
                </a:solidFill>
                <a:sym typeface="+mn-ea"/>
              </a:rPr>
              <a:t>FileReader</a:t>
            </a:r>
            <a:r>
              <a:rPr lang="en-US" sz="1200" b="1">
                <a:solidFill>
                  <a:srgbClr val="92D050"/>
                </a:solidFill>
                <a:sym typeface="+mn-ea"/>
              </a:rPr>
              <a:t>, called </a:t>
            </a:r>
            <a:r>
              <a:rPr lang="en-US" sz="1200" b="1">
                <a:solidFill>
                  <a:srgbClr val="00B0F0"/>
                </a:solidFill>
                <a:sym typeface="+mn-ea"/>
              </a:rPr>
              <a:t>FileReaderSync</a:t>
            </a:r>
            <a:r>
              <a:rPr lang="en-US" sz="1200" b="1">
                <a:solidFill>
                  <a:srgbClr val="92D050"/>
                </a:solidFill>
                <a:sym typeface="+mn-ea"/>
              </a:rPr>
              <a:t>.Its reading methods </a:t>
            </a:r>
            <a:r>
              <a:rPr lang="en-US" sz="1200" b="1">
                <a:solidFill>
                  <a:srgbClr val="00B0F0"/>
                </a:solidFill>
                <a:sym typeface="+mn-ea"/>
              </a:rPr>
              <a:t>read*</a:t>
            </a:r>
            <a:r>
              <a:rPr lang="en-US" sz="1200" b="1">
                <a:solidFill>
                  <a:srgbClr val="92D050"/>
                </a:solidFill>
                <a:sym typeface="+mn-ea"/>
              </a:rPr>
              <a:t> do not generate events, but rather return a result, as regular functions do.</a:t>
            </a:r>
          </a:p>
          <a:p>
            <a:pPr algn="l"/>
            <a:r>
              <a:rPr lang="en-US" sz="1200" b="1">
                <a:solidFill>
                  <a:srgbClr val="92D050"/>
                </a:solidFill>
                <a:sym typeface="+mn-ea"/>
              </a:rPr>
              <a:t>That’s only inside a Web Worker though, because delays in synchronous calls, that are possible while reading from files, in Web Workers are less important. They do not affect the page.</a:t>
            </a:r>
          </a:p>
          <a:p>
            <a:pPr algn="l"/>
            <a:r>
              <a:rPr lang="en-US" sz="1200" b="1">
                <a:solidFill>
                  <a:srgbClr val="FFFF00"/>
                </a:solidFill>
                <a:sym typeface="+mn-ea"/>
              </a:rPr>
              <a:t>Blob :- Binary Large Object :- </a:t>
            </a:r>
            <a:r>
              <a:rPr lang="en-US" sz="1200" b="1">
                <a:solidFill>
                  <a:srgbClr val="92D050"/>
                </a:solidFill>
                <a:sym typeface="+mn-ea"/>
              </a:rPr>
              <a:t>BLOB stands for a “Binary Large Object,” a data type that stores binary data. Binary Large Objects (BLOBs) can be complex files like images or videos, unlike other data strings that only store letters and numbers. A BLOB will hold multimedia objects. </a:t>
            </a:r>
          </a:p>
          <a:p>
            <a:pPr algn="l"/>
            <a:r>
              <a:rPr lang="en-US" sz="1200" b="1">
                <a:solidFill>
                  <a:srgbClr val="92D050"/>
                </a:solidFill>
                <a:sym typeface="+mn-ea"/>
              </a:rPr>
              <a:t>The Blob object represents a blob, which is a file-like object of immutable, raw data; they can be read as text or binary data, or converted into a ReadableStream so its methods can be used for processing the data.</a:t>
            </a:r>
          </a:p>
        </p:txBody>
      </p:sp>
      <p:sp>
        <p:nvSpPr>
          <p:cNvPr id="11" name="Rectangles 10"/>
          <p:cNvSpPr/>
          <p:nvPr/>
        </p:nvSpPr>
        <p:spPr>
          <a:xfrm>
            <a:off x="43180" y="5157470"/>
            <a:ext cx="3491865" cy="12369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highlight>
                  <a:srgbClr val="FFFF00"/>
                </a:highlight>
              </a:rPr>
              <a:t> method of File :-  </a:t>
            </a:r>
            <a:r>
              <a:rPr lang="en-US" sz="1200" b="1">
                <a:highlight>
                  <a:srgbClr val="FFFF00"/>
                </a:highlight>
                <a:sym typeface="+mn-ea"/>
              </a:rPr>
              <a:t>JavaScript</a:t>
            </a:r>
            <a:r>
              <a:rPr lang="en-US" sz="1200" b="1">
                <a:highlight>
                  <a:srgbClr val="FFFF00"/>
                </a:highlight>
              </a:rPr>
              <a:t>...  </a:t>
            </a:r>
            <a:r>
              <a:rPr lang="en-US" sz="1200" b="1">
                <a:solidFill>
                  <a:schemeClr val="accent1"/>
                </a:solidFill>
              </a:rPr>
              <a:t> </a:t>
            </a:r>
            <a:endParaRPr lang="en-US" sz="1200" b="1">
              <a:solidFill>
                <a:schemeClr val="bg1"/>
              </a:solidFill>
            </a:endParaRPr>
          </a:p>
          <a:p>
            <a:pPr algn="l"/>
            <a:r>
              <a:rPr lang="en-US" sz="1200" b="1">
                <a:solidFill>
                  <a:srgbClr val="92D050"/>
                </a:solidFill>
                <a:sym typeface="+mn-ea"/>
              </a:rPr>
              <a:t>A File object inherits from Blob and is extended </a:t>
            </a:r>
            <a:r>
              <a:rPr lang="en-US" sz="1200" b="1">
                <a:solidFill>
                  <a:schemeClr val="accent1"/>
                </a:solidFill>
                <a:sym typeface="+mn-ea"/>
              </a:rPr>
              <a:t>.</a:t>
            </a:r>
          </a:p>
          <a:p>
            <a:pPr algn="l"/>
            <a:r>
              <a:rPr lang="en-US" sz="1200" b="1">
                <a:solidFill>
                  <a:schemeClr val="accent1"/>
                </a:solidFill>
                <a:sym typeface="+mn-ea"/>
              </a:rPr>
              <a:t>length :- A read-only value indicating the number of files in the list.</a:t>
            </a:r>
          </a:p>
          <a:p>
            <a:pPr algn="l"/>
            <a:r>
              <a:rPr lang="en-US" sz="1200" b="1">
                <a:solidFill>
                  <a:schemeClr val="accent1"/>
                </a:solidFill>
                <a:sym typeface="+mn-ea"/>
              </a:rPr>
              <a:t>item() :- Returns a File object representing the file at the specified index in the file list.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矩形 23"/>
          <p:cNvSpPr/>
          <p:nvPr/>
        </p:nvSpPr>
        <p:spPr>
          <a:xfrm>
            <a:off x="136525"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sym typeface="+mn-ea"/>
              </a:rPr>
              <a:t>File  in JavaScript</a:t>
            </a:r>
            <a:endParaRPr lang="en-US" altLang="zh-CN" sz="1600" b="1" dirty="0">
              <a:solidFill>
                <a:schemeClr val="bg1"/>
              </a:solidFill>
              <a:sym typeface="+mn-ea"/>
            </a:endParaRPr>
          </a:p>
        </p:txBody>
      </p:sp>
      <p:sp>
        <p:nvSpPr>
          <p:cNvPr id="2" name="Rectangles 1"/>
          <p:cNvSpPr/>
          <p:nvPr/>
        </p:nvSpPr>
        <p:spPr>
          <a:xfrm>
            <a:off x="45085" y="229235"/>
            <a:ext cx="4502785" cy="15538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a:highlight>
                  <a:srgbClr val="FFFF00"/>
                </a:highlight>
              </a:rPr>
              <a:t> File :-  </a:t>
            </a:r>
            <a:r>
              <a:rPr lang="en-US" sz="1200">
                <a:highlight>
                  <a:srgbClr val="FFFF00"/>
                </a:highlight>
                <a:sym typeface="+mn-ea"/>
              </a:rPr>
              <a:t>JavaScript</a:t>
            </a:r>
            <a:r>
              <a:rPr lang="en-US" sz="1200">
                <a:highlight>
                  <a:srgbClr val="FFFF00"/>
                </a:highlight>
              </a:rPr>
              <a:t>...  </a:t>
            </a:r>
            <a:r>
              <a:rPr lang="en-US" sz="1200" b="1">
                <a:solidFill>
                  <a:schemeClr val="accent1"/>
                </a:solidFill>
              </a:rPr>
              <a:t> </a:t>
            </a:r>
            <a:endParaRPr lang="en-US" sz="1200">
              <a:solidFill>
                <a:schemeClr val="bg1"/>
              </a:solidFill>
            </a:endParaRPr>
          </a:p>
          <a:p>
            <a:pPr algn="l"/>
            <a:r>
              <a:rPr lang="en-US" sz="1200" b="1">
                <a:solidFill>
                  <a:srgbClr val="92D050"/>
                </a:solidFill>
                <a:sym typeface="+mn-ea"/>
              </a:rPr>
              <a:t>A File object inherits from Blob and is extended with filesystem-related capabilities. </a:t>
            </a:r>
          </a:p>
          <a:p>
            <a:pPr algn="l"/>
            <a:r>
              <a:rPr lang="en-US" sz="1200" b="1">
                <a:solidFill>
                  <a:srgbClr val="92D050"/>
                </a:solidFill>
                <a:sym typeface="+mn-ea"/>
              </a:rPr>
              <a:t> </a:t>
            </a:r>
            <a:r>
              <a:rPr lang="en-US" sz="1200" b="1">
                <a:solidFill>
                  <a:srgbClr val="FFFF00"/>
                </a:solidFill>
                <a:sym typeface="+mn-ea"/>
              </a:rPr>
              <a:t>There are two ways to obtain it.</a:t>
            </a:r>
          </a:p>
          <a:p>
            <a:pPr algn="l"/>
            <a:r>
              <a:rPr lang="en-US" sz="1200" b="1">
                <a:solidFill>
                  <a:schemeClr val="accent5">
                    <a:lumMod val="40000"/>
                    <a:lumOff val="60000"/>
                  </a:schemeClr>
                </a:solidFill>
                <a:sym typeface="+mn-ea"/>
              </a:rPr>
              <a:t>First</a:t>
            </a:r>
            <a:r>
              <a:rPr lang="en-US" sz="1200" b="1">
                <a:solidFill>
                  <a:srgbClr val="E907E7"/>
                </a:solidFill>
                <a:sym typeface="+mn-ea"/>
              </a:rPr>
              <a:t>, there’s a constructor, similar to Blob </a:t>
            </a:r>
            <a:r>
              <a:rPr lang="en-US" sz="1200" b="1">
                <a:solidFill>
                  <a:srgbClr val="92D050"/>
                </a:solidFill>
                <a:sym typeface="+mn-ea"/>
              </a:rPr>
              <a:t>  </a:t>
            </a:r>
          </a:p>
          <a:p>
            <a:pPr algn="l"/>
            <a:r>
              <a:rPr lang="en-US" sz="1200" b="1">
                <a:solidFill>
                  <a:schemeClr val="accent5">
                    <a:lumMod val="40000"/>
                    <a:lumOff val="60000"/>
                  </a:schemeClr>
                </a:solidFill>
                <a:sym typeface="+mn-ea"/>
              </a:rPr>
              <a:t>Second</a:t>
            </a:r>
            <a:r>
              <a:rPr lang="en-US" sz="1200" b="1">
                <a:solidFill>
                  <a:srgbClr val="92D050"/>
                </a:solidFill>
                <a:sym typeface="+mn-ea"/>
              </a:rPr>
              <a:t>, more often we get a file from </a:t>
            </a:r>
            <a:r>
              <a:rPr lang="en-US" sz="1200" b="1">
                <a:solidFill>
                  <a:schemeClr val="accent2"/>
                </a:solidFill>
                <a:sym typeface="+mn-ea"/>
              </a:rPr>
              <a:t>&lt;input type="file"&gt;</a:t>
            </a:r>
            <a:r>
              <a:rPr lang="en-US" sz="1200" b="1">
                <a:solidFill>
                  <a:srgbClr val="00B0F0"/>
                </a:solidFill>
                <a:sym typeface="+mn-ea"/>
              </a:rPr>
              <a:t> or </a:t>
            </a:r>
            <a:r>
              <a:rPr lang="en-US" sz="1200" b="1">
                <a:solidFill>
                  <a:schemeClr val="accent2"/>
                </a:solidFill>
                <a:sym typeface="+mn-ea"/>
              </a:rPr>
              <a:t>drag’n’drop or other browser interfaces</a:t>
            </a:r>
            <a:r>
              <a:rPr lang="en-US" sz="1200" b="1">
                <a:solidFill>
                  <a:srgbClr val="00B0F0"/>
                </a:solidFill>
                <a:sym typeface="+mn-ea"/>
              </a:rPr>
              <a:t>.</a:t>
            </a:r>
            <a:r>
              <a:rPr lang="en-US" sz="1200" b="1">
                <a:solidFill>
                  <a:srgbClr val="92D050"/>
                </a:solidFill>
                <a:sym typeface="+mn-ea"/>
              </a:rPr>
              <a:t> In that case, the file gets this information from OS.</a:t>
            </a:r>
          </a:p>
        </p:txBody>
      </p:sp>
      <p:sp>
        <p:nvSpPr>
          <p:cNvPr id="3" name="Rectangles 2"/>
          <p:cNvSpPr/>
          <p:nvPr/>
        </p:nvSpPr>
        <p:spPr>
          <a:xfrm>
            <a:off x="45085" y="1783080"/>
            <a:ext cx="4502785" cy="19100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r>
              <a:rPr lang="en-US" sz="1200" b="1">
                <a:solidFill>
                  <a:schemeClr val="accent5">
                    <a:lumMod val="40000"/>
                    <a:lumOff val="60000"/>
                  </a:schemeClr>
                </a:solidFill>
                <a:sym typeface="+mn-ea"/>
              </a:rPr>
              <a:t>First</a:t>
            </a:r>
            <a:r>
              <a:rPr lang="en-US" sz="1200" b="1">
                <a:solidFill>
                  <a:srgbClr val="E907E7"/>
                </a:solidFill>
                <a:sym typeface="+mn-ea"/>
              </a:rPr>
              <a:t>, there’s a constructor, similar to Blob</a:t>
            </a:r>
            <a:r>
              <a:rPr lang="en-US" sz="1200" b="1">
                <a:solidFill>
                  <a:srgbClr val="92D050"/>
                </a:solidFill>
                <a:sym typeface="+mn-ea"/>
              </a:rPr>
              <a:t>:-  </a:t>
            </a:r>
          </a:p>
          <a:p>
            <a:pPr algn="l"/>
            <a:r>
              <a:rPr lang="en-US" sz="1200" b="1">
                <a:solidFill>
                  <a:srgbClr val="00B0F0"/>
                </a:solidFill>
                <a:sym typeface="+mn-ea"/>
              </a:rPr>
              <a:t>new File(</a:t>
            </a:r>
            <a:r>
              <a:rPr lang="en-US" sz="1200" b="1">
                <a:solidFill>
                  <a:srgbClr val="FF0000"/>
                </a:solidFill>
                <a:sym typeface="+mn-ea"/>
              </a:rPr>
              <a:t>fileParts, fileName,</a:t>
            </a:r>
            <a:r>
              <a:rPr lang="en-US" sz="1200" b="1">
                <a:solidFill>
                  <a:srgbClr val="00B0F0"/>
                </a:solidFill>
                <a:sym typeface="+mn-ea"/>
              </a:rPr>
              <a:t> </a:t>
            </a:r>
            <a:r>
              <a:rPr lang="en-US" sz="1200" b="1">
                <a:solidFill>
                  <a:schemeClr val="bg1"/>
                </a:solidFill>
                <a:sym typeface="+mn-ea"/>
              </a:rPr>
              <a:t>[options]</a:t>
            </a:r>
            <a:r>
              <a:rPr lang="en-US" sz="1200" b="1">
                <a:solidFill>
                  <a:srgbClr val="00B0F0"/>
                </a:solidFill>
                <a:sym typeface="+mn-ea"/>
              </a:rPr>
              <a:t>)</a:t>
            </a:r>
          </a:p>
          <a:p>
            <a:pPr algn="l"/>
            <a:r>
              <a:rPr lang="en-US" sz="1200" b="1">
                <a:solidFill>
                  <a:srgbClr val="E907E7"/>
                </a:solidFill>
                <a:sym typeface="+mn-ea"/>
              </a:rPr>
              <a:t>fileParts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is an array of Blob/ BufferSource/ String values</a:t>
            </a:r>
            <a:r>
              <a:rPr lang="en-US" sz="1200" b="1">
                <a:solidFill>
                  <a:srgbClr val="00B0F0"/>
                </a:solidFill>
                <a:sym typeface="+mn-ea"/>
              </a:rPr>
              <a:t>.     </a:t>
            </a:r>
          </a:p>
          <a:p>
            <a:pPr algn="l"/>
            <a:r>
              <a:rPr lang="en-US" sz="1200" b="1">
                <a:solidFill>
                  <a:srgbClr val="E907E7"/>
                </a:solidFill>
                <a:sym typeface="+mn-ea"/>
              </a:rPr>
              <a:t>fileName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file name string.</a:t>
            </a:r>
            <a:endParaRPr lang="en-US" sz="1200" b="1">
              <a:solidFill>
                <a:srgbClr val="00B0F0"/>
              </a:solidFill>
              <a:sym typeface="+mn-ea"/>
            </a:endParaRPr>
          </a:p>
          <a:p>
            <a:pPr algn="l"/>
            <a:r>
              <a:rPr lang="en-US" sz="1200" b="1">
                <a:solidFill>
                  <a:srgbClr val="E907E7"/>
                </a:solidFill>
                <a:sym typeface="+mn-ea"/>
              </a:rPr>
              <a:t>options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optional object:- lastModified , type</a:t>
            </a:r>
          </a:p>
          <a:p>
            <a:pPr algn="l"/>
            <a:r>
              <a:rPr lang="en-US" sz="1200" b="1">
                <a:solidFill>
                  <a:schemeClr val="accent4"/>
                </a:solidFill>
                <a:sym typeface="+mn-ea"/>
              </a:rPr>
              <a:t>lastModified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the timestamp (integer date) of last modification. Defaults to a value of Date.now()      </a:t>
            </a:r>
          </a:p>
          <a:p>
            <a:pPr algn="l"/>
            <a:r>
              <a:rPr lang="en-US" sz="1200" b="1">
                <a:solidFill>
                  <a:schemeClr val="accent4"/>
                </a:solidFill>
                <a:sym typeface="+mn-ea"/>
              </a:rPr>
              <a:t>type  </a:t>
            </a:r>
            <a:r>
              <a:rPr lang="en-US" sz="1200" b="1">
                <a:solidFill>
                  <a:srgbClr val="FF0000"/>
                </a:solidFill>
                <a:sym typeface="+mn-ea"/>
              </a:rPr>
              <a:t>–  </a:t>
            </a:r>
            <a:r>
              <a:rPr lang="en-US" sz="1200" b="1">
                <a:solidFill>
                  <a:schemeClr val="bg1"/>
                </a:solidFill>
                <a:sym typeface="+mn-ea"/>
              </a:rPr>
              <a:t>A string representing the MIME type of the content that will be put into the file. Defaults to a value of "".</a:t>
            </a:r>
          </a:p>
        </p:txBody>
      </p:sp>
      <p:sp>
        <p:nvSpPr>
          <p:cNvPr id="5" name="Rectangles 4"/>
          <p:cNvSpPr/>
          <p:nvPr/>
        </p:nvSpPr>
        <p:spPr>
          <a:xfrm>
            <a:off x="45085" y="3693160"/>
            <a:ext cx="4502785" cy="21875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r>
              <a:rPr lang="en-US" sz="1200" b="1">
                <a:solidFill>
                  <a:schemeClr val="accent5">
                    <a:lumMod val="40000"/>
                    <a:lumOff val="60000"/>
                  </a:schemeClr>
                </a:solidFill>
                <a:sym typeface="+mn-ea"/>
              </a:rPr>
              <a:t>Second</a:t>
            </a:r>
            <a:r>
              <a:rPr lang="en-US" sz="1200" b="1">
                <a:solidFill>
                  <a:srgbClr val="92D050"/>
                </a:solidFill>
                <a:sym typeface="+mn-ea"/>
              </a:rPr>
              <a:t>, more often we get a file from </a:t>
            </a:r>
            <a:r>
              <a:rPr lang="en-US" sz="1200" b="1">
                <a:solidFill>
                  <a:schemeClr val="accent2"/>
                </a:solidFill>
                <a:sym typeface="+mn-ea"/>
              </a:rPr>
              <a:t>&lt;input type="file"&gt;</a:t>
            </a:r>
            <a:r>
              <a:rPr lang="en-US" sz="1200" b="1">
                <a:solidFill>
                  <a:srgbClr val="00B0F0"/>
                </a:solidFill>
                <a:sym typeface="+mn-ea"/>
              </a:rPr>
              <a:t> or </a:t>
            </a:r>
            <a:r>
              <a:rPr lang="en-US" sz="1200" b="1">
                <a:solidFill>
                  <a:schemeClr val="accent2"/>
                </a:solidFill>
                <a:sym typeface="+mn-ea"/>
              </a:rPr>
              <a:t>drag’n’drop or other browser interfaces</a:t>
            </a:r>
            <a:r>
              <a:rPr lang="en-US" sz="1200" b="1">
                <a:solidFill>
                  <a:srgbClr val="00B0F0"/>
                </a:solidFill>
                <a:sym typeface="+mn-ea"/>
              </a:rPr>
              <a:t>.</a:t>
            </a:r>
            <a:r>
              <a:rPr lang="en-US" sz="1200" b="1">
                <a:solidFill>
                  <a:srgbClr val="92D050"/>
                </a:solidFill>
                <a:sym typeface="+mn-ea"/>
              </a:rPr>
              <a:t> In that case, the file gets this information from OS.</a:t>
            </a:r>
          </a:p>
          <a:p>
            <a:pPr algn="l"/>
            <a:r>
              <a:rPr lang="en-US" sz="1200" b="1">
                <a:solidFill>
                  <a:srgbClr val="FFFF00"/>
                </a:solidFill>
                <a:sym typeface="+mn-ea"/>
              </a:rPr>
              <a:t>As </a:t>
            </a:r>
            <a:r>
              <a:rPr lang="en-US" sz="1200" b="1">
                <a:solidFill>
                  <a:srgbClr val="00B0F0"/>
                </a:solidFill>
                <a:sym typeface="+mn-ea"/>
              </a:rPr>
              <a:t>File </a:t>
            </a:r>
            <a:r>
              <a:rPr lang="en-US" sz="1200" b="1">
                <a:solidFill>
                  <a:srgbClr val="FFFF00"/>
                </a:solidFill>
                <a:sym typeface="+mn-ea"/>
              </a:rPr>
              <a:t>inherits from </a:t>
            </a:r>
            <a:r>
              <a:rPr lang="en-US" sz="1200" b="1">
                <a:solidFill>
                  <a:srgbClr val="00B0F0"/>
                </a:solidFill>
                <a:sym typeface="+mn-ea"/>
              </a:rPr>
              <a:t>Blob</a:t>
            </a:r>
            <a:r>
              <a:rPr lang="en-US" sz="1200" b="1">
                <a:solidFill>
                  <a:srgbClr val="FFFF00"/>
                </a:solidFill>
                <a:sym typeface="+mn-ea"/>
              </a:rPr>
              <a:t>, File objects have the same properties, plus:</a:t>
            </a:r>
          </a:p>
          <a:p>
            <a:pPr algn="l"/>
            <a:r>
              <a:rPr lang="en-US" sz="1200" b="1">
                <a:solidFill>
                  <a:srgbClr val="E907E7"/>
                </a:solidFill>
                <a:sym typeface="+mn-ea"/>
              </a:rPr>
              <a:t>name </a:t>
            </a:r>
            <a:r>
              <a:rPr lang="en-US" sz="1200" b="1">
                <a:solidFill>
                  <a:srgbClr val="FF0000"/>
                </a:solidFill>
                <a:sym typeface="+mn-ea"/>
              </a:rPr>
              <a:t>– </a:t>
            </a:r>
            <a:r>
              <a:rPr lang="en-US" sz="1200" b="1">
                <a:solidFill>
                  <a:schemeClr val="bg1"/>
                </a:solidFill>
                <a:sym typeface="+mn-ea"/>
              </a:rPr>
              <a:t>the file name</a:t>
            </a:r>
            <a:r>
              <a:rPr lang="en-US" sz="1200" b="1">
                <a:solidFill>
                  <a:srgbClr val="00B0F0"/>
                </a:solidFill>
                <a:sym typeface="+mn-ea"/>
              </a:rPr>
              <a:t>,</a:t>
            </a:r>
          </a:p>
          <a:p>
            <a:pPr algn="l"/>
            <a:r>
              <a:rPr lang="en-US" sz="1200" b="1">
                <a:solidFill>
                  <a:srgbClr val="E907E7"/>
                </a:solidFill>
                <a:sym typeface="+mn-ea"/>
              </a:rPr>
              <a:t>lastModified </a:t>
            </a:r>
            <a:r>
              <a:rPr lang="en-US" sz="1200" b="1">
                <a:solidFill>
                  <a:srgbClr val="FF0000"/>
                </a:solidFill>
                <a:sym typeface="+mn-ea"/>
              </a:rPr>
              <a:t>– </a:t>
            </a:r>
            <a:r>
              <a:rPr lang="en-US" sz="1200" b="1">
                <a:solidFill>
                  <a:schemeClr val="bg1"/>
                </a:solidFill>
                <a:sym typeface="+mn-ea"/>
              </a:rPr>
              <a:t>the timestamp of last modification.</a:t>
            </a:r>
            <a:endParaRPr lang="en-US" sz="1200" b="1">
              <a:solidFill>
                <a:srgbClr val="00B0F0"/>
              </a:solidFill>
              <a:sym typeface="+mn-ea"/>
            </a:endParaRPr>
          </a:p>
          <a:p>
            <a:pPr algn="l"/>
            <a:r>
              <a:rPr lang="en-US" sz="1200" b="1">
                <a:solidFill>
                  <a:srgbClr val="FFFF00"/>
                </a:solidFill>
                <a:sym typeface="+mn-ea"/>
              </a:rPr>
              <a:t>Please note:-   </a:t>
            </a:r>
            <a:r>
              <a:rPr lang="en-US" sz="1200" b="1">
                <a:solidFill>
                  <a:srgbClr val="92D050"/>
                </a:solidFill>
                <a:sym typeface="+mn-ea"/>
              </a:rPr>
              <a:t>The </a:t>
            </a:r>
            <a:r>
              <a:rPr lang="en-US" sz="1200" b="1">
                <a:solidFill>
                  <a:schemeClr val="accent1"/>
                </a:solidFill>
                <a:sym typeface="+mn-ea"/>
              </a:rPr>
              <a:t>input </a:t>
            </a:r>
            <a:r>
              <a:rPr lang="en-US" sz="1200" b="1">
                <a:solidFill>
                  <a:srgbClr val="92D050"/>
                </a:solidFill>
                <a:sym typeface="+mn-ea"/>
              </a:rPr>
              <a:t>may select multiple files, so</a:t>
            </a:r>
            <a:r>
              <a:rPr lang="en-US" sz="1200" b="1">
                <a:solidFill>
                  <a:schemeClr val="accent1"/>
                </a:solidFill>
                <a:sym typeface="+mn-ea"/>
              </a:rPr>
              <a:t> input.files</a:t>
            </a:r>
            <a:r>
              <a:rPr lang="en-US" sz="1200" b="1">
                <a:solidFill>
                  <a:srgbClr val="92D050"/>
                </a:solidFill>
                <a:sym typeface="+mn-ea"/>
              </a:rPr>
              <a:t> is an array-like object with them. Here we have only one file, so we just take</a:t>
            </a:r>
            <a:r>
              <a:rPr lang="en-US" sz="1200" b="1">
                <a:solidFill>
                  <a:schemeClr val="accent1"/>
                </a:solidFill>
                <a:sym typeface="+mn-ea"/>
              </a:rPr>
              <a:t> input.files[0].</a:t>
            </a:r>
          </a:p>
        </p:txBody>
      </p:sp>
      <p:sp>
        <p:nvSpPr>
          <p:cNvPr id="6" name="Rectangles 5"/>
          <p:cNvSpPr/>
          <p:nvPr/>
        </p:nvSpPr>
        <p:spPr>
          <a:xfrm>
            <a:off x="4547870" y="229235"/>
            <a:ext cx="4396105" cy="19342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solidFill>
                  <a:srgbClr val="FFFF00"/>
                </a:solidFill>
                <a:sym typeface="+mn-ea"/>
              </a:rPr>
              <a:t>Example</a:t>
            </a:r>
          </a:p>
          <a:p>
            <a:pPr algn="l"/>
            <a:r>
              <a:rPr lang="en-US" sz="1200" b="1">
                <a:solidFill>
                  <a:srgbClr val="FFFF00"/>
                </a:solidFill>
                <a:sym typeface="+mn-ea"/>
              </a:rPr>
              <a:t>That’s how we can get a File object from &lt;input type="file"&gt;:</a:t>
            </a:r>
          </a:p>
          <a:p>
            <a:pPr algn="l"/>
            <a:r>
              <a:rPr lang="en-US" sz="1200" b="1">
                <a:solidFill>
                  <a:srgbClr val="E907E7"/>
                </a:solidFill>
                <a:sym typeface="+mn-ea"/>
              </a:rPr>
              <a:t>&lt;input</a:t>
            </a:r>
            <a:r>
              <a:rPr lang="en-US" sz="1200" b="1">
                <a:solidFill>
                  <a:schemeClr val="bg1"/>
                </a:solidFill>
                <a:sym typeface="+mn-ea"/>
              </a:rPr>
              <a:t> </a:t>
            </a:r>
            <a:r>
              <a:rPr lang="en-US" sz="1200" b="1">
                <a:solidFill>
                  <a:srgbClr val="E907E7"/>
                </a:solidFill>
                <a:sym typeface="+mn-ea"/>
              </a:rPr>
              <a:t>type</a:t>
            </a:r>
            <a:r>
              <a:rPr lang="en-US" sz="1200" b="1">
                <a:solidFill>
                  <a:schemeClr val="bg1"/>
                </a:solidFill>
                <a:sym typeface="+mn-ea"/>
              </a:rPr>
              <a:t>="file" </a:t>
            </a:r>
            <a:r>
              <a:rPr lang="en-US" sz="1200" b="1">
                <a:solidFill>
                  <a:srgbClr val="E907E7"/>
                </a:solidFill>
                <a:sym typeface="+mn-ea"/>
              </a:rPr>
              <a:t>onchange</a:t>
            </a:r>
            <a:r>
              <a:rPr lang="en-US" sz="1200" b="1">
                <a:solidFill>
                  <a:schemeClr val="bg1"/>
                </a:solidFill>
                <a:sym typeface="+mn-ea"/>
              </a:rPr>
              <a:t>="showFile(this)"</a:t>
            </a:r>
            <a:r>
              <a:rPr lang="en-US" sz="1200" b="1">
                <a:solidFill>
                  <a:srgbClr val="E907E7"/>
                </a:solidFill>
                <a:sym typeface="+mn-ea"/>
              </a:rPr>
              <a:t>&gt;</a:t>
            </a:r>
            <a:endParaRPr lang="en-US" sz="1200" b="1">
              <a:solidFill>
                <a:schemeClr val="bg1"/>
              </a:solidFill>
              <a:sym typeface="+mn-ea"/>
            </a:endParaRPr>
          </a:p>
          <a:p>
            <a:pPr algn="l"/>
            <a:r>
              <a:rPr lang="en-US" sz="1200" b="1">
                <a:solidFill>
                  <a:srgbClr val="E907E7"/>
                </a:solidFill>
                <a:sym typeface="+mn-ea"/>
              </a:rPr>
              <a:t>&lt;script&gt;</a:t>
            </a:r>
          </a:p>
          <a:p>
            <a:pPr algn="l"/>
            <a:r>
              <a:rPr lang="en-US" sz="1200" b="1">
                <a:solidFill>
                  <a:srgbClr val="00B0F0"/>
                </a:solidFill>
                <a:sym typeface="+mn-ea"/>
              </a:rPr>
              <a:t>function </a:t>
            </a:r>
            <a:r>
              <a:rPr lang="en-US" sz="1200" b="1">
                <a:solidFill>
                  <a:schemeClr val="bg1"/>
                </a:solidFill>
                <a:sym typeface="+mn-ea"/>
              </a:rPr>
              <a:t>showFile(input) {</a:t>
            </a:r>
          </a:p>
          <a:p>
            <a:pPr algn="l"/>
            <a:r>
              <a:rPr lang="en-US" sz="1200" b="1">
                <a:solidFill>
                  <a:schemeClr val="bg1"/>
                </a:solidFill>
                <a:sym typeface="+mn-ea"/>
              </a:rPr>
              <a:t>  let file = input</a:t>
            </a:r>
            <a:r>
              <a:rPr lang="en-US" sz="1200" b="1">
                <a:solidFill>
                  <a:srgbClr val="00B0F0"/>
                </a:solidFill>
                <a:sym typeface="+mn-ea"/>
              </a:rPr>
              <a:t>.files[0];</a:t>
            </a:r>
          </a:p>
          <a:p>
            <a:pPr algn="l"/>
            <a:r>
              <a:rPr lang="en-US" sz="1200" b="1">
                <a:solidFill>
                  <a:schemeClr val="bg1"/>
                </a:solidFill>
                <a:sym typeface="+mn-ea"/>
              </a:rPr>
              <a:t>  alert(`File name: ${file.name}`); // e.g my.png</a:t>
            </a:r>
          </a:p>
          <a:p>
            <a:pPr algn="l"/>
            <a:r>
              <a:rPr lang="en-US" sz="1200" b="1">
                <a:solidFill>
                  <a:schemeClr val="bg1"/>
                </a:solidFill>
                <a:sym typeface="+mn-ea"/>
              </a:rPr>
              <a:t>  alert(`Last modified: ${file.lastModified}`); // e.g 1552830408824</a:t>
            </a:r>
          </a:p>
          <a:p>
            <a:pPr algn="l"/>
            <a:r>
              <a:rPr lang="en-US" sz="1200" b="1">
                <a:solidFill>
                  <a:schemeClr val="bg1"/>
                </a:solidFill>
                <a:sym typeface="+mn-ea"/>
              </a:rPr>
              <a:t>}</a:t>
            </a:r>
          </a:p>
          <a:p>
            <a:pPr algn="l"/>
            <a:r>
              <a:rPr lang="en-US" sz="1200" b="1">
                <a:solidFill>
                  <a:srgbClr val="E907E7"/>
                </a:solidFill>
                <a:sym typeface="+mn-ea"/>
              </a:rPr>
              <a:t>&lt;/script&gt;</a:t>
            </a:r>
          </a:p>
        </p:txBody>
      </p:sp>
      <p:sp>
        <p:nvSpPr>
          <p:cNvPr id="11" name="Rectangles 10"/>
          <p:cNvSpPr/>
          <p:nvPr/>
        </p:nvSpPr>
        <p:spPr>
          <a:xfrm>
            <a:off x="4547870" y="2163445"/>
            <a:ext cx="4396105" cy="20618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solidFill>
                  <a:srgbClr val="FFFF00"/>
                </a:solidFill>
                <a:sym typeface="+mn-ea"/>
              </a:rPr>
              <a:t>Example :- file Reader</a:t>
            </a:r>
            <a:endParaRPr lang="en-US" sz="1200" b="1">
              <a:solidFill>
                <a:srgbClr val="E907E7"/>
              </a:solidFill>
              <a:sym typeface="+mn-ea"/>
            </a:endParaRPr>
          </a:p>
          <a:p>
            <a:pPr algn="l"/>
            <a:r>
              <a:rPr lang="en-US" sz="1200" b="1">
                <a:solidFill>
                  <a:srgbClr val="E907E7"/>
                </a:solidFill>
                <a:sym typeface="+mn-ea"/>
              </a:rPr>
              <a:t>&lt;input type=</a:t>
            </a:r>
            <a:r>
              <a:rPr lang="en-US" sz="1200" b="1">
                <a:solidFill>
                  <a:srgbClr val="00B0F0"/>
                </a:solidFill>
                <a:sym typeface="+mn-ea"/>
              </a:rPr>
              <a:t>"file" </a:t>
            </a:r>
            <a:r>
              <a:rPr lang="en-US" sz="1200" b="1">
                <a:solidFill>
                  <a:srgbClr val="E907E7"/>
                </a:solidFill>
                <a:sym typeface="+mn-ea"/>
              </a:rPr>
              <a:t>onchange=</a:t>
            </a:r>
            <a:r>
              <a:rPr lang="en-US" sz="1200" b="1">
                <a:solidFill>
                  <a:srgbClr val="00B0F0"/>
                </a:solidFill>
                <a:sym typeface="+mn-ea"/>
              </a:rPr>
              <a:t>"readFile(this)"</a:t>
            </a:r>
            <a:r>
              <a:rPr lang="en-US" sz="1200" b="1">
                <a:solidFill>
                  <a:srgbClr val="E907E7"/>
                </a:solidFill>
                <a:sym typeface="+mn-ea"/>
              </a:rPr>
              <a:t>&gt;</a:t>
            </a:r>
          </a:p>
          <a:p>
            <a:pPr algn="l"/>
            <a:r>
              <a:rPr lang="en-US" sz="1200" b="1">
                <a:solidFill>
                  <a:srgbClr val="E907E7"/>
                </a:solidFill>
                <a:sym typeface="+mn-ea"/>
              </a:rPr>
              <a:t>&lt;script&gt;</a:t>
            </a:r>
          </a:p>
          <a:p>
            <a:pPr algn="l"/>
            <a:r>
              <a:rPr lang="en-US" sz="1200" b="1">
                <a:solidFill>
                  <a:srgbClr val="00B0F0"/>
                </a:solidFill>
                <a:sym typeface="+mn-ea"/>
              </a:rPr>
              <a:t>function readFile(input) {</a:t>
            </a:r>
          </a:p>
          <a:p>
            <a:pPr algn="l"/>
            <a:r>
              <a:rPr lang="en-US" sz="1200" b="1">
                <a:solidFill>
                  <a:srgbClr val="00B0F0"/>
                </a:solidFill>
                <a:sym typeface="+mn-ea"/>
              </a:rPr>
              <a:t>  let </a:t>
            </a:r>
            <a:r>
              <a:rPr lang="en-US" sz="1200" b="1">
                <a:solidFill>
                  <a:schemeClr val="accent4"/>
                </a:solidFill>
                <a:sym typeface="+mn-ea"/>
              </a:rPr>
              <a:t>file </a:t>
            </a:r>
            <a:r>
              <a:rPr lang="en-US" sz="1200" b="1">
                <a:solidFill>
                  <a:srgbClr val="00B0F0"/>
                </a:solidFill>
                <a:sym typeface="+mn-ea"/>
              </a:rPr>
              <a:t>= input.files[0];</a:t>
            </a:r>
          </a:p>
          <a:p>
            <a:pPr algn="l"/>
            <a:r>
              <a:rPr lang="en-US" sz="1200" b="1">
                <a:solidFill>
                  <a:srgbClr val="00B0F0"/>
                </a:solidFill>
                <a:sym typeface="+mn-ea"/>
              </a:rPr>
              <a:t>  let </a:t>
            </a:r>
            <a:r>
              <a:rPr lang="en-US" sz="1200" b="1">
                <a:solidFill>
                  <a:schemeClr val="accent4"/>
                </a:solidFill>
                <a:sym typeface="+mn-ea"/>
              </a:rPr>
              <a:t>reader </a:t>
            </a:r>
            <a:r>
              <a:rPr lang="en-US" sz="1200" b="1">
                <a:solidFill>
                  <a:srgbClr val="00B0F0"/>
                </a:solidFill>
                <a:sym typeface="+mn-ea"/>
              </a:rPr>
              <a:t>= new FileReader();</a:t>
            </a: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.readAsText(file);</a:t>
            </a: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.onload = function() { console.log(</a:t>
            </a:r>
            <a:r>
              <a:rPr lang="en-US" sz="1200" b="1">
                <a:solidFill>
                  <a:schemeClr val="accent4"/>
                </a:solidFill>
                <a:sym typeface="+mn-ea"/>
              </a:rPr>
              <a:t>reader</a:t>
            </a:r>
            <a:r>
              <a:rPr lang="en-US" sz="1200" b="1">
                <a:solidFill>
                  <a:srgbClr val="00B0F0"/>
                </a:solidFill>
                <a:sym typeface="+mn-ea"/>
              </a:rPr>
              <a:t>.result);  };</a:t>
            </a: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.onerror = function() { console.log(</a:t>
            </a:r>
            <a:r>
              <a:rPr lang="en-US" sz="1200" b="1">
                <a:solidFill>
                  <a:schemeClr val="accent4"/>
                </a:solidFill>
                <a:sym typeface="+mn-ea"/>
              </a:rPr>
              <a:t>reader</a:t>
            </a:r>
            <a:r>
              <a:rPr lang="en-US" sz="1200" b="1">
                <a:solidFill>
                  <a:srgbClr val="00B0F0"/>
                </a:solidFill>
                <a:sym typeface="+mn-ea"/>
              </a:rPr>
              <a:t>.error); };</a:t>
            </a:r>
          </a:p>
          <a:p>
            <a:pPr algn="l"/>
            <a:r>
              <a:rPr lang="en-US" sz="1200" b="1">
                <a:solidFill>
                  <a:srgbClr val="00B0F0"/>
                </a:solidFill>
                <a:sym typeface="+mn-ea"/>
              </a:rPr>
              <a:t>}</a:t>
            </a:r>
          </a:p>
          <a:p>
            <a:pPr algn="l"/>
            <a:r>
              <a:rPr lang="en-US" sz="1200" b="1">
                <a:solidFill>
                  <a:srgbClr val="E907E7"/>
                </a:solidFill>
                <a:sym typeface="+mn-ea"/>
              </a:rPr>
              <a:t>&lt;/script&gt;</a:t>
            </a:r>
          </a:p>
        </p:txBody>
      </p:sp>
      <p:sp>
        <p:nvSpPr>
          <p:cNvPr id="12" name="Rectangles 11"/>
          <p:cNvSpPr/>
          <p:nvPr/>
        </p:nvSpPr>
        <p:spPr>
          <a:xfrm>
            <a:off x="4547870" y="4228465"/>
            <a:ext cx="7178675" cy="24631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solidFill>
                  <a:srgbClr val="FFFF00"/>
                </a:solidFill>
                <a:sym typeface="+mn-ea"/>
              </a:rPr>
              <a:t>Example</a:t>
            </a:r>
            <a:r>
              <a:rPr lang="en-US" sz="1200" b="1">
                <a:solidFill>
                  <a:srgbClr val="00B0F0"/>
                </a:solidFill>
                <a:sym typeface="+mn-ea"/>
              </a:rPr>
              <a:t>  </a:t>
            </a:r>
            <a:r>
              <a:rPr lang="en-US" sz="1200" b="1">
                <a:solidFill>
                  <a:srgbClr val="FFFF00"/>
                </a:solidFill>
                <a:sym typeface="+mn-ea"/>
              </a:rPr>
              <a:t> :- file Reader</a:t>
            </a:r>
            <a:endParaRPr lang="en-US" sz="1200" b="1">
              <a:solidFill>
                <a:srgbClr val="00B0F0"/>
              </a:solidFill>
              <a:sym typeface="+mn-ea"/>
            </a:endParaRPr>
          </a:p>
          <a:p>
            <a:pPr algn="l"/>
            <a:r>
              <a:rPr lang="en-US" sz="1200" b="1">
                <a:solidFill>
                  <a:schemeClr val="accent4"/>
                </a:solidFill>
                <a:sym typeface="+mn-ea"/>
              </a:rPr>
              <a:t>showPreview</a:t>
            </a:r>
            <a:r>
              <a:rPr lang="en-US" sz="1200" b="1">
                <a:solidFill>
                  <a:srgbClr val="00B0F0"/>
                </a:solidFill>
                <a:sym typeface="+mn-ea"/>
              </a:rPr>
              <a:t>(</a:t>
            </a:r>
            <a:r>
              <a:rPr lang="en-US" sz="1200" b="1">
                <a:solidFill>
                  <a:schemeClr val="bg1"/>
                </a:solidFill>
                <a:sym typeface="+mn-ea"/>
              </a:rPr>
              <a:t>event: any , index:any</a:t>
            </a:r>
            <a:r>
              <a:rPr lang="en-US" sz="1200" b="1">
                <a:solidFill>
                  <a:srgbClr val="00B0F0"/>
                </a:solidFill>
                <a:sym typeface="+mn-ea"/>
              </a:rPr>
              <a:t>){</a:t>
            </a:r>
          </a:p>
          <a:p>
            <a:pPr algn="l"/>
            <a:r>
              <a:rPr lang="en-US" sz="1200" b="1">
                <a:solidFill>
                  <a:srgbClr val="00B0F0"/>
                </a:solidFill>
                <a:sym typeface="+mn-ea"/>
              </a:rPr>
              <a:t>    let </a:t>
            </a:r>
            <a:r>
              <a:rPr lang="en-US" sz="1200" b="1">
                <a:solidFill>
                  <a:schemeClr val="accent4"/>
                </a:solidFill>
                <a:sym typeface="+mn-ea"/>
              </a:rPr>
              <a:t>files </a:t>
            </a:r>
            <a:r>
              <a:rPr lang="en-US" sz="1200" b="1">
                <a:solidFill>
                  <a:srgbClr val="00B0F0"/>
                </a:solidFill>
                <a:sym typeface="+mn-ea"/>
              </a:rPr>
              <a:t>= event.target.files</a:t>
            </a:r>
          </a:p>
          <a:p>
            <a:pPr algn="l"/>
            <a:r>
              <a:rPr lang="en-US" sz="1200" b="1">
                <a:solidFill>
                  <a:srgbClr val="00B0F0"/>
                </a:solidFill>
                <a:sym typeface="+mn-ea"/>
              </a:rPr>
              <a:t>    this.</a:t>
            </a:r>
            <a:r>
              <a:rPr lang="en-US" sz="1200" b="1">
                <a:solidFill>
                  <a:schemeClr val="accent4"/>
                </a:solidFill>
                <a:sym typeface="+mn-ea"/>
              </a:rPr>
              <a:t>fileToUpload </a:t>
            </a:r>
            <a:r>
              <a:rPr lang="en-US" sz="1200" b="1">
                <a:solidFill>
                  <a:srgbClr val="00B0F0"/>
                </a:solidFill>
                <a:sym typeface="+mn-ea"/>
              </a:rPr>
              <a:t>= </a:t>
            </a:r>
            <a:r>
              <a:rPr lang="en-US" sz="1200" b="1">
                <a:solidFill>
                  <a:schemeClr val="accent4"/>
                </a:solidFill>
                <a:sym typeface="+mn-ea"/>
              </a:rPr>
              <a:t>files</a:t>
            </a:r>
            <a:r>
              <a:rPr lang="en-US" sz="1200" b="1">
                <a:solidFill>
                  <a:srgbClr val="00B0F0"/>
                </a:solidFill>
                <a:sym typeface="+mn-ea"/>
              </a:rPr>
              <a:t>.item(0);</a:t>
            </a:r>
          </a:p>
          <a:p>
            <a:pPr algn="l"/>
            <a:r>
              <a:rPr lang="en-US" sz="1200" b="1">
                <a:solidFill>
                  <a:srgbClr val="00B0F0"/>
                </a:solidFill>
                <a:sym typeface="+mn-ea"/>
              </a:rPr>
              <a:t>    if(</a:t>
            </a:r>
            <a:r>
              <a:rPr lang="en-US" sz="1200" b="1">
                <a:solidFill>
                  <a:schemeClr val="accent4"/>
                </a:solidFill>
                <a:sym typeface="+mn-ea"/>
              </a:rPr>
              <a:t>files</a:t>
            </a:r>
            <a:r>
              <a:rPr lang="en-US" sz="1200" b="1">
                <a:solidFill>
                  <a:srgbClr val="00B0F0"/>
                </a:solidFill>
                <a:sym typeface="+mn-ea"/>
              </a:rPr>
              <a:t>){</a:t>
            </a:r>
          </a:p>
          <a:p>
            <a:pPr algn="l"/>
            <a:r>
              <a:rPr lang="en-US" sz="1200" b="1">
                <a:solidFill>
                  <a:srgbClr val="00B0F0"/>
                </a:solidFill>
                <a:sym typeface="+mn-ea"/>
              </a:rPr>
              <a:t>      let </a:t>
            </a:r>
            <a:r>
              <a:rPr lang="en-US" sz="1200" b="1">
                <a:solidFill>
                  <a:schemeClr val="bg1"/>
                </a:solidFill>
                <a:sym typeface="+mn-ea"/>
              </a:rPr>
              <a:t>reader </a:t>
            </a:r>
            <a:r>
              <a:rPr lang="en-US" sz="1200" b="1">
                <a:solidFill>
                  <a:srgbClr val="00B0F0"/>
                </a:solidFill>
                <a:sym typeface="+mn-ea"/>
              </a:rPr>
              <a:t>= new FileReader();   </a:t>
            </a:r>
            <a:r>
              <a:rPr lang="en-US" sz="1200" b="1">
                <a:solidFill>
                  <a:schemeClr val="bg1"/>
                </a:solidFill>
                <a:sym typeface="+mn-ea"/>
              </a:rPr>
              <a:t>reader</a:t>
            </a:r>
            <a:r>
              <a:rPr lang="en-US" sz="1200" b="1">
                <a:solidFill>
                  <a:srgbClr val="00B0F0"/>
                </a:solidFill>
                <a:sym typeface="+mn-ea"/>
              </a:rPr>
              <a:t>.readAsDataURL(</a:t>
            </a:r>
            <a:r>
              <a:rPr lang="en-US" sz="1200" b="1">
                <a:solidFill>
                  <a:schemeClr val="accent4"/>
                </a:solidFill>
                <a:sym typeface="+mn-ea"/>
              </a:rPr>
              <a:t>files</a:t>
            </a:r>
            <a:r>
              <a:rPr lang="en-US" sz="1200" b="1">
                <a:solidFill>
                  <a:srgbClr val="00B0F0"/>
                </a:solidFill>
                <a:sym typeface="+mn-ea"/>
              </a:rPr>
              <a:t>[0]);</a:t>
            </a: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.onload=(event:any)=&gt;{</a:t>
            </a:r>
          </a:p>
          <a:p>
            <a:pPr algn="l"/>
            <a:r>
              <a:rPr lang="en-US" sz="1200" b="1">
                <a:solidFill>
                  <a:srgbClr val="00B0F0"/>
                </a:solidFill>
                <a:sym typeface="+mn-ea"/>
              </a:rPr>
              <a:t>          let imgResult= event.target.result;  </a:t>
            </a:r>
          </a:p>
          <a:p>
            <a:pPr algn="l"/>
            <a:r>
              <a:rPr lang="en-US" sz="1200" b="1">
                <a:solidFill>
                  <a:srgbClr val="00B0F0"/>
                </a:solidFill>
                <a:sym typeface="+mn-ea"/>
              </a:rPr>
              <a:t>         const myInterval= setTimeout(()=&gt;{   this.isChanged = false;   this.isChanges.splice(index,1,false);   },3000);</a:t>
            </a:r>
          </a:p>
          <a:p>
            <a:pPr algn="l"/>
            <a:r>
              <a:rPr lang="en-US" sz="1200" b="1">
                <a:solidFill>
                  <a:srgbClr val="00B0F0"/>
                </a:solidFill>
                <a:sym typeface="+mn-ea"/>
              </a:rPr>
              <a:t>         this.employeeForm.controls.employeeDetails.controls[index].patchValue({userImage:imgResult});</a:t>
            </a:r>
          </a:p>
          <a:p>
            <a:pPr algn="l"/>
            <a:r>
              <a:rPr lang="en-US" sz="1200" b="1">
                <a:solidFill>
                  <a:srgbClr val="00B0F0"/>
                </a:solidFill>
                <a:sym typeface="+mn-ea"/>
              </a:rPr>
              <a:t>      }</a:t>
            </a:r>
          </a:p>
          <a:p>
            <a:pPr algn="l"/>
            <a:r>
              <a:rPr lang="en-US" sz="1200" b="1">
                <a:solidFill>
                  <a:srgbClr val="00B0F0"/>
                </a:solidFill>
                <a:sym typeface="+mn-ea"/>
              </a:rPr>
              <a:t>    }</a:t>
            </a:r>
          </a:p>
          <a:p>
            <a:pPr algn="l"/>
            <a:r>
              <a:rPr lang="en-US" sz="1200" b="1">
                <a:solidFill>
                  <a:srgbClr val="00B0F0"/>
                </a:solidFill>
                <a:sym typeface="+mn-ea"/>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s 3"/>
          <p:cNvSpPr/>
          <p:nvPr/>
        </p:nvSpPr>
        <p:spPr>
          <a:xfrm>
            <a:off x="43180" y="251460"/>
            <a:ext cx="4307840" cy="36722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r>
              <a:rPr lang="en-US" sz="1200" b="1">
                <a:solidFill>
                  <a:schemeClr val="accent1"/>
                </a:solidFill>
                <a:sym typeface="+mn-ea"/>
              </a:rPr>
              <a:t>FileReader </a:t>
            </a:r>
            <a:r>
              <a:rPr lang="en-US" sz="1200" b="1">
                <a:solidFill>
                  <a:srgbClr val="92D050"/>
                </a:solidFill>
                <a:sym typeface="+mn-ea"/>
              </a:rPr>
              <a:t>is an object with the sole purpose of reading data from Blob (and hence File too) objects. It delivers the data using events, as reading from disk may take time.</a:t>
            </a:r>
          </a:p>
          <a:p>
            <a:pPr algn="l"/>
            <a:r>
              <a:rPr lang="en-US" sz="1200" b="1">
                <a:solidFill>
                  <a:srgbClr val="E907E7"/>
                </a:solidFill>
                <a:sym typeface="+mn-ea"/>
              </a:rPr>
              <a:t>The constructor:</a:t>
            </a:r>
            <a:r>
              <a:rPr lang="en-US" sz="1200" b="1">
                <a:solidFill>
                  <a:srgbClr val="00B0F0"/>
                </a:solidFill>
                <a:sym typeface="+mn-ea"/>
              </a:rPr>
              <a:t> </a:t>
            </a:r>
          </a:p>
          <a:p>
            <a:pPr algn="l"/>
            <a:r>
              <a:rPr lang="en-US" sz="1200" b="1">
                <a:solidFill>
                  <a:srgbClr val="00B0F0"/>
                </a:solidFill>
                <a:sym typeface="+mn-ea"/>
              </a:rPr>
              <a:t>let </a:t>
            </a:r>
            <a:r>
              <a:rPr lang="en-US" sz="1200" b="1">
                <a:solidFill>
                  <a:schemeClr val="accent2"/>
                </a:solidFill>
                <a:sym typeface="+mn-ea"/>
              </a:rPr>
              <a:t>reader </a:t>
            </a:r>
            <a:r>
              <a:rPr lang="en-US" sz="1200" b="1">
                <a:solidFill>
                  <a:srgbClr val="00B0F0"/>
                </a:solidFill>
                <a:sym typeface="+mn-ea"/>
              </a:rPr>
              <a:t>= new FileReader(); </a:t>
            </a:r>
            <a:r>
              <a:rPr lang="en-US" sz="1200" b="1">
                <a:solidFill>
                  <a:srgbClr val="92D050"/>
                </a:solidFill>
                <a:sym typeface="+mn-ea"/>
              </a:rPr>
              <a:t>// no arguments</a:t>
            </a:r>
          </a:p>
          <a:p>
            <a:pPr algn="l"/>
            <a:r>
              <a:rPr lang="en-US" sz="1200" b="1">
                <a:solidFill>
                  <a:srgbClr val="FFFF00"/>
                </a:solidFill>
                <a:sym typeface="+mn-ea"/>
              </a:rPr>
              <a:t>The main methods:-  </a:t>
            </a:r>
          </a:p>
          <a:p>
            <a:pPr algn="l"/>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read the data in binary format ArrayBuffer.   </a:t>
            </a:r>
          </a:p>
          <a:p>
            <a:pPr algn="l"/>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a:t>
            </a:r>
            <a:r>
              <a:rPr lang="en-US" sz="1200" b="1">
                <a:solidFill>
                  <a:schemeClr val="bg1"/>
                </a:solidFill>
                <a:sym typeface="+mn-ea"/>
              </a:rPr>
              <a:t>[encoding]</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read the data as a text string with the given encoding (utf-8 by default).     </a:t>
            </a:r>
          </a:p>
          <a:p>
            <a:pPr algn="l"/>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r>
              <a:rPr lang="en-US" sz="1200" b="1">
                <a:solidFill>
                  <a:srgbClr val="E907E7"/>
                </a:solidFill>
                <a:sym typeface="+mn-ea"/>
              </a:rPr>
              <a:t> </a:t>
            </a:r>
          </a:p>
          <a:p>
            <a:pPr algn="l"/>
            <a:r>
              <a:rPr lang="en-US" sz="1200" b="1">
                <a:solidFill>
                  <a:srgbClr val="E907E7"/>
                </a:solidFill>
                <a:sym typeface="+mn-ea"/>
              </a:rPr>
              <a:t>readAsBinaryString(</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p>
          <a:p>
            <a:pPr algn="l"/>
            <a:r>
              <a:rPr lang="en-US" sz="1200" b="1">
                <a:solidFill>
                  <a:srgbClr val="E907E7"/>
                </a:solidFill>
                <a:sym typeface="+mn-ea"/>
              </a:rPr>
              <a:t>abort()</a:t>
            </a:r>
            <a:r>
              <a:rPr lang="en-US" sz="1200" b="1">
                <a:solidFill>
                  <a:srgbClr val="FF0000"/>
                </a:solidFill>
                <a:sym typeface="+mn-ea"/>
              </a:rPr>
              <a:t> –</a:t>
            </a:r>
            <a:r>
              <a:rPr lang="en-US" sz="1200" b="1">
                <a:solidFill>
                  <a:srgbClr val="00B0F0"/>
                </a:solidFill>
                <a:sym typeface="+mn-ea"/>
              </a:rPr>
              <a:t> </a:t>
            </a:r>
            <a:r>
              <a:rPr lang="en-US" sz="1200" b="1">
                <a:solidFill>
                  <a:schemeClr val="bg1"/>
                </a:solidFill>
                <a:sym typeface="+mn-ea"/>
              </a:rPr>
              <a:t>cancel the operation.    </a:t>
            </a:r>
          </a:p>
          <a:p>
            <a:pPr algn="l"/>
            <a:r>
              <a:rPr lang="en-US" sz="1200" b="1">
                <a:solidFill>
                  <a:schemeClr val="accent2"/>
                </a:solidFill>
                <a:sym typeface="+mn-ea"/>
              </a:rPr>
              <a:t>Parameter </a:t>
            </a:r>
            <a:r>
              <a:rPr lang="en-US" sz="1200" b="1">
                <a:solidFill>
                  <a:schemeClr val="bg1"/>
                </a:solidFill>
                <a:sym typeface="+mn-ea"/>
              </a:rPr>
              <a:t>:- </a:t>
            </a:r>
          </a:p>
          <a:p>
            <a:pPr algn="l"/>
            <a:r>
              <a:rPr lang="en-US" sz="1200" b="1">
                <a:solidFill>
                  <a:srgbClr val="92D050"/>
                </a:solidFill>
                <a:sym typeface="+mn-ea"/>
              </a:rPr>
              <a:t>blob </a:t>
            </a:r>
            <a:r>
              <a:rPr lang="en-US" sz="1200" b="1">
                <a:solidFill>
                  <a:schemeClr val="bg1"/>
                </a:solidFill>
                <a:sym typeface="+mn-ea"/>
              </a:rPr>
              <a:t>:- The Blob or File from which to read. </a:t>
            </a:r>
          </a:p>
          <a:p>
            <a:pPr algn="l"/>
            <a:r>
              <a:rPr lang="en-US" sz="1200" b="1">
                <a:solidFill>
                  <a:srgbClr val="92D050"/>
                </a:solidFill>
                <a:sym typeface="+mn-ea"/>
              </a:rPr>
              <a:t>encoding </a:t>
            </a:r>
            <a:r>
              <a:rPr lang="en-US" sz="1200" b="1">
                <a:solidFill>
                  <a:schemeClr val="bg1"/>
                </a:solidFill>
                <a:sym typeface="+mn-ea"/>
              </a:rPr>
              <a:t>:- The optional parameter specifies encoding to be used (e.g., iso-8859-1 or UTF-8). If not present, the method will apply a detection algorithm for it.</a:t>
            </a:r>
            <a:endParaRPr lang="en-US" sz="1200" b="1">
              <a:solidFill>
                <a:schemeClr val="accent1"/>
              </a:solidFill>
              <a:sym typeface="+mn-ea"/>
            </a:endParaRPr>
          </a:p>
        </p:txBody>
      </p:sp>
      <p:sp>
        <p:nvSpPr>
          <p:cNvPr id="8" name="Rectangles 7"/>
          <p:cNvSpPr/>
          <p:nvPr/>
        </p:nvSpPr>
        <p:spPr>
          <a:xfrm>
            <a:off x="4360545" y="254635"/>
            <a:ext cx="3691255" cy="10115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r>
              <a:rPr lang="en-US" sz="1200" b="1">
                <a:solidFill>
                  <a:srgbClr val="FFFF00"/>
                </a:solidFill>
                <a:sym typeface="+mn-ea"/>
              </a:rPr>
              <a:t>When the reading is finished, we can access the result as:- </a:t>
            </a:r>
            <a:r>
              <a:rPr lang="en-US" sz="1200" b="1">
                <a:solidFill>
                  <a:srgbClr val="92D050"/>
                </a:solidFill>
                <a:sym typeface="+mn-ea"/>
              </a:rPr>
              <a:t>The most widely used events are for sure </a:t>
            </a:r>
            <a:r>
              <a:rPr lang="en-US" sz="1200" b="1">
                <a:solidFill>
                  <a:srgbClr val="00B0F0"/>
                </a:solidFill>
                <a:sym typeface="+mn-ea"/>
              </a:rPr>
              <a:t>load </a:t>
            </a:r>
            <a:r>
              <a:rPr lang="en-US" sz="1200" b="1">
                <a:solidFill>
                  <a:srgbClr val="92D050"/>
                </a:solidFill>
                <a:sym typeface="+mn-ea"/>
              </a:rPr>
              <a:t>and </a:t>
            </a:r>
            <a:r>
              <a:rPr lang="en-US" sz="1200" b="1">
                <a:solidFill>
                  <a:srgbClr val="00B0F0"/>
                </a:solidFill>
                <a:sym typeface="+mn-ea"/>
              </a:rPr>
              <a:t>error</a:t>
            </a:r>
            <a:r>
              <a:rPr lang="en-US" sz="1200" b="1">
                <a:solidFill>
                  <a:srgbClr val="92D050"/>
                </a:solidFill>
                <a:sym typeface="+mn-ea"/>
              </a:rPr>
              <a:t>.</a:t>
            </a:r>
          </a:p>
          <a:p>
            <a:pPr algn="l"/>
            <a:r>
              <a:rPr lang="en-US" sz="1200" b="1">
                <a:solidFill>
                  <a:srgbClr val="E907E7"/>
                </a:solidFill>
                <a:sym typeface="+mn-ea"/>
              </a:rPr>
              <a:t>reader.result</a:t>
            </a:r>
            <a:r>
              <a:rPr lang="en-US" sz="1200" b="1">
                <a:solidFill>
                  <a:srgbClr val="00B0F0"/>
                </a:solidFill>
                <a:sym typeface="+mn-ea"/>
              </a:rPr>
              <a:t> </a:t>
            </a:r>
            <a:r>
              <a:rPr lang="en-US" sz="1200" b="1">
                <a:solidFill>
                  <a:schemeClr val="bg1"/>
                </a:solidFill>
                <a:sym typeface="+mn-ea"/>
              </a:rPr>
              <a:t>is the result (if successful)</a:t>
            </a:r>
            <a:r>
              <a:rPr lang="en-US" sz="1200" b="1">
                <a:solidFill>
                  <a:srgbClr val="00B0F0"/>
                </a:solidFill>
                <a:sym typeface="+mn-ea"/>
              </a:rPr>
              <a:t>        </a:t>
            </a:r>
          </a:p>
          <a:p>
            <a:pPr algn="l"/>
            <a:r>
              <a:rPr lang="en-US" sz="1200" b="1">
                <a:solidFill>
                  <a:srgbClr val="E907E7"/>
                </a:solidFill>
                <a:sym typeface="+mn-ea"/>
              </a:rPr>
              <a:t>reader.error</a:t>
            </a:r>
            <a:r>
              <a:rPr lang="en-US" sz="1200" b="1">
                <a:solidFill>
                  <a:schemeClr val="bg1"/>
                </a:solidFill>
                <a:sym typeface="+mn-ea"/>
              </a:rPr>
              <a:t> is the error (if failed).      </a:t>
            </a:r>
            <a:endParaRPr lang="en-US" sz="1200" b="1">
              <a:solidFill>
                <a:srgbClr val="92D050"/>
              </a:solidFill>
              <a:sym typeface="+mn-ea"/>
            </a:endParaRPr>
          </a:p>
        </p:txBody>
      </p:sp>
      <p:sp>
        <p:nvSpPr>
          <p:cNvPr id="2" name="Rectangles 1"/>
          <p:cNvSpPr/>
          <p:nvPr/>
        </p:nvSpPr>
        <p:spPr>
          <a:xfrm>
            <a:off x="4341495" y="1261110"/>
            <a:ext cx="3710305" cy="12357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r>
              <a:rPr lang="en-US" sz="1200" b="1">
                <a:solidFill>
                  <a:srgbClr val="FFFF00"/>
                </a:solidFill>
                <a:sym typeface="+mn-ea"/>
              </a:rPr>
              <a:t>FileReader for blobs :-   </a:t>
            </a:r>
            <a:r>
              <a:rPr lang="en-US" sz="1200" b="1">
                <a:solidFill>
                  <a:srgbClr val="92D050"/>
                </a:solidFill>
                <a:sym typeface="+mn-ea"/>
              </a:rPr>
              <a:t>We can use it to convert a blob to another format:</a:t>
            </a:r>
          </a:p>
          <a:p>
            <a:pPr algn="l"/>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to ArrayBuffer,</a:t>
            </a:r>
            <a:r>
              <a:rPr lang="en-US" sz="1200" b="1">
                <a:solidFill>
                  <a:srgbClr val="00B0F0"/>
                </a:solidFill>
                <a:sym typeface="+mn-ea"/>
              </a:rPr>
              <a:t>   </a:t>
            </a:r>
          </a:p>
          <a:p>
            <a:pPr algn="l"/>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[encoding])</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to string (an alternative to TextDecoder), </a:t>
            </a:r>
            <a:r>
              <a:rPr lang="en-US" sz="1200" b="1">
                <a:solidFill>
                  <a:srgbClr val="00B0F0"/>
                </a:solidFill>
                <a:sym typeface="+mn-ea"/>
              </a:rPr>
              <a:t>   </a:t>
            </a:r>
          </a:p>
          <a:p>
            <a:pPr algn="l"/>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 </a:t>
            </a:r>
            <a:r>
              <a:rPr lang="en-US" sz="1200" b="1">
                <a:solidFill>
                  <a:srgbClr val="FF0000"/>
                </a:solidFill>
                <a:sym typeface="+mn-ea"/>
              </a:rPr>
              <a:t>–</a:t>
            </a:r>
            <a:r>
              <a:rPr lang="en-US" sz="1200" b="1">
                <a:solidFill>
                  <a:schemeClr val="bg1"/>
                </a:solidFill>
                <a:sym typeface="+mn-ea"/>
              </a:rPr>
              <a:t> to base64 data url. , encoded</a:t>
            </a:r>
            <a:endParaRPr lang="en-US" sz="1200" b="1">
              <a:solidFill>
                <a:schemeClr val="accent1"/>
              </a:solidFill>
              <a:sym typeface="+mn-ea"/>
            </a:endParaRPr>
          </a:p>
        </p:txBody>
      </p:sp>
      <p:sp>
        <p:nvSpPr>
          <p:cNvPr id="3" name="Rectangles 2"/>
          <p:cNvSpPr/>
          <p:nvPr/>
        </p:nvSpPr>
        <p:spPr>
          <a:xfrm>
            <a:off x="43180" y="5673725"/>
            <a:ext cx="4326890" cy="11487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r>
              <a:rPr lang="en-US" sz="1200" b="1">
                <a:solidFill>
                  <a:srgbClr val="FFFF00"/>
                </a:solidFill>
                <a:sym typeface="+mn-ea"/>
              </a:rPr>
              <a:t>As the reading proceeds, there are events:-  </a:t>
            </a:r>
          </a:p>
          <a:p>
            <a:pPr algn="l"/>
            <a:r>
              <a:rPr lang="en-US" sz="1200" b="1">
                <a:solidFill>
                  <a:srgbClr val="E907E7"/>
                </a:solidFill>
                <a:sym typeface="+mn-ea"/>
              </a:rPr>
              <a:t>loadstart </a:t>
            </a:r>
            <a:r>
              <a:rPr lang="en-US" sz="1200" b="1">
                <a:solidFill>
                  <a:srgbClr val="FF0000"/>
                </a:solidFill>
                <a:sym typeface="+mn-ea"/>
              </a:rPr>
              <a:t>–</a:t>
            </a:r>
            <a:r>
              <a:rPr lang="en-US" sz="1200" b="1">
                <a:solidFill>
                  <a:schemeClr val="bg1"/>
                </a:solidFill>
                <a:sym typeface="+mn-ea"/>
              </a:rPr>
              <a:t> loading started.</a:t>
            </a:r>
            <a:r>
              <a:rPr lang="en-US" sz="1200" b="1">
                <a:solidFill>
                  <a:srgbClr val="00B0F0"/>
                </a:solidFill>
                <a:sym typeface="+mn-ea"/>
              </a:rPr>
              <a:t>     </a:t>
            </a:r>
            <a:r>
              <a:rPr lang="en-US" sz="1200" b="1">
                <a:solidFill>
                  <a:srgbClr val="E907E7"/>
                </a:solidFill>
                <a:sym typeface="+mn-ea"/>
              </a:rPr>
              <a:t>progress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occurs during reading.</a:t>
            </a:r>
            <a:r>
              <a:rPr lang="en-US" sz="1200" b="1">
                <a:solidFill>
                  <a:srgbClr val="00B0F0"/>
                </a:solidFill>
                <a:sym typeface="+mn-ea"/>
              </a:rPr>
              <a:t>    </a:t>
            </a:r>
          </a:p>
          <a:p>
            <a:pPr algn="l"/>
            <a:r>
              <a:rPr lang="en-US" sz="1200" b="1">
                <a:solidFill>
                  <a:srgbClr val="E907E7"/>
                </a:solidFill>
                <a:sym typeface="+mn-ea"/>
              </a:rPr>
              <a:t>load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no errors, reading complete.</a:t>
            </a:r>
            <a:r>
              <a:rPr lang="en-US" sz="1200" b="1">
                <a:solidFill>
                  <a:srgbClr val="00B0F0"/>
                </a:solidFill>
                <a:sym typeface="+mn-ea"/>
              </a:rPr>
              <a:t>    </a:t>
            </a:r>
            <a:r>
              <a:rPr lang="en-US" sz="1200" b="1">
                <a:solidFill>
                  <a:srgbClr val="E907E7"/>
                </a:solidFill>
                <a:sym typeface="+mn-ea"/>
              </a:rPr>
              <a:t>abort </a:t>
            </a:r>
            <a:r>
              <a:rPr lang="en-US" sz="1200" b="1">
                <a:solidFill>
                  <a:srgbClr val="FF0000"/>
                </a:solidFill>
                <a:sym typeface="+mn-ea"/>
              </a:rPr>
              <a:t>– </a:t>
            </a:r>
            <a:r>
              <a:rPr lang="en-US" sz="1200" b="1">
                <a:solidFill>
                  <a:schemeClr val="bg1"/>
                </a:solidFill>
                <a:sym typeface="+mn-ea"/>
              </a:rPr>
              <a:t>abort() called.</a:t>
            </a:r>
            <a:r>
              <a:rPr lang="en-US" sz="1200" b="1">
                <a:solidFill>
                  <a:srgbClr val="00B0F0"/>
                </a:solidFill>
                <a:sym typeface="+mn-ea"/>
              </a:rPr>
              <a:t>    </a:t>
            </a:r>
          </a:p>
          <a:p>
            <a:pPr algn="l"/>
            <a:r>
              <a:rPr lang="en-US" sz="1200" b="1">
                <a:solidFill>
                  <a:srgbClr val="E907E7"/>
                </a:solidFill>
                <a:sym typeface="+mn-ea"/>
              </a:rPr>
              <a:t>error </a:t>
            </a:r>
            <a:r>
              <a:rPr lang="en-US" sz="1200" b="1">
                <a:solidFill>
                  <a:srgbClr val="FF0000"/>
                </a:solidFill>
                <a:sym typeface="+mn-ea"/>
              </a:rPr>
              <a:t>–</a:t>
            </a:r>
            <a:r>
              <a:rPr lang="en-US" sz="1200" b="1">
                <a:solidFill>
                  <a:schemeClr val="bg1"/>
                </a:solidFill>
                <a:sym typeface="+mn-ea"/>
              </a:rPr>
              <a:t> error has occurred.     </a:t>
            </a:r>
          </a:p>
          <a:p>
            <a:pPr algn="l"/>
            <a:r>
              <a:rPr lang="en-US" sz="1200" b="1">
                <a:solidFill>
                  <a:srgbClr val="E907E7"/>
                </a:solidFill>
                <a:sym typeface="+mn-ea"/>
              </a:rPr>
              <a:t>loadend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reading finished with either success or failure.</a:t>
            </a:r>
            <a:endParaRPr lang="en-US" sz="1200" b="1">
              <a:solidFill>
                <a:schemeClr val="accent1"/>
              </a:solidFill>
              <a:sym typeface="+mn-ea"/>
            </a:endParaRPr>
          </a:p>
        </p:txBody>
      </p:sp>
      <p:sp>
        <p:nvSpPr>
          <p:cNvPr id="5" name="Rectangles 4"/>
          <p:cNvSpPr/>
          <p:nvPr/>
        </p:nvSpPr>
        <p:spPr>
          <a:xfrm>
            <a:off x="62230" y="3931920"/>
            <a:ext cx="4307840" cy="17418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r>
              <a:rPr lang="en-US" sz="1200" b="1">
                <a:solidFill>
                  <a:srgbClr val="FFFF00"/>
                </a:solidFill>
                <a:sym typeface="+mn-ea"/>
              </a:rPr>
              <a:t>The choice of read* method depends on which format we prefer, how we’re going to use the data.</a:t>
            </a:r>
          </a:p>
          <a:p>
            <a:pPr algn="l"/>
            <a:r>
              <a:rPr lang="en-US" sz="1200" b="1">
                <a:solidFill>
                  <a:srgbClr val="E907E7"/>
                </a:solidFill>
                <a:sym typeface="+mn-ea"/>
              </a:rPr>
              <a:t>readAsArrayBuffer</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for binary files, to do low-level binary operations. For high-level operations, like slicing, File inherits from Blob, so we can call them directly, without reading.    </a:t>
            </a:r>
          </a:p>
          <a:p>
            <a:pPr algn="l"/>
            <a:r>
              <a:rPr lang="en-US" sz="1200" b="1">
                <a:solidFill>
                  <a:srgbClr val="E907E7"/>
                </a:solidFill>
                <a:sym typeface="+mn-ea"/>
              </a:rPr>
              <a:t>readAsText </a:t>
            </a:r>
            <a:r>
              <a:rPr lang="en-US" sz="1200" b="1">
                <a:solidFill>
                  <a:srgbClr val="FF0000"/>
                </a:solidFill>
                <a:sym typeface="+mn-ea"/>
              </a:rPr>
              <a:t>–</a:t>
            </a:r>
            <a:r>
              <a:rPr lang="en-US" sz="1200" b="1">
                <a:solidFill>
                  <a:schemeClr val="bg1"/>
                </a:solidFill>
                <a:sym typeface="+mn-ea"/>
              </a:rPr>
              <a:t> for text files, when we’d like to get a string.   </a:t>
            </a:r>
          </a:p>
          <a:p>
            <a:pPr algn="l"/>
            <a:r>
              <a:rPr lang="en-US" sz="1200" b="1">
                <a:solidFill>
                  <a:srgbClr val="E907E7"/>
                </a:solidFill>
                <a:sym typeface="+mn-ea"/>
              </a:rPr>
              <a:t>readAsDataURL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when we’d like to use this data in src for img or another tag. There’s an alternative to reading a file for that, </a:t>
            </a:r>
            <a:r>
              <a:rPr lang="en-US" sz="1200" b="1">
                <a:solidFill>
                  <a:srgbClr val="00B0F0"/>
                </a:solidFill>
                <a:sym typeface="+mn-ea"/>
              </a:rPr>
              <a:t> Blob: URL.createObjectURL(file).</a:t>
            </a:r>
            <a:endParaRPr lang="en-US" sz="1200" b="1">
              <a:solidFill>
                <a:schemeClr val="accent1"/>
              </a:solidFill>
              <a:sym typeface="+mn-ea"/>
            </a:endParaRPr>
          </a:p>
        </p:txBody>
      </p:sp>
      <p:sp>
        <p:nvSpPr>
          <p:cNvPr id="6" name="Rectangles 5"/>
          <p:cNvSpPr/>
          <p:nvPr/>
        </p:nvSpPr>
        <p:spPr>
          <a:xfrm>
            <a:off x="8052435" y="1644015"/>
            <a:ext cx="4067810" cy="2070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r>
              <a:rPr lang="en-US" sz="1200" b="1">
                <a:solidFill>
                  <a:srgbClr val="FFFF00"/>
                </a:solidFill>
                <a:sym typeface="+mn-ea"/>
              </a:rPr>
              <a:t>Blob :- Binary Large Object :- </a:t>
            </a:r>
          </a:p>
          <a:p>
            <a:pPr algn="l"/>
            <a:r>
              <a:rPr lang="en-US" sz="1200" b="1">
                <a:solidFill>
                  <a:srgbClr val="92D050"/>
                </a:solidFill>
                <a:sym typeface="+mn-ea"/>
              </a:rPr>
              <a:t>BLOB stands for a “Binary Large Object,” </a:t>
            </a:r>
            <a:r>
              <a:rPr lang="en-US" sz="1200" b="1">
                <a:solidFill>
                  <a:srgbClr val="E907E7"/>
                </a:solidFill>
                <a:sym typeface="+mn-ea"/>
              </a:rPr>
              <a:t>a data type that stores binary data.  </a:t>
            </a:r>
            <a:r>
              <a:rPr lang="en-US" sz="1200" b="1">
                <a:solidFill>
                  <a:srgbClr val="92D050"/>
                </a:solidFill>
                <a:sym typeface="+mn-ea"/>
              </a:rPr>
              <a:t>Binary Large Objects (BLOBs) can be </a:t>
            </a:r>
            <a:r>
              <a:rPr lang="en-US" sz="1200" b="1">
                <a:solidFill>
                  <a:srgbClr val="E907E7"/>
                </a:solidFill>
                <a:sym typeface="+mn-ea"/>
              </a:rPr>
              <a:t>complex files like images or videos</a:t>
            </a:r>
            <a:r>
              <a:rPr lang="en-US" sz="1200" b="1">
                <a:solidFill>
                  <a:srgbClr val="92D050"/>
                </a:solidFill>
                <a:sym typeface="+mn-ea"/>
              </a:rPr>
              <a:t>, unlike other data strings that only store letters and numbers. </a:t>
            </a:r>
            <a:r>
              <a:rPr lang="en-US" sz="1200" b="1">
                <a:solidFill>
                  <a:schemeClr val="bg1"/>
                </a:solidFill>
                <a:sym typeface="+mn-ea"/>
              </a:rPr>
              <a:t>A BLOB will hold multimedia objects.</a:t>
            </a:r>
          </a:p>
          <a:p>
            <a:pPr algn="l"/>
            <a:endParaRPr lang="en-US" sz="1200" b="1">
              <a:solidFill>
                <a:schemeClr val="bg1"/>
              </a:solidFill>
              <a:sym typeface="+mn-ea"/>
            </a:endParaRPr>
          </a:p>
          <a:p>
            <a:pPr algn="l"/>
            <a:r>
              <a:rPr lang="en-US" sz="1200" b="1">
                <a:solidFill>
                  <a:srgbClr val="92D050"/>
                </a:solidFill>
                <a:sym typeface="+mn-ea"/>
              </a:rPr>
              <a:t>The Blob object represents a blob, which is a f</a:t>
            </a:r>
            <a:r>
              <a:rPr lang="en-US" sz="1200" b="1">
                <a:solidFill>
                  <a:schemeClr val="accent4"/>
                </a:solidFill>
                <a:sym typeface="+mn-ea"/>
              </a:rPr>
              <a:t>ile-like object of immutable,</a:t>
            </a:r>
            <a:r>
              <a:rPr lang="en-US" sz="1200" b="1">
                <a:solidFill>
                  <a:srgbClr val="92D050"/>
                </a:solidFill>
                <a:sym typeface="+mn-ea"/>
              </a:rPr>
              <a:t> </a:t>
            </a:r>
            <a:r>
              <a:rPr lang="en-US" sz="1200" b="1">
                <a:solidFill>
                  <a:srgbClr val="00B0F0"/>
                </a:solidFill>
                <a:sym typeface="+mn-ea"/>
              </a:rPr>
              <a:t>raw data</a:t>
            </a:r>
            <a:r>
              <a:rPr lang="en-US" sz="1200" b="1">
                <a:solidFill>
                  <a:srgbClr val="92D050"/>
                </a:solidFill>
                <a:sym typeface="+mn-ea"/>
              </a:rPr>
              <a:t>; they can be </a:t>
            </a:r>
            <a:r>
              <a:rPr lang="en-US" sz="1200" b="1">
                <a:solidFill>
                  <a:schemeClr val="accent2"/>
                </a:solidFill>
                <a:sym typeface="+mn-ea"/>
              </a:rPr>
              <a:t>read as text or binary data,</a:t>
            </a:r>
            <a:r>
              <a:rPr lang="en-US" sz="1200" b="1">
                <a:solidFill>
                  <a:srgbClr val="92D050"/>
                </a:solidFill>
                <a:sym typeface="+mn-ea"/>
              </a:rPr>
              <a:t> or </a:t>
            </a:r>
            <a:r>
              <a:rPr lang="en-US" sz="1200" b="1">
                <a:solidFill>
                  <a:schemeClr val="bg1"/>
                </a:solidFill>
                <a:sym typeface="+mn-ea"/>
              </a:rPr>
              <a:t>converted into a ReadableStream </a:t>
            </a:r>
            <a:r>
              <a:rPr lang="en-US" sz="1200" b="1">
                <a:solidFill>
                  <a:srgbClr val="92D050"/>
                </a:solidFill>
                <a:sym typeface="+mn-ea"/>
              </a:rPr>
              <a:t>so its methods can be used for processing the data.</a:t>
            </a:r>
          </a:p>
        </p:txBody>
      </p:sp>
      <p:sp>
        <p:nvSpPr>
          <p:cNvPr id="7" name="Rectangles 6"/>
          <p:cNvSpPr/>
          <p:nvPr/>
        </p:nvSpPr>
        <p:spPr>
          <a:xfrm>
            <a:off x="8061325" y="57150"/>
            <a:ext cx="4058285" cy="15868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r>
              <a:rPr lang="en-US" sz="1200" b="1">
                <a:solidFill>
                  <a:srgbClr val="FFFF00"/>
                </a:solidFill>
                <a:sym typeface="+mn-ea"/>
              </a:rPr>
              <a:t>FileReaderSync is available inside Web Workers :-  </a:t>
            </a:r>
            <a:r>
              <a:rPr lang="en-US" sz="1200" b="1">
                <a:solidFill>
                  <a:srgbClr val="92D050"/>
                </a:solidFill>
                <a:sym typeface="+mn-ea"/>
              </a:rPr>
              <a:t>For Web Workers, there also exists a synchronous variant of </a:t>
            </a:r>
            <a:r>
              <a:rPr lang="en-US" sz="1200" b="1">
                <a:solidFill>
                  <a:srgbClr val="00B0F0"/>
                </a:solidFill>
                <a:sym typeface="+mn-ea"/>
              </a:rPr>
              <a:t>FileReader</a:t>
            </a:r>
            <a:r>
              <a:rPr lang="en-US" sz="1200" b="1">
                <a:solidFill>
                  <a:srgbClr val="92D050"/>
                </a:solidFill>
                <a:sym typeface="+mn-ea"/>
              </a:rPr>
              <a:t>, called </a:t>
            </a:r>
            <a:r>
              <a:rPr lang="en-US" sz="1200" b="1">
                <a:solidFill>
                  <a:srgbClr val="00B0F0"/>
                </a:solidFill>
                <a:sym typeface="+mn-ea"/>
              </a:rPr>
              <a:t>FileReaderSync</a:t>
            </a:r>
            <a:r>
              <a:rPr lang="en-US" sz="1200" b="1">
                <a:solidFill>
                  <a:srgbClr val="92D050"/>
                </a:solidFill>
                <a:sym typeface="+mn-ea"/>
              </a:rPr>
              <a:t>. Its reading methods </a:t>
            </a:r>
            <a:r>
              <a:rPr lang="en-US" sz="1200" b="1">
                <a:solidFill>
                  <a:srgbClr val="00B0F0"/>
                </a:solidFill>
                <a:sym typeface="+mn-ea"/>
              </a:rPr>
              <a:t>read*</a:t>
            </a:r>
            <a:r>
              <a:rPr lang="en-US" sz="1200" b="1">
                <a:solidFill>
                  <a:srgbClr val="92D050"/>
                </a:solidFill>
                <a:sym typeface="+mn-ea"/>
              </a:rPr>
              <a:t> do not generate events, but rather return a result, as regular functions do.That’s only inside a Web Worker though, because delays in synchronous calls, that are possible while reading from files, in Web Workers are less important. They do not affect the page.</a:t>
            </a: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sym typeface="+mn-ea"/>
              </a:rPr>
              <a:t>File Reader JavaScript </a:t>
            </a:r>
            <a:endParaRPr lang="en-US" altLang="zh-CN" sz="1400" b="1" dirty="0">
              <a:solidFill>
                <a:schemeClr val="bg1"/>
              </a:solidFill>
              <a:sym typeface="+mn-ea"/>
            </a:endParaRPr>
          </a:p>
        </p:txBody>
      </p:sp>
      <p:sp>
        <p:nvSpPr>
          <p:cNvPr id="11" name="Rectangles 10"/>
          <p:cNvSpPr/>
          <p:nvPr/>
        </p:nvSpPr>
        <p:spPr>
          <a:xfrm>
            <a:off x="4351020" y="2496820"/>
            <a:ext cx="3700145" cy="18567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solidFill>
                  <a:srgbClr val="FFFF00"/>
                </a:solidFill>
                <a:sym typeface="+mn-ea"/>
              </a:rPr>
              <a:t>Example</a:t>
            </a:r>
            <a:endParaRPr lang="en-US" sz="1000" b="1">
              <a:solidFill>
                <a:srgbClr val="E907E7"/>
              </a:solidFill>
              <a:sym typeface="+mn-ea"/>
            </a:endParaRPr>
          </a:p>
          <a:p>
            <a:pPr algn="l"/>
            <a:r>
              <a:rPr lang="en-US" sz="1000" b="1">
                <a:solidFill>
                  <a:srgbClr val="E907E7"/>
                </a:solidFill>
                <a:sym typeface="+mn-ea"/>
              </a:rPr>
              <a:t>&lt;input type=</a:t>
            </a:r>
            <a:r>
              <a:rPr lang="en-US" sz="1000" b="1">
                <a:solidFill>
                  <a:srgbClr val="00B0F0"/>
                </a:solidFill>
                <a:sym typeface="+mn-ea"/>
              </a:rPr>
              <a:t>"file" </a:t>
            </a:r>
            <a:r>
              <a:rPr lang="en-US" sz="1000" b="1">
                <a:solidFill>
                  <a:srgbClr val="E907E7"/>
                </a:solidFill>
                <a:sym typeface="+mn-ea"/>
              </a:rPr>
              <a:t>onchange=</a:t>
            </a:r>
            <a:r>
              <a:rPr lang="en-US" sz="1000" b="1">
                <a:solidFill>
                  <a:srgbClr val="00B0F0"/>
                </a:solidFill>
                <a:sym typeface="+mn-ea"/>
              </a:rPr>
              <a:t>"readFile(this)"</a:t>
            </a:r>
            <a:r>
              <a:rPr lang="en-US" sz="1000" b="1">
                <a:solidFill>
                  <a:srgbClr val="E907E7"/>
                </a:solidFill>
                <a:sym typeface="+mn-ea"/>
              </a:rPr>
              <a:t>&gt;</a:t>
            </a:r>
          </a:p>
          <a:p>
            <a:pPr algn="l"/>
            <a:r>
              <a:rPr lang="en-US" sz="1000" b="1">
                <a:solidFill>
                  <a:srgbClr val="E907E7"/>
                </a:solidFill>
                <a:sym typeface="+mn-ea"/>
              </a:rPr>
              <a:t>&lt;script&gt;</a:t>
            </a:r>
          </a:p>
          <a:p>
            <a:pPr algn="l"/>
            <a:r>
              <a:rPr lang="en-US" sz="1000" b="1">
                <a:solidFill>
                  <a:srgbClr val="00B0F0"/>
                </a:solidFill>
                <a:sym typeface="+mn-ea"/>
              </a:rPr>
              <a:t>function readFile(input) {</a:t>
            </a:r>
          </a:p>
          <a:p>
            <a:pPr algn="l"/>
            <a:r>
              <a:rPr lang="en-US" sz="1000" b="1">
                <a:solidFill>
                  <a:srgbClr val="00B0F0"/>
                </a:solidFill>
                <a:sym typeface="+mn-ea"/>
              </a:rPr>
              <a:t>  let </a:t>
            </a:r>
            <a:r>
              <a:rPr lang="en-US" sz="1000" b="1">
                <a:solidFill>
                  <a:schemeClr val="accent4"/>
                </a:solidFill>
                <a:sym typeface="+mn-ea"/>
              </a:rPr>
              <a:t>file </a:t>
            </a:r>
            <a:r>
              <a:rPr lang="en-US" sz="1000" b="1">
                <a:solidFill>
                  <a:srgbClr val="00B0F0"/>
                </a:solidFill>
                <a:sym typeface="+mn-ea"/>
              </a:rPr>
              <a:t>= input.files[0];</a:t>
            </a:r>
          </a:p>
          <a:p>
            <a:pPr algn="l"/>
            <a:r>
              <a:rPr lang="en-US" sz="1000" b="1">
                <a:solidFill>
                  <a:srgbClr val="00B0F0"/>
                </a:solidFill>
                <a:sym typeface="+mn-ea"/>
              </a:rPr>
              <a:t>  let </a:t>
            </a:r>
            <a:r>
              <a:rPr lang="en-US" sz="1000" b="1">
                <a:solidFill>
                  <a:schemeClr val="accent4"/>
                </a:solidFill>
                <a:sym typeface="+mn-ea"/>
              </a:rPr>
              <a:t>reader </a:t>
            </a:r>
            <a:r>
              <a:rPr lang="en-US" sz="1000" b="1">
                <a:solidFill>
                  <a:srgbClr val="00B0F0"/>
                </a:solidFill>
                <a:sym typeface="+mn-ea"/>
              </a:rPr>
              <a:t>= new FileReader();</a:t>
            </a:r>
          </a:p>
          <a:p>
            <a:pPr algn="l"/>
            <a:r>
              <a:rPr lang="en-US" sz="1000" b="1">
                <a:solidFill>
                  <a:srgbClr val="00B0F0"/>
                </a:solidFill>
                <a:sym typeface="+mn-ea"/>
              </a:rPr>
              <a:t>  </a:t>
            </a:r>
            <a:r>
              <a:rPr lang="en-US" sz="1000" b="1">
                <a:solidFill>
                  <a:schemeClr val="accent4"/>
                </a:solidFill>
                <a:sym typeface="+mn-ea"/>
              </a:rPr>
              <a:t>reader</a:t>
            </a:r>
            <a:r>
              <a:rPr lang="en-US" sz="1000" b="1">
                <a:solidFill>
                  <a:srgbClr val="00B0F0"/>
                </a:solidFill>
                <a:sym typeface="+mn-ea"/>
              </a:rPr>
              <a:t>.readAsText(file);</a:t>
            </a:r>
          </a:p>
          <a:p>
            <a:pPr algn="l"/>
            <a:r>
              <a:rPr lang="en-US" sz="1000" b="1">
                <a:solidFill>
                  <a:srgbClr val="00B0F0"/>
                </a:solidFill>
                <a:sym typeface="+mn-ea"/>
              </a:rPr>
              <a:t>  </a:t>
            </a:r>
            <a:r>
              <a:rPr lang="en-US" sz="1000" b="1">
                <a:solidFill>
                  <a:schemeClr val="accent4"/>
                </a:solidFill>
                <a:sym typeface="+mn-ea"/>
              </a:rPr>
              <a:t>reader</a:t>
            </a:r>
            <a:r>
              <a:rPr lang="en-US" sz="1000" b="1">
                <a:solidFill>
                  <a:srgbClr val="00B0F0"/>
                </a:solidFill>
                <a:sym typeface="+mn-ea"/>
              </a:rPr>
              <a:t>.onload = function() { console.log(</a:t>
            </a:r>
            <a:r>
              <a:rPr lang="en-US" sz="1000" b="1">
                <a:solidFill>
                  <a:schemeClr val="accent4"/>
                </a:solidFill>
                <a:sym typeface="+mn-ea"/>
              </a:rPr>
              <a:t>reader</a:t>
            </a:r>
            <a:r>
              <a:rPr lang="en-US" sz="1000" b="1">
                <a:solidFill>
                  <a:srgbClr val="00B0F0"/>
                </a:solidFill>
                <a:sym typeface="+mn-ea"/>
              </a:rPr>
              <a:t>.result);  };</a:t>
            </a:r>
          </a:p>
          <a:p>
            <a:pPr algn="l"/>
            <a:r>
              <a:rPr lang="en-US" sz="1000" b="1">
                <a:solidFill>
                  <a:srgbClr val="00B0F0"/>
                </a:solidFill>
                <a:sym typeface="+mn-ea"/>
              </a:rPr>
              <a:t>  </a:t>
            </a:r>
            <a:r>
              <a:rPr lang="en-US" sz="1000" b="1">
                <a:solidFill>
                  <a:schemeClr val="accent4"/>
                </a:solidFill>
                <a:sym typeface="+mn-ea"/>
              </a:rPr>
              <a:t>reader</a:t>
            </a:r>
            <a:r>
              <a:rPr lang="en-US" sz="1000" b="1">
                <a:solidFill>
                  <a:srgbClr val="00B0F0"/>
                </a:solidFill>
                <a:sym typeface="+mn-ea"/>
              </a:rPr>
              <a:t>.onerror = function() { console.log(</a:t>
            </a:r>
            <a:r>
              <a:rPr lang="en-US" sz="1000" b="1">
                <a:solidFill>
                  <a:schemeClr val="accent4"/>
                </a:solidFill>
                <a:sym typeface="+mn-ea"/>
              </a:rPr>
              <a:t>reader</a:t>
            </a:r>
            <a:r>
              <a:rPr lang="en-US" sz="1000" b="1">
                <a:solidFill>
                  <a:srgbClr val="00B0F0"/>
                </a:solidFill>
                <a:sym typeface="+mn-ea"/>
              </a:rPr>
              <a:t>.error); };</a:t>
            </a:r>
          </a:p>
          <a:p>
            <a:pPr algn="l"/>
            <a:r>
              <a:rPr lang="en-US" sz="1000" b="1">
                <a:solidFill>
                  <a:srgbClr val="00B0F0"/>
                </a:solidFill>
                <a:sym typeface="+mn-ea"/>
              </a:rPr>
              <a:t>}</a:t>
            </a:r>
          </a:p>
          <a:p>
            <a:pPr algn="l"/>
            <a:r>
              <a:rPr lang="en-US" sz="1000" b="1">
                <a:solidFill>
                  <a:srgbClr val="E907E7"/>
                </a:solidFill>
                <a:sym typeface="+mn-ea"/>
              </a:rPr>
              <a:t>&lt;/script&gt;</a:t>
            </a:r>
          </a:p>
        </p:txBody>
      </p:sp>
      <p:sp>
        <p:nvSpPr>
          <p:cNvPr id="12" name="Rectangles 11"/>
          <p:cNvSpPr/>
          <p:nvPr/>
        </p:nvSpPr>
        <p:spPr>
          <a:xfrm>
            <a:off x="4370070" y="4359275"/>
            <a:ext cx="7178675" cy="24631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solidFill>
                  <a:srgbClr val="FFFF00"/>
                </a:solidFill>
                <a:sym typeface="+mn-ea"/>
              </a:rPr>
              <a:t>Example</a:t>
            </a:r>
            <a:r>
              <a:rPr lang="en-US" sz="1200" b="1">
                <a:solidFill>
                  <a:srgbClr val="00B0F0"/>
                </a:solidFill>
                <a:sym typeface="+mn-ea"/>
              </a:rPr>
              <a:t>  </a:t>
            </a:r>
          </a:p>
          <a:p>
            <a:pPr algn="l"/>
            <a:r>
              <a:rPr lang="en-US" sz="1200" b="1">
                <a:solidFill>
                  <a:schemeClr val="accent4"/>
                </a:solidFill>
                <a:sym typeface="+mn-ea"/>
              </a:rPr>
              <a:t>showPreview</a:t>
            </a:r>
            <a:r>
              <a:rPr lang="en-US" sz="1200" b="1">
                <a:solidFill>
                  <a:srgbClr val="00B0F0"/>
                </a:solidFill>
                <a:sym typeface="+mn-ea"/>
              </a:rPr>
              <a:t>(</a:t>
            </a:r>
            <a:r>
              <a:rPr lang="en-US" sz="1200" b="1">
                <a:solidFill>
                  <a:schemeClr val="bg1"/>
                </a:solidFill>
                <a:sym typeface="+mn-ea"/>
              </a:rPr>
              <a:t>event: any , index:any</a:t>
            </a:r>
            <a:r>
              <a:rPr lang="en-US" sz="1200" b="1">
                <a:solidFill>
                  <a:srgbClr val="00B0F0"/>
                </a:solidFill>
                <a:sym typeface="+mn-ea"/>
              </a:rPr>
              <a:t>){</a:t>
            </a:r>
          </a:p>
          <a:p>
            <a:pPr algn="l"/>
            <a:r>
              <a:rPr lang="en-US" sz="1200" b="1">
                <a:solidFill>
                  <a:srgbClr val="00B0F0"/>
                </a:solidFill>
                <a:sym typeface="+mn-ea"/>
              </a:rPr>
              <a:t>    let </a:t>
            </a:r>
            <a:r>
              <a:rPr lang="en-US" sz="1200" b="1">
                <a:solidFill>
                  <a:schemeClr val="accent4"/>
                </a:solidFill>
                <a:sym typeface="+mn-ea"/>
              </a:rPr>
              <a:t>files </a:t>
            </a:r>
            <a:r>
              <a:rPr lang="en-US" sz="1200" b="1">
                <a:solidFill>
                  <a:srgbClr val="00B0F0"/>
                </a:solidFill>
                <a:sym typeface="+mn-ea"/>
              </a:rPr>
              <a:t>= event.target.files</a:t>
            </a:r>
          </a:p>
          <a:p>
            <a:pPr algn="l"/>
            <a:r>
              <a:rPr lang="en-US" sz="1200" b="1">
                <a:solidFill>
                  <a:srgbClr val="00B0F0"/>
                </a:solidFill>
                <a:sym typeface="+mn-ea"/>
              </a:rPr>
              <a:t>    this.</a:t>
            </a:r>
            <a:r>
              <a:rPr lang="en-US" sz="1200" b="1">
                <a:solidFill>
                  <a:schemeClr val="accent4"/>
                </a:solidFill>
                <a:sym typeface="+mn-ea"/>
              </a:rPr>
              <a:t>fileToUpload </a:t>
            </a:r>
            <a:r>
              <a:rPr lang="en-US" sz="1200" b="1">
                <a:solidFill>
                  <a:srgbClr val="00B0F0"/>
                </a:solidFill>
                <a:sym typeface="+mn-ea"/>
              </a:rPr>
              <a:t>= </a:t>
            </a:r>
            <a:r>
              <a:rPr lang="en-US" sz="1200" b="1">
                <a:solidFill>
                  <a:schemeClr val="accent4"/>
                </a:solidFill>
                <a:sym typeface="+mn-ea"/>
              </a:rPr>
              <a:t>files</a:t>
            </a:r>
            <a:r>
              <a:rPr lang="en-US" sz="1200" b="1">
                <a:solidFill>
                  <a:srgbClr val="00B0F0"/>
                </a:solidFill>
                <a:sym typeface="+mn-ea"/>
              </a:rPr>
              <a:t>.item(0);</a:t>
            </a:r>
          </a:p>
          <a:p>
            <a:pPr algn="l"/>
            <a:r>
              <a:rPr lang="en-US" sz="1200" b="1">
                <a:solidFill>
                  <a:srgbClr val="00B0F0"/>
                </a:solidFill>
                <a:sym typeface="+mn-ea"/>
              </a:rPr>
              <a:t>    if(</a:t>
            </a:r>
            <a:r>
              <a:rPr lang="en-US" sz="1200" b="1">
                <a:solidFill>
                  <a:schemeClr val="accent4"/>
                </a:solidFill>
                <a:sym typeface="+mn-ea"/>
              </a:rPr>
              <a:t>files</a:t>
            </a:r>
            <a:r>
              <a:rPr lang="en-US" sz="1200" b="1">
                <a:solidFill>
                  <a:srgbClr val="00B0F0"/>
                </a:solidFill>
                <a:sym typeface="+mn-ea"/>
              </a:rPr>
              <a:t>){</a:t>
            </a:r>
          </a:p>
          <a:p>
            <a:pPr algn="l"/>
            <a:r>
              <a:rPr lang="en-US" sz="1200" b="1">
                <a:solidFill>
                  <a:srgbClr val="00B0F0"/>
                </a:solidFill>
                <a:sym typeface="+mn-ea"/>
              </a:rPr>
              <a:t>      let </a:t>
            </a:r>
            <a:r>
              <a:rPr lang="en-US" sz="1200" b="1">
                <a:solidFill>
                  <a:schemeClr val="bg1"/>
                </a:solidFill>
                <a:sym typeface="+mn-ea"/>
              </a:rPr>
              <a:t>reader </a:t>
            </a:r>
            <a:r>
              <a:rPr lang="en-US" sz="1200" b="1">
                <a:solidFill>
                  <a:srgbClr val="00B0F0"/>
                </a:solidFill>
                <a:sym typeface="+mn-ea"/>
              </a:rPr>
              <a:t>= new FileReader();   </a:t>
            </a:r>
            <a:r>
              <a:rPr lang="en-US" sz="1200" b="1">
                <a:solidFill>
                  <a:schemeClr val="bg1"/>
                </a:solidFill>
                <a:sym typeface="+mn-ea"/>
              </a:rPr>
              <a:t>reader</a:t>
            </a:r>
            <a:r>
              <a:rPr lang="en-US" sz="1200" b="1">
                <a:solidFill>
                  <a:srgbClr val="00B0F0"/>
                </a:solidFill>
                <a:sym typeface="+mn-ea"/>
              </a:rPr>
              <a:t>.readAsDataURL(</a:t>
            </a:r>
            <a:r>
              <a:rPr lang="en-US" sz="1200" b="1">
                <a:solidFill>
                  <a:schemeClr val="accent4"/>
                </a:solidFill>
                <a:sym typeface="+mn-ea"/>
              </a:rPr>
              <a:t>files</a:t>
            </a:r>
            <a:r>
              <a:rPr lang="en-US" sz="1200" b="1">
                <a:solidFill>
                  <a:srgbClr val="00B0F0"/>
                </a:solidFill>
                <a:sym typeface="+mn-ea"/>
              </a:rPr>
              <a:t>[0]);</a:t>
            </a: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.onload=(event:any)=&gt;{</a:t>
            </a:r>
          </a:p>
          <a:p>
            <a:pPr algn="l"/>
            <a:r>
              <a:rPr lang="en-US" sz="1200" b="1">
                <a:solidFill>
                  <a:srgbClr val="00B0F0"/>
                </a:solidFill>
                <a:sym typeface="+mn-ea"/>
              </a:rPr>
              <a:t>          let imgResult= event.target.result;  </a:t>
            </a:r>
          </a:p>
          <a:p>
            <a:pPr algn="l"/>
            <a:r>
              <a:rPr lang="en-US" sz="1200" b="1">
                <a:solidFill>
                  <a:srgbClr val="00B0F0"/>
                </a:solidFill>
                <a:sym typeface="+mn-ea"/>
              </a:rPr>
              <a:t>         const myInterval= setTimeout(()=&gt;{   this.isChanged = false;   this.isChanges.splice(index,1,false);   },3000);</a:t>
            </a:r>
          </a:p>
          <a:p>
            <a:pPr algn="l"/>
            <a:r>
              <a:rPr lang="en-US" sz="1200" b="1">
                <a:solidFill>
                  <a:srgbClr val="00B0F0"/>
                </a:solidFill>
                <a:sym typeface="+mn-ea"/>
              </a:rPr>
              <a:t>         this.employeeForm.controls.employeeDetails.controls[index].patchValue({userImage:imgResult});</a:t>
            </a:r>
          </a:p>
          <a:p>
            <a:pPr algn="l"/>
            <a:r>
              <a:rPr lang="en-US" sz="1200" b="1">
                <a:solidFill>
                  <a:srgbClr val="00B0F0"/>
                </a:solidFill>
                <a:sym typeface="+mn-ea"/>
              </a:rPr>
              <a:t>      }</a:t>
            </a:r>
          </a:p>
          <a:p>
            <a:pPr algn="l"/>
            <a:r>
              <a:rPr lang="en-US" sz="1200" b="1">
                <a:solidFill>
                  <a:srgbClr val="00B0F0"/>
                </a:solidFill>
                <a:sym typeface="+mn-ea"/>
              </a:rPr>
              <a:t>    }</a:t>
            </a:r>
          </a:p>
          <a:p>
            <a:pPr algn="l"/>
            <a:r>
              <a:rPr lang="en-US" sz="1200" b="1">
                <a:solidFill>
                  <a:srgbClr val="00B0F0"/>
                </a:solidFill>
                <a:sym typeface="+mn-ea"/>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s 5"/>
          <p:cNvSpPr/>
          <p:nvPr/>
        </p:nvSpPr>
        <p:spPr>
          <a:xfrm>
            <a:off x="43815" y="251460"/>
            <a:ext cx="4067810" cy="2214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r>
              <a:rPr lang="en-US" sz="1200" b="1">
                <a:solidFill>
                  <a:srgbClr val="FFFF00"/>
                </a:solidFill>
                <a:sym typeface="+mn-ea"/>
              </a:rPr>
              <a:t>Blob :- Binary Large Object :- </a:t>
            </a:r>
          </a:p>
          <a:p>
            <a:pPr algn="l"/>
            <a:r>
              <a:rPr lang="en-US" sz="1200" b="1">
                <a:solidFill>
                  <a:srgbClr val="92D050"/>
                </a:solidFill>
                <a:sym typeface="+mn-ea"/>
              </a:rPr>
              <a:t>BLOB stands for a “Binary Large Object,” </a:t>
            </a:r>
            <a:r>
              <a:rPr lang="en-US" sz="1200" b="1">
                <a:solidFill>
                  <a:srgbClr val="E907E7"/>
                </a:solidFill>
                <a:sym typeface="+mn-ea"/>
              </a:rPr>
              <a:t>a data type that stores binary data.  </a:t>
            </a:r>
            <a:r>
              <a:rPr lang="en-US" sz="1200" b="1">
                <a:solidFill>
                  <a:srgbClr val="92D050"/>
                </a:solidFill>
                <a:sym typeface="+mn-ea"/>
              </a:rPr>
              <a:t>Binary Large Objects (BLOBs) can be </a:t>
            </a:r>
            <a:r>
              <a:rPr lang="en-US" sz="1200" b="1">
                <a:solidFill>
                  <a:srgbClr val="E907E7"/>
                </a:solidFill>
                <a:sym typeface="+mn-ea"/>
              </a:rPr>
              <a:t>complex files like images or videos</a:t>
            </a:r>
            <a:r>
              <a:rPr lang="en-US" sz="1200" b="1">
                <a:solidFill>
                  <a:srgbClr val="92D050"/>
                </a:solidFill>
                <a:sym typeface="+mn-ea"/>
              </a:rPr>
              <a:t>, unlike other data strings that only store letters and numbers. </a:t>
            </a:r>
            <a:r>
              <a:rPr lang="en-US" sz="1200" b="1">
                <a:solidFill>
                  <a:schemeClr val="bg1"/>
                </a:solidFill>
                <a:sym typeface="+mn-ea"/>
              </a:rPr>
              <a:t>A BLOB will hold multimedia objects. </a:t>
            </a:r>
            <a:r>
              <a:rPr lang="en-US" sz="1200" b="1">
                <a:solidFill>
                  <a:srgbClr val="92D050"/>
                </a:solidFill>
                <a:sym typeface="+mn-ea"/>
              </a:rPr>
              <a:t>The Blob object represents a blob, which is a f</a:t>
            </a:r>
            <a:r>
              <a:rPr lang="en-US" sz="1200" b="1">
                <a:solidFill>
                  <a:schemeClr val="accent4"/>
                </a:solidFill>
                <a:sym typeface="+mn-ea"/>
              </a:rPr>
              <a:t>ile-like object of immutable,</a:t>
            </a:r>
            <a:r>
              <a:rPr lang="en-US" sz="1200" b="1">
                <a:solidFill>
                  <a:srgbClr val="92D050"/>
                </a:solidFill>
                <a:sym typeface="+mn-ea"/>
              </a:rPr>
              <a:t> </a:t>
            </a:r>
            <a:r>
              <a:rPr lang="en-US" sz="1200" b="1">
                <a:solidFill>
                  <a:srgbClr val="00B0F0"/>
                </a:solidFill>
                <a:sym typeface="+mn-ea"/>
              </a:rPr>
              <a:t>raw data</a:t>
            </a:r>
            <a:r>
              <a:rPr lang="en-US" sz="1200" b="1">
                <a:solidFill>
                  <a:srgbClr val="92D050"/>
                </a:solidFill>
                <a:sym typeface="+mn-ea"/>
              </a:rPr>
              <a:t>; they can be </a:t>
            </a:r>
            <a:r>
              <a:rPr lang="en-US" sz="1200" b="1">
                <a:solidFill>
                  <a:schemeClr val="accent2"/>
                </a:solidFill>
                <a:sym typeface="+mn-ea"/>
              </a:rPr>
              <a:t>read as text or binary data,</a:t>
            </a:r>
            <a:r>
              <a:rPr lang="en-US" sz="1200" b="1">
                <a:solidFill>
                  <a:srgbClr val="92D050"/>
                </a:solidFill>
                <a:sym typeface="+mn-ea"/>
              </a:rPr>
              <a:t> or </a:t>
            </a:r>
            <a:r>
              <a:rPr lang="en-US" sz="1200" b="1">
                <a:solidFill>
                  <a:schemeClr val="bg1"/>
                </a:solidFill>
                <a:sym typeface="+mn-ea"/>
              </a:rPr>
              <a:t>converted into a ReadableStream </a:t>
            </a:r>
            <a:r>
              <a:rPr lang="en-US" sz="1200" b="1">
                <a:solidFill>
                  <a:srgbClr val="92D050"/>
                </a:solidFill>
                <a:sym typeface="+mn-ea"/>
              </a:rPr>
              <a:t>so its methods can be used for processing the data. </a:t>
            </a:r>
            <a:r>
              <a:rPr lang="en-US" sz="1200" b="1">
                <a:solidFill>
                  <a:schemeClr val="accent4"/>
                </a:solidFill>
                <a:sym typeface="+mn-ea"/>
              </a:rPr>
              <a:t>Blob consists of an optional string type</a:t>
            </a:r>
            <a:r>
              <a:rPr lang="en-US" sz="1200" b="1">
                <a:solidFill>
                  <a:srgbClr val="92D050"/>
                </a:solidFill>
                <a:sym typeface="+mn-ea"/>
              </a:rPr>
              <a:t> (</a:t>
            </a:r>
            <a:r>
              <a:rPr lang="en-US" sz="1200" b="1">
                <a:solidFill>
                  <a:schemeClr val="bg1"/>
                </a:solidFill>
                <a:sym typeface="+mn-ea"/>
              </a:rPr>
              <a:t>a MIME-type usually</a:t>
            </a:r>
            <a:r>
              <a:rPr lang="en-US" sz="1200" b="1">
                <a:solidFill>
                  <a:srgbClr val="92D050"/>
                </a:solidFill>
                <a:sym typeface="+mn-ea"/>
              </a:rPr>
              <a:t>), plus blobParts – a sequence of other Blob objects, strings and BufferSource.</a:t>
            </a: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sym typeface="+mn-ea"/>
              </a:rPr>
              <a:t>Blob JavaScript </a:t>
            </a:r>
            <a:endParaRPr lang="en-US" altLang="zh-CN" sz="1400" b="1" dirty="0">
              <a:solidFill>
                <a:schemeClr val="bg1"/>
              </a:solidFill>
              <a:sym typeface="+mn-ea"/>
            </a:endParaRPr>
          </a:p>
        </p:txBody>
      </p:sp>
      <p:sp>
        <p:nvSpPr>
          <p:cNvPr id="10" name="Rectangles 9"/>
          <p:cNvSpPr/>
          <p:nvPr/>
        </p:nvSpPr>
        <p:spPr>
          <a:xfrm>
            <a:off x="4110990" y="22225"/>
            <a:ext cx="4067810" cy="569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r>
              <a:rPr lang="en-US" sz="1200" b="1">
                <a:solidFill>
                  <a:schemeClr val="bg1"/>
                </a:solidFill>
                <a:sym typeface="+mn-ea"/>
              </a:rPr>
              <a:t>Blob </a:t>
            </a:r>
            <a:r>
              <a:rPr lang="en-US" sz="1200" b="1">
                <a:solidFill>
                  <a:srgbClr val="92D050"/>
                </a:solidFill>
                <a:sym typeface="+mn-ea"/>
              </a:rPr>
              <a:t>consists of an optional string </a:t>
            </a:r>
            <a:r>
              <a:rPr lang="en-US" sz="1200" b="1">
                <a:solidFill>
                  <a:schemeClr val="bg1"/>
                </a:solidFill>
                <a:sym typeface="+mn-ea"/>
              </a:rPr>
              <a:t>type </a:t>
            </a:r>
            <a:r>
              <a:rPr lang="en-US" sz="1200" b="1">
                <a:solidFill>
                  <a:srgbClr val="92D050"/>
                </a:solidFill>
                <a:sym typeface="+mn-ea"/>
              </a:rPr>
              <a:t>(a MIME-type usually), plus </a:t>
            </a:r>
            <a:r>
              <a:rPr lang="en-US" sz="1200" b="1">
                <a:solidFill>
                  <a:schemeClr val="bg1"/>
                </a:solidFill>
                <a:sym typeface="+mn-ea"/>
              </a:rPr>
              <a:t>blobParts </a:t>
            </a:r>
            <a:r>
              <a:rPr lang="en-US" sz="1200" b="1">
                <a:solidFill>
                  <a:srgbClr val="92D050"/>
                </a:solidFill>
                <a:sym typeface="+mn-ea"/>
              </a:rPr>
              <a:t>– a sequence of other Blob objects, strings and </a:t>
            </a:r>
            <a:r>
              <a:rPr lang="en-US" sz="1200" b="1">
                <a:solidFill>
                  <a:schemeClr val="bg1"/>
                </a:solidFill>
                <a:sym typeface="+mn-ea"/>
              </a:rPr>
              <a:t>BufferSource</a:t>
            </a:r>
            <a:r>
              <a:rPr lang="en-US" sz="1200" b="1">
                <a:solidFill>
                  <a:srgbClr val="92D050"/>
                </a:solidFill>
                <a:sym typeface="+mn-ea"/>
              </a:rPr>
              <a:t>.</a:t>
            </a:r>
          </a:p>
        </p:txBody>
      </p:sp>
      <p:pic>
        <p:nvPicPr>
          <p:cNvPr id="11" name="Picture 10"/>
          <p:cNvPicPr>
            <a:picLocks noChangeAspect="1"/>
          </p:cNvPicPr>
          <p:nvPr/>
        </p:nvPicPr>
        <p:blipFill>
          <a:blip r:embed="rId2"/>
          <a:srcRect l="7328" t="13265" r="8423" b="19317"/>
          <a:stretch>
            <a:fillRect/>
          </a:stretch>
        </p:blipFill>
        <p:spPr>
          <a:xfrm>
            <a:off x="4111625" y="591820"/>
            <a:ext cx="4067175" cy="593090"/>
          </a:xfrm>
          <a:prstGeom prst="rect">
            <a:avLst/>
          </a:prstGeom>
        </p:spPr>
      </p:pic>
      <p:sp>
        <p:nvSpPr>
          <p:cNvPr id="12" name="Rectangles 11"/>
          <p:cNvSpPr/>
          <p:nvPr/>
        </p:nvSpPr>
        <p:spPr>
          <a:xfrm>
            <a:off x="43815" y="2465705"/>
            <a:ext cx="4067810" cy="14897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r>
              <a:rPr lang="en-US" sz="1200" b="1">
                <a:solidFill>
                  <a:srgbClr val="FFFF00"/>
                </a:solidFill>
                <a:sym typeface="+mn-ea"/>
              </a:rPr>
              <a:t>The constructor syntax is:-  </a:t>
            </a:r>
            <a:r>
              <a:rPr lang="en-US" sz="1200" b="1">
                <a:solidFill>
                  <a:srgbClr val="00B0F0"/>
                </a:solidFill>
                <a:sym typeface="+mn-ea"/>
              </a:rPr>
              <a:t>new Blob(</a:t>
            </a:r>
            <a:r>
              <a:rPr lang="en-US" sz="1200" b="1">
                <a:solidFill>
                  <a:srgbClr val="FF0000"/>
                </a:solidFill>
                <a:sym typeface="+mn-ea"/>
              </a:rPr>
              <a:t>blobParts</a:t>
            </a:r>
            <a:r>
              <a:rPr lang="en-US" sz="1200" b="1">
                <a:solidFill>
                  <a:srgbClr val="00B0F0"/>
                </a:solidFill>
                <a:sym typeface="+mn-ea"/>
              </a:rPr>
              <a:t>, </a:t>
            </a:r>
            <a:r>
              <a:rPr lang="en-US" sz="1200" b="1">
                <a:solidFill>
                  <a:schemeClr val="bg1"/>
                </a:solidFill>
                <a:sym typeface="+mn-ea"/>
              </a:rPr>
              <a:t>options</a:t>
            </a:r>
            <a:r>
              <a:rPr lang="en-US" sz="1200" b="1">
                <a:solidFill>
                  <a:srgbClr val="00B0F0"/>
                </a:solidFill>
                <a:sym typeface="+mn-ea"/>
              </a:rPr>
              <a:t>);</a:t>
            </a:r>
          </a:p>
          <a:p>
            <a:pPr algn="l"/>
            <a:r>
              <a:rPr lang="en-US" sz="1200" b="1">
                <a:solidFill>
                  <a:srgbClr val="E907E7"/>
                </a:solidFill>
                <a:sym typeface="+mn-ea"/>
              </a:rPr>
              <a:t>blobParts </a:t>
            </a:r>
            <a:r>
              <a:rPr lang="en-US" sz="1200" b="1">
                <a:solidFill>
                  <a:schemeClr val="bg1"/>
                </a:solidFill>
                <a:sym typeface="+mn-ea"/>
              </a:rPr>
              <a:t>is an array of </a:t>
            </a:r>
            <a:r>
              <a:rPr lang="en-US" sz="1200" b="1">
                <a:solidFill>
                  <a:srgbClr val="92D050"/>
                </a:solidFill>
                <a:sym typeface="+mn-ea"/>
              </a:rPr>
              <a:t>Blob/BufferSource/String values</a:t>
            </a:r>
            <a:r>
              <a:rPr lang="en-US" sz="1200" b="1">
                <a:solidFill>
                  <a:schemeClr val="bg1"/>
                </a:solidFill>
                <a:sym typeface="+mn-ea"/>
              </a:rPr>
              <a:t>.</a:t>
            </a:r>
          </a:p>
          <a:p>
            <a:pPr algn="l"/>
            <a:r>
              <a:rPr lang="en-US" sz="1200" b="1">
                <a:solidFill>
                  <a:srgbClr val="E907E7"/>
                </a:solidFill>
                <a:sym typeface="+mn-ea"/>
              </a:rPr>
              <a:t>options </a:t>
            </a:r>
            <a:r>
              <a:rPr lang="en-US" sz="1200" b="1">
                <a:solidFill>
                  <a:schemeClr val="bg1"/>
                </a:solidFill>
                <a:sym typeface="+mn-ea"/>
              </a:rPr>
              <a:t>optional object:</a:t>
            </a:r>
          </a:p>
          <a:p>
            <a:pPr algn="l"/>
            <a:r>
              <a:rPr lang="en-US" sz="1200" b="1">
                <a:solidFill>
                  <a:schemeClr val="accent4"/>
                </a:solidFill>
                <a:sym typeface="+mn-ea"/>
              </a:rPr>
              <a:t>type </a:t>
            </a:r>
            <a:r>
              <a:rPr lang="en-US" sz="1200" b="1">
                <a:solidFill>
                  <a:srgbClr val="92D050"/>
                </a:solidFill>
                <a:sym typeface="+mn-ea"/>
              </a:rPr>
              <a:t>– Blob </a:t>
            </a:r>
            <a:r>
              <a:rPr lang="en-US" sz="1200" b="1">
                <a:solidFill>
                  <a:schemeClr val="bg1"/>
                </a:solidFill>
                <a:sym typeface="+mn-ea"/>
              </a:rPr>
              <a:t>type, usually MIME-type, e.g. </a:t>
            </a:r>
            <a:r>
              <a:rPr lang="en-US" sz="1200" b="1">
                <a:solidFill>
                  <a:srgbClr val="92D050"/>
                </a:solidFill>
                <a:sym typeface="+mn-ea"/>
              </a:rPr>
              <a:t>image/png,</a:t>
            </a:r>
            <a:endParaRPr lang="en-US" sz="1200" b="1">
              <a:solidFill>
                <a:schemeClr val="bg1"/>
              </a:solidFill>
              <a:sym typeface="+mn-ea"/>
            </a:endParaRPr>
          </a:p>
          <a:p>
            <a:pPr algn="l"/>
            <a:r>
              <a:rPr lang="en-US" sz="1200" b="1">
                <a:solidFill>
                  <a:schemeClr val="accent4"/>
                </a:solidFill>
                <a:sym typeface="+mn-ea"/>
              </a:rPr>
              <a:t>endings </a:t>
            </a:r>
            <a:r>
              <a:rPr lang="en-US" sz="1200" b="1">
                <a:solidFill>
                  <a:srgbClr val="92D050"/>
                </a:solidFill>
                <a:sym typeface="+mn-ea"/>
              </a:rPr>
              <a:t>– </a:t>
            </a:r>
            <a:r>
              <a:rPr lang="en-US" sz="1200" b="1">
                <a:solidFill>
                  <a:schemeClr val="bg1"/>
                </a:solidFill>
                <a:sym typeface="+mn-ea"/>
              </a:rPr>
              <a:t>whether to transform end-of-line to make the </a:t>
            </a:r>
            <a:r>
              <a:rPr lang="en-US" sz="1200" b="1">
                <a:solidFill>
                  <a:srgbClr val="92D050"/>
                </a:solidFill>
                <a:sym typeface="+mn-ea"/>
              </a:rPr>
              <a:t>Blob </a:t>
            </a:r>
            <a:r>
              <a:rPr lang="en-US" sz="1200" b="1">
                <a:solidFill>
                  <a:schemeClr val="bg1"/>
                </a:solidFill>
                <a:sym typeface="+mn-ea"/>
              </a:rPr>
              <a:t>correspond to current OS newlines </a:t>
            </a:r>
            <a:r>
              <a:rPr lang="en-US" sz="1200" b="1">
                <a:solidFill>
                  <a:srgbClr val="92D050"/>
                </a:solidFill>
                <a:sym typeface="+mn-ea"/>
              </a:rPr>
              <a:t>(\r\n or \n)</a:t>
            </a:r>
            <a:r>
              <a:rPr lang="en-US" sz="1200" b="1">
                <a:solidFill>
                  <a:schemeClr val="bg1"/>
                </a:solidFill>
                <a:sym typeface="+mn-ea"/>
              </a:rPr>
              <a:t>. By default "</a:t>
            </a:r>
            <a:r>
              <a:rPr lang="en-US" sz="1200" b="1">
                <a:solidFill>
                  <a:srgbClr val="92D050"/>
                </a:solidFill>
                <a:sym typeface="+mn-ea"/>
              </a:rPr>
              <a:t>transparent</a:t>
            </a:r>
            <a:r>
              <a:rPr lang="en-US" sz="1200" b="1">
                <a:solidFill>
                  <a:schemeClr val="bg1"/>
                </a:solidFill>
                <a:sym typeface="+mn-ea"/>
              </a:rPr>
              <a:t>" (do nothing), but also can be "</a:t>
            </a:r>
            <a:r>
              <a:rPr lang="en-US" sz="1200" b="1">
                <a:solidFill>
                  <a:srgbClr val="92D050"/>
                </a:solidFill>
                <a:sym typeface="+mn-ea"/>
              </a:rPr>
              <a:t>native</a:t>
            </a:r>
            <a:r>
              <a:rPr lang="en-US" sz="1200" b="1">
                <a:solidFill>
                  <a:schemeClr val="bg1"/>
                </a:solidFill>
                <a:sym typeface="+mn-ea"/>
              </a:rPr>
              <a:t>" (transform).</a:t>
            </a:r>
          </a:p>
        </p:txBody>
      </p:sp>
      <p:sp>
        <p:nvSpPr>
          <p:cNvPr id="13" name="Rectangles 12"/>
          <p:cNvSpPr/>
          <p:nvPr/>
        </p:nvSpPr>
        <p:spPr>
          <a:xfrm>
            <a:off x="4111625" y="1184910"/>
            <a:ext cx="4067810" cy="15132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r>
              <a:rPr lang="en-US" sz="1200" b="1">
                <a:solidFill>
                  <a:srgbClr val="FFFF00"/>
                </a:solidFill>
                <a:sym typeface="+mn-ea"/>
              </a:rPr>
              <a:t>For example:</a:t>
            </a:r>
          </a:p>
          <a:p>
            <a:pPr algn="l"/>
            <a:r>
              <a:rPr lang="en-US" sz="1200" b="1">
                <a:solidFill>
                  <a:srgbClr val="E907E7"/>
                </a:solidFill>
                <a:sym typeface="+mn-ea"/>
              </a:rPr>
              <a:t>// create Blob from a string</a:t>
            </a:r>
          </a:p>
          <a:p>
            <a:pPr algn="l"/>
            <a:r>
              <a:rPr lang="en-US" sz="1200" b="1">
                <a:solidFill>
                  <a:srgbClr val="00B0F0"/>
                </a:solidFill>
                <a:sym typeface="+mn-ea"/>
              </a:rPr>
              <a:t>let </a:t>
            </a:r>
            <a:r>
              <a:rPr lang="en-US" sz="1200" b="1">
                <a:solidFill>
                  <a:schemeClr val="accent4"/>
                </a:solidFill>
                <a:sym typeface="+mn-ea"/>
              </a:rPr>
              <a:t>blob1</a:t>
            </a:r>
            <a:r>
              <a:rPr lang="en-US" sz="1200" b="1">
                <a:solidFill>
                  <a:srgbClr val="00B0F0"/>
                </a:solidFill>
                <a:sym typeface="+mn-ea"/>
              </a:rPr>
              <a:t>=new Blob([</a:t>
            </a:r>
            <a:r>
              <a:rPr lang="en-US" sz="1200" b="1">
                <a:solidFill>
                  <a:schemeClr val="bg1"/>
                </a:solidFill>
                <a:sym typeface="+mn-ea"/>
              </a:rPr>
              <a:t>"&lt;html&gt;…&lt;/html&gt;"</a:t>
            </a:r>
            <a:r>
              <a:rPr lang="en-US" sz="1200" b="1">
                <a:solidFill>
                  <a:srgbClr val="00B0F0"/>
                </a:solidFill>
                <a:sym typeface="+mn-ea"/>
              </a:rPr>
              <a:t>], {</a:t>
            </a:r>
            <a:r>
              <a:rPr lang="en-US" sz="1200" b="1">
                <a:solidFill>
                  <a:schemeClr val="bg1"/>
                </a:solidFill>
                <a:sym typeface="+mn-ea"/>
              </a:rPr>
              <a:t>type: 'text/html'</a:t>
            </a:r>
            <a:r>
              <a:rPr lang="en-US" sz="1200" b="1">
                <a:solidFill>
                  <a:srgbClr val="00B0F0"/>
                </a:solidFill>
                <a:sym typeface="+mn-ea"/>
              </a:rPr>
              <a:t>});</a:t>
            </a:r>
          </a:p>
          <a:p>
            <a:pPr algn="l"/>
            <a:r>
              <a:rPr lang="en-US" sz="1200" b="1">
                <a:solidFill>
                  <a:srgbClr val="92D050"/>
                </a:solidFill>
                <a:sym typeface="+mn-ea"/>
              </a:rPr>
              <a:t>// please note: the first argument must be an array [...]</a:t>
            </a:r>
          </a:p>
          <a:p>
            <a:pPr algn="l"/>
            <a:r>
              <a:rPr lang="en-US" sz="1200" b="1">
                <a:solidFill>
                  <a:srgbClr val="E907E7"/>
                </a:solidFill>
                <a:sym typeface="+mn-ea"/>
              </a:rPr>
              <a:t>// create Blob from a typed array and strings</a:t>
            </a:r>
          </a:p>
          <a:p>
            <a:pPr algn="l"/>
            <a:r>
              <a:rPr lang="en-US" sz="1200" b="1">
                <a:solidFill>
                  <a:srgbClr val="00B0F0"/>
                </a:solidFill>
                <a:sym typeface="+mn-ea"/>
              </a:rPr>
              <a:t>let </a:t>
            </a:r>
            <a:r>
              <a:rPr lang="en-US" sz="1200" b="1">
                <a:solidFill>
                  <a:schemeClr val="accent4"/>
                </a:solidFill>
                <a:sym typeface="+mn-ea"/>
              </a:rPr>
              <a:t>hello </a:t>
            </a:r>
            <a:r>
              <a:rPr lang="en-US" sz="1200" b="1">
                <a:solidFill>
                  <a:srgbClr val="00B0F0"/>
                </a:solidFill>
                <a:sym typeface="+mn-ea"/>
              </a:rPr>
              <a:t>= new Uint8Array([</a:t>
            </a:r>
            <a:r>
              <a:rPr lang="en-US" sz="1200" b="1">
                <a:solidFill>
                  <a:schemeClr val="bg1"/>
                </a:solidFill>
                <a:sym typeface="+mn-ea"/>
              </a:rPr>
              <a:t>72, 101, 108, 108, 111</a:t>
            </a:r>
            <a:r>
              <a:rPr lang="en-US" sz="1200" b="1">
                <a:solidFill>
                  <a:srgbClr val="00B0F0"/>
                </a:solidFill>
                <a:sym typeface="+mn-ea"/>
              </a:rPr>
              <a:t>]);</a:t>
            </a:r>
            <a:r>
              <a:rPr lang="en-US" sz="1200" b="1">
                <a:solidFill>
                  <a:srgbClr val="92D050"/>
                </a:solidFill>
                <a:sym typeface="+mn-ea"/>
              </a:rPr>
              <a:t> // "Hello" in binary form</a:t>
            </a:r>
          </a:p>
          <a:p>
            <a:pPr algn="l"/>
            <a:r>
              <a:rPr lang="en-US" sz="1200" b="1">
                <a:solidFill>
                  <a:srgbClr val="00B0F0"/>
                </a:solidFill>
                <a:sym typeface="+mn-ea"/>
              </a:rPr>
              <a:t>let </a:t>
            </a:r>
            <a:r>
              <a:rPr lang="en-US" sz="1200" b="1">
                <a:solidFill>
                  <a:schemeClr val="accent4"/>
                </a:solidFill>
                <a:sym typeface="+mn-ea"/>
              </a:rPr>
              <a:t>blob1 </a:t>
            </a:r>
            <a:r>
              <a:rPr lang="en-US" sz="1200" b="1">
                <a:solidFill>
                  <a:srgbClr val="00B0F0"/>
                </a:solidFill>
                <a:sym typeface="+mn-ea"/>
              </a:rPr>
              <a:t>= new Blob([</a:t>
            </a:r>
            <a:r>
              <a:rPr lang="en-US" sz="1200" b="1">
                <a:solidFill>
                  <a:schemeClr val="bg1"/>
                </a:solidFill>
                <a:sym typeface="+mn-ea"/>
              </a:rPr>
              <a:t>hello</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a:t>
            </a:r>
            <a:r>
              <a:rPr lang="en-US" sz="1200" b="1">
                <a:solidFill>
                  <a:srgbClr val="92D050"/>
                </a:solidFill>
                <a:sym typeface="+mn-ea"/>
              </a:rPr>
              <a:t> </a:t>
            </a:r>
            <a:r>
              <a:rPr lang="en-US" sz="1200" b="1">
                <a:solidFill>
                  <a:schemeClr val="bg1"/>
                </a:solidFill>
                <a:sym typeface="+mn-ea"/>
              </a:rPr>
              <a:t>'world'</a:t>
            </a:r>
            <a:r>
              <a:rPr lang="en-US" sz="1200" b="1">
                <a:solidFill>
                  <a:srgbClr val="00B0F0"/>
                </a:solidFill>
                <a:sym typeface="+mn-ea"/>
              </a:rPr>
              <a:t>], {</a:t>
            </a:r>
            <a:r>
              <a:rPr lang="en-US" sz="1200" b="1">
                <a:solidFill>
                  <a:schemeClr val="bg1"/>
                </a:solidFill>
                <a:sym typeface="+mn-ea"/>
              </a:rPr>
              <a:t>type: 'text/plain'</a:t>
            </a:r>
            <a:r>
              <a:rPr lang="en-US" sz="1200" b="1">
                <a:solidFill>
                  <a:srgbClr val="00B0F0"/>
                </a:solidFill>
                <a:sym typeface="+mn-ea"/>
              </a:rPr>
              <a:t>});</a:t>
            </a:r>
          </a:p>
        </p:txBody>
      </p:sp>
      <p:sp>
        <p:nvSpPr>
          <p:cNvPr id="14" name="Rectangles 13"/>
          <p:cNvSpPr/>
          <p:nvPr/>
        </p:nvSpPr>
        <p:spPr>
          <a:xfrm>
            <a:off x="8178800" y="782320"/>
            <a:ext cx="3984625" cy="15189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r>
              <a:rPr lang="en-US" sz="1200" b="1">
                <a:solidFill>
                  <a:srgbClr val="92D050"/>
                </a:solidFill>
                <a:sym typeface="+mn-ea"/>
              </a:rPr>
              <a:t>We can extract</a:t>
            </a:r>
            <a:r>
              <a:rPr lang="en-US" sz="1200" b="1">
                <a:solidFill>
                  <a:srgbClr val="FFFF00"/>
                </a:solidFill>
                <a:sym typeface="+mn-ea"/>
              </a:rPr>
              <a:t> Blob slices </a:t>
            </a:r>
            <a:r>
              <a:rPr lang="en-US" sz="1200" b="1">
                <a:solidFill>
                  <a:srgbClr val="92D050"/>
                </a:solidFill>
                <a:sym typeface="+mn-ea"/>
              </a:rPr>
              <a:t>with:</a:t>
            </a:r>
          </a:p>
          <a:p>
            <a:pPr algn="l"/>
            <a:r>
              <a:rPr lang="en-US" sz="1200" b="1">
                <a:solidFill>
                  <a:srgbClr val="FFFF00"/>
                </a:solidFill>
                <a:sym typeface="+mn-ea"/>
              </a:rPr>
              <a:t>sntax:-</a:t>
            </a:r>
            <a:r>
              <a:rPr lang="en-US" sz="1200" b="1">
                <a:solidFill>
                  <a:srgbClr val="00B0F0"/>
                </a:solidFill>
                <a:sym typeface="+mn-ea"/>
              </a:rPr>
              <a:t> </a:t>
            </a:r>
            <a:r>
              <a:rPr lang="en-US" sz="1200" b="1">
                <a:solidFill>
                  <a:schemeClr val="accent4"/>
                </a:solidFill>
                <a:sym typeface="+mn-ea"/>
              </a:rPr>
              <a:t>blob1</a:t>
            </a:r>
            <a:r>
              <a:rPr lang="en-US" sz="1200" b="1">
                <a:solidFill>
                  <a:srgbClr val="00B0F0"/>
                </a:solidFill>
                <a:sym typeface="+mn-ea"/>
              </a:rPr>
              <a:t>.slice(</a:t>
            </a:r>
            <a:r>
              <a:rPr lang="en-US" sz="1200" b="1">
                <a:solidFill>
                  <a:schemeClr val="bg1"/>
                </a:solidFill>
                <a:sym typeface="+mn-ea"/>
              </a:rPr>
              <a:t>[byteStart], [byteEnd], [contentType]</a:t>
            </a:r>
            <a:r>
              <a:rPr lang="en-US" sz="1200" b="1">
                <a:solidFill>
                  <a:srgbClr val="00B0F0"/>
                </a:solidFill>
                <a:sym typeface="+mn-ea"/>
              </a:rPr>
              <a:t>);</a:t>
            </a:r>
          </a:p>
          <a:p>
            <a:pPr algn="l"/>
            <a:r>
              <a:rPr lang="en-US" sz="1200" b="1">
                <a:solidFill>
                  <a:srgbClr val="E907E7"/>
                </a:solidFill>
                <a:sym typeface="+mn-ea"/>
              </a:rPr>
              <a:t>byteStart </a:t>
            </a:r>
            <a:r>
              <a:rPr lang="en-US" sz="1200" b="1">
                <a:solidFill>
                  <a:schemeClr val="bg1"/>
                </a:solidFill>
                <a:sym typeface="+mn-ea"/>
              </a:rPr>
              <a:t>– the starting byte, by default 0.</a:t>
            </a:r>
          </a:p>
          <a:p>
            <a:pPr algn="l"/>
            <a:r>
              <a:rPr lang="en-US" sz="1200" b="1">
                <a:solidFill>
                  <a:srgbClr val="E907E7"/>
                </a:solidFill>
                <a:sym typeface="+mn-ea"/>
              </a:rPr>
              <a:t>byteEnd </a:t>
            </a:r>
            <a:r>
              <a:rPr lang="en-US" sz="1200" b="1">
                <a:solidFill>
                  <a:schemeClr val="bg1"/>
                </a:solidFill>
                <a:sym typeface="+mn-ea"/>
              </a:rPr>
              <a:t>– the last byte (exclusive, by default till the end).</a:t>
            </a:r>
          </a:p>
          <a:p>
            <a:pPr algn="l"/>
            <a:r>
              <a:rPr lang="en-US" sz="1200" b="1">
                <a:solidFill>
                  <a:srgbClr val="E907E7"/>
                </a:solidFill>
                <a:sym typeface="+mn-ea"/>
              </a:rPr>
              <a:t>contentType </a:t>
            </a:r>
            <a:r>
              <a:rPr lang="en-US" sz="1200" b="1">
                <a:solidFill>
                  <a:schemeClr val="bg1"/>
                </a:solidFill>
                <a:sym typeface="+mn-ea"/>
              </a:rPr>
              <a:t>– the type of the new blob, by default the same as the source.</a:t>
            </a:r>
          </a:p>
          <a:p>
            <a:pPr algn="l"/>
            <a:r>
              <a:rPr lang="en-US" sz="1200" b="1">
                <a:solidFill>
                  <a:srgbClr val="92D050"/>
                </a:solidFill>
                <a:sym typeface="+mn-ea"/>
              </a:rPr>
              <a:t>The arguments are similar to array.slice, negative numbers are allowed too.</a:t>
            </a:r>
          </a:p>
        </p:txBody>
      </p:sp>
      <p:sp>
        <p:nvSpPr>
          <p:cNvPr id="15" name="Rectangles 14"/>
          <p:cNvSpPr/>
          <p:nvPr/>
        </p:nvSpPr>
        <p:spPr>
          <a:xfrm>
            <a:off x="8178800" y="0"/>
            <a:ext cx="3980180" cy="7823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r>
              <a:rPr lang="en-US" sz="1200" b="1">
                <a:solidFill>
                  <a:srgbClr val="FFFF00"/>
                </a:solidFill>
                <a:sym typeface="+mn-ea"/>
              </a:rPr>
              <a:t>Blob objects are immutable</a:t>
            </a:r>
          </a:p>
          <a:p>
            <a:pPr algn="l"/>
            <a:r>
              <a:rPr lang="en-US" sz="1200" b="1">
                <a:solidFill>
                  <a:schemeClr val="bg1"/>
                </a:solidFill>
                <a:sym typeface="+mn-ea"/>
              </a:rPr>
              <a:t>We can’t change data directly in a Blob,</a:t>
            </a:r>
            <a:r>
              <a:rPr lang="en-US" sz="1200" b="1">
                <a:solidFill>
                  <a:srgbClr val="92D050"/>
                </a:solidFill>
                <a:sym typeface="+mn-ea"/>
              </a:rPr>
              <a:t> but we can slice parts of a Blob, create new Blob objects from them, mix them into a new Blob and so on.</a:t>
            </a:r>
          </a:p>
        </p:txBody>
      </p:sp>
      <p:sp>
        <p:nvSpPr>
          <p:cNvPr id="16" name="Rectangles 15"/>
          <p:cNvSpPr/>
          <p:nvPr/>
        </p:nvSpPr>
        <p:spPr>
          <a:xfrm>
            <a:off x="43815" y="3955415"/>
            <a:ext cx="4067175" cy="20828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r>
              <a:rPr lang="en-US" sz="1200" b="1">
                <a:solidFill>
                  <a:schemeClr val="accent4"/>
                </a:solidFill>
                <a:sym typeface="+mn-ea"/>
              </a:rPr>
              <a:t>blob1</a:t>
            </a:r>
            <a:r>
              <a:rPr lang="en-US" sz="1200" b="1">
                <a:solidFill>
                  <a:schemeClr val="accent1"/>
                </a:solidFill>
                <a:sym typeface="+mn-ea"/>
              </a:rPr>
              <a:t>.arrayBuffer() </a:t>
            </a:r>
            <a:r>
              <a:rPr lang="en-US" sz="1200" b="1">
                <a:solidFill>
                  <a:srgbClr val="92D050"/>
                </a:solidFill>
                <a:sym typeface="+mn-ea"/>
              </a:rPr>
              <a:t>:-  </a:t>
            </a:r>
            <a:r>
              <a:rPr lang="en-US" sz="1200" b="1">
                <a:solidFill>
                  <a:schemeClr val="bg1"/>
                </a:solidFill>
                <a:sym typeface="+mn-ea"/>
              </a:rPr>
              <a:t>Returns a promise that resolves with an ArrayBuffer containing the entire contents of the Blob as binary data.</a:t>
            </a:r>
          </a:p>
          <a:p>
            <a:pPr algn="l"/>
            <a:r>
              <a:rPr lang="en-US" sz="1200" b="1">
                <a:solidFill>
                  <a:schemeClr val="accent4"/>
                </a:solidFill>
                <a:sym typeface="+mn-ea"/>
              </a:rPr>
              <a:t>blob1</a:t>
            </a:r>
            <a:r>
              <a:rPr lang="en-US" sz="1200" b="1">
                <a:solidFill>
                  <a:schemeClr val="accent1"/>
                </a:solidFill>
                <a:sym typeface="+mn-ea"/>
              </a:rPr>
              <a:t>.slice(</a:t>
            </a:r>
            <a:r>
              <a:rPr lang="en-US" sz="1200" b="1">
                <a:solidFill>
                  <a:schemeClr val="bg1"/>
                </a:solidFill>
                <a:sym typeface="+mn-ea"/>
              </a:rPr>
              <a:t>byteStart, byteEnd, contentType</a:t>
            </a:r>
            <a:r>
              <a:rPr lang="en-US" sz="1200" b="1">
                <a:solidFill>
                  <a:schemeClr val="accent1"/>
                </a:solidFill>
                <a:sym typeface="+mn-ea"/>
              </a:rPr>
              <a:t>) </a:t>
            </a:r>
            <a:r>
              <a:rPr lang="en-US" sz="1200" b="1">
                <a:solidFill>
                  <a:srgbClr val="92D050"/>
                </a:solidFill>
                <a:sym typeface="+mn-ea"/>
              </a:rPr>
              <a:t>:- </a:t>
            </a:r>
            <a:r>
              <a:rPr lang="en-US" sz="1200" b="1">
                <a:solidFill>
                  <a:schemeClr val="bg1"/>
                </a:solidFill>
                <a:sym typeface="+mn-ea"/>
              </a:rPr>
              <a:t>Returns a new Blob object containing the data in the specified range of bytes of the blob on which it's called.</a:t>
            </a:r>
          </a:p>
          <a:p>
            <a:pPr algn="l"/>
            <a:r>
              <a:rPr lang="en-US" sz="1200" b="1">
                <a:solidFill>
                  <a:schemeClr val="accent4"/>
                </a:solidFill>
                <a:sym typeface="+mn-ea"/>
              </a:rPr>
              <a:t>blob1</a:t>
            </a:r>
            <a:r>
              <a:rPr lang="en-US" sz="1200" b="1">
                <a:solidFill>
                  <a:schemeClr val="accent1"/>
                </a:solidFill>
                <a:sym typeface="+mn-ea"/>
              </a:rPr>
              <a:t>.stream() </a:t>
            </a:r>
            <a:r>
              <a:rPr lang="en-US" sz="1200" b="1">
                <a:solidFill>
                  <a:srgbClr val="92D050"/>
                </a:solidFill>
                <a:sym typeface="+mn-ea"/>
              </a:rPr>
              <a:t>:-  </a:t>
            </a:r>
            <a:r>
              <a:rPr lang="en-US" sz="1200" b="1">
                <a:solidFill>
                  <a:schemeClr val="bg1"/>
                </a:solidFill>
                <a:sym typeface="+mn-ea"/>
              </a:rPr>
              <a:t>Returns a ReadableStream that can be used to read the contents of the Blob.</a:t>
            </a:r>
          </a:p>
          <a:p>
            <a:pPr algn="l"/>
            <a:r>
              <a:rPr lang="en-US" sz="1200" b="1">
                <a:solidFill>
                  <a:schemeClr val="accent4"/>
                </a:solidFill>
                <a:sym typeface="+mn-ea"/>
              </a:rPr>
              <a:t>blob1</a:t>
            </a:r>
            <a:r>
              <a:rPr lang="en-US" sz="1200" b="1">
                <a:solidFill>
                  <a:schemeClr val="accent1"/>
                </a:solidFill>
                <a:sym typeface="+mn-ea"/>
              </a:rPr>
              <a:t>.text() </a:t>
            </a:r>
            <a:r>
              <a:rPr lang="en-US" sz="1200" b="1">
                <a:solidFill>
                  <a:srgbClr val="92D050"/>
                </a:solidFill>
                <a:sym typeface="+mn-ea"/>
              </a:rPr>
              <a:t>:-  </a:t>
            </a:r>
            <a:r>
              <a:rPr lang="en-US" sz="1200" b="1">
                <a:solidFill>
                  <a:schemeClr val="bg1"/>
                </a:solidFill>
                <a:sym typeface="+mn-ea"/>
              </a:rPr>
              <a:t>Returns a promise that resolves with a string containing the entire contents of the Blob interpreted as UTF-8 text.</a:t>
            </a:r>
          </a:p>
        </p:txBody>
      </p:sp>
      <p:sp>
        <p:nvSpPr>
          <p:cNvPr id="17" name="Rectangles 16"/>
          <p:cNvSpPr/>
          <p:nvPr/>
        </p:nvSpPr>
        <p:spPr>
          <a:xfrm>
            <a:off x="4112260" y="2698115"/>
            <a:ext cx="4067175" cy="40690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solidFill>
                  <a:srgbClr val="FFFF00"/>
                </a:solidFill>
                <a:sym typeface="+mn-ea"/>
              </a:rPr>
              <a:t>Blob as URL</a:t>
            </a:r>
          </a:p>
          <a:p>
            <a:pPr algn="l"/>
            <a:r>
              <a:rPr lang="en-US" sz="1200" b="1">
                <a:solidFill>
                  <a:srgbClr val="92D050"/>
                </a:solidFill>
                <a:sym typeface="+mn-ea"/>
              </a:rPr>
              <a:t>A Blob can be easily used as a URL for</a:t>
            </a:r>
            <a:r>
              <a:rPr lang="en-US" sz="1200" b="1">
                <a:solidFill>
                  <a:srgbClr val="00B0F0"/>
                </a:solidFill>
                <a:sym typeface="+mn-ea"/>
              </a:rPr>
              <a:t> &lt;a&gt;, &lt;img&gt;</a:t>
            </a:r>
            <a:r>
              <a:rPr lang="en-US" sz="1200" b="1">
                <a:solidFill>
                  <a:srgbClr val="92D050"/>
                </a:solidFill>
                <a:sym typeface="+mn-ea"/>
              </a:rPr>
              <a:t> or other tags, to show its contents.</a:t>
            </a:r>
          </a:p>
          <a:p>
            <a:pPr algn="ctr"/>
            <a:r>
              <a:rPr lang="en-US" sz="1200" b="1">
                <a:solidFill>
                  <a:srgbClr val="FFFF00"/>
                </a:solidFill>
                <a:sym typeface="+mn-ea"/>
              </a:rPr>
              <a:t>with HTML </a:t>
            </a:r>
          </a:p>
          <a:p>
            <a:pPr algn="l"/>
            <a:r>
              <a:rPr lang="en-US" sz="1200" b="1">
                <a:solidFill>
                  <a:srgbClr val="92D050"/>
                </a:solidFill>
                <a:sym typeface="+mn-ea"/>
              </a:rPr>
              <a:t>&lt;!-- download attribute forces the browser to download instead of navigating --&gt;</a:t>
            </a:r>
          </a:p>
          <a:p>
            <a:pPr algn="l"/>
            <a:r>
              <a:rPr lang="en-US" sz="1200" b="1">
                <a:solidFill>
                  <a:srgbClr val="E907E7"/>
                </a:solidFill>
                <a:sym typeface="+mn-ea"/>
              </a:rPr>
              <a:t>&lt;a download</a:t>
            </a:r>
            <a:r>
              <a:rPr lang="en-US" sz="1200" b="1">
                <a:solidFill>
                  <a:schemeClr val="bg1"/>
                </a:solidFill>
                <a:sym typeface="+mn-ea"/>
              </a:rPr>
              <a:t>="hello.txt" </a:t>
            </a:r>
            <a:r>
              <a:rPr lang="en-US" sz="1200" b="1">
                <a:solidFill>
                  <a:srgbClr val="E907E7"/>
                </a:solidFill>
                <a:sym typeface="+mn-ea"/>
              </a:rPr>
              <a:t>href</a:t>
            </a:r>
            <a:r>
              <a:rPr lang="en-US" sz="1200" b="1">
                <a:solidFill>
                  <a:schemeClr val="bg1"/>
                </a:solidFill>
                <a:sym typeface="+mn-ea"/>
              </a:rPr>
              <a:t>='#' </a:t>
            </a:r>
            <a:r>
              <a:rPr lang="en-US" sz="1200" b="1">
                <a:solidFill>
                  <a:srgbClr val="E907E7"/>
                </a:solidFill>
                <a:sym typeface="+mn-ea"/>
              </a:rPr>
              <a:t>id</a:t>
            </a:r>
            <a:r>
              <a:rPr lang="en-US" sz="1200" b="1">
                <a:solidFill>
                  <a:schemeClr val="bg1"/>
                </a:solidFill>
                <a:sym typeface="+mn-ea"/>
              </a:rPr>
              <a:t>="link"</a:t>
            </a:r>
            <a:r>
              <a:rPr lang="en-US" sz="1200" b="1">
                <a:solidFill>
                  <a:srgbClr val="E907E7"/>
                </a:solidFill>
                <a:sym typeface="+mn-ea"/>
              </a:rPr>
              <a:t>&gt;</a:t>
            </a:r>
            <a:r>
              <a:rPr lang="en-US" sz="1200" b="1">
                <a:solidFill>
                  <a:schemeClr val="bg1"/>
                </a:solidFill>
                <a:sym typeface="+mn-ea"/>
              </a:rPr>
              <a:t>Download</a:t>
            </a:r>
            <a:r>
              <a:rPr lang="en-US" sz="1200" b="1">
                <a:solidFill>
                  <a:srgbClr val="E907E7"/>
                </a:solidFill>
                <a:sym typeface="+mn-ea"/>
              </a:rPr>
              <a:t>&lt;/a&gt;</a:t>
            </a:r>
            <a:endParaRPr lang="en-US" sz="1200" b="1">
              <a:solidFill>
                <a:schemeClr val="bg1"/>
              </a:solidFill>
              <a:sym typeface="+mn-ea"/>
            </a:endParaRPr>
          </a:p>
          <a:p>
            <a:pPr algn="l"/>
            <a:r>
              <a:rPr lang="en-US" sz="1200" b="1">
                <a:solidFill>
                  <a:srgbClr val="E907E7"/>
                </a:solidFill>
                <a:sym typeface="+mn-ea"/>
              </a:rPr>
              <a:t>&lt;script&gt;</a:t>
            </a:r>
          </a:p>
          <a:p>
            <a:pPr algn="l"/>
            <a:r>
              <a:rPr lang="en-US" sz="1200" b="1">
                <a:solidFill>
                  <a:srgbClr val="00B0F0"/>
                </a:solidFill>
                <a:sym typeface="+mn-ea"/>
              </a:rPr>
              <a:t>let </a:t>
            </a:r>
            <a:r>
              <a:rPr lang="en-US" sz="1200" b="1">
                <a:solidFill>
                  <a:schemeClr val="accent4"/>
                </a:solidFill>
                <a:sym typeface="+mn-ea"/>
              </a:rPr>
              <a:t>blob </a:t>
            </a:r>
            <a:r>
              <a:rPr lang="en-US" sz="1200" b="1">
                <a:solidFill>
                  <a:schemeClr val="bg1"/>
                </a:solidFill>
                <a:sym typeface="+mn-ea"/>
              </a:rPr>
              <a:t>= </a:t>
            </a:r>
            <a:r>
              <a:rPr lang="en-US" sz="1200" b="1">
                <a:solidFill>
                  <a:srgbClr val="00B0F0"/>
                </a:solidFill>
                <a:sym typeface="+mn-ea"/>
              </a:rPr>
              <a:t>new Blob(</a:t>
            </a:r>
            <a:r>
              <a:rPr lang="en-US" sz="1200" b="1">
                <a:solidFill>
                  <a:schemeClr val="bg1"/>
                </a:solidFill>
                <a:sym typeface="+mn-ea"/>
              </a:rPr>
              <a:t>["Hello, world!"], {type: 'text/plain'}</a:t>
            </a:r>
            <a:r>
              <a:rPr lang="en-US" sz="1200" b="1">
                <a:solidFill>
                  <a:srgbClr val="00B0F0"/>
                </a:solidFill>
                <a:sym typeface="+mn-ea"/>
              </a:rPr>
              <a:t>);</a:t>
            </a:r>
          </a:p>
          <a:p>
            <a:pPr algn="l"/>
            <a:r>
              <a:rPr lang="en-US" sz="1200" b="1">
                <a:solidFill>
                  <a:srgbClr val="00B0F0"/>
                </a:solidFill>
                <a:sym typeface="+mn-ea"/>
              </a:rPr>
              <a:t>link.href</a:t>
            </a:r>
            <a:r>
              <a:rPr lang="en-US" sz="1200" b="1">
                <a:solidFill>
                  <a:schemeClr val="bg1"/>
                </a:solidFill>
                <a:sym typeface="+mn-ea"/>
              </a:rPr>
              <a:t> = </a:t>
            </a:r>
            <a:r>
              <a:rPr lang="en-US" sz="1200" b="1">
                <a:solidFill>
                  <a:srgbClr val="00B0F0"/>
                </a:solidFill>
                <a:sym typeface="+mn-ea"/>
              </a:rPr>
              <a:t>URL.createObjectURL(</a:t>
            </a:r>
            <a:r>
              <a:rPr lang="en-US" sz="1200" b="1">
                <a:solidFill>
                  <a:schemeClr val="accent4"/>
                </a:solidFill>
                <a:sym typeface="+mn-ea"/>
              </a:rPr>
              <a:t>blob</a:t>
            </a:r>
            <a:r>
              <a:rPr lang="en-US" sz="1200" b="1">
                <a:solidFill>
                  <a:srgbClr val="00B0F0"/>
                </a:solidFill>
                <a:sym typeface="+mn-ea"/>
              </a:rPr>
              <a:t>);</a:t>
            </a:r>
            <a:endParaRPr lang="en-US" sz="1200" b="1">
              <a:solidFill>
                <a:schemeClr val="bg1"/>
              </a:solidFill>
              <a:sym typeface="+mn-ea"/>
            </a:endParaRPr>
          </a:p>
          <a:p>
            <a:pPr algn="l"/>
            <a:r>
              <a:rPr lang="en-US" sz="1200" b="1">
                <a:solidFill>
                  <a:srgbClr val="E907E7"/>
                </a:solidFill>
                <a:sym typeface="+mn-ea"/>
              </a:rPr>
              <a:t>&lt;/script&gt;	                </a:t>
            </a:r>
            <a:r>
              <a:rPr lang="en-US" sz="1200" b="1">
                <a:solidFill>
                  <a:srgbClr val="FFFF00"/>
                </a:solidFill>
                <a:sym typeface="+mn-ea"/>
              </a:rPr>
              <a:t>without HTML </a:t>
            </a:r>
          </a:p>
          <a:p>
            <a:pPr algn="l"/>
            <a:r>
              <a:rPr lang="en-US" sz="1200" b="1">
                <a:solidFill>
                  <a:srgbClr val="00B0F0"/>
                </a:solidFill>
                <a:sym typeface="+mn-ea"/>
              </a:rPr>
              <a:t>let </a:t>
            </a:r>
            <a:r>
              <a:rPr lang="en-US" sz="1200" b="1">
                <a:solidFill>
                  <a:schemeClr val="accent4"/>
                </a:solidFill>
                <a:sym typeface="+mn-ea"/>
              </a:rPr>
              <a:t>link </a:t>
            </a:r>
            <a:r>
              <a:rPr lang="en-US" sz="1200" b="1">
                <a:solidFill>
                  <a:srgbClr val="92D050"/>
                </a:solidFill>
                <a:sym typeface="+mn-ea"/>
              </a:rPr>
              <a:t>=</a:t>
            </a:r>
            <a:r>
              <a:rPr lang="en-US" sz="1200" b="1">
                <a:solidFill>
                  <a:srgbClr val="00B0F0"/>
                </a:solidFill>
                <a:sym typeface="+mn-ea"/>
              </a:rPr>
              <a:t> document.createElement(</a:t>
            </a:r>
            <a:r>
              <a:rPr lang="en-US" sz="1200" b="1">
                <a:solidFill>
                  <a:srgbClr val="92D050"/>
                </a:solidFill>
                <a:sym typeface="+mn-ea"/>
              </a:rPr>
              <a:t>'a'</a:t>
            </a:r>
            <a:r>
              <a:rPr lang="en-US" sz="1200" b="1">
                <a:solidFill>
                  <a:srgbClr val="00B0F0"/>
                </a:solidFill>
                <a:sym typeface="+mn-ea"/>
              </a:rPr>
              <a:t>);</a:t>
            </a:r>
            <a:endParaRPr lang="en-US" sz="1200" b="1">
              <a:solidFill>
                <a:srgbClr val="92D050"/>
              </a:solidFill>
              <a:sym typeface="+mn-ea"/>
            </a:endParaRPr>
          </a:p>
          <a:p>
            <a:pPr algn="l"/>
            <a:r>
              <a:rPr lang="en-US" sz="1200" b="1">
                <a:solidFill>
                  <a:schemeClr val="accent4"/>
                </a:solidFill>
                <a:sym typeface="+mn-ea"/>
              </a:rPr>
              <a:t>link</a:t>
            </a:r>
            <a:r>
              <a:rPr lang="en-US" sz="1200" b="1">
                <a:solidFill>
                  <a:srgbClr val="00B0F0"/>
                </a:solidFill>
                <a:sym typeface="+mn-ea"/>
              </a:rPr>
              <a:t>.download</a:t>
            </a:r>
            <a:r>
              <a:rPr lang="en-US" sz="1200" b="1">
                <a:solidFill>
                  <a:srgbClr val="92D050"/>
                </a:solidFill>
                <a:sym typeface="+mn-ea"/>
              </a:rPr>
              <a:t> = </a:t>
            </a:r>
            <a:r>
              <a:rPr lang="en-US" sz="1200" b="1">
                <a:solidFill>
                  <a:schemeClr val="bg1"/>
                </a:solidFill>
                <a:sym typeface="+mn-ea"/>
              </a:rPr>
              <a:t>'hello.txt';</a:t>
            </a:r>
            <a:endParaRPr lang="en-US" sz="1200" b="1">
              <a:solidFill>
                <a:srgbClr val="92D050"/>
              </a:solidFill>
              <a:sym typeface="+mn-ea"/>
            </a:endParaRPr>
          </a:p>
          <a:p>
            <a:pPr algn="l"/>
            <a:r>
              <a:rPr lang="en-US" sz="1200" b="1">
                <a:solidFill>
                  <a:srgbClr val="00B0F0"/>
                </a:solidFill>
                <a:sym typeface="+mn-ea"/>
              </a:rPr>
              <a:t>let </a:t>
            </a:r>
            <a:r>
              <a:rPr lang="en-US" sz="1200" b="1">
                <a:solidFill>
                  <a:srgbClr val="E907E7"/>
                </a:solidFill>
                <a:sym typeface="+mn-ea"/>
              </a:rPr>
              <a:t>blob </a:t>
            </a:r>
            <a:r>
              <a:rPr lang="en-US" sz="1200" b="1">
                <a:solidFill>
                  <a:srgbClr val="92D050"/>
                </a:solidFill>
                <a:sym typeface="+mn-ea"/>
              </a:rPr>
              <a:t>= </a:t>
            </a:r>
            <a:r>
              <a:rPr lang="en-US" sz="1200" b="1">
                <a:solidFill>
                  <a:srgbClr val="00B0F0"/>
                </a:solidFill>
                <a:sym typeface="+mn-ea"/>
              </a:rPr>
              <a:t>new Blob(</a:t>
            </a:r>
            <a:r>
              <a:rPr lang="en-US" sz="1200" b="1">
                <a:solidFill>
                  <a:schemeClr val="bg1"/>
                </a:solidFill>
                <a:sym typeface="+mn-ea"/>
              </a:rPr>
              <a:t>['Hello, world!'], {type: 'text/plain'}</a:t>
            </a:r>
            <a:r>
              <a:rPr lang="en-US" sz="1200" b="1">
                <a:solidFill>
                  <a:srgbClr val="00B0F0"/>
                </a:solidFill>
                <a:sym typeface="+mn-ea"/>
              </a:rPr>
              <a:t>);</a:t>
            </a:r>
            <a:endParaRPr lang="en-US" sz="1200" b="1">
              <a:solidFill>
                <a:srgbClr val="92D050"/>
              </a:solidFill>
              <a:sym typeface="+mn-ea"/>
            </a:endParaRPr>
          </a:p>
          <a:p>
            <a:pPr algn="l"/>
            <a:r>
              <a:rPr lang="en-US" sz="1200" b="1">
                <a:solidFill>
                  <a:schemeClr val="accent4"/>
                </a:solidFill>
                <a:sym typeface="+mn-ea"/>
              </a:rPr>
              <a:t>link</a:t>
            </a:r>
            <a:r>
              <a:rPr lang="en-US" sz="1200" b="1">
                <a:solidFill>
                  <a:srgbClr val="00B0F0"/>
                </a:solidFill>
                <a:sym typeface="+mn-ea"/>
              </a:rPr>
              <a:t>.href</a:t>
            </a:r>
            <a:r>
              <a:rPr lang="en-US" sz="1200" b="1">
                <a:solidFill>
                  <a:srgbClr val="92D050"/>
                </a:solidFill>
                <a:sym typeface="+mn-ea"/>
              </a:rPr>
              <a:t> = </a:t>
            </a:r>
            <a:r>
              <a:rPr lang="en-US" sz="1200" b="1">
                <a:solidFill>
                  <a:srgbClr val="00B0F0"/>
                </a:solidFill>
                <a:sym typeface="+mn-ea"/>
              </a:rPr>
              <a:t>URL.createObjectURL(</a:t>
            </a:r>
            <a:r>
              <a:rPr lang="en-US" sz="1200" b="1">
                <a:solidFill>
                  <a:srgbClr val="E907E7"/>
                </a:solidFill>
                <a:sym typeface="+mn-ea"/>
              </a:rPr>
              <a:t>blob</a:t>
            </a:r>
            <a:r>
              <a:rPr lang="en-US" sz="1200" b="1">
                <a:solidFill>
                  <a:srgbClr val="00B0F0"/>
                </a:solidFill>
                <a:sym typeface="+mn-ea"/>
              </a:rPr>
              <a:t>);</a:t>
            </a:r>
            <a:endParaRPr lang="en-US" sz="1200" b="1">
              <a:solidFill>
                <a:srgbClr val="92D050"/>
              </a:solidFill>
              <a:sym typeface="+mn-ea"/>
            </a:endParaRPr>
          </a:p>
          <a:p>
            <a:pPr algn="l"/>
            <a:r>
              <a:rPr lang="en-US" sz="1200" b="1">
                <a:solidFill>
                  <a:schemeClr val="accent4"/>
                </a:solidFill>
                <a:sym typeface="+mn-ea"/>
              </a:rPr>
              <a:t>link</a:t>
            </a:r>
            <a:r>
              <a:rPr lang="en-US" sz="1200" b="1">
                <a:solidFill>
                  <a:srgbClr val="00B0F0"/>
                </a:solidFill>
                <a:sym typeface="+mn-ea"/>
              </a:rPr>
              <a:t>.click();</a:t>
            </a:r>
            <a:endParaRPr lang="en-US" sz="1200" b="1">
              <a:solidFill>
                <a:srgbClr val="92D050"/>
              </a:solidFill>
              <a:sym typeface="+mn-ea"/>
            </a:endParaRPr>
          </a:p>
          <a:p>
            <a:pPr algn="l"/>
            <a:r>
              <a:rPr lang="en-US" sz="1200" b="1">
                <a:solidFill>
                  <a:srgbClr val="00B0F0"/>
                </a:solidFill>
                <a:sym typeface="+mn-ea"/>
              </a:rPr>
              <a:t>URL.revokeObjectURL(</a:t>
            </a:r>
            <a:r>
              <a:rPr lang="en-US" sz="1200" b="1">
                <a:solidFill>
                  <a:schemeClr val="accent4"/>
                </a:solidFill>
                <a:sym typeface="+mn-ea"/>
              </a:rPr>
              <a:t>link</a:t>
            </a:r>
            <a:r>
              <a:rPr lang="en-US" sz="1200" b="1">
                <a:solidFill>
                  <a:srgbClr val="00B0F0"/>
                </a:solidFill>
                <a:sym typeface="+mn-ea"/>
              </a:rPr>
              <a:t>.href);</a:t>
            </a:r>
          </a:p>
          <a:p>
            <a:pPr algn="l"/>
            <a:r>
              <a:rPr lang="en-US" sz="1200" b="1">
                <a:solidFill>
                  <a:srgbClr val="92D050"/>
                </a:solidFill>
                <a:sym typeface="+mn-ea"/>
              </a:rPr>
              <a:t>So if we create a URL, that Blob will hang in memory, even if not needed any more.</a:t>
            </a:r>
          </a:p>
          <a:p>
            <a:pPr algn="l"/>
            <a:r>
              <a:rPr lang="en-US" sz="1200" b="1">
                <a:solidFill>
                  <a:schemeClr val="bg1"/>
                </a:solidFill>
                <a:sym typeface="+mn-ea"/>
              </a:rPr>
              <a:t>URL.revokeObjectURL(url)</a:t>
            </a:r>
            <a:r>
              <a:rPr lang="en-US" sz="1200" b="1">
                <a:solidFill>
                  <a:srgbClr val="92D050"/>
                </a:solidFill>
                <a:sym typeface="+mn-ea"/>
              </a:rPr>
              <a:t> removes the reference from the internal mapping, thus allowing the Blob to be deleted (if there are no other references), and the memory to be freed.</a:t>
            </a:r>
          </a:p>
        </p:txBody>
      </p:sp>
      <p:sp>
        <p:nvSpPr>
          <p:cNvPr id="18" name="Rectangles 17"/>
          <p:cNvSpPr/>
          <p:nvPr/>
        </p:nvSpPr>
        <p:spPr>
          <a:xfrm>
            <a:off x="8179435" y="2293620"/>
            <a:ext cx="3983355" cy="44735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solidFill>
                  <a:srgbClr val="FFFF00"/>
                </a:solidFill>
                <a:sym typeface="+mn-ea"/>
              </a:rPr>
              <a:t>Blob as base64</a:t>
            </a:r>
          </a:p>
          <a:p>
            <a:pPr algn="l"/>
            <a:r>
              <a:rPr lang="en-US" sz="1200" b="1">
                <a:solidFill>
                  <a:srgbClr val="92D050"/>
                </a:solidFill>
                <a:sym typeface="+mn-ea"/>
              </a:rPr>
              <a:t>An alternative to </a:t>
            </a:r>
            <a:r>
              <a:rPr lang="en-US" sz="1200" b="1">
                <a:solidFill>
                  <a:srgbClr val="00B0F0"/>
                </a:solidFill>
                <a:sym typeface="+mn-ea"/>
              </a:rPr>
              <a:t>URL.createObjectURL</a:t>
            </a:r>
            <a:r>
              <a:rPr lang="en-US" sz="1200" b="1">
                <a:solidFill>
                  <a:srgbClr val="92D050"/>
                </a:solidFill>
                <a:sym typeface="+mn-ea"/>
              </a:rPr>
              <a:t> is to convert a Blob into a base64-encoded string. That encoding represents binary data as a string of ultra-safe “readable” characters with ASCII-codes from 0 to 64. And what’s more important – we can use this encoding in “data-urls”.</a:t>
            </a:r>
          </a:p>
          <a:p>
            <a:pPr algn="l"/>
            <a:r>
              <a:rPr lang="en-US" sz="1200" b="1">
                <a:solidFill>
                  <a:srgbClr val="92D050"/>
                </a:solidFill>
                <a:sym typeface="+mn-ea"/>
              </a:rPr>
              <a:t>A </a:t>
            </a:r>
            <a:r>
              <a:rPr lang="en-US" sz="1200" b="1">
                <a:solidFill>
                  <a:schemeClr val="accent4"/>
                </a:solidFill>
                <a:sym typeface="+mn-ea"/>
              </a:rPr>
              <a:t>data url </a:t>
            </a:r>
            <a:r>
              <a:rPr lang="en-US" sz="1200" b="1">
                <a:solidFill>
                  <a:srgbClr val="92D050"/>
                </a:solidFill>
                <a:sym typeface="+mn-ea"/>
              </a:rPr>
              <a:t>has the form </a:t>
            </a:r>
            <a:r>
              <a:rPr lang="en-US" sz="1200" b="1">
                <a:solidFill>
                  <a:srgbClr val="00B0F0"/>
                </a:solidFill>
                <a:sym typeface="+mn-ea"/>
              </a:rPr>
              <a:t>data:[&lt;mediatype&gt;][;base64],&lt;data&gt;</a:t>
            </a:r>
            <a:r>
              <a:rPr lang="en-US" sz="1200" b="1">
                <a:solidFill>
                  <a:srgbClr val="92D050"/>
                </a:solidFill>
                <a:sym typeface="+mn-ea"/>
              </a:rPr>
              <a:t>. We can use such urls everywhere, on par with “regular” urls.</a:t>
            </a:r>
          </a:p>
          <a:p>
            <a:pPr algn="l"/>
            <a:r>
              <a:rPr lang="en-US" sz="1200" b="1">
                <a:solidFill>
                  <a:schemeClr val="accent4"/>
                </a:solidFill>
                <a:sym typeface="+mn-ea"/>
              </a:rPr>
              <a:t>For instance, here’s a smiley:</a:t>
            </a:r>
          </a:p>
          <a:p>
            <a:pPr algn="l"/>
            <a:r>
              <a:rPr lang="en-US" sz="1200" b="1">
                <a:solidFill>
                  <a:srgbClr val="00B0F0"/>
                </a:solidFill>
                <a:sym typeface="+mn-ea"/>
              </a:rPr>
              <a:t>&lt;img src="data:image/png;base64,R0lGODlhDAAMAKIFAF5LAP/zxAAAANyuAP/gaP///wAAAAAAACH5BAEAAAUALAAAAAAMAAwAAAMlWLPcGjDKFYi9lxKBOaGcF35DhWHamZUW0K4mAbiwWtuf0uxFAgA7"&gt;</a:t>
            </a:r>
          </a:p>
          <a:p>
            <a:pPr algn="l"/>
            <a:r>
              <a:rPr lang="en-US" sz="1200" b="1">
                <a:solidFill>
                  <a:srgbClr val="00B0F0"/>
                </a:solidFill>
                <a:sym typeface="+mn-ea"/>
              </a:rPr>
              <a:t>let </a:t>
            </a:r>
            <a:r>
              <a:rPr lang="en-US" sz="1200" b="1">
                <a:solidFill>
                  <a:schemeClr val="accent4"/>
                </a:solidFill>
                <a:sym typeface="+mn-ea"/>
              </a:rPr>
              <a:t>link </a:t>
            </a:r>
            <a:r>
              <a:rPr lang="en-US" sz="1200" b="1">
                <a:solidFill>
                  <a:srgbClr val="00B0F0"/>
                </a:solidFill>
                <a:sym typeface="+mn-ea"/>
              </a:rPr>
              <a:t>= document.createElement(</a:t>
            </a:r>
            <a:r>
              <a:rPr lang="en-US" sz="1200" b="1">
                <a:solidFill>
                  <a:schemeClr val="bg1"/>
                </a:solidFill>
                <a:sym typeface="+mn-ea"/>
              </a:rPr>
              <a:t>'a'</a:t>
            </a:r>
            <a:r>
              <a:rPr lang="en-US" sz="1200" b="1">
                <a:solidFill>
                  <a:srgbClr val="00B0F0"/>
                </a:solidFill>
                <a:sym typeface="+mn-ea"/>
              </a:rPr>
              <a:t>);</a:t>
            </a:r>
          </a:p>
          <a:p>
            <a:pPr algn="l"/>
            <a:r>
              <a:rPr lang="en-US" sz="1200" b="1">
                <a:solidFill>
                  <a:schemeClr val="accent2"/>
                </a:solidFill>
                <a:sym typeface="+mn-ea"/>
              </a:rPr>
              <a:t>link</a:t>
            </a:r>
            <a:r>
              <a:rPr lang="en-US" sz="1200" b="1">
                <a:solidFill>
                  <a:srgbClr val="00B0F0"/>
                </a:solidFill>
                <a:sym typeface="+mn-ea"/>
              </a:rPr>
              <a:t>.download = </a:t>
            </a:r>
            <a:r>
              <a:rPr lang="en-US" sz="1200" b="1">
                <a:solidFill>
                  <a:schemeClr val="bg1"/>
                </a:solidFill>
                <a:sym typeface="+mn-ea"/>
              </a:rPr>
              <a:t>'hello.txt';</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2"/>
                </a:solidFill>
                <a:sym typeface="+mn-ea"/>
              </a:rPr>
              <a:t>blob </a:t>
            </a:r>
            <a:r>
              <a:rPr lang="en-US" sz="1200" b="1">
                <a:solidFill>
                  <a:srgbClr val="00B0F0"/>
                </a:solidFill>
                <a:sym typeface="+mn-ea"/>
              </a:rPr>
              <a:t>= new Blob(</a:t>
            </a:r>
            <a:r>
              <a:rPr lang="en-US" sz="1200" b="1">
                <a:solidFill>
                  <a:schemeClr val="bg1"/>
                </a:solidFill>
                <a:sym typeface="+mn-ea"/>
              </a:rPr>
              <a:t>['Hello, world!'], {type: 'text/plain'}</a:t>
            </a:r>
            <a:r>
              <a:rPr lang="en-US" sz="1200" b="1">
                <a:solidFill>
                  <a:srgbClr val="00B0F0"/>
                </a:solidFill>
                <a:sym typeface="+mn-ea"/>
              </a:rPr>
              <a:t>);</a:t>
            </a:r>
          </a:p>
          <a:p>
            <a:pPr algn="l"/>
            <a:r>
              <a:rPr lang="en-US" sz="1200" b="1">
                <a:solidFill>
                  <a:srgbClr val="00B0F0"/>
                </a:solidFill>
                <a:sym typeface="+mn-ea"/>
              </a:rPr>
              <a:t>let </a:t>
            </a:r>
            <a:r>
              <a:rPr lang="en-US" sz="1200" b="1">
                <a:solidFill>
                  <a:schemeClr val="accent2"/>
                </a:solidFill>
                <a:sym typeface="+mn-ea"/>
              </a:rPr>
              <a:t>reader </a:t>
            </a:r>
            <a:r>
              <a:rPr lang="en-US" sz="1200" b="1">
                <a:solidFill>
                  <a:srgbClr val="00B0F0"/>
                </a:solidFill>
                <a:sym typeface="+mn-ea"/>
              </a:rPr>
              <a:t>= new FileReader();</a:t>
            </a:r>
          </a:p>
          <a:p>
            <a:pPr algn="l"/>
            <a:r>
              <a:rPr lang="en-US" sz="1200" b="1">
                <a:solidFill>
                  <a:schemeClr val="accent2"/>
                </a:solidFill>
                <a:sym typeface="+mn-ea"/>
              </a:rPr>
              <a:t>reader</a:t>
            </a:r>
            <a:r>
              <a:rPr lang="en-US" sz="1200" b="1">
                <a:solidFill>
                  <a:srgbClr val="00B0F0"/>
                </a:solidFill>
                <a:sym typeface="+mn-ea"/>
              </a:rPr>
              <a:t>.readAsDataURL(</a:t>
            </a:r>
            <a:r>
              <a:rPr lang="en-US" sz="1200" b="1">
                <a:solidFill>
                  <a:schemeClr val="accent2"/>
                </a:solidFill>
                <a:sym typeface="+mn-ea"/>
              </a:rPr>
              <a:t>blob</a:t>
            </a:r>
            <a:r>
              <a:rPr lang="en-US" sz="1200" b="1">
                <a:solidFill>
                  <a:srgbClr val="00B0F0"/>
                </a:solidFill>
                <a:sym typeface="+mn-ea"/>
              </a:rPr>
              <a:t>); </a:t>
            </a:r>
            <a:r>
              <a:rPr lang="en-US" sz="1200" b="1">
                <a:solidFill>
                  <a:srgbClr val="92D050"/>
                </a:solidFill>
                <a:sym typeface="+mn-ea"/>
              </a:rPr>
              <a:t>// converts the blob to base64 and calls onload</a:t>
            </a:r>
          </a:p>
          <a:p>
            <a:pPr algn="l"/>
            <a:r>
              <a:rPr lang="en-US" sz="1200" b="1">
                <a:solidFill>
                  <a:schemeClr val="accent2"/>
                </a:solidFill>
                <a:sym typeface="+mn-ea"/>
              </a:rPr>
              <a:t>reader</a:t>
            </a:r>
            <a:r>
              <a:rPr lang="en-US" sz="1200" b="1">
                <a:solidFill>
                  <a:srgbClr val="00B0F0"/>
                </a:solidFill>
                <a:sym typeface="+mn-ea"/>
              </a:rPr>
              <a:t>.onload = function() {</a:t>
            </a:r>
          </a:p>
          <a:p>
            <a:pPr algn="l"/>
            <a:r>
              <a:rPr lang="en-US" sz="1200" b="1">
                <a:solidFill>
                  <a:srgbClr val="00B0F0"/>
                </a:solidFill>
                <a:sym typeface="+mn-ea"/>
              </a:rPr>
              <a:t>  </a:t>
            </a:r>
            <a:r>
              <a:rPr lang="en-US" sz="1200" b="1">
                <a:solidFill>
                  <a:schemeClr val="accent2"/>
                </a:solidFill>
                <a:sym typeface="+mn-ea"/>
              </a:rPr>
              <a:t>link</a:t>
            </a:r>
            <a:r>
              <a:rPr lang="en-US" sz="1200" b="1">
                <a:solidFill>
                  <a:srgbClr val="00B0F0"/>
                </a:solidFill>
                <a:sym typeface="+mn-ea"/>
              </a:rPr>
              <a:t>.href = </a:t>
            </a:r>
            <a:r>
              <a:rPr lang="en-US" sz="1200" b="1">
                <a:solidFill>
                  <a:schemeClr val="accent2"/>
                </a:solidFill>
                <a:sym typeface="+mn-ea"/>
              </a:rPr>
              <a:t>reader</a:t>
            </a:r>
            <a:r>
              <a:rPr lang="en-US" sz="1200" b="1">
                <a:solidFill>
                  <a:srgbClr val="00B0F0"/>
                </a:solidFill>
                <a:sym typeface="+mn-ea"/>
              </a:rPr>
              <a:t>.result; </a:t>
            </a:r>
            <a:r>
              <a:rPr lang="en-US" sz="1200" b="1">
                <a:solidFill>
                  <a:srgbClr val="92D050"/>
                </a:solidFill>
                <a:sym typeface="+mn-ea"/>
              </a:rPr>
              <a:t>// data url</a:t>
            </a:r>
          </a:p>
          <a:p>
            <a:pPr algn="l"/>
            <a:r>
              <a:rPr lang="en-US" sz="1200" b="1">
                <a:solidFill>
                  <a:srgbClr val="92D050"/>
                </a:solidFill>
                <a:sym typeface="+mn-ea"/>
              </a:rPr>
              <a:t>  </a:t>
            </a:r>
            <a:r>
              <a:rPr lang="en-US" sz="1200" b="1">
                <a:solidFill>
                  <a:schemeClr val="accent2"/>
                </a:solidFill>
                <a:sym typeface="+mn-ea"/>
              </a:rPr>
              <a:t>link</a:t>
            </a:r>
            <a:r>
              <a:rPr lang="en-US" sz="1200" b="1">
                <a:solidFill>
                  <a:srgbClr val="00B0F0"/>
                </a:solidFill>
                <a:sym typeface="+mn-ea"/>
              </a:rPr>
              <a:t>.click();</a:t>
            </a:r>
            <a:endParaRPr lang="en-US" sz="1200" b="1">
              <a:solidFill>
                <a:srgbClr val="92D050"/>
              </a:solidFill>
              <a:sym typeface="+mn-ea"/>
            </a:endParaRPr>
          </a:p>
          <a:p>
            <a:pPr algn="l"/>
            <a:r>
              <a:rPr lang="en-US" sz="1200" b="1">
                <a:solidFill>
                  <a:srgbClr val="00B0F0"/>
                </a:solidFill>
                <a:sym typeface="+mn-ea"/>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sym typeface="+mn-ea"/>
              </a:rPr>
              <a:t>Blob JavaScript </a:t>
            </a:r>
            <a:endParaRPr lang="en-US" altLang="zh-CN" sz="1400" b="1" dirty="0">
              <a:solidFill>
                <a:schemeClr val="bg1"/>
              </a:solidFill>
              <a:sym typeface="+mn-ea"/>
            </a:endParaRPr>
          </a:p>
        </p:txBody>
      </p:sp>
      <p:sp>
        <p:nvSpPr>
          <p:cNvPr id="17" name="Rectangles 16"/>
          <p:cNvSpPr/>
          <p:nvPr/>
        </p:nvSpPr>
        <p:spPr>
          <a:xfrm>
            <a:off x="43180" y="251460"/>
            <a:ext cx="4067175" cy="64947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solidFill>
                  <a:srgbClr val="FFFF00"/>
                </a:solidFill>
                <a:sym typeface="+mn-ea"/>
              </a:rPr>
              <a:t>Image to Blob</a:t>
            </a:r>
          </a:p>
          <a:p>
            <a:pPr algn="l"/>
            <a:r>
              <a:rPr lang="en-US" sz="1200" b="1">
                <a:solidFill>
                  <a:srgbClr val="92D050"/>
                </a:solidFill>
                <a:sym typeface="+mn-ea"/>
              </a:rPr>
              <a:t>We can create a Blob of an image, an image part, or even make a page screenshot. That’s handy to upload it somewhere.</a:t>
            </a:r>
          </a:p>
          <a:p>
            <a:pPr algn="l"/>
            <a:r>
              <a:rPr lang="en-US" sz="1200" b="1">
                <a:solidFill>
                  <a:schemeClr val="accent4"/>
                </a:solidFill>
                <a:sym typeface="+mn-ea"/>
              </a:rPr>
              <a:t>Image operations are done via </a:t>
            </a:r>
            <a:r>
              <a:rPr lang="en-US" sz="1200" b="1">
                <a:solidFill>
                  <a:srgbClr val="00B0F0"/>
                </a:solidFill>
                <a:sym typeface="+mn-ea"/>
              </a:rPr>
              <a:t>&lt;canvas&gt; </a:t>
            </a:r>
            <a:r>
              <a:rPr lang="en-US" sz="1200" b="1">
                <a:solidFill>
                  <a:schemeClr val="accent4"/>
                </a:solidFill>
                <a:sym typeface="+mn-ea"/>
              </a:rPr>
              <a:t>element:</a:t>
            </a:r>
          </a:p>
          <a:p>
            <a:pPr marL="171450" indent="-171450" algn="l">
              <a:buFont typeface="Arial" panose="020B0604020202020204" pitchFamily="34" charset="0"/>
              <a:buChar char="•"/>
            </a:pPr>
            <a:r>
              <a:rPr lang="en-US" sz="1200" b="1">
                <a:solidFill>
                  <a:srgbClr val="92D050"/>
                </a:solidFill>
                <a:sym typeface="+mn-ea"/>
              </a:rPr>
              <a:t>Draw an image (or its part) on canvas using </a:t>
            </a:r>
            <a:r>
              <a:rPr lang="en-US" sz="1200" b="1">
                <a:solidFill>
                  <a:srgbClr val="00B0F0"/>
                </a:solidFill>
                <a:sym typeface="+mn-ea"/>
              </a:rPr>
              <a:t>canvas.drawImage</a:t>
            </a:r>
            <a:r>
              <a:rPr lang="en-US" sz="1200" b="1">
                <a:solidFill>
                  <a:srgbClr val="92D050"/>
                </a:solidFill>
                <a:sym typeface="+mn-ea"/>
              </a:rPr>
              <a:t>.</a:t>
            </a:r>
          </a:p>
          <a:p>
            <a:pPr marL="171450" indent="-171450" algn="l">
              <a:buFont typeface="Arial" panose="020B0604020202020204" pitchFamily="34" charset="0"/>
              <a:buChar char="•"/>
            </a:pPr>
            <a:r>
              <a:rPr lang="en-US" sz="1200" b="1">
                <a:solidFill>
                  <a:srgbClr val="92D050"/>
                </a:solidFill>
                <a:sym typeface="+mn-ea"/>
              </a:rPr>
              <a:t>Call canvas method </a:t>
            </a:r>
            <a:r>
              <a:rPr lang="en-US" sz="1200" b="1">
                <a:solidFill>
                  <a:srgbClr val="00B0F0"/>
                </a:solidFill>
                <a:sym typeface="+mn-ea"/>
              </a:rPr>
              <a:t>.toBlob(callback, format, quality)</a:t>
            </a:r>
            <a:r>
              <a:rPr lang="en-US" sz="1200" b="1">
                <a:solidFill>
                  <a:srgbClr val="92D050"/>
                </a:solidFill>
                <a:sym typeface="+mn-ea"/>
              </a:rPr>
              <a:t> that creates a </a:t>
            </a:r>
            <a:r>
              <a:rPr lang="en-US" sz="1200" b="1">
                <a:solidFill>
                  <a:srgbClr val="00B0F0"/>
                </a:solidFill>
                <a:sym typeface="+mn-ea"/>
              </a:rPr>
              <a:t>Blob </a:t>
            </a:r>
            <a:r>
              <a:rPr lang="en-US" sz="1200" b="1">
                <a:solidFill>
                  <a:srgbClr val="92D050"/>
                </a:solidFill>
                <a:sym typeface="+mn-ea"/>
              </a:rPr>
              <a:t>and runs </a:t>
            </a:r>
            <a:r>
              <a:rPr lang="en-US" sz="1200" b="1">
                <a:solidFill>
                  <a:srgbClr val="00B0F0"/>
                </a:solidFill>
                <a:sym typeface="+mn-ea"/>
              </a:rPr>
              <a:t>callback </a:t>
            </a:r>
            <a:r>
              <a:rPr lang="en-US" sz="1200" b="1">
                <a:solidFill>
                  <a:srgbClr val="92D050"/>
                </a:solidFill>
                <a:sym typeface="+mn-ea"/>
              </a:rPr>
              <a:t>with it when done.</a:t>
            </a:r>
          </a:p>
          <a:p>
            <a:pPr indent="0" algn="l">
              <a:buFont typeface="Arial" panose="020B0604020202020204" pitchFamily="34" charset="0"/>
              <a:buNone/>
            </a:pP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 take any image</a:t>
            </a: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img </a:t>
            </a:r>
            <a:r>
              <a:rPr lang="en-US" sz="1200" b="1">
                <a:solidFill>
                  <a:srgbClr val="00B0F0"/>
                </a:solidFill>
                <a:sym typeface="+mn-ea"/>
              </a:rPr>
              <a:t>= document.querySelector(</a:t>
            </a:r>
            <a:r>
              <a:rPr lang="en-US" sz="1200" b="1">
                <a:solidFill>
                  <a:schemeClr val="accent4"/>
                </a:solidFill>
                <a:sym typeface="+mn-ea"/>
              </a:rPr>
              <a:t>'img'</a:t>
            </a:r>
            <a:r>
              <a:rPr lang="en-US" sz="1200" b="1">
                <a:solidFill>
                  <a:srgbClr val="00B0F0"/>
                </a:solidFill>
                <a:sym typeface="+mn-ea"/>
              </a:rPr>
              <a:t>);</a:t>
            </a:r>
          </a:p>
          <a:p>
            <a:pPr indent="0" algn="l">
              <a:buFont typeface="Arial" panose="020B0604020202020204" pitchFamily="34" charset="0"/>
              <a:buNone/>
            </a:pPr>
            <a:r>
              <a:rPr lang="en-US" sz="1200" b="1">
                <a:solidFill>
                  <a:srgbClr val="92D050"/>
                </a:solidFill>
                <a:sym typeface="+mn-ea"/>
              </a:rPr>
              <a:t>// make &lt;canvas&gt; of the same size</a:t>
            </a: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canvas </a:t>
            </a:r>
            <a:r>
              <a:rPr lang="en-US" sz="1200" b="1">
                <a:solidFill>
                  <a:srgbClr val="00B0F0"/>
                </a:solidFill>
                <a:sym typeface="+mn-ea"/>
              </a:rPr>
              <a:t>= document.createElement(</a:t>
            </a:r>
            <a:r>
              <a:rPr lang="en-US" sz="1200" b="1">
                <a:solidFill>
                  <a:schemeClr val="accent4"/>
                </a:solidFill>
                <a:sym typeface="+mn-ea"/>
              </a:rPr>
              <a:t>'canvas'</a:t>
            </a:r>
            <a:r>
              <a:rPr lang="en-US" sz="1200" b="1">
                <a:solidFill>
                  <a:srgbClr val="00B0F0"/>
                </a:solidFill>
                <a:sym typeface="+mn-ea"/>
              </a:rPr>
              <a:t>);</a:t>
            </a:r>
          </a:p>
          <a:p>
            <a:pPr indent="0" algn="l">
              <a:buFont typeface="Arial" panose="020B0604020202020204" pitchFamily="34" charset="0"/>
              <a:buNone/>
            </a:pPr>
            <a:r>
              <a:rPr lang="en-US" sz="1200" b="1">
                <a:solidFill>
                  <a:schemeClr val="accent4"/>
                </a:solidFill>
                <a:sym typeface="+mn-ea"/>
              </a:rPr>
              <a:t>canvas</a:t>
            </a:r>
            <a:r>
              <a:rPr lang="en-US" sz="1200" b="1">
                <a:solidFill>
                  <a:srgbClr val="00B0F0"/>
                </a:solidFill>
                <a:sym typeface="+mn-ea"/>
              </a:rPr>
              <a:t>.width = </a:t>
            </a:r>
            <a:r>
              <a:rPr lang="en-US" sz="1200" b="1">
                <a:solidFill>
                  <a:schemeClr val="accent4"/>
                </a:solidFill>
                <a:sym typeface="+mn-ea"/>
              </a:rPr>
              <a:t>img</a:t>
            </a:r>
            <a:r>
              <a:rPr lang="en-US" sz="1200" b="1">
                <a:solidFill>
                  <a:srgbClr val="00B0F0"/>
                </a:solidFill>
                <a:sym typeface="+mn-ea"/>
              </a:rPr>
              <a:t>.clientWidth;</a:t>
            </a:r>
          </a:p>
          <a:p>
            <a:pPr indent="0" algn="l">
              <a:buFont typeface="Arial" panose="020B0604020202020204" pitchFamily="34" charset="0"/>
              <a:buNone/>
            </a:pPr>
            <a:r>
              <a:rPr lang="en-US" sz="1200" b="1">
                <a:solidFill>
                  <a:schemeClr val="accent4"/>
                </a:solidFill>
                <a:sym typeface="+mn-ea"/>
              </a:rPr>
              <a:t>canvas</a:t>
            </a:r>
            <a:r>
              <a:rPr lang="en-US" sz="1200" b="1">
                <a:solidFill>
                  <a:srgbClr val="00B0F0"/>
                </a:solidFill>
                <a:sym typeface="+mn-ea"/>
              </a:rPr>
              <a:t>.height = </a:t>
            </a:r>
            <a:r>
              <a:rPr lang="en-US" sz="1200" b="1">
                <a:solidFill>
                  <a:schemeClr val="accent4"/>
                </a:solidFill>
                <a:sym typeface="+mn-ea"/>
              </a:rPr>
              <a:t>img</a:t>
            </a:r>
            <a:r>
              <a:rPr lang="en-US" sz="1200" b="1">
                <a:solidFill>
                  <a:srgbClr val="00B0F0"/>
                </a:solidFill>
                <a:sym typeface="+mn-ea"/>
              </a:rPr>
              <a:t>.clientHeight;</a:t>
            </a: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context </a:t>
            </a:r>
            <a:r>
              <a:rPr lang="en-US" sz="1200" b="1">
                <a:solidFill>
                  <a:srgbClr val="00B0F0"/>
                </a:solidFill>
                <a:sym typeface="+mn-ea"/>
              </a:rPr>
              <a:t>= </a:t>
            </a:r>
            <a:r>
              <a:rPr lang="en-US" sz="1200" b="1">
                <a:solidFill>
                  <a:schemeClr val="accent4"/>
                </a:solidFill>
                <a:sym typeface="+mn-ea"/>
              </a:rPr>
              <a:t>canvas</a:t>
            </a:r>
            <a:r>
              <a:rPr lang="en-US" sz="1200" b="1">
                <a:solidFill>
                  <a:srgbClr val="00B0F0"/>
                </a:solidFill>
                <a:sym typeface="+mn-ea"/>
              </a:rPr>
              <a:t>.getContext('2d');</a:t>
            </a:r>
          </a:p>
          <a:p>
            <a:pPr indent="0" algn="l">
              <a:buFont typeface="Arial" panose="020B0604020202020204" pitchFamily="34" charset="0"/>
              <a:buNone/>
            </a:pPr>
            <a:r>
              <a:rPr lang="en-US" sz="1200" b="1">
                <a:solidFill>
                  <a:srgbClr val="92D050"/>
                </a:solidFill>
                <a:sym typeface="+mn-ea"/>
              </a:rPr>
              <a:t>// copy image to it (this method allows to cut image)</a:t>
            </a:r>
          </a:p>
          <a:p>
            <a:pPr indent="0" algn="l">
              <a:buFont typeface="Arial" panose="020B0604020202020204" pitchFamily="34" charset="0"/>
              <a:buNone/>
            </a:pPr>
            <a:r>
              <a:rPr lang="en-US" sz="1200" b="1">
                <a:solidFill>
                  <a:schemeClr val="accent4"/>
                </a:solidFill>
                <a:sym typeface="+mn-ea"/>
              </a:rPr>
              <a:t>context</a:t>
            </a:r>
            <a:r>
              <a:rPr lang="en-US" sz="1200" b="1">
                <a:solidFill>
                  <a:srgbClr val="00B0F0"/>
                </a:solidFill>
                <a:sym typeface="+mn-ea"/>
              </a:rPr>
              <a:t>.drawImage(img, 0, 0);</a:t>
            </a:r>
          </a:p>
          <a:p>
            <a:pPr indent="0" algn="l">
              <a:buFont typeface="Arial" panose="020B0604020202020204" pitchFamily="34" charset="0"/>
              <a:buNone/>
            </a:pPr>
            <a:r>
              <a:rPr lang="en-US" sz="1200" b="1">
                <a:solidFill>
                  <a:srgbClr val="92D050"/>
                </a:solidFill>
                <a:sym typeface="+mn-ea"/>
              </a:rPr>
              <a:t>// we can context.rotate(), and do many other things on canvas</a:t>
            </a:r>
          </a:p>
          <a:p>
            <a:pPr indent="0" algn="l">
              <a:buFont typeface="Arial" panose="020B0604020202020204" pitchFamily="34" charset="0"/>
              <a:buNone/>
            </a:pPr>
            <a:r>
              <a:rPr lang="en-US" sz="1200" b="1">
                <a:solidFill>
                  <a:srgbClr val="92D050"/>
                </a:solidFill>
                <a:sym typeface="+mn-ea"/>
              </a:rPr>
              <a:t>// toBlob is async operation, callback is called when done</a:t>
            </a:r>
          </a:p>
          <a:p>
            <a:pPr indent="0" algn="l">
              <a:buFont typeface="Arial" panose="020B0604020202020204" pitchFamily="34" charset="0"/>
              <a:buNone/>
            </a:pPr>
            <a:r>
              <a:rPr lang="en-US" sz="1200" b="1">
                <a:solidFill>
                  <a:schemeClr val="accent4"/>
                </a:solidFill>
                <a:sym typeface="+mn-ea"/>
              </a:rPr>
              <a:t>canvas</a:t>
            </a:r>
            <a:r>
              <a:rPr lang="en-US" sz="1200" b="1">
                <a:solidFill>
                  <a:srgbClr val="00B0F0"/>
                </a:solidFill>
                <a:sym typeface="+mn-ea"/>
              </a:rPr>
              <a:t>.toBlob(function(</a:t>
            </a:r>
            <a:r>
              <a:rPr lang="en-US" sz="1200" b="1">
                <a:solidFill>
                  <a:schemeClr val="accent4"/>
                </a:solidFill>
                <a:sym typeface="+mn-ea"/>
              </a:rPr>
              <a:t>blob</a:t>
            </a:r>
            <a:r>
              <a:rPr lang="en-US" sz="1200" b="1">
                <a:solidFill>
                  <a:srgbClr val="00B0F0"/>
                </a:solidFill>
                <a:sym typeface="+mn-ea"/>
              </a:rPr>
              <a:t>) {</a:t>
            </a:r>
          </a:p>
          <a:p>
            <a:pPr indent="0" algn="l">
              <a:buFont typeface="Arial" panose="020B0604020202020204" pitchFamily="34" charset="0"/>
              <a:buNone/>
            </a:pPr>
            <a:r>
              <a:rPr lang="en-US" sz="1200" b="1">
                <a:solidFill>
                  <a:srgbClr val="92D050"/>
                </a:solidFill>
                <a:sym typeface="+mn-ea"/>
              </a:rPr>
              <a:t>  // blob ready, download it</a:t>
            </a:r>
          </a:p>
          <a:p>
            <a:pPr indent="0" algn="l">
              <a:buFont typeface="Arial" panose="020B0604020202020204" pitchFamily="34" charset="0"/>
              <a:buNone/>
            </a:pPr>
            <a:r>
              <a:rPr lang="en-US" sz="1200" b="1">
                <a:solidFill>
                  <a:srgbClr val="00B0F0"/>
                </a:solidFill>
                <a:sym typeface="+mn-ea"/>
              </a:rPr>
              <a:t>  let </a:t>
            </a:r>
            <a:r>
              <a:rPr lang="en-US" sz="1200" b="1">
                <a:solidFill>
                  <a:schemeClr val="accent4"/>
                </a:solidFill>
                <a:sym typeface="+mn-ea"/>
              </a:rPr>
              <a:t>link </a:t>
            </a:r>
            <a:r>
              <a:rPr lang="en-US" sz="1200" b="1">
                <a:solidFill>
                  <a:srgbClr val="00B0F0"/>
                </a:solidFill>
                <a:sym typeface="+mn-ea"/>
              </a:rPr>
              <a:t>= document.createElement(</a:t>
            </a:r>
            <a:r>
              <a:rPr lang="en-US" sz="1200" b="1">
                <a:solidFill>
                  <a:schemeClr val="accent4"/>
                </a:solidFill>
                <a:sym typeface="+mn-ea"/>
              </a:rPr>
              <a:t>'a'</a:t>
            </a:r>
            <a:r>
              <a:rPr lang="en-US" sz="1200" b="1">
                <a:solidFill>
                  <a:srgbClr val="00B0F0"/>
                </a:solidFill>
                <a:sym typeface="+mn-ea"/>
              </a:rPr>
              <a:t>);</a:t>
            </a: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link</a:t>
            </a:r>
            <a:r>
              <a:rPr lang="en-US" sz="1200" b="1">
                <a:solidFill>
                  <a:srgbClr val="00B0F0"/>
                </a:solidFill>
                <a:sym typeface="+mn-ea"/>
              </a:rPr>
              <a:t>.download =</a:t>
            </a:r>
            <a:r>
              <a:rPr lang="en-US" sz="1200" b="1">
                <a:solidFill>
                  <a:schemeClr val="bg1"/>
                </a:solidFill>
                <a:sym typeface="+mn-ea"/>
              </a:rPr>
              <a:t> 'example.png';</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link</a:t>
            </a:r>
            <a:r>
              <a:rPr lang="en-US" sz="1200" b="1">
                <a:solidFill>
                  <a:srgbClr val="00B0F0"/>
                </a:solidFill>
                <a:sym typeface="+mn-ea"/>
              </a:rPr>
              <a:t>.href = URL.createObjectURL(</a:t>
            </a:r>
            <a:r>
              <a:rPr lang="en-US" sz="1200" b="1">
                <a:solidFill>
                  <a:schemeClr val="accent4"/>
                </a:solidFill>
                <a:sym typeface="+mn-ea"/>
              </a:rPr>
              <a:t>blob</a:t>
            </a:r>
            <a:r>
              <a:rPr lang="en-US" sz="1200" b="1">
                <a:solidFill>
                  <a:srgbClr val="00B0F0"/>
                </a:solidFill>
                <a:sym typeface="+mn-ea"/>
              </a:rPr>
              <a:t>);</a:t>
            </a: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link</a:t>
            </a:r>
            <a:r>
              <a:rPr lang="en-US" sz="1200" b="1">
                <a:solidFill>
                  <a:srgbClr val="00B0F0"/>
                </a:solidFill>
                <a:sym typeface="+mn-ea"/>
              </a:rPr>
              <a:t>.click();</a:t>
            </a:r>
          </a:p>
          <a:p>
            <a:pPr indent="0" algn="l">
              <a:buFont typeface="Arial" panose="020B0604020202020204" pitchFamily="34" charset="0"/>
              <a:buNone/>
            </a:pPr>
            <a:r>
              <a:rPr lang="en-US" sz="1200" b="1">
                <a:solidFill>
                  <a:srgbClr val="00B0F0"/>
                </a:solidFill>
                <a:sym typeface="+mn-ea"/>
              </a:rPr>
              <a:t>  </a:t>
            </a:r>
            <a:r>
              <a:rPr lang="en-US" sz="1200" b="1">
                <a:solidFill>
                  <a:srgbClr val="92D050"/>
                </a:solidFill>
                <a:sym typeface="+mn-ea"/>
              </a:rPr>
              <a:t>// delete the internal blob reference, to let the browser</a:t>
            </a:r>
            <a:r>
              <a:rPr lang="en-US" sz="1200" b="1">
                <a:solidFill>
                  <a:srgbClr val="00B0F0"/>
                </a:solidFill>
                <a:sym typeface="+mn-ea"/>
              </a:rPr>
              <a:t> </a:t>
            </a:r>
            <a:r>
              <a:rPr lang="en-US" sz="1200" b="1">
                <a:solidFill>
                  <a:srgbClr val="92D050"/>
                </a:solidFill>
                <a:sym typeface="+mn-ea"/>
              </a:rPr>
              <a:t>clear memory from it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URL.revokeObjectURL(</a:t>
            </a:r>
            <a:r>
              <a:rPr lang="en-US" sz="1200" b="1">
                <a:solidFill>
                  <a:schemeClr val="accent4"/>
                </a:solidFill>
                <a:sym typeface="+mn-ea"/>
              </a:rPr>
              <a:t>link</a:t>
            </a:r>
            <a:r>
              <a:rPr lang="en-US" sz="1200" b="1">
                <a:solidFill>
                  <a:srgbClr val="00B0F0"/>
                </a:solidFill>
                <a:sym typeface="+mn-ea"/>
              </a:rPr>
              <a:t>.href);</a:t>
            </a:r>
          </a:p>
          <a:p>
            <a:pPr indent="0" algn="l">
              <a:buFont typeface="Arial" panose="020B0604020202020204" pitchFamily="34" charset="0"/>
              <a:buNone/>
            </a:pPr>
            <a:r>
              <a:rPr lang="en-US" sz="1200" b="1">
                <a:solidFill>
                  <a:srgbClr val="00B0F0"/>
                </a:solidFill>
                <a:sym typeface="+mn-ea"/>
              </a:rPr>
              <a:t>},</a:t>
            </a:r>
            <a:r>
              <a:rPr lang="en-US" sz="1200" b="1">
                <a:solidFill>
                  <a:schemeClr val="bg1"/>
                </a:solidFill>
                <a:sym typeface="+mn-ea"/>
              </a:rPr>
              <a:t> 'image/png'</a:t>
            </a:r>
            <a:r>
              <a:rPr lang="en-US" sz="1200" b="1">
                <a:solidFill>
                  <a:srgbClr val="00B0F0"/>
                </a:solidFill>
                <a:sym typeface="+mn-ea"/>
              </a:rPr>
              <a:t>);</a:t>
            </a:r>
          </a:p>
          <a:p>
            <a:pPr indent="0" algn="l">
              <a:buFont typeface="Arial" panose="020B0604020202020204" pitchFamily="34" charset="0"/>
              <a:buNone/>
            </a:pPr>
            <a:r>
              <a:rPr lang="en-US" sz="1200" b="1">
                <a:solidFill>
                  <a:srgbClr val="FFFF00"/>
                </a:solidFill>
                <a:sym typeface="+mn-ea"/>
              </a:rPr>
              <a:t>If we prefer async/await instead of callbacks:</a:t>
            </a: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blob </a:t>
            </a:r>
            <a:r>
              <a:rPr lang="en-US" sz="1200" b="1">
                <a:solidFill>
                  <a:srgbClr val="00B0F0"/>
                </a:solidFill>
                <a:sym typeface="+mn-ea"/>
              </a:rPr>
              <a:t>= await new Promise(resolve =&gt; </a:t>
            </a:r>
            <a:r>
              <a:rPr lang="en-US" sz="1200" b="1">
                <a:solidFill>
                  <a:schemeClr val="accent4"/>
                </a:solidFill>
                <a:sym typeface="+mn-ea"/>
              </a:rPr>
              <a:t>canvasElem</a:t>
            </a:r>
            <a:r>
              <a:rPr lang="en-US" sz="1200" b="1">
                <a:solidFill>
                  <a:srgbClr val="00B0F0"/>
                </a:solidFill>
                <a:sym typeface="+mn-ea"/>
              </a:rPr>
              <a:t>.toBlob(resolve</a:t>
            </a:r>
            <a:r>
              <a:rPr lang="en-US" sz="1200" b="1">
                <a:solidFill>
                  <a:schemeClr val="bg1"/>
                </a:solidFill>
                <a:sym typeface="+mn-ea"/>
              </a:rPr>
              <a:t>, 'image/png'</a:t>
            </a:r>
            <a:r>
              <a:rPr lang="en-US" sz="1200" b="1">
                <a:solidFill>
                  <a:srgbClr val="00B0F0"/>
                </a:solidFill>
                <a:sym typeface="+mn-ea"/>
              </a:rPr>
              <a:t>));</a:t>
            </a:r>
          </a:p>
        </p:txBody>
      </p:sp>
      <p:pic>
        <p:nvPicPr>
          <p:cNvPr id="2" name="Picture 1"/>
          <p:cNvPicPr>
            <a:picLocks noChangeAspect="1"/>
          </p:cNvPicPr>
          <p:nvPr/>
        </p:nvPicPr>
        <p:blipFill>
          <a:blip r:embed="rId2"/>
          <a:srcRect l="3799" t="15987" r="58859" b="15987"/>
          <a:stretch>
            <a:fillRect/>
          </a:stretch>
        </p:blipFill>
        <p:spPr>
          <a:xfrm>
            <a:off x="4110355" y="251460"/>
            <a:ext cx="3382645" cy="1579880"/>
          </a:xfrm>
          <a:prstGeom prst="rect">
            <a:avLst/>
          </a:prstGeom>
        </p:spPr>
      </p:pic>
      <p:sp>
        <p:nvSpPr>
          <p:cNvPr id="4" name="Rectangles 3"/>
          <p:cNvSpPr/>
          <p:nvPr/>
        </p:nvSpPr>
        <p:spPr>
          <a:xfrm>
            <a:off x="7493000" y="251460"/>
            <a:ext cx="4303395" cy="1966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solidFill>
                  <a:srgbClr val="FFFF00"/>
                </a:solidFill>
                <a:sym typeface="+mn-ea"/>
              </a:rPr>
              <a:t>From Blob to ArrayBuffer</a:t>
            </a:r>
          </a:p>
          <a:p>
            <a:pPr algn="l"/>
            <a:r>
              <a:rPr lang="en-US" sz="1200" b="1">
                <a:solidFill>
                  <a:srgbClr val="92D050"/>
                </a:solidFill>
                <a:sym typeface="+mn-ea"/>
              </a:rPr>
              <a:t>The </a:t>
            </a:r>
            <a:r>
              <a:rPr lang="en-US" sz="1200" b="1">
                <a:solidFill>
                  <a:srgbClr val="00B0F0"/>
                </a:solidFill>
                <a:sym typeface="+mn-ea"/>
              </a:rPr>
              <a:t>Blob </a:t>
            </a:r>
            <a:r>
              <a:rPr lang="en-US" sz="1200" b="1">
                <a:solidFill>
                  <a:srgbClr val="92D050"/>
                </a:solidFill>
                <a:sym typeface="+mn-ea"/>
              </a:rPr>
              <a:t>constructor allows to create a blob from almost anything, including any </a:t>
            </a:r>
            <a:r>
              <a:rPr lang="en-US" sz="1200" b="1">
                <a:solidFill>
                  <a:srgbClr val="00B0F0"/>
                </a:solidFill>
                <a:sym typeface="+mn-ea"/>
              </a:rPr>
              <a:t>BufferSource</a:t>
            </a:r>
            <a:r>
              <a:rPr lang="en-US" sz="1200" b="1">
                <a:solidFill>
                  <a:srgbClr val="92D050"/>
                </a:solidFill>
                <a:sym typeface="+mn-ea"/>
              </a:rPr>
              <a:t>.</a:t>
            </a:r>
          </a:p>
          <a:p>
            <a:pPr algn="l"/>
            <a:r>
              <a:rPr lang="en-US" sz="1200" b="1">
                <a:solidFill>
                  <a:srgbClr val="92D050"/>
                </a:solidFill>
                <a:sym typeface="+mn-ea"/>
              </a:rPr>
              <a:t>But if we need to perform low-level processing, we can get the lowest-level </a:t>
            </a:r>
            <a:r>
              <a:rPr lang="en-US" sz="1200" b="1">
                <a:solidFill>
                  <a:srgbClr val="00B0F0"/>
                </a:solidFill>
                <a:sym typeface="+mn-ea"/>
              </a:rPr>
              <a:t>ArrayBuffer </a:t>
            </a:r>
            <a:r>
              <a:rPr lang="en-US" sz="1200" b="1">
                <a:solidFill>
                  <a:srgbClr val="92D050"/>
                </a:solidFill>
                <a:sym typeface="+mn-ea"/>
              </a:rPr>
              <a:t>from </a:t>
            </a:r>
            <a:r>
              <a:rPr lang="en-US" sz="1200" b="1">
                <a:solidFill>
                  <a:srgbClr val="00B0F0"/>
                </a:solidFill>
                <a:sym typeface="+mn-ea"/>
              </a:rPr>
              <a:t>blob.arrayBuffer():</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92D050"/>
                </a:solidFill>
                <a:sym typeface="+mn-ea"/>
              </a:rPr>
              <a:t>// get arrayBuffer from blob</a:t>
            </a:r>
          </a:p>
          <a:p>
            <a:pPr algn="l"/>
            <a:r>
              <a:rPr lang="en-US" sz="1200" b="1">
                <a:solidFill>
                  <a:srgbClr val="00B0F0"/>
                </a:solidFill>
                <a:sym typeface="+mn-ea"/>
              </a:rPr>
              <a:t>const </a:t>
            </a:r>
            <a:r>
              <a:rPr lang="en-US" sz="1200" b="1">
                <a:solidFill>
                  <a:schemeClr val="accent4"/>
                </a:solidFill>
                <a:sym typeface="+mn-ea"/>
              </a:rPr>
              <a:t>bufferPromise </a:t>
            </a:r>
            <a:r>
              <a:rPr lang="en-US" sz="1200" b="1">
                <a:solidFill>
                  <a:srgbClr val="00B0F0"/>
                </a:solidFill>
                <a:sym typeface="+mn-ea"/>
              </a:rPr>
              <a:t>= await </a:t>
            </a:r>
            <a:r>
              <a:rPr lang="en-US" sz="1200" b="1">
                <a:solidFill>
                  <a:schemeClr val="accent4"/>
                </a:solidFill>
                <a:sym typeface="+mn-ea"/>
              </a:rPr>
              <a:t>blob</a:t>
            </a:r>
            <a:r>
              <a:rPr lang="en-US" sz="1200" b="1">
                <a:solidFill>
                  <a:srgbClr val="00B0F0"/>
                </a:solidFill>
                <a:sym typeface="+mn-ea"/>
              </a:rPr>
              <a:t>.arrayBuffer();</a:t>
            </a:r>
          </a:p>
          <a:p>
            <a:pPr algn="l"/>
            <a:r>
              <a:rPr lang="en-US" sz="1200" b="1">
                <a:solidFill>
                  <a:srgbClr val="92D050"/>
                </a:solidFill>
                <a:sym typeface="+mn-ea"/>
              </a:rPr>
              <a:t>// or</a:t>
            </a:r>
          </a:p>
          <a:p>
            <a:pPr algn="l"/>
            <a:r>
              <a:rPr lang="en-US" sz="1200" b="1">
                <a:solidFill>
                  <a:schemeClr val="accent4"/>
                </a:solidFill>
                <a:sym typeface="+mn-ea"/>
              </a:rPr>
              <a:t>blob</a:t>
            </a:r>
            <a:r>
              <a:rPr lang="en-US" sz="1200" b="1">
                <a:solidFill>
                  <a:srgbClr val="00B0F0"/>
                </a:solidFill>
                <a:sym typeface="+mn-ea"/>
              </a:rPr>
              <a:t>.arrayBuffer().then(</a:t>
            </a:r>
            <a:r>
              <a:rPr lang="en-US" sz="1200" b="1">
                <a:solidFill>
                  <a:schemeClr val="bg1"/>
                </a:solidFill>
                <a:sym typeface="+mn-ea"/>
              </a:rPr>
              <a:t>buffer </a:t>
            </a:r>
            <a:r>
              <a:rPr lang="en-US" sz="1200" b="1">
                <a:solidFill>
                  <a:srgbClr val="00B0F0"/>
                </a:solidFill>
                <a:sym typeface="+mn-ea"/>
              </a:rPr>
              <a:t>=&gt;</a:t>
            </a:r>
            <a:r>
              <a:rPr lang="en-US" sz="1200" b="1">
                <a:solidFill>
                  <a:srgbClr val="92D050"/>
                </a:solidFill>
                <a:sym typeface="+mn-ea"/>
              </a:rPr>
              <a:t> /* process the ArrayBuffer */</a:t>
            </a:r>
            <a:r>
              <a:rPr lang="en-US" sz="1200" b="1">
                <a:solidFill>
                  <a:srgbClr val="00B0F0"/>
                </a:solidFill>
                <a:sym typeface="+mn-ea"/>
              </a:rPr>
              <a:t>);</a:t>
            </a:r>
          </a:p>
        </p:txBody>
      </p:sp>
      <p:pic>
        <p:nvPicPr>
          <p:cNvPr id="5" name="Picture 4"/>
          <p:cNvPicPr>
            <a:picLocks noChangeAspect="1"/>
          </p:cNvPicPr>
          <p:nvPr/>
        </p:nvPicPr>
        <p:blipFill>
          <a:blip r:embed="rId2"/>
          <a:srcRect l="53170" t="15987" r="8044" b="15987"/>
          <a:stretch>
            <a:fillRect/>
          </a:stretch>
        </p:blipFill>
        <p:spPr>
          <a:xfrm>
            <a:off x="4110355" y="1831340"/>
            <a:ext cx="3383280" cy="1521460"/>
          </a:xfrm>
          <a:prstGeom prst="rect">
            <a:avLst/>
          </a:prstGeom>
        </p:spPr>
      </p:pic>
      <p:sp>
        <p:nvSpPr>
          <p:cNvPr id="6" name="Rectangles 5"/>
          <p:cNvSpPr/>
          <p:nvPr/>
        </p:nvSpPr>
        <p:spPr>
          <a:xfrm>
            <a:off x="4110355" y="3352800"/>
            <a:ext cx="3383280" cy="33934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solidFill>
                  <a:srgbClr val="FFFF00"/>
                </a:solidFill>
                <a:sym typeface="+mn-ea"/>
              </a:rPr>
              <a:t>From Blob to Stream :- theory</a:t>
            </a:r>
          </a:p>
          <a:p>
            <a:pPr algn="l"/>
            <a:r>
              <a:rPr lang="en-US" sz="1200" b="1">
                <a:solidFill>
                  <a:srgbClr val="92D050"/>
                </a:solidFill>
                <a:sym typeface="+mn-ea"/>
              </a:rPr>
              <a:t>When we read and write to a blob of more than</a:t>
            </a:r>
            <a:r>
              <a:rPr lang="en-US" sz="1200" b="1">
                <a:solidFill>
                  <a:srgbClr val="00B0F0"/>
                </a:solidFill>
                <a:sym typeface="+mn-ea"/>
              </a:rPr>
              <a:t> 2 GB,</a:t>
            </a:r>
            <a:r>
              <a:rPr lang="en-US" sz="1200" b="1">
                <a:solidFill>
                  <a:srgbClr val="92D050"/>
                </a:solidFill>
                <a:sym typeface="+mn-ea"/>
              </a:rPr>
              <a:t> the use of </a:t>
            </a:r>
            <a:r>
              <a:rPr lang="en-US" sz="1200" b="1">
                <a:solidFill>
                  <a:srgbClr val="00B0F0"/>
                </a:solidFill>
                <a:sym typeface="+mn-ea"/>
              </a:rPr>
              <a:t>arrayBuffer </a:t>
            </a:r>
            <a:r>
              <a:rPr lang="en-US" sz="1200" b="1">
                <a:solidFill>
                  <a:srgbClr val="92D050"/>
                </a:solidFill>
                <a:sym typeface="+mn-ea"/>
              </a:rPr>
              <a:t>becomes more memory intensive for us. At this point, we can directly convert the blob to a stream.</a:t>
            </a:r>
          </a:p>
          <a:p>
            <a:pPr algn="l"/>
            <a:endParaRPr lang="en-US" sz="1200" b="1">
              <a:solidFill>
                <a:srgbClr val="92D050"/>
              </a:solidFill>
              <a:sym typeface="+mn-ea"/>
            </a:endParaRPr>
          </a:p>
          <a:p>
            <a:pPr algn="l"/>
            <a:r>
              <a:rPr lang="en-US" sz="1200" b="1">
                <a:solidFill>
                  <a:srgbClr val="92D050"/>
                </a:solidFill>
                <a:sym typeface="+mn-ea"/>
              </a:rPr>
              <a:t>A stream is a special object that allows to read from it (or write into it) portion by portion. It’s outside of our scope here, but here’s an example, and you can read more at </a:t>
            </a:r>
            <a:r>
              <a:rPr lang="en-US" sz="1200" b="1">
                <a:solidFill>
                  <a:srgbClr val="00B0F0"/>
                </a:solidFill>
                <a:sym typeface="+mn-ea"/>
              </a:rPr>
              <a:t>https://developer.mozilla.org/en-US/docs/Web/API/Streams_API</a:t>
            </a:r>
            <a:r>
              <a:rPr lang="en-US" sz="1200" b="1">
                <a:solidFill>
                  <a:srgbClr val="92D050"/>
                </a:solidFill>
                <a:sym typeface="+mn-ea"/>
              </a:rPr>
              <a:t>. Streams are convenient for data that is suitable for processing piece-by-piece.</a:t>
            </a:r>
          </a:p>
          <a:p>
            <a:pPr algn="l"/>
            <a:endParaRPr lang="en-US" sz="1200" b="1">
              <a:solidFill>
                <a:srgbClr val="92D050"/>
              </a:solidFill>
              <a:sym typeface="+mn-ea"/>
            </a:endParaRPr>
          </a:p>
          <a:p>
            <a:pPr algn="l"/>
            <a:r>
              <a:rPr lang="en-US" sz="1200" b="1">
                <a:solidFill>
                  <a:srgbClr val="92D050"/>
                </a:solidFill>
                <a:sym typeface="+mn-ea"/>
              </a:rPr>
              <a:t>The </a:t>
            </a:r>
            <a:r>
              <a:rPr lang="en-US" sz="1200" b="1">
                <a:solidFill>
                  <a:srgbClr val="00B0F0"/>
                </a:solidFill>
                <a:sym typeface="+mn-ea"/>
              </a:rPr>
              <a:t>Blob </a:t>
            </a:r>
            <a:r>
              <a:rPr lang="en-US" sz="1200" b="1">
                <a:solidFill>
                  <a:srgbClr val="92D050"/>
                </a:solidFill>
                <a:sym typeface="+mn-ea"/>
              </a:rPr>
              <a:t>interface’s </a:t>
            </a:r>
            <a:r>
              <a:rPr lang="en-US" sz="1200" b="1">
                <a:solidFill>
                  <a:srgbClr val="00B0F0"/>
                </a:solidFill>
                <a:sym typeface="+mn-ea"/>
              </a:rPr>
              <a:t>stream() </a:t>
            </a:r>
            <a:r>
              <a:rPr lang="en-US" sz="1200" b="1">
                <a:solidFill>
                  <a:srgbClr val="92D050"/>
                </a:solidFill>
                <a:sym typeface="+mn-ea"/>
              </a:rPr>
              <a:t>method returns a </a:t>
            </a:r>
            <a:r>
              <a:rPr lang="en-US" sz="1200" b="1">
                <a:solidFill>
                  <a:srgbClr val="00B0F0"/>
                </a:solidFill>
                <a:sym typeface="+mn-ea"/>
              </a:rPr>
              <a:t>ReadableStream </a:t>
            </a:r>
            <a:r>
              <a:rPr lang="en-US" sz="1200" b="1">
                <a:solidFill>
                  <a:srgbClr val="92D050"/>
                </a:solidFill>
                <a:sym typeface="+mn-ea"/>
              </a:rPr>
              <a:t>which upon reading returns the data contained within the </a:t>
            </a:r>
            <a:r>
              <a:rPr lang="en-US" sz="1200" b="1">
                <a:solidFill>
                  <a:srgbClr val="00B0F0"/>
                </a:solidFill>
                <a:sym typeface="+mn-ea"/>
              </a:rPr>
              <a:t>Blob</a:t>
            </a:r>
            <a:r>
              <a:rPr lang="en-US" sz="1200" b="1">
                <a:solidFill>
                  <a:srgbClr val="92D050"/>
                </a:solidFill>
                <a:sym typeface="+mn-ea"/>
              </a:rPr>
              <a:t>.</a:t>
            </a:r>
          </a:p>
        </p:txBody>
      </p:sp>
      <p:sp>
        <p:nvSpPr>
          <p:cNvPr id="7" name="Rectangles 6"/>
          <p:cNvSpPr/>
          <p:nvPr/>
        </p:nvSpPr>
        <p:spPr>
          <a:xfrm>
            <a:off x="7493635" y="2218055"/>
            <a:ext cx="4311650" cy="33934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solidFill>
                  <a:srgbClr val="FFFF00"/>
                </a:solidFill>
                <a:sym typeface="+mn-ea"/>
              </a:rPr>
              <a:t>From Blob to Stream - Example</a:t>
            </a:r>
          </a:p>
          <a:p>
            <a:pPr algn="l"/>
            <a:r>
              <a:rPr lang="en-US" sz="1200" b="1">
                <a:solidFill>
                  <a:srgbClr val="92D050"/>
                </a:solidFill>
                <a:sym typeface="+mn-ea"/>
              </a:rPr>
              <a:t>// get readableStream from blob</a:t>
            </a:r>
          </a:p>
          <a:p>
            <a:pPr algn="l"/>
            <a:r>
              <a:rPr lang="en-US" sz="1200" b="1">
                <a:solidFill>
                  <a:srgbClr val="00B0F0"/>
                </a:solidFill>
                <a:sym typeface="+mn-ea"/>
              </a:rPr>
              <a:t>const </a:t>
            </a:r>
            <a:r>
              <a:rPr lang="en-US" sz="1200" b="1">
                <a:solidFill>
                  <a:schemeClr val="accent4"/>
                </a:solidFill>
                <a:sym typeface="+mn-ea"/>
              </a:rPr>
              <a:t>readableStream </a:t>
            </a:r>
            <a:r>
              <a:rPr lang="en-US" sz="1200" b="1">
                <a:solidFill>
                  <a:srgbClr val="00B0F0"/>
                </a:solidFill>
                <a:sym typeface="+mn-ea"/>
              </a:rPr>
              <a:t>= </a:t>
            </a:r>
            <a:r>
              <a:rPr lang="en-US" sz="1200" b="1">
                <a:solidFill>
                  <a:schemeClr val="accent4"/>
                </a:solidFill>
                <a:sym typeface="+mn-ea"/>
              </a:rPr>
              <a:t>blob</a:t>
            </a:r>
            <a:r>
              <a:rPr lang="en-US" sz="1200" b="1">
                <a:solidFill>
                  <a:srgbClr val="00B0F0"/>
                </a:solidFill>
                <a:sym typeface="+mn-ea"/>
              </a:rPr>
              <a:t>.stream();</a:t>
            </a:r>
          </a:p>
          <a:p>
            <a:pPr algn="l"/>
            <a:r>
              <a:rPr lang="en-US" sz="1200" b="1">
                <a:solidFill>
                  <a:srgbClr val="00B0F0"/>
                </a:solidFill>
                <a:sym typeface="+mn-ea"/>
              </a:rPr>
              <a:t>const </a:t>
            </a:r>
            <a:r>
              <a:rPr lang="en-US" sz="1200" b="1">
                <a:solidFill>
                  <a:schemeClr val="accent4"/>
                </a:solidFill>
                <a:sym typeface="+mn-ea"/>
              </a:rPr>
              <a:t>stream </a:t>
            </a:r>
            <a:r>
              <a:rPr lang="en-US" sz="1200" b="1">
                <a:solidFill>
                  <a:srgbClr val="00B0F0"/>
                </a:solidFill>
                <a:sym typeface="+mn-ea"/>
              </a:rPr>
              <a:t>= </a:t>
            </a:r>
            <a:r>
              <a:rPr lang="en-US" sz="1200" b="1">
                <a:solidFill>
                  <a:schemeClr val="accent4"/>
                </a:solidFill>
                <a:sym typeface="+mn-ea"/>
              </a:rPr>
              <a:t>readableStream</a:t>
            </a:r>
            <a:r>
              <a:rPr lang="en-US" sz="1200" b="1">
                <a:solidFill>
                  <a:srgbClr val="00B0F0"/>
                </a:solidFill>
                <a:sym typeface="+mn-ea"/>
              </a:rPr>
              <a:t>.getReader();</a:t>
            </a:r>
          </a:p>
          <a:p>
            <a:pPr algn="l"/>
            <a:endParaRPr lang="en-US" sz="1200" b="1">
              <a:solidFill>
                <a:srgbClr val="00B0F0"/>
              </a:solidFill>
              <a:sym typeface="+mn-ea"/>
            </a:endParaRPr>
          </a:p>
          <a:p>
            <a:pPr algn="l"/>
            <a:r>
              <a:rPr lang="en-US" sz="1200" b="1">
                <a:solidFill>
                  <a:srgbClr val="00B0F0"/>
                </a:solidFill>
                <a:sym typeface="+mn-ea"/>
              </a:rPr>
              <a:t>while (true) {</a:t>
            </a:r>
          </a:p>
          <a:p>
            <a:pPr algn="l"/>
            <a:r>
              <a:rPr lang="en-US" sz="1200" b="1">
                <a:solidFill>
                  <a:srgbClr val="00B0F0"/>
                </a:solidFill>
                <a:sym typeface="+mn-ea"/>
              </a:rPr>
              <a:t> </a:t>
            </a:r>
            <a:r>
              <a:rPr lang="en-US" sz="1200" b="1">
                <a:solidFill>
                  <a:srgbClr val="92D050"/>
                </a:solidFill>
                <a:sym typeface="+mn-ea"/>
              </a:rPr>
              <a:t> // for each iteration: value is the next blob fragment</a:t>
            </a:r>
            <a:endParaRPr lang="en-US" sz="1200" b="1">
              <a:solidFill>
                <a:srgbClr val="00B0F0"/>
              </a:solidFill>
              <a:sym typeface="+mn-ea"/>
            </a:endParaRPr>
          </a:p>
          <a:p>
            <a:pPr algn="l"/>
            <a:r>
              <a:rPr lang="en-US" sz="1200" b="1">
                <a:solidFill>
                  <a:srgbClr val="00B0F0"/>
                </a:solidFill>
                <a:sym typeface="+mn-ea"/>
              </a:rPr>
              <a:t>  let { </a:t>
            </a:r>
            <a:r>
              <a:rPr lang="en-US" sz="1200" b="1">
                <a:solidFill>
                  <a:schemeClr val="accent4"/>
                </a:solidFill>
                <a:sym typeface="+mn-ea"/>
              </a:rPr>
              <a:t>done</a:t>
            </a:r>
            <a:r>
              <a:rPr lang="en-US" sz="1200" b="1">
                <a:solidFill>
                  <a:srgbClr val="00B0F0"/>
                </a:solidFill>
                <a:sym typeface="+mn-ea"/>
              </a:rPr>
              <a:t>, </a:t>
            </a:r>
            <a:r>
              <a:rPr lang="en-US" sz="1200" b="1">
                <a:solidFill>
                  <a:schemeClr val="accent4"/>
                </a:solidFill>
                <a:sym typeface="+mn-ea"/>
              </a:rPr>
              <a:t>value </a:t>
            </a:r>
            <a:r>
              <a:rPr lang="en-US" sz="1200" b="1">
                <a:solidFill>
                  <a:srgbClr val="00B0F0"/>
                </a:solidFill>
                <a:sym typeface="+mn-ea"/>
              </a:rPr>
              <a:t>} = await stream.read();</a:t>
            </a:r>
          </a:p>
          <a:p>
            <a:pPr algn="l"/>
            <a:r>
              <a:rPr lang="en-US" sz="1200" b="1">
                <a:solidFill>
                  <a:srgbClr val="00B0F0"/>
                </a:solidFill>
                <a:sym typeface="+mn-ea"/>
              </a:rPr>
              <a:t>  if (</a:t>
            </a:r>
            <a:r>
              <a:rPr lang="en-US" sz="1200" b="1">
                <a:solidFill>
                  <a:schemeClr val="accent4"/>
                </a:solidFill>
                <a:sym typeface="+mn-ea"/>
              </a:rPr>
              <a:t>done</a:t>
            </a:r>
            <a:r>
              <a:rPr lang="en-US" sz="1200" b="1">
                <a:solidFill>
                  <a:srgbClr val="00B0F0"/>
                </a:solidFill>
                <a:sym typeface="+mn-ea"/>
              </a:rPr>
              <a:t>) {</a:t>
            </a:r>
          </a:p>
          <a:p>
            <a:pPr algn="l"/>
            <a:r>
              <a:rPr lang="en-US" sz="1200" b="1">
                <a:solidFill>
                  <a:srgbClr val="00B0F0"/>
                </a:solidFill>
                <a:sym typeface="+mn-ea"/>
              </a:rPr>
              <a:t>   </a:t>
            </a:r>
            <a:r>
              <a:rPr lang="en-US" sz="1200" b="1">
                <a:solidFill>
                  <a:srgbClr val="92D050"/>
                </a:solidFill>
                <a:sym typeface="+mn-ea"/>
              </a:rPr>
              <a:t> // no more data in the stream</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bg1"/>
                </a:solidFill>
                <a:sym typeface="+mn-ea"/>
              </a:rPr>
              <a:t>'all blob processed.'</a:t>
            </a:r>
            <a:r>
              <a:rPr lang="en-US" sz="1200" b="1">
                <a:solidFill>
                  <a:srgbClr val="00B0F0"/>
                </a:solidFill>
                <a:sym typeface="+mn-ea"/>
              </a:rPr>
              <a:t>);</a:t>
            </a:r>
          </a:p>
          <a:p>
            <a:pPr algn="l"/>
            <a:r>
              <a:rPr lang="en-US" sz="1200" b="1">
                <a:solidFill>
                  <a:srgbClr val="00B0F0"/>
                </a:solidFill>
                <a:sym typeface="+mn-ea"/>
              </a:rPr>
              <a:t>    break;</a:t>
            </a:r>
          </a:p>
          <a:p>
            <a:pPr algn="l"/>
            <a:r>
              <a:rPr lang="en-US" sz="1200" b="1">
                <a:solidFill>
                  <a:srgbClr val="00B0F0"/>
                </a:solidFill>
                <a:sym typeface="+mn-ea"/>
              </a:rPr>
              <a:t>  }</a:t>
            </a:r>
          </a:p>
          <a:p>
            <a:pPr algn="l"/>
            <a:r>
              <a:rPr lang="en-US" sz="1200" b="1">
                <a:solidFill>
                  <a:srgbClr val="00B0F0"/>
                </a:solidFill>
                <a:sym typeface="+mn-ea"/>
              </a:rPr>
              <a:t> </a:t>
            </a:r>
            <a:r>
              <a:rPr lang="en-US" sz="1200" b="1">
                <a:solidFill>
                  <a:srgbClr val="92D050"/>
                </a:solidFill>
                <a:sym typeface="+mn-ea"/>
              </a:rPr>
              <a:t>  // do something with the data portion we've just read from the blob</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accent4"/>
                </a:solidFill>
                <a:sym typeface="+mn-ea"/>
              </a:rPr>
              <a:t>value</a:t>
            </a:r>
            <a:r>
              <a:rPr lang="en-US" sz="1200" b="1">
                <a:solidFill>
                  <a:srgbClr val="00B0F0"/>
                </a:solidFill>
                <a:sym typeface="+mn-ea"/>
              </a:rPr>
              <a:t>);</a:t>
            </a:r>
          </a:p>
          <a:p>
            <a:pPr algn="l"/>
            <a:r>
              <a:rPr lang="en-US" sz="1200" b="1">
                <a:solidFill>
                  <a:srgbClr val="00B0F0"/>
                </a:solidFill>
                <a:sym typeface="+mn-ea"/>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s 5"/>
          <p:cNvSpPr/>
          <p:nvPr/>
        </p:nvSpPr>
        <p:spPr>
          <a:xfrm>
            <a:off x="43815" y="251460"/>
            <a:ext cx="4067810" cy="2214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r>
              <a:rPr lang="en-US" sz="1200" b="1">
                <a:solidFill>
                  <a:srgbClr val="FFFF00"/>
                </a:solidFill>
                <a:sym typeface="+mn-ea"/>
              </a:rPr>
              <a:t>Blob :- Binary Large Object :- </a:t>
            </a:r>
          </a:p>
          <a:p>
            <a:pPr algn="l"/>
            <a:r>
              <a:rPr lang="en-US" sz="1200" b="1">
                <a:solidFill>
                  <a:srgbClr val="92D050"/>
                </a:solidFill>
                <a:sym typeface="+mn-ea"/>
              </a:rPr>
              <a:t>BLOB stands for a “Binary Large Object,” </a:t>
            </a:r>
            <a:r>
              <a:rPr lang="en-US" sz="1200" b="1">
                <a:solidFill>
                  <a:srgbClr val="E907E7"/>
                </a:solidFill>
                <a:sym typeface="+mn-ea"/>
              </a:rPr>
              <a:t>a data type that stores binary data.  </a:t>
            </a:r>
            <a:r>
              <a:rPr lang="en-US" sz="1200" b="1">
                <a:solidFill>
                  <a:srgbClr val="92D050"/>
                </a:solidFill>
                <a:sym typeface="+mn-ea"/>
              </a:rPr>
              <a:t>Binary Large Objects (BLOBs) can be </a:t>
            </a:r>
            <a:r>
              <a:rPr lang="en-US" sz="1200" b="1">
                <a:solidFill>
                  <a:srgbClr val="E907E7"/>
                </a:solidFill>
                <a:sym typeface="+mn-ea"/>
              </a:rPr>
              <a:t>complex files like images or videos</a:t>
            </a:r>
            <a:r>
              <a:rPr lang="en-US" sz="1200" b="1">
                <a:solidFill>
                  <a:srgbClr val="92D050"/>
                </a:solidFill>
                <a:sym typeface="+mn-ea"/>
              </a:rPr>
              <a:t>, unlike other data strings that only store letters and numbers. </a:t>
            </a:r>
            <a:r>
              <a:rPr lang="en-US" sz="1200" b="1">
                <a:solidFill>
                  <a:schemeClr val="bg1"/>
                </a:solidFill>
                <a:sym typeface="+mn-ea"/>
              </a:rPr>
              <a:t>A BLOB will hold multimedia objects. </a:t>
            </a:r>
            <a:r>
              <a:rPr lang="en-US" sz="1200" b="1">
                <a:solidFill>
                  <a:srgbClr val="92D050"/>
                </a:solidFill>
                <a:sym typeface="+mn-ea"/>
              </a:rPr>
              <a:t>The Blob object represents a blob, which is a f</a:t>
            </a:r>
            <a:r>
              <a:rPr lang="en-US" sz="1200" b="1">
                <a:solidFill>
                  <a:schemeClr val="accent4"/>
                </a:solidFill>
                <a:sym typeface="+mn-ea"/>
              </a:rPr>
              <a:t>ile-like object of immutable,</a:t>
            </a:r>
            <a:r>
              <a:rPr lang="en-US" sz="1200" b="1">
                <a:solidFill>
                  <a:srgbClr val="92D050"/>
                </a:solidFill>
                <a:sym typeface="+mn-ea"/>
              </a:rPr>
              <a:t> </a:t>
            </a:r>
            <a:r>
              <a:rPr lang="en-US" sz="1200" b="1">
                <a:solidFill>
                  <a:srgbClr val="00B0F0"/>
                </a:solidFill>
                <a:sym typeface="+mn-ea"/>
              </a:rPr>
              <a:t>raw data</a:t>
            </a:r>
            <a:r>
              <a:rPr lang="en-US" sz="1200" b="1">
                <a:solidFill>
                  <a:srgbClr val="92D050"/>
                </a:solidFill>
                <a:sym typeface="+mn-ea"/>
              </a:rPr>
              <a:t>; they can be </a:t>
            </a:r>
            <a:r>
              <a:rPr lang="en-US" sz="1200" b="1">
                <a:solidFill>
                  <a:schemeClr val="accent2"/>
                </a:solidFill>
                <a:sym typeface="+mn-ea"/>
              </a:rPr>
              <a:t>read as text or binary data,</a:t>
            </a:r>
            <a:r>
              <a:rPr lang="en-US" sz="1200" b="1">
                <a:solidFill>
                  <a:srgbClr val="92D050"/>
                </a:solidFill>
                <a:sym typeface="+mn-ea"/>
              </a:rPr>
              <a:t> or </a:t>
            </a:r>
            <a:r>
              <a:rPr lang="en-US" sz="1200" b="1">
                <a:solidFill>
                  <a:schemeClr val="bg1"/>
                </a:solidFill>
                <a:sym typeface="+mn-ea"/>
              </a:rPr>
              <a:t>converted into a ReadableStream </a:t>
            </a:r>
            <a:r>
              <a:rPr lang="en-US" sz="1200" b="1">
                <a:solidFill>
                  <a:srgbClr val="92D050"/>
                </a:solidFill>
                <a:sym typeface="+mn-ea"/>
              </a:rPr>
              <a:t>so its methods can be used for processing the data. </a:t>
            </a:r>
            <a:r>
              <a:rPr lang="en-US" sz="1200" b="1">
                <a:solidFill>
                  <a:schemeClr val="accent4"/>
                </a:solidFill>
                <a:sym typeface="+mn-ea"/>
              </a:rPr>
              <a:t>Blob consists of an optional string type</a:t>
            </a:r>
            <a:r>
              <a:rPr lang="en-US" sz="1200" b="1">
                <a:solidFill>
                  <a:srgbClr val="92D050"/>
                </a:solidFill>
                <a:sym typeface="+mn-ea"/>
              </a:rPr>
              <a:t> (</a:t>
            </a:r>
            <a:r>
              <a:rPr lang="en-US" sz="1200" b="1">
                <a:solidFill>
                  <a:schemeClr val="bg1"/>
                </a:solidFill>
                <a:sym typeface="+mn-ea"/>
              </a:rPr>
              <a:t>a MIME-type usually</a:t>
            </a:r>
            <a:r>
              <a:rPr lang="en-US" sz="1200" b="1">
                <a:solidFill>
                  <a:srgbClr val="92D050"/>
                </a:solidFill>
                <a:sym typeface="+mn-ea"/>
              </a:rPr>
              <a:t>), plus blobParts – a sequence of other Blob objects, strings and BufferSource.</a:t>
            </a: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sym typeface="+mn-ea"/>
              </a:rPr>
              <a:t>Images Object JavaScript </a:t>
            </a:r>
            <a:endParaRPr lang="en-US" altLang="zh-CN" sz="1400" b="1" dirty="0">
              <a:solidFill>
                <a:schemeClr val="bg1"/>
              </a:solidFill>
              <a:sym typeface="+mn-ea"/>
            </a:endParaRPr>
          </a:p>
        </p:txBody>
      </p:sp>
      <p:pic>
        <p:nvPicPr>
          <p:cNvPr id="2" name="Picture 1"/>
          <p:cNvPicPr>
            <a:picLocks noChangeAspect="1"/>
          </p:cNvPicPr>
          <p:nvPr/>
        </p:nvPicPr>
        <p:blipFill>
          <a:blip r:embed="rId2"/>
          <a:stretch>
            <a:fillRect/>
          </a:stretch>
        </p:blipFill>
        <p:spPr>
          <a:xfrm>
            <a:off x="6462395" y="1519555"/>
            <a:ext cx="4819650" cy="38195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1755715"/>
            <a:ext cx="7310438" cy="829945"/>
          </a:xfrm>
          <a:prstGeom prst="rect">
            <a:avLst/>
          </a:prstGeom>
          <a:noFill/>
        </p:spPr>
        <p:txBody>
          <a:bodyPr wrap="square" rtlCol="0">
            <a:spAutoFit/>
          </a:bodyPr>
          <a:lstStyle/>
          <a:p>
            <a:pPr algn="ctr"/>
            <a:r>
              <a:rPr lang="en-US" altLang="zh-CN" sz="4800" b="1" dirty="0">
                <a:solidFill>
                  <a:schemeClr val="accent1"/>
                </a:solidFill>
              </a:rPr>
              <a:t>Dom manipulation</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2157095"/>
          </a:xfrm>
          <a:prstGeom prst="rect">
            <a:avLst/>
          </a:prstGeom>
        </p:spPr>
        <p:txBody>
          <a:bodyPr wrap="square">
            <a:spAutoFit/>
          </a:bodyPr>
          <a:lstStyle/>
          <a:p>
            <a:pPr algn="ctr">
              <a:lnSpc>
                <a:spcPct val="140000"/>
              </a:lnSpc>
            </a:pPr>
            <a:r>
              <a:rPr lang="en-US" altLang="zh-CN" sz="1600" b="1" dirty="0">
                <a:solidFill>
                  <a:schemeClr val="bg1">
                    <a:lumMod val="65000"/>
                  </a:schemeClr>
                </a:solidFill>
              </a:rPr>
              <a:t>Asynchronous programming is a technique that enables your program to start a potentially long-running task and still be able to be responsive to other events while that task runs, rather than having to wait until that task has finished. Once that task has finished, your program is presented with the result. Many functions provided by browsers, especially the most interesting ones, can potentially take a long time, and therefore, are asynchronous. For example: Making HTTP requests using fetch(), Accessing a user's camera or microphone using getUserMedia(), </a:t>
            </a:r>
          </a:p>
          <a:p>
            <a:pPr algn="ctr">
              <a:lnSpc>
                <a:spcPct val="140000"/>
              </a:lnSpc>
            </a:pPr>
            <a:r>
              <a:rPr lang="en-US" altLang="zh-CN" sz="1600" b="1" dirty="0">
                <a:solidFill>
                  <a:schemeClr val="bg1">
                    <a:lumMod val="65000"/>
                  </a:schemeClr>
                </a:solidFill>
              </a:rPr>
              <a:t>Asking a user to select files using showOpenFilePicker()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s 5"/>
          <p:cNvSpPr/>
          <p:nvPr/>
        </p:nvSpPr>
        <p:spPr>
          <a:xfrm>
            <a:off x="4631690" y="22225"/>
            <a:ext cx="7481570" cy="67322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solidFill>
                  <a:srgbClr val="FFFF00"/>
                </a:solidFill>
                <a:sym typeface="+mn-ea"/>
              </a:rPr>
              <a:t>Accessing Elements:</a:t>
            </a:r>
          </a:p>
          <a:p>
            <a:pPr algn="l"/>
            <a:r>
              <a:rPr lang="en-US" sz="1200" b="1">
                <a:solidFill>
                  <a:schemeClr val="accent1"/>
                </a:solidFill>
                <a:sym typeface="+mn-ea"/>
              </a:rPr>
              <a:t>document</a:t>
            </a:r>
            <a:r>
              <a:rPr lang="en-US" sz="1200" b="1">
                <a:solidFill>
                  <a:srgbClr val="00B0F0"/>
                </a:solidFill>
                <a:sym typeface="+mn-ea"/>
              </a:rPr>
              <a:t>.</a:t>
            </a:r>
            <a:r>
              <a:rPr lang="en-US" sz="1200" b="1">
                <a:solidFill>
                  <a:schemeClr val="accent4"/>
                </a:solidFill>
                <a:sym typeface="+mn-ea"/>
              </a:rPr>
              <a:t>body</a:t>
            </a:r>
            <a:r>
              <a:rPr lang="en-US" sz="1200" b="1">
                <a:solidFill>
                  <a:srgbClr val="00B0F0"/>
                </a:solidFill>
                <a:sym typeface="+mn-ea"/>
              </a:rPr>
              <a:t>  </a:t>
            </a:r>
            <a:r>
              <a:rPr lang="en-US" sz="1200" b="1">
                <a:solidFill>
                  <a:srgbClr val="92D050"/>
                </a:solidFill>
                <a:sym typeface="+mn-ea"/>
              </a:rPr>
              <a:t>: = &lt;body&gt; = Retrieves a body element .// In particular, if a script is inside &lt;head&gt;, then document.body is unavailable, because the browser did not read it yet</a:t>
            </a:r>
          </a:p>
          <a:p>
            <a:pPr algn="l"/>
            <a:r>
              <a:rPr lang="en-US" sz="1200" b="1">
                <a:solidFill>
                  <a:schemeClr val="accent1"/>
                </a:solidFill>
                <a:sym typeface="+mn-ea"/>
              </a:rPr>
              <a:t>document</a:t>
            </a:r>
            <a:r>
              <a:rPr lang="en-US" sz="1200" b="1">
                <a:solidFill>
                  <a:srgbClr val="00B0F0"/>
                </a:solidFill>
                <a:sym typeface="+mn-ea"/>
              </a:rPr>
              <a:t>.</a:t>
            </a:r>
            <a:r>
              <a:rPr lang="en-US" sz="1200" b="1">
                <a:solidFill>
                  <a:schemeClr val="accent4"/>
                </a:solidFill>
                <a:sym typeface="+mn-ea"/>
              </a:rPr>
              <a:t>head</a:t>
            </a:r>
            <a:r>
              <a:rPr lang="en-US" sz="1200" b="1">
                <a:solidFill>
                  <a:srgbClr val="00B0F0"/>
                </a:solidFill>
                <a:sym typeface="+mn-ea"/>
              </a:rPr>
              <a:t>  </a:t>
            </a:r>
            <a:r>
              <a:rPr lang="en-US" sz="1200" b="1">
                <a:solidFill>
                  <a:srgbClr val="92D050"/>
                </a:solidFill>
                <a:sym typeface="+mn-ea"/>
              </a:rPr>
              <a:t>: = &lt;head&gt; = Retrieves a head element .</a:t>
            </a:r>
          </a:p>
          <a:p>
            <a:pPr algn="l"/>
            <a:r>
              <a:rPr lang="en-US" sz="1200" b="1">
                <a:solidFill>
                  <a:schemeClr val="accent1"/>
                </a:solidFill>
                <a:sym typeface="+mn-ea"/>
              </a:rPr>
              <a:t>document</a:t>
            </a:r>
            <a:r>
              <a:rPr lang="en-US" sz="1200" b="1">
                <a:solidFill>
                  <a:srgbClr val="00B0F0"/>
                </a:solidFill>
                <a:sym typeface="+mn-ea"/>
              </a:rPr>
              <a:t>.</a:t>
            </a:r>
            <a:r>
              <a:rPr lang="en-US" sz="1200" b="1">
                <a:solidFill>
                  <a:srgbClr val="FFC000"/>
                </a:solidFill>
                <a:sym typeface="+mn-ea"/>
              </a:rPr>
              <a:t>documentElement  </a:t>
            </a:r>
            <a:r>
              <a:rPr lang="en-US" sz="1200" b="1">
                <a:solidFill>
                  <a:srgbClr val="92D050"/>
                </a:solidFill>
                <a:sym typeface="+mn-ea"/>
              </a:rPr>
              <a:t>: = &lt;html&gt; = Retrieves a html element .</a:t>
            </a:r>
            <a:endParaRPr lang="en-US" sz="1200" b="1">
              <a:solidFill>
                <a:srgbClr val="FF0000"/>
              </a:solidFill>
              <a:sym typeface="+mn-ea"/>
            </a:endParaRPr>
          </a:p>
          <a:p>
            <a:pPr algn="l"/>
            <a:r>
              <a:rPr lang="en-US" sz="1200" b="1">
                <a:solidFill>
                  <a:schemeClr val="accent1"/>
                </a:solidFill>
                <a:sym typeface="+mn-ea"/>
              </a:rPr>
              <a:t>document</a:t>
            </a:r>
            <a:r>
              <a:rPr lang="en-US" sz="1200" b="1">
                <a:solidFill>
                  <a:srgbClr val="00B0F0"/>
                </a:solidFill>
                <a:sym typeface="+mn-ea"/>
              </a:rPr>
              <a:t>.</a:t>
            </a:r>
            <a:r>
              <a:rPr lang="en-US" sz="1200" b="1">
                <a:solidFill>
                  <a:srgbClr val="E907E7"/>
                </a:solidFill>
                <a:sym typeface="+mn-ea"/>
              </a:rPr>
              <a:t>getElementById</a:t>
            </a:r>
            <a:r>
              <a:rPr lang="en-US" sz="1200" b="1">
                <a:solidFill>
                  <a:srgbClr val="00B0F0"/>
                </a:solidFill>
                <a:sym typeface="+mn-ea"/>
              </a:rPr>
              <a:t>('</a:t>
            </a:r>
            <a:r>
              <a:rPr lang="en-US" sz="1200" b="1">
                <a:solidFill>
                  <a:schemeClr val="bg1"/>
                </a:solidFill>
                <a:sym typeface="+mn-ea"/>
              </a:rPr>
              <a:t>elementId</a:t>
            </a:r>
            <a:r>
              <a:rPr lang="en-US" sz="1200" b="1">
                <a:solidFill>
                  <a:srgbClr val="00B0F0"/>
                </a:solidFill>
                <a:sym typeface="+mn-ea"/>
              </a:rPr>
              <a:t>')  </a:t>
            </a:r>
            <a:r>
              <a:rPr lang="en-US" sz="1200" b="1">
                <a:solidFill>
                  <a:srgbClr val="92D050"/>
                </a:solidFill>
                <a:sym typeface="+mn-ea"/>
              </a:rPr>
              <a:t>: Retrieves an element using its unique ID.</a:t>
            </a:r>
          </a:p>
          <a:p>
            <a:pPr algn="l"/>
            <a:r>
              <a:rPr lang="en-US" sz="1200" b="1">
                <a:solidFill>
                  <a:schemeClr val="accent1"/>
                </a:solidFill>
                <a:sym typeface="+mn-ea"/>
              </a:rPr>
              <a:t>document</a:t>
            </a:r>
            <a:r>
              <a:rPr lang="en-US" sz="1200" b="1">
                <a:solidFill>
                  <a:srgbClr val="00B0F0"/>
                </a:solidFill>
                <a:sym typeface="+mn-ea"/>
              </a:rPr>
              <a:t>.</a:t>
            </a:r>
            <a:r>
              <a:rPr lang="en-US" sz="1200" b="1">
                <a:solidFill>
                  <a:srgbClr val="E907E7"/>
                </a:solidFill>
                <a:sym typeface="+mn-ea"/>
              </a:rPr>
              <a:t>getElementsByClassName</a:t>
            </a:r>
            <a:r>
              <a:rPr lang="en-US" sz="1200" b="1">
                <a:solidFill>
                  <a:srgbClr val="00B0F0"/>
                </a:solidFill>
                <a:sym typeface="+mn-ea"/>
              </a:rPr>
              <a:t>('</a:t>
            </a:r>
            <a:r>
              <a:rPr lang="en-US" sz="1200" b="1">
                <a:solidFill>
                  <a:schemeClr val="bg1"/>
                </a:solidFill>
                <a:sym typeface="+mn-ea"/>
              </a:rPr>
              <a:t>className</a:t>
            </a:r>
            <a:r>
              <a:rPr lang="en-US" sz="1200" b="1">
                <a:solidFill>
                  <a:srgbClr val="00B0F0"/>
                </a:solidFill>
                <a:sym typeface="+mn-ea"/>
              </a:rPr>
              <a:t>')  </a:t>
            </a:r>
            <a:r>
              <a:rPr lang="en-US" sz="1200" b="1">
                <a:solidFill>
                  <a:srgbClr val="92D050"/>
                </a:solidFill>
                <a:sym typeface="+mn-ea"/>
              </a:rPr>
              <a:t>: Retrieves elements based on their class name.</a:t>
            </a:r>
          </a:p>
          <a:p>
            <a:pPr algn="l"/>
            <a:r>
              <a:rPr lang="en-US" sz="1200" b="1">
                <a:solidFill>
                  <a:schemeClr val="accent1"/>
                </a:solidFill>
                <a:sym typeface="+mn-ea"/>
              </a:rPr>
              <a:t>document</a:t>
            </a:r>
            <a:r>
              <a:rPr lang="en-US" sz="1200" b="1">
                <a:solidFill>
                  <a:srgbClr val="00B0F0"/>
                </a:solidFill>
                <a:sym typeface="+mn-ea"/>
              </a:rPr>
              <a:t>.</a:t>
            </a:r>
            <a:r>
              <a:rPr lang="en-US" sz="1200" b="1">
                <a:solidFill>
                  <a:srgbClr val="E907E7"/>
                </a:solidFill>
                <a:sym typeface="+mn-ea"/>
              </a:rPr>
              <a:t>getElementsByTagName</a:t>
            </a:r>
            <a:r>
              <a:rPr lang="en-US" sz="1200" b="1">
                <a:solidFill>
                  <a:srgbClr val="00B0F0"/>
                </a:solidFill>
                <a:sym typeface="+mn-ea"/>
              </a:rPr>
              <a:t>('</a:t>
            </a:r>
            <a:r>
              <a:rPr lang="en-US" sz="1200" b="1">
                <a:solidFill>
                  <a:schemeClr val="bg1"/>
                </a:solidFill>
                <a:sym typeface="+mn-ea"/>
              </a:rPr>
              <a:t>tagName</a:t>
            </a:r>
            <a:r>
              <a:rPr lang="en-US" sz="1200" b="1">
                <a:solidFill>
                  <a:srgbClr val="00B0F0"/>
                </a:solidFill>
                <a:sym typeface="+mn-ea"/>
              </a:rPr>
              <a:t>')  </a:t>
            </a:r>
            <a:r>
              <a:rPr lang="en-US" sz="1200" b="1">
                <a:solidFill>
                  <a:srgbClr val="92D050"/>
                </a:solidFill>
                <a:sym typeface="+mn-ea"/>
              </a:rPr>
              <a:t>: Retrieves elements based on their tag name.</a:t>
            </a:r>
            <a:endParaRPr lang="en-US" sz="1200" b="1">
              <a:solidFill>
                <a:srgbClr val="00B0F0"/>
              </a:solidFill>
              <a:sym typeface="+mn-ea"/>
            </a:endParaRPr>
          </a:p>
          <a:p>
            <a:pPr algn="l"/>
            <a:r>
              <a:rPr lang="en-US" sz="1200" b="1">
                <a:solidFill>
                  <a:schemeClr val="accent1"/>
                </a:solidFill>
                <a:sym typeface="+mn-ea"/>
              </a:rPr>
              <a:t>document</a:t>
            </a:r>
            <a:r>
              <a:rPr lang="en-US" sz="1200" b="1">
                <a:solidFill>
                  <a:srgbClr val="00B0F0"/>
                </a:solidFill>
                <a:sym typeface="+mn-ea"/>
              </a:rPr>
              <a:t>.</a:t>
            </a:r>
            <a:r>
              <a:rPr lang="en-US" sz="1200" b="1">
                <a:solidFill>
                  <a:schemeClr val="accent4"/>
                </a:solidFill>
                <a:sym typeface="+mn-ea"/>
              </a:rPr>
              <a:t>querySelector</a:t>
            </a:r>
            <a:r>
              <a:rPr lang="en-US" sz="1200" b="1">
                <a:solidFill>
                  <a:srgbClr val="00B0F0"/>
                </a:solidFill>
                <a:sym typeface="+mn-ea"/>
              </a:rPr>
              <a:t>('</a:t>
            </a:r>
            <a:r>
              <a:rPr lang="en-US" sz="1200" b="1">
                <a:solidFill>
                  <a:schemeClr val="bg1"/>
                </a:solidFill>
                <a:sym typeface="+mn-ea"/>
              </a:rPr>
              <a:t>selector</a:t>
            </a:r>
            <a:r>
              <a:rPr lang="en-US" sz="1200" b="1">
                <a:solidFill>
                  <a:srgbClr val="00B0F0"/>
                </a:solidFill>
                <a:sym typeface="+mn-ea"/>
              </a:rPr>
              <a:t>')  </a:t>
            </a:r>
            <a:r>
              <a:rPr lang="en-US" sz="1200" b="1">
                <a:solidFill>
                  <a:srgbClr val="92D050"/>
                </a:solidFill>
                <a:sym typeface="+mn-ea"/>
              </a:rPr>
              <a:t>: Retrieves the first element that matches the specified selector.</a:t>
            </a:r>
          </a:p>
          <a:p>
            <a:pPr algn="l"/>
            <a:r>
              <a:rPr lang="en-US" sz="1200" b="1">
                <a:solidFill>
                  <a:schemeClr val="accent1"/>
                </a:solidFill>
                <a:sym typeface="+mn-ea"/>
              </a:rPr>
              <a:t>document</a:t>
            </a:r>
            <a:r>
              <a:rPr lang="en-US" sz="1200" b="1">
                <a:solidFill>
                  <a:srgbClr val="00B0F0"/>
                </a:solidFill>
                <a:sym typeface="+mn-ea"/>
              </a:rPr>
              <a:t>.</a:t>
            </a:r>
            <a:r>
              <a:rPr lang="en-US" sz="1200" b="1">
                <a:solidFill>
                  <a:schemeClr val="accent4"/>
                </a:solidFill>
                <a:sym typeface="+mn-ea"/>
              </a:rPr>
              <a:t>querySelectorAll</a:t>
            </a:r>
            <a:r>
              <a:rPr lang="en-US" sz="1200" b="1">
                <a:solidFill>
                  <a:srgbClr val="00B0F0"/>
                </a:solidFill>
                <a:sym typeface="+mn-ea"/>
              </a:rPr>
              <a:t>('</a:t>
            </a:r>
            <a:r>
              <a:rPr lang="en-US" sz="1200" b="1">
                <a:solidFill>
                  <a:schemeClr val="bg1"/>
                </a:solidFill>
                <a:sym typeface="+mn-ea"/>
              </a:rPr>
              <a:t>selector</a:t>
            </a:r>
            <a:r>
              <a:rPr lang="en-US" sz="1200" b="1">
                <a:solidFill>
                  <a:srgbClr val="00B0F0"/>
                </a:solidFill>
                <a:sym typeface="+mn-ea"/>
              </a:rPr>
              <a:t>')  </a:t>
            </a:r>
            <a:r>
              <a:rPr lang="en-US" sz="1200" b="1">
                <a:solidFill>
                  <a:srgbClr val="92D050"/>
                </a:solidFill>
                <a:sym typeface="+mn-ea"/>
              </a:rPr>
              <a:t>: Retrieves a list of all elements that match the specified selector.</a:t>
            </a:r>
          </a:p>
          <a:p>
            <a:pPr algn="l"/>
            <a:r>
              <a:rPr lang="en-US" sz="1200" b="1">
                <a:solidFill>
                  <a:schemeClr val="accent1"/>
                </a:solidFill>
                <a:sym typeface="+mn-ea"/>
              </a:rPr>
              <a:t>element</a:t>
            </a:r>
            <a:r>
              <a:rPr lang="en-US" sz="1200" b="1">
                <a:solidFill>
                  <a:srgbClr val="00B0F0"/>
                </a:solidFill>
                <a:sym typeface="+mn-ea"/>
              </a:rPr>
              <a:t>.</a:t>
            </a:r>
            <a:r>
              <a:rPr lang="en-US" sz="1200" b="1">
                <a:solidFill>
                  <a:schemeClr val="accent4"/>
                </a:solidFill>
                <a:sym typeface="+mn-ea"/>
              </a:rPr>
              <a:t>matches</a:t>
            </a:r>
            <a:r>
              <a:rPr lang="en-US" sz="1200" b="1">
                <a:solidFill>
                  <a:srgbClr val="00B0F0"/>
                </a:solidFill>
                <a:sym typeface="+mn-ea"/>
              </a:rPr>
              <a:t>('</a:t>
            </a:r>
            <a:r>
              <a:rPr lang="en-US" sz="1200" b="1">
                <a:solidFill>
                  <a:schemeClr val="bg1"/>
                </a:solidFill>
                <a:sym typeface="+mn-ea"/>
              </a:rPr>
              <a:t>selector</a:t>
            </a:r>
            <a:r>
              <a:rPr lang="en-US" sz="1200" b="1">
                <a:solidFill>
                  <a:srgbClr val="00B0F0"/>
                </a:solidFill>
                <a:sym typeface="+mn-ea"/>
              </a:rPr>
              <a:t>')</a:t>
            </a:r>
            <a:r>
              <a:rPr lang="en-US" sz="1200" b="1">
                <a:solidFill>
                  <a:srgbClr val="92D050"/>
                </a:solidFill>
                <a:sym typeface="+mn-ea"/>
              </a:rPr>
              <a:t> = to check if elem matches the given CSS selector.</a:t>
            </a:r>
            <a:endParaRPr lang="en-US" sz="1200" b="1">
              <a:solidFill>
                <a:srgbClr val="00B0F0"/>
              </a:solidFill>
              <a:sym typeface="+mn-ea"/>
            </a:endParaRPr>
          </a:p>
          <a:p>
            <a:pPr algn="l"/>
            <a:r>
              <a:rPr lang="en-US" sz="1200" b="1">
                <a:solidFill>
                  <a:schemeClr val="accent1"/>
                </a:solidFill>
                <a:sym typeface="+mn-ea"/>
              </a:rPr>
              <a:t>element</a:t>
            </a:r>
            <a:r>
              <a:rPr lang="en-US" sz="1200" b="1">
                <a:solidFill>
                  <a:srgbClr val="00B0F0"/>
                </a:solidFill>
                <a:sym typeface="+mn-ea"/>
              </a:rPr>
              <a:t>.</a:t>
            </a:r>
            <a:r>
              <a:rPr lang="en-US" sz="1200" b="1">
                <a:solidFill>
                  <a:schemeClr val="accent4"/>
                </a:solidFill>
                <a:sym typeface="+mn-ea"/>
              </a:rPr>
              <a:t>closest</a:t>
            </a:r>
            <a:r>
              <a:rPr lang="en-US" sz="1200" b="1">
                <a:solidFill>
                  <a:srgbClr val="00B0F0"/>
                </a:solidFill>
                <a:sym typeface="+mn-ea"/>
              </a:rPr>
              <a:t>('</a:t>
            </a:r>
            <a:r>
              <a:rPr lang="en-US" sz="1200" b="1">
                <a:solidFill>
                  <a:schemeClr val="bg1"/>
                </a:solidFill>
                <a:sym typeface="+mn-ea"/>
              </a:rPr>
              <a:t>selector</a:t>
            </a:r>
            <a:r>
              <a:rPr lang="en-US" sz="1200" b="1">
                <a:solidFill>
                  <a:srgbClr val="00B0F0"/>
                </a:solidFill>
                <a:sym typeface="+mn-ea"/>
              </a:rPr>
              <a:t>') </a:t>
            </a:r>
            <a:r>
              <a:rPr lang="en-US" sz="1200" b="1">
                <a:solidFill>
                  <a:srgbClr val="92D050"/>
                </a:solidFill>
                <a:sym typeface="+mn-ea"/>
              </a:rPr>
              <a:t>= to look for the nearest ancestor that matches the given CSS-selector. The elem itself is also checked.</a:t>
            </a:r>
          </a:p>
          <a:p>
            <a:pPr algn="l"/>
            <a:r>
              <a:rPr lang="en-US" sz="1200" b="1">
                <a:solidFill>
                  <a:schemeClr val="accent2"/>
                </a:solidFill>
                <a:sym typeface="+mn-ea"/>
              </a:rPr>
              <a:t>elementA</a:t>
            </a:r>
            <a:r>
              <a:rPr lang="en-US" sz="1200" b="1">
                <a:solidFill>
                  <a:srgbClr val="00B0F0"/>
                </a:solidFill>
                <a:sym typeface="+mn-ea"/>
              </a:rPr>
              <a:t>.</a:t>
            </a:r>
            <a:r>
              <a:rPr lang="en-US" sz="1200" b="1">
                <a:solidFill>
                  <a:schemeClr val="accent4"/>
                </a:solidFill>
                <a:sym typeface="+mn-ea"/>
              </a:rPr>
              <a:t>contains</a:t>
            </a:r>
            <a:r>
              <a:rPr lang="en-US" sz="1200" b="1">
                <a:solidFill>
                  <a:srgbClr val="00B0F0"/>
                </a:solidFill>
                <a:sym typeface="+mn-ea"/>
              </a:rPr>
              <a:t>(</a:t>
            </a:r>
            <a:r>
              <a:rPr lang="en-US" sz="1200" b="1">
                <a:solidFill>
                  <a:schemeClr val="accent2"/>
                </a:solidFill>
                <a:sym typeface="+mn-ea"/>
              </a:rPr>
              <a:t>elementB</a:t>
            </a:r>
            <a:r>
              <a:rPr lang="en-US" sz="1200" b="1">
                <a:solidFill>
                  <a:srgbClr val="00B0F0"/>
                </a:solidFill>
                <a:sym typeface="+mn-ea"/>
              </a:rPr>
              <a:t>) </a:t>
            </a:r>
            <a:r>
              <a:rPr lang="en-US" sz="1200" b="1">
                <a:solidFill>
                  <a:srgbClr val="92D050"/>
                </a:solidFill>
                <a:sym typeface="+mn-ea"/>
              </a:rPr>
              <a:t>= returns true if elemB is inside elemA (a descendant of elemA) or when elementA==elementB.</a:t>
            </a:r>
          </a:p>
          <a:p>
            <a:pPr algn="ctr"/>
            <a:r>
              <a:rPr lang="en-US" sz="1200" b="1">
                <a:solidFill>
                  <a:srgbClr val="FFFF00"/>
                </a:solidFill>
                <a:sym typeface="+mn-ea"/>
              </a:rPr>
              <a:t>Modifying Elements:</a:t>
            </a: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textContent </a:t>
            </a:r>
            <a:r>
              <a:rPr lang="en-US" sz="1200" b="1">
                <a:solidFill>
                  <a:srgbClr val="00B0F0"/>
                </a:solidFill>
                <a:sym typeface="+mn-ea"/>
              </a:rPr>
              <a:t>= '</a:t>
            </a:r>
            <a:r>
              <a:rPr lang="en-US" sz="1200" b="1">
                <a:solidFill>
                  <a:schemeClr val="bg1"/>
                </a:solidFill>
                <a:sym typeface="+mn-ea"/>
              </a:rPr>
              <a:t>new text</a:t>
            </a:r>
            <a:r>
              <a:rPr lang="en-US" sz="1200" b="1">
                <a:solidFill>
                  <a:srgbClr val="00B0F0"/>
                </a:solidFill>
                <a:sym typeface="+mn-ea"/>
              </a:rPr>
              <a:t>'  </a:t>
            </a:r>
            <a:r>
              <a:rPr lang="en-US" sz="1200" b="1">
                <a:solidFill>
                  <a:srgbClr val="92D050"/>
                </a:solidFill>
                <a:sym typeface="+mn-ea"/>
              </a:rPr>
              <a:t>: Sets the text content of an element.</a:t>
            </a: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textContent </a:t>
            </a:r>
            <a:r>
              <a:rPr lang="en-US" sz="1200" b="1">
                <a:solidFill>
                  <a:srgbClr val="00B0F0"/>
                </a:solidFill>
                <a:sym typeface="+mn-ea"/>
              </a:rPr>
              <a:t> </a:t>
            </a:r>
            <a:r>
              <a:rPr lang="en-US" sz="1200" b="1">
                <a:solidFill>
                  <a:srgbClr val="92D050"/>
                </a:solidFill>
                <a:sym typeface="+mn-ea"/>
              </a:rPr>
              <a:t>: Retrieve the text content of an element.</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innerHTML </a:t>
            </a:r>
            <a:r>
              <a:rPr lang="en-US" sz="1200" b="1">
                <a:solidFill>
                  <a:srgbClr val="00B0F0"/>
                </a:solidFill>
                <a:sym typeface="+mn-ea"/>
              </a:rPr>
              <a:t>= '</a:t>
            </a:r>
            <a:r>
              <a:rPr lang="en-US" sz="1200" b="1">
                <a:solidFill>
                  <a:schemeClr val="bg1"/>
                </a:solidFill>
                <a:sym typeface="+mn-ea"/>
              </a:rPr>
              <a:t>HTML content</a:t>
            </a:r>
            <a:r>
              <a:rPr lang="en-US" sz="1200" b="1">
                <a:solidFill>
                  <a:srgbClr val="00B0F0"/>
                </a:solidFill>
                <a:sym typeface="+mn-ea"/>
              </a:rPr>
              <a:t>'  </a:t>
            </a:r>
            <a:r>
              <a:rPr lang="en-US" sz="1200" b="1">
                <a:solidFill>
                  <a:srgbClr val="92D050"/>
                </a:solidFill>
                <a:sym typeface="+mn-ea"/>
              </a:rPr>
              <a:t>: Sets the HTML content of an element.</a:t>
            </a: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innerHTML </a:t>
            </a:r>
            <a:r>
              <a:rPr lang="en-US" sz="1200" b="1">
                <a:solidFill>
                  <a:srgbClr val="92D050"/>
                </a:solidFill>
                <a:sym typeface="+mn-ea"/>
              </a:rPr>
              <a:t>: Retrieve the HTML content of an element.</a:t>
            </a: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outerHTML</a:t>
            </a:r>
            <a:r>
              <a:rPr lang="en-US" sz="1200" b="1">
                <a:solidFill>
                  <a:srgbClr val="00B0F0"/>
                </a:solidFill>
                <a:sym typeface="+mn-ea"/>
              </a:rPr>
              <a:t>  = '</a:t>
            </a:r>
            <a:r>
              <a:rPr lang="en-US" sz="1200" b="1">
                <a:solidFill>
                  <a:schemeClr val="bg1"/>
                </a:solidFill>
                <a:sym typeface="+mn-ea"/>
              </a:rPr>
              <a:t>HTML content</a:t>
            </a:r>
            <a:r>
              <a:rPr lang="en-US" sz="1200" b="1">
                <a:solidFill>
                  <a:srgbClr val="00B0F0"/>
                </a:solidFill>
                <a:sym typeface="+mn-ea"/>
              </a:rPr>
              <a:t>'  </a:t>
            </a:r>
            <a:r>
              <a:rPr lang="en-US" sz="1200" b="1">
                <a:solidFill>
                  <a:srgbClr val="92D050"/>
                </a:solidFill>
                <a:sym typeface="+mn-ea"/>
              </a:rPr>
              <a:t>: Replace  innerHTML plus the element itself by ‘HTML content’.</a:t>
            </a: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outerHTML</a:t>
            </a:r>
            <a:r>
              <a:rPr lang="en-US" sz="1200" b="1">
                <a:solidFill>
                  <a:srgbClr val="00B0F0"/>
                </a:solidFill>
                <a:sym typeface="+mn-ea"/>
              </a:rPr>
              <a:t>  </a:t>
            </a:r>
            <a:r>
              <a:rPr lang="en-US" sz="1200" b="1">
                <a:solidFill>
                  <a:srgbClr val="92D050"/>
                </a:solidFill>
                <a:sym typeface="+mn-ea"/>
              </a:rPr>
              <a:t>:- Retrieve innerHTML plus the element itselft.</a:t>
            </a: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setAttribute</a:t>
            </a:r>
            <a:r>
              <a:rPr lang="en-US" sz="1200" b="1">
                <a:solidFill>
                  <a:srgbClr val="00B0F0"/>
                </a:solidFill>
                <a:sym typeface="+mn-ea"/>
              </a:rPr>
              <a:t>('</a:t>
            </a:r>
            <a:r>
              <a:rPr lang="en-US" sz="1200" b="1">
                <a:solidFill>
                  <a:schemeClr val="bg1"/>
                </a:solidFill>
                <a:sym typeface="+mn-ea"/>
              </a:rPr>
              <a:t>attribute</a:t>
            </a:r>
            <a:r>
              <a:rPr lang="en-US" sz="1200" b="1">
                <a:solidFill>
                  <a:srgbClr val="00B0F0"/>
                </a:solidFill>
                <a:sym typeface="+mn-ea"/>
              </a:rPr>
              <a:t>', '</a:t>
            </a:r>
            <a:r>
              <a:rPr lang="en-US" sz="1200" b="1">
                <a:solidFill>
                  <a:schemeClr val="bg1"/>
                </a:solidFill>
                <a:sym typeface="+mn-ea"/>
              </a:rPr>
              <a:t>value</a:t>
            </a:r>
            <a:r>
              <a:rPr lang="en-US" sz="1200" b="1">
                <a:solidFill>
                  <a:srgbClr val="00B0F0"/>
                </a:solidFill>
                <a:sym typeface="+mn-ea"/>
              </a:rPr>
              <a:t>')  </a:t>
            </a:r>
            <a:r>
              <a:rPr lang="en-US" sz="1200" b="1">
                <a:solidFill>
                  <a:srgbClr val="92D050"/>
                </a:solidFill>
                <a:sym typeface="+mn-ea"/>
              </a:rPr>
              <a:t>: Sets the value of an attribute on an element.</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E907E7"/>
                </a:solidFill>
                <a:sym typeface="+mn-ea"/>
              </a:rPr>
              <a:t>classList</a:t>
            </a:r>
            <a:r>
              <a:rPr lang="en-US" sz="1200" b="1">
                <a:solidFill>
                  <a:srgbClr val="00B0F0"/>
                </a:solidFill>
                <a:sym typeface="+mn-ea"/>
              </a:rPr>
              <a:t>.add('</a:t>
            </a:r>
            <a:r>
              <a:rPr lang="en-US" sz="1200" b="1">
                <a:solidFill>
                  <a:schemeClr val="bg1"/>
                </a:solidFill>
                <a:sym typeface="+mn-ea"/>
              </a:rPr>
              <a:t>className</a:t>
            </a:r>
            <a:r>
              <a:rPr lang="en-US" sz="1200" b="1">
                <a:solidFill>
                  <a:srgbClr val="00B0F0"/>
                </a:solidFill>
                <a:sym typeface="+mn-ea"/>
              </a:rPr>
              <a:t>')  </a:t>
            </a:r>
            <a:r>
              <a:rPr lang="en-US" sz="1200" b="1">
                <a:solidFill>
                  <a:srgbClr val="92D050"/>
                </a:solidFill>
                <a:sym typeface="+mn-ea"/>
              </a:rPr>
              <a:t>: Adds a CSS class to an element.</a:t>
            </a:r>
          </a:p>
          <a:p>
            <a:pPr algn="l"/>
            <a:r>
              <a:rPr lang="en-US" sz="1200" b="1">
                <a:solidFill>
                  <a:srgbClr val="FF0000"/>
                </a:solidFill>
                <a:sym typeface="+mn-ea"/>
              </a:rPr>
              <a:t>element</a:t>
            </a:r>
            <a:r>
              <a:rPr lang="en-US" sz="1200" b="1">
                <a:solidFill>
                  <a:srgbClr val="00B0F0"/>
                </a:solidFill>
                <a:sym typeface="+mn-ea"/>
              </a:rPr>
              <a:t>.</a:t>
            </a:r>
            <a:r>
              <a:rPr lang="en-US" sz="1200" b="1">
                <a:solidFill>
                  <a:srgbClr val="E907E7"/>
                </a:solidFill>
                <a:sym typeface="+mn-ea"/>
              </a:rPr>
              <a:t>classList</a:t>
            </a:r>
            <a:r>
              <a:rPr lang="en-US" sz="1200" b="1">
                <a:solidFill>
                  <a:srgbClr val="00B0F0"/>
                </a:solidFill>
                <a:sym typeface="+mn-ea"/>
              </a:rPr>
              <a:t>.remove('</a:t>
            </a:r>
            <a:r>
              <a:rPr lang="en-US" sz="1200" b="1">
                <a:solidFill>
                  <a:schemeClr val="bg1"/>
                </a:solidFill>
                <a:sym typeface="+mn-ea"/>
              </a:rPr>
              <a:t>className</a:t>
            </a:r>
            <a:r>
              <a:rPr lang="en-US" sz="1200" b="1">
                <a:solidFill>
                  <a:srgbClr val="00B0F0"/>
                </a:solidFill>
                <a:sym typeface="+mn-ea"/>
              </a:rPr>
              <a:t>')  </a:t>
            </a:r>
            <a:r>
              <a:rPr lang="en-US" sz="1200" b="1">
                <a:solidFill>
                  <a:srgbClr val="92D050"/>
                </a:solidFill>
                <a:sym typeface="+mn-ea"/>
              </a:rPr>
              <a:t>: Removes a CSS class from an element.</a:t>
            </a:r>
          </a:p>
          <a:p>
            <a:pPr algn="l"/>
            <a:r>
              <a:rPr lang="en-US" sz="1200" b="1">
                <a:solidFill>
                  <a:srgbClr val="FF0000"/>
                </a:solidFill>
                <a:sym typeface="+mn-ea"/>
              </a:rPr>
              <a:t>element</a:t>
            </a:r>
            <a:r>
              <a:rPr lang="en-US" sz="1200" b="1">
                <a:solidFill>
                  <a:srgbClr val="00B0F0"/>
                </a:solidFill>
                <a:sym typeface="+mn-ea"/>
              </a:rPr>
              <a:t>.</a:t>
            </a:r>
            <a:r>
              <a:rPr lang="en-US" sz="1200" b="1">
                <a:solidFill>
                  <a:srgbClr val="E907E7"/>
                </a:solidFill>
                <a:sym typeface="+mn-ea"/>
              </a:rPr>
              <a:t>classList</a:t>
            </a:r>
            <a:r>
              <a:rPr lang="en-US" sz="1200" b="1">
                <a:solidFill>
                  <a:srgbClr val="00B0F0"/>
                </a:solidFill>
                <a:sym typeface="+mn-ea"/>
              </a:rPr>
              <a:t>.toggle('</a:t>
            </a:r>
            <a:r>
              <a:rPr lang="en-US" sz="1200" b="1">
                <a:solidFill>
                  <a:schemeClr val="bg1"/>
                </a:solidFill>
                <a:sym typeface="+mn-ea"/>
              </a:rPr>
              <a:t>className</a:t>
            </a:r>
            <a:r>
              <a:rPr lang="en-US" sz="1200" b="1">
                <a:solidFill>
                  <a:srgbClr val="00B0F0"/>
                </a:solidFill>
                <a:sym typeface="+mn-ea"/>
              </a:rPr>
              <a:t>')  </a:t>
            </a:r>
            <a:r>
              <a:rPr lang="en-US" sz="1200" b="1">
                <a:solidFill>
                  <a:srgbClr val="92D050"/>
                </a:solidFill>
                <a:sym typeface="+mn-ea"/>
              </a:rPr>
              <a:t>: adds the class if it doesn’t exist, otherwise removes it.</a:t>
            </a:r>
          </a:p>
          <a:p>
            <a:pPr algn="l"/>
            <a:r>
              <a:rPr lang="en-US" sz="1200" b="1">
                <a:solidFill>
                  <a:srgbClr val="FF0000"/>
                </a:solidFill>
                <a:sym typeface="+mn-ea"/>
              </a:rPr>
              <a:t>element</a:t>
            </a:r>
            <a:r>
              <a:rPr lang="en-US" sz="1200" b="1">
                <a:solidFill>
                  <a:srgbClr val="00B0F0"/>
                </a:solidFill>
                <a:sym typeface="+mn-ea"/>
              </a:rPr>
              <a:t>.</a:t>
            </a:r>
            <a:r>
              <a:rPr lang="en-US" sz="1200" b="1">
                <a:solidFill>
                  <a:srgbClr val="E907E7"/>
                </a:solidFill>
                <a:sym typeface="+mn-ea"/>
              </a:rPr>
              <a:t>classList</a:t>
            </a:r>
            <a:r>
              <a:rPr lang="en-US" sz="1200" b="1">
                <a:solidFill>
                  <a:srgbClr val="00B0F0"/>
                </a:solidFill>
                <a:sym typeface="+mn-ea"/>
              </a:rPr>
              <a:t>.contains('</a:t>
            </a:r>
            <a:r>
              <a:rPr lang="en-US" sz="1200" b="1">
                <a:solidFill>
                  <a:schemeClr val="bg1"/>
                </a:solidFill>
                <a:sym typeface="+mn-ea"/>
              </a:rPr>
              <a:t>className</a:t>
            </a:r>
            <a:r>
              <a:rPr lang="en-US" sz="1200" b="1">
                <a:solidFill>
                  <a:srgbClr val="00B0F0"/>
                </a:solidFill>
                <a:sym typeface="+mn-ea"/>
              </a:rPr>
              <a:t>')  </a:t>
            </a:r>
            <a:r>
              <a:rPr lang="en-US" sz="1200" b="1">
                <a:solidFill>
                  <a:srgbClr val="92D050"/>
                </a:solidFill>
                <a:sym typeface="+mn-ea"/>
              </a:rPr>
              <a:t>: checks for the given class, returns true/false..</a:t>
            </a:r>
          </a:p>
          <a:p>
            <a:pPr algn="l"/>
            <a:r>
              <a:rPr lang="en-US" sz="1200" b="1">
                <a:solidFill>
                  <a:srgbClr val="FF0000"/>
                </a:solidFill>
                <a:sym typeface="+mn-ea"/>
              </a:rPr>
              <a:t>element</a:t>
            </a:r>
            <a:r>
              <a:rPr lang="en-US" sz="1200" b="1">
                <a:solidFill>
                  <a:srgbClr val="00B0F0"/>
                </a:solidFill>
                <a:sym typeface="+mn-ea"/>
              </a:rPr>
              <a:t>.</a:t>
            </a:r>
            <a:r>
              <a:rPr lang="en-US" sz="1200" b="1">
                <a:solidFill>
                  <a:srgbClr val="E907E7"/>
                </a:solidFill>
                <a:sym typeface="+mn-ea"/>
              </a:rPr>
              <a:t>style</a:t>
            </a:r>
            <a:r>
              <a:rPr lang="en-US" sz="1200" b="1">
                <a:solidFill>
                  <a:srgbClr val="00B0F0"/>
                </a:solidFill>
                <a:sym typeface="+mn-ea"/>
              </a:rPr>
              <a:t>.property = '</a:t>
            </a:r>
            <a:r>
              <a:rPr lang="en-US" sz="1200" b="1">
                <a:solidFill>
                  <a:schemeClr val="bg1"/>
                </a:solidFill>
                <a:sym typeface="+mn-ea"/>
              </a:rPr>
              <a:t>value</a:t>
            </a:r>
            <a:r>
              <a:rPr lang="en-US" sz="1200" b="1">
                <a:solidFill>
                  <a:srgbClr val="00B0F0"/>
                </a:solidFill>
                <a:sym typeface="+mn-ea"/>
              </a:rPr>
              <a:t>'  </a:t>
            </a:r>
            <a:r>
              <a:rPr lang="en-US" sz="1200" b="1">
                <a:solidFill>
                  <a:srgbClr val="92D050"/>
                </a:solidFill>
                <a:sym typeface="+mn-ea"/>
              </a:rPr>
              <a:t>: Modifies the CSS style properties of an element.</a:t>
            </a:r>
          </a:p>
          <a:p>
            <a:pPr algn="l"/>
            <a:r>
              <a:rPr lang="en-US" sz="1200" b="1">
                <a:solidFill>
                  <a:srgbClr val="92D050"/>
                </a:solidFill>
                <a:sym typeface="+mn-ea"/>
              </a:rPr>
              <a:t>For multi-word property the camelCase is used:    background-color  =&gt; elem.style.backgroundColor</a:t>
            </a:r>
          </a:p>
          <a:p>
            <a:pPr algn="l"/>
            <a:r>
              <a:rPr lang="en-US" sz="1200" b="1">
                <a:solidFill>
                  <a:srgbClr val="92D050"/>
                </a:solidFill>
                <a:sym typeface="+mn-ea"/>
              </a:rPr>
              <a:t>z-index           =&gt; elem.style.zIndex      border-left-width =&gt; elem.style.borderLeftWidth</a:t>
            </a:r>
          </a:p>
          <a:p>
            <a:pPr algn="l"/>
            <a:r>
              <a:rPr lang="en-US" sz="1200" b="1">
                <a:solidFill>
                  <a:srgbClr val="FF0000"/>
                </a:solidFill>
                <a:sym typeface="+mn-ea"/>
              </a:rPr>
              <a:t>element</a:t>
            </a:r>
            <a:r>
              <a:rPr lang="en-US" sz="1200" b="1">
                <a:solidFill>
                  <a:srgbClr val="00B0F0"/>
                </a:solidFill>
                <a:sym typeface="+mn-ea"/>
              </a:rPr>
              <a:t>.</a:t>
            </a:r>
            <a:r>
              <a:rPr lang="en-US" sz="1200" b="1">
                <a:solidFill>
                  <a:srgbClr val="E907E7"/>
                </a:solidFill>
                <a:sym typeface="+mn-ea"/>
              </a:rPr>
              <a:t>style</a:t>
            </a:r>
            <a:r>
              <a:rPr lang="en-US" sz="1200" b="1">
                <a:solidFill>
                  <a:srgbClr val="00B0F0"/>
                </a:solidFill>
                <a:sym typeface="+mn-ea"/>
              </a:rPr>
              <a:t>.cssText= `</a:t>
            </a:r>
            <a:r>
              <a:rPr lang="en-US" sz="1200" b="1">
                <a:solidFill>
                  <a:schemeClr val="bg1"/>
                </a:solidFill>
                <a:sym typeface="+mn-ea"/>
              </a:rPr>
              <a:t>propertyName1:value1 , propertyName2:value2 , ....</a:t>
            </a:r>
            <a:r>
              <a:rPr lang="en-US" sz="1200" b="1">
                <a:solidFill>
                  <a:srgbClr val="00B0F0"/>
                </a:solidFill>
                <a:sym typeface="+mn-ea"/>
              </a:rPr>
              <a:t>`  </a:t>
            </a:r>
            <a:r>
              <a:rPr lang="en-US" sz="1200" b="1">
                <a:solidFill>
                  <a:srgbClr val="92D050"/>
                </a:solidFill>
                <a:sym typeface="+mn-ea"/>
              </a:rPr>
              <a:t>: Full rewrite CSS of an element</a:t>
            </a:r>
          </a:p>
          <a:p>
            <a:pPr algn="l"/>
            <a:r>
              <a:rPr lang="en-US" sz="1200" b="1">
                <a:solidFill>
                  <a:srgbClr val="FFC000"/>
                </a:solidFill>
                <a:sym typeface="+mn-ea"/>
              </a:rPr>
              <a:t>getComputedStyle</a:t>
            </a:r>
            <a:r>
              <a:rPr lang="en-US" sz="1200" b="1">
                <a:solidFill>
                  <a:srgbClr val="00B0F0"/>
                </a:solidFill>
                <a:sym typeface="+mn-ea"/>
              </a:rPr>
              <a:t>(</a:t>
            </a:r>
            <a:r>
              <a:rPr lang="en-US" sz="1200" b="1">
                <a:solidFill>
                  <a:schemeClr val="bg1"/>
                </a:solidFill>
                <a:sym typeface="+mn-ea"/>
              </a:rPr>
              <a:t>element</a:t>
            </a:r>
            <a:r>
              <a:rPr lang="en-US" sz="1200" b="1">
                <a:solidFill>
                  <a:srgbClr val="00B0F0"/>
                </a:solidFill>
                <a:sym typeface="+mn-ea"/>
              </a:rPr>
              <a:t>, [</a:t>
            </a:r>
            <a:r>
              <a:rPr lang="en-US" sz="1200" b="1">
                <a:solidFill>
                  <a:schemeClr val="bg1"/>
                </a:solidFill>
                <a:sym typeface="+mn-ea"/>
              </a:rPr>
              <a:t>pseudo</a:t>
            </a:r>
            <a:r>
              <a:rPr lang="en-US" sz="1200" b="1">
                <a:solidFill>
                  <a:srgbClr val="00B0F0"/>
                </a:solidFill>
                <a:sym typeface="+mn-ea"/>
              </a:rPr>
              <a:t>])</a:t>
            </a:r>
            <a:r>
              <a:rPr lang="en-US" sz="1200" b="1">
                <a:solidFill>
                  <a:srgbClr val="92D050"/>
                </a:solidFill>
                <a:sym typeface="+mn-ea"/>
              </a:rPr>
              <a:t> = returns the style-like object with them. Read-only. </a:t>
            </a:r>
          </a:p>
          <a:p>
            <a:pPr algn="ctr"/>
            <a:r>
              <a:rPr lang="en-US" sz="1200" b="1">
                <a:solidFill>
                  <a:srgbClr val="FFFF00"/>
                </a:solidFill>
                <a:sym typeface="+mn-ea"/>
              </a:rPr>
              <a:t>Event Handling:</a:t>
            </a: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addEventListener</a:t>
            </a:r>
            <a:r>
              <a:rPr lang="en-US" sz="1200" b="1">
                <a:solidFill>
                  <a:srgbClr val="00B0F0"/>
                </a:solidFill>
                <a:sym typeface="+mn-ea"/>
              </a:rPr>
              <a:t>('</a:t>
            </a:r>
            <a:r>
              <a:rPr lang="en-US" sz="1200" b="1">
                <a:solidFill>
                  <a:schemeClr val="bg1"/>
                </a:solidFill>
                <a:sym typeface="+mn-ea"/>
              </a:rPr>
              <a:t>event</a:t>
            </a:r>
            <a:r>
              <a:rPr lang="en-US" sz="1200" b="1">
                <a:solidFill>
                  <a:srgbClr val="00B0F0"/>
                </a:solidFill>
                <a:sym typeface="+mn-ea"/>
              </a:rPr>
              <a:t>', </a:t>
            </a:r>
            <a:r>
              <a:rPr lang="en-US" sz="1200" b="1">
                <a:solidFill>
                  <a:schemeClr val="bg1"/>
                </a:solidFill>
                <a:sym typeface="+mn-ea"/>
              </a:rPr>
              <a:t>eventHandler</a:t>
            </a:r>
            <a:r>
              <a:rPr lang="en-US" sz="1200" b="1">
                <a:solidFill>
                  <a:srgbClr val="00B0F0"/>
                </a:solidFill>
                <a:sym typeface="+mn-ea"/>
              </a:rPr>
              <a:t>)  </a:t>
            </a:r>
            <a:r>
              <a:rPr lang="en-US" sz="1200" b="1">
                <a:solidFill>
                  <a:srgbClr val="92D050"/>
                </a:solidFill>
                <a:sym typeface="+mn-ea"/>
              </a:rPr>
              <a:t>: Attaches an event handler function to an element.</a:t>
            </a: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removeEventListener</a:t>
            </a:r>
            <a:r>
              <a:rPr lang="en-US" sz="1200" b="1">
                <a:solidFill>
                  <a:srgbClr val="00B0F0"/>
                </a:solidFill>
                <a:sym typeface="+mn-ea"/>
              </a:rPr>
              <a:t>('</a:t>
            </a:r>
            <a:r>
              <a:rPr lang="en-US" sz="1200" b="1">
                <a:solidFill>
                  <a:schemeClr val="bg1"/>
                </a:solidFill>
                <a:sym typeface="+mn-ea"/>
              </a:rPr>
              <a:t>event</a:t>
            </a:r>
            <a:r>
              <a:rPr lang="en-US" sz="1200" b="1">
                <a:solidFill>
                  <a:srgbClr val="00B0F0"/>
                </a:solidFill>
                <a:sym typeface="+mn-ea"/>
              </a:rPr>
              <a:t>', </a:t>
            </a:r>
            <a:r>
              <a:rPr lang="en-US" sz="1200" b="1">
                <a:solidFill>
                  <a:schemeClr val="bg1"/>
                </a:solidFill>
                <a:sym typeface="+mn-ea"/>
              </a:rPr>
              <a:t>eventHandler</a:t>
            </a:r>
            <a:r>
              <a:rPr lang="en-US" sz="1200" b="1">
                <a:solidFill>
                  <a:srgbClr val="00B0F0"/>
                </a:solidFill>
                <a:sym typeface="+mn-ea"/>
              </a:rPr>
              <a:t>)  </a:t>
            </a:r>
            <a:r>
              <a:rPr lang="en-US" sz="1200" b="1">
                <a:solidFill>
                  <a:srgbClr val="92D050"/>
                </a:solidFill>
                <a:sym typeface="+mn-ea"/>
              </a:rPr>
              <a:t>: Removes an event handler function from an element.</a:t>
            </a: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sym typeface="+mn-ea"/>
              </a:rPr>
              <a:t>Images Object JavaScript </a:t>
            </a:r>
            <a:endParaRPr lang="en-US" altLang="zh-CN" sz="1400" b="1" dirty="0">
              <a:solidFill>
                <a:schemeClr val="bg1"/>
              </a:solidFill>
              <a:sym typeface="+mn-ea"/>
            </a:endParaRPr>
          </a:p>
        </p:txBody>
      </p:sp>
      <p:pic>
        <p:nvPicPr>
          <p:cNvPr id="3" name="Picture 2"/>
          <p:cNvPicPr>
            <a:picLocks noChangeAspect="1"/>
          </p:cNvPicPr>
          <p:nvPr/>
        </p:nvPicPr>
        <p:blipFill>
          <a:blip r:embed="rId2"/>
          <a:stretch>
            <a:fillRect/>
          </a:stretch>
        </p:blipFill>
        <p:spPr>
          <a:xfrm>
            <a:off x="52070" y="250825"/>
            <a:ext cx="3864610" cy="2787015"/>
          </a:xfrm>
          <a:prstGeom prst="rect">
            <a:avLst/>
          </a:prstGeom>
        </p:spPr>
      </p:pic>
      <p:sp>
        <p:nvSpPr>
          <p:cNvPr id="4" name="Rectangles 3"/>
          <p:cNvSpPr/>
          <p:nvPr/>
        </p:nvSpPr>
        <p:spPr>
          <a:xfrm>
            <a:off x="43180" y="3037840"/>
            <a:ext cx="4587875" cy="37674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solidFill>
                  <a:srgbClr val="FFFF00"/>
                </a:solidFill>
                <a:sym typeface="+mn-ea"/>
              </a:rPr>
              <a:t>Siblings , parent , childNodes, firstChild, lastChild :</a:t>
            </a:r>
          </a:p>
          <a:p>
            <a:pPr algn="l"/>
            <a:r>
              <a:rPr lang="en-US" sz="1200" b="1">
                <a:solidFill>
                  <a:srgbClr val="00B0F0"/>
                </a:solidFill>
                <a:sym typeface="+mn-ea"/>
              </a:rPr>
              <a:t>Siblings </a:t>
            </a:r>
            <a:r>
              <a:rPr lang="en-US" sz="1200" b="1">
                <a:solidFill>
                  <a:schemeClr val="bg1"/>
                </a:solidFill>
                <a:sym typeface="+mn-ea"/>
              </a:rPr>
              <a:t>are nodes that are </a:t>
            </a:r>
            <a:r>
              <a:rPr lang="en-US" sz="1200" b="1">
                <a:solidFill>
                  <a:srgbClr val="00B0F0"/>
                </a:solidFill>
                <a:sym typeface="+mn-ea"/>
              </a:rPr>
              <a:t>children of the same parent.</a:t>
            </a:r>
            <a:endParaRPr lang="en-US" sz="1200" b="1">
              <a:solidFill>
                <a:srgbClr val="FFFF00"/>
              </a:solidFill>
              <a:sym typeface="+mn-ea"/>
            </a:endParaRPr>
          </a:p>
          <a:p>
            <a:pPr algn="l"/>
            <a:r>
              <a:rPr lang="en-US" sz="1200" b="1">
                <a:solidFill>
                  <a:srgbClr val="E907E7"/>
                </a:solidFill>
                <a:sym typeface="+mn-ea"/>
              </a:rPr>
              <a:t>For all nodes:</a:t>
            </a:r>
            <a:endParaRPr lang="en-US" sz="1200" b="1">
              <a:solidFill>
                <a:srgbClr val="FF00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parentNode </a:t>
            </a:r>
            <a:r>
              <a:rPr lang="en-US" sz="1200" b="1">
                <a:solidFill>
                  <a:srgbClr val="92D050"/>
                </a:solidFill>
                <a:sym typeface="+mn-ea"/>
              </a:rPr>
              <a:t>: get “parent” node of element.</a:t>
            </a:r>
            <a:endParaRPr lang="en-US" sz="1200" b="1">
              <a:solidFill>
                <a:srgbClr val="FF00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childNodes</a:t>
            </a:r>
            <a:r>
              <a:rPr lang="en-US" sz="1200" b="1">
                <a:solidFill>
                  <a:srgbClr val="92D050"/>
                </a:solidFill>
                <a:sym typeface="+mn-ea"/>
              </a:rPr>
              <a:t>: = get array of childNodes of element .</a:t>
            </a:r>
          </a:p>
          <a:p>
            <a:pPr algn="l"/>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firstChild </a:t>
            </a:r>
            <a:r>
              <a:rPr lang="en-US" sz="1200" b="1">
                <a:solidFill>
                  <a:srgbClr val="92D050"/>
                </a:solidFill>
                <a:sym typeface="+mn-ea"/>
              </a:rPr>
              <a:t>= </a:t>
            </a:r>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childNodes[</a:t>
            </a:r>
            <a:r>
              <a:rPr lang="en-US" sz="1200" b="1">
                <a:solidFill>
                  <a:schemeClr val="bg1"/>
                </a:solidFill>
                <a:sym typeface="+mn-ea"/>
              </a:rPr>
              <a:t>0</a:t>
            </a:r>
            <a:r>
              <a:rPr lang="en-US" sz="1200" b="1">
                <a:solidFill>
                  <a:srgbClr val="FFC000"/>
                </a:solidFill>
                <a:sym typeface="+mn-ea"/>
              </a:rPr>
              <a:t>]</a:t>
            </a:r>
            <a:r>
              <a:rPr lang="en-US" sz="1200" b="1">
                <a:solidFill>
                  <a:srgbClr val="92D050"/>
                </a:solidFill>
                <a:sym typeface="+mn-ea"/>
              </a:rPr>
              <a:t>:  get firstChild of childNodes of element .</a:t>
            </a:r>
          </a:p>
          <a:p>
            <a:pPr algn="l"/>
            <a:r>
              <a:rPr lang="en-US" sz="1200" b="1">
                <a:solidFill>
                  <a:srgbClr val="FF0000"/>
                </a:solidFill>
                <a:sym typeface="+mn-ea"/>
              </a:rPr>
              <a:t>elem</a:t>
            </a:r>
            <a:r>
              <a:rPr lang="en-US" sz="1200" b="1">
                <a:solidFill>
                  <a:srgbClr val="00B0F0"/>
                </a:solidFill>
                <a:sym typeface="+mn-ea"/>
              </a:rPr>
              <a:t>.</a:t>
            </a:r>
            <a:r>
              <a:rPr lang="en-US" sz="1200" b="1">
                <a:solidFill>
                  <a:srgbClr val="FFC000"/>
                </a:solidFill>
                <a:sym typeface="+mn-ea"/>
              </a:rPr>
              <a:t>lastChild </a:t>
            </a:r>
            <a:r>
              <a:rPr lang="en-US" sz="1200" b="1">
                <a:solidFill>
                  <a:srgbClr val="92D050"/>
                </a:solidFill>
                <a:sym typeface="+mn-ea"/>
              </a:rPr>
              <a:t>= </a:t>
            </a:r>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childNodes[</a:t>
            </a:r>
            <a:r>
              <a:rPr lang="en-US" sz="1200" b="1">
                <a:solidFill>
                  <a:schemeClr val="bg1"/>
                </a:solidFill>
                <a:sym typeface="+mn-ea"/>
              </a:rPr>
              <a:t>element.childNodes.length-1</a:t>
            </a:r>
            <a:r>
              <a:rPr lang="en-US" sz="1200" b="1">
                <a:solidFill>
                  <a:srgbClr val="FFC000"/>
                </a:solidFill>
                <a:sym typeface="+mn-ea"/>
              </a:rPr>
              <a:t>]</a:t>
            </a:r>
            <a:r>
              <a:rPr lang="en-US" sz="1200" b="1">
                <a:solidFill>
                  <a:srgbClr val="92D050"/>
                </a:solidFill>
                <a:sym typeface="+mn-ea"/>
              </a:rPr>
              <a:t>: get lastChild of childNodes of element . </a:t>
            </a: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previousSibling </a:t>
            </a:r>
            <a:r>
              <a:rPr lang="en-US" sz="1200" b="1">
                <a:solidFill>
                  <a:srgbClr val="92D050"/>
                </a:solidFill>
                <a:sym typeface="+mn-ea"/>
              </a:rPr>
              <a:t>: get “previous” or “left” sibling of element.</a:t>
            </a:r>
            <a:endParaRPr lang="en-US" sz="1200" b="1">
              <a:solidFill>
                <a:srgbClr val="FF00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nextSibling</a:t>
            </a:r>
            <a:r>
              <a:rPr lang="en-US" sz="1200" b="1">
                <a:solidFill>
                  <a:srgbClr val="00B0F0"/>
                </a:solidFill>
                <a:sym typeface="+mn-ea"/>
              </a:rPr>
              <a:t>   </a:t>
            </a:r>
            <a:r>
              <a:rPr lang="en-US" sz="1200" b="1">
                <a:solidFill>
                  <a:srgbClr val="92D050"/>
                </a:solidFill>
                <a:sym typeface="+mn-ea"/>
              </a:rPr>
              <a:t>: get “next” or “right” sibling of element.</a:t>
            </a:r>
            <a:endParaRPr lang="en-US" sz="1200" b="1">
              <a:solidFill>
                <a:srgbClr val="FF0000"/>
              </a:solidFill>
              <a:sym typeface="+mn-ea"/>
            </a:endParaRPr>
          </a:p>
          <a:p>
            <a:pPr algn="l"/>
            <a:r>
              <a:rPr lang="en-US" sz="1200" b="1">
                <a:solidFill>
                  <a:srgbClr val="E907E7"/>
                </a:solidFill>
                <a:sym typeface="+mn-ea"/>
              </a:rPr>
              <a:t>For element nodes only:</a:t>
            </a:r>
            <a:endParaRPr lang="en-US" sz="1200" b="1">
              <a:solidFill>
                <a:srgbClr val="FF00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parentElement </a:t>
            </a:r>
            <a:r>
              <a:rPr lang="en-US" sz="1200" b="1">
                <a:solidFill>
                  <a:srgbClr val="92D050"/>
                </a:solidFill>
                <a:sym typeface="+mn-ea"/>
              </a:rPr>
              <a:t>: get “parent” elements of element.</a:t>
            </a:r>
            <a:endParaRPr lang="en-US" sz="1200" b="1">
              <a:solidFill>
                <a:srgbClr val="FF00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children </a:t>
            </a:r>
            <a:r>
              <a:rPr lang="en-US" sz="1200" b="1">
                <a:solidFill>
                  <a:srgbClr val="92D050"/>
                </a:solidFill>
                <a:sym typeface="+mn-ea"/>
              </a:rPr>
              <a:t>: = get array of childNodes of element .</a:t>
            </a:r>
          </a:p>
          <a:p>
            <a:pPr algn="l"/>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firstElementChild </a:t>
            </a:r>
            <a:r>
              <a:rPr lang="en-US" sz="1200" b="1">
                <a:solidFill>
                  <a:srgbClr val="92D050"/>
                </a:solidFill>
                <a:sym typeface="+mn-ea"/>
              </a:rPr>
              <a:t>  get firstChild of childNodes of element .</a:t>
            </a:r>
          </a:p>
          <a:p>
            <a:pPr algn="l"/>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lastElementChild</a:t>
            </a:r>
            <a:r>
              <a:rPr lang="en-US" sz="1200" b="1">
                <a:solidFill>
                  <a:srgbClr val="92D050"/>
                </a:solidFill>
                <a:sym typeface="+mn-ea"/>
              </a:rPr>
              <a:t>: get lastChild of childNodes of element . </a:t>
            </a:r>
            <a:endParaRPr lang="en-US" sz="1200" b="1">
              <a:solidFill>
                <a:srgbClr val="FFFF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previousElementSibling</a:t>
            </a:r>
            <a:r>
              <a:rPr lang="en-US" sz="1200" b="1">
                <a:solidFill>
                  <a:srgbClr val="92D050"/>
                </a:solidFill>
                <a:sym typeface="+mn-ea"/>
              </a:rPr>
              <a:t>: get “previous” or “left” sibling of element.</a:t>
            </a:r>
            <a:endParaRPr lang="en-US" sz="1200" b="1">
              <a:solidFill>
                <a:srgbClr val="FF00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rgbClr val="FFC000"/>
                </a:solidFill>
                <a:sym typeface="+mn-ea"/>
              </a:rPr>
              <a:t>nextElementSibling </a:t>
            </a:r>
            <a:r>
              <a:rPr lang="en-US" sz="1200" b="1">
                <a:solidFill>
                  <a:srgbClr val="92D050"/>
                </a:solidFill>
                <a:sym typeface="+mn-ea"/>
              </a:rPr>
              <a:t>: get “next” or “right” sibling of element.</a:t>
            </a:r>
            <a:endParaRPr lang="en-US" sz="1200" b="1">
              <a:solidFill>
                <a:srgbClr val="00B0F0"/>
              </a:solidFill>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sym typeface="+mn-ea"/>
              </a:rPr>
              <a:t>Images Object JavaScript </a:t>
            </a:r>
            <a:endParaRPr lang="en-US" altLang="zh-CN" sz="1400" b="1" dirty="0">
              <a:solidFill>
                <a:schemeClr val="bg1"/>
              </a:solidFill>
              <a:sym typeface="+mn-ea"/>
            </a:endParaRPr>
          </a:p>
        </p:txBody>
      </p:sp>
      <p:pic>
        <p:nvPicPr>
          <p:cNvPr id="8" name="Picture 7"/>
          <p:cNvPicPr>
            <a:picLocks noChangeAspect="1"/>
          </p:cNvPicPr>
          <p:nvPr/>
        </p:nvPicPr>
        <p:blipFill>
          <a:blip r:embed="rId2"/>
          <a:srcRect l="6887" t="3197" r="2061" b="7829"/>
          <a:stretch>
            <a:fillRect/>
          </a:stretch>
        </p:blipFill>
        <p:spPr>
          <a:xfrm>
            <a:off x="43180" y="251460"/>
            <a:ext cx="4598035" cy="2896870"/>
          </a:xfrm>
          <a:prstGeom prst="rect">
            <a:avLst/>
          </a:prstGeom>
        </p:spPr>
      </p:pic>
      <p:sp>
        <p:nvSpPr>
          <p:cNvPr id="10" name="Rectangles 9"/>
          <p:cNvSpPr/>
          <p:nvPr/>
        </p:nvSpPr>
        <p:spPr>
          <a:xfrm>
            <a:off x="4641215" y="22225"/>
            <a:ext cx="7481570" cy="24663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solidFill>
                  <a:srgbClr val="FFFF00"/>
                </a:solidFill>
                <a:sym typeface="+mn-ea"/>
              </a:rPr>
              <a:t>The </a:t>
            </a:r>
            <a:r>
              <a:rPr lang="en-US" sz="1200" b="1">
                <a:solidFill>
                  <a:srgbClr val="E907E7"/>
                </a:solidFill>
                <a:sym typeface="+mn-ea"/>
              </a:rPr>
              <a:t>Hidden </a:t>
            </a:r>
            <a:r>
              <a:rPr lang="en-US" sz="1200" b="1">
                <a:solidFill>
                  <a:srgbClr val="FFFF00"/>
                </a:solidFill>
                <a:sym typeface="+mn-ea"/>
              </a:rPr>
              <a:t>Property    instead of       style=”</a:t>
            </a:r>
            <a:r>
              <a:rPr lang="en-US" sz="1200" b="1">
                <a:solidFill>
                  <a:srgbClr val="E907E7"/>
                </a:solidFill>
                <a:sym typeface="+mn-ea"/>
              </a:rPr>
              <a:t>display:none</a:t>
            </a:r>
            <a:r>
              <a:rPr lang="en-US" sz="1200" b="1">
                <a:solidFill>
                  <a:srgbClr val="FFFF00"/>
                </a:solidFill>
                <a:sym typeface="+mn-ea"/>
              </a:rPr>
              <a:t>”  and </a:t>
            </a:r>
            <a:r>
              <a:rPr lang="en-US" sz="1200" b="1">
                <a:solidFill>
                  <a:srgbClr val="E907E7"/>
                </a:solidFill>
                <a:sym typeface="+mn-ea"/>
              </a:rPr>
              <a:t>hidden </a:t>
            </a:r>
            <a:r>
              <a:rPr lang="en-US" sz="1200" b="1">
                <a:solidFill>
                  <a:srgbClr val="FFFF00"/>
                </a:solidFill>
                <a:sym typeface="+mn-ea"/>
              </a:rPr>
              <a:t>attribute  :</a:t>
            </a: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hideen </a:t>
            </a:r>
            <a:r>
              <a:rPr lang="en-US" sz="1200" b="1">
                <a:solidFill>
                  <a:srgbClr val="00B0F0"/>
                </a:solidFill>
                <a:sym typeface="+mn-ea"/>
              </a:rPr>
              <a:t>= </a:t>
            </a:r>
            <a:r>
              <a:rPr lang="en-US" sz="1200" b="1">
                <a:solidFill>
                  <a:schemeClr val="bg1"/>
                </a:solidFill>
                <a:sym typeface="+mn-ea"/>
              </a:rPr>
              <a:t>true </a:t>
            </a:r>
            <a:r>
              <a:rPr lang="en-US" sz="1200" b="1">
                <a:solidFill>
                  <a:srgbClr val="92D050"/>
                </a:solidFill>
                <a:sym typeface="+mn-ea"/>
              </a:rPr>
              <a:t>: hide the element      // hidden works the same as style="display:none".  // document.getElementById('elementId').hidden = true       //  is equal to hidden attribute  &lt;div id=”element” hidden&gt; hello &lt;/div&gt;                         </a:t>
            </a:r>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hideen </a:t>
            </a:r>
            <a:r>
              <a:rPr lang="en-US" sz="1200" b="1">
                <a:solidFill>
                  <a:srgbClr val="00B0F0"/>
                </a:solidFill>
                <a:sym typeface="+mn-ea"/>
              </a:rPr>
              <a:t>= </a:t>
            </a:r>
            <a:r>
              <a:rPr lang="en-US" sz="1200" b="1">
                <a:solidFill>
                  <a:schemeClr val="bg1"/>
                </a:solidFill>
                <a:sym typeface="+mn-ea"/>
              </a:rPr>
              <a:t>false</a:t>
            </a:r>
            <a:r>
              <a:rPr lang="en-US" sz="1200" b="1">
                <a:solidFill>
                  <a:srgbClr val="92D050"/>
                </a:solidFill>
                <a:sym typeface="+mn-ea"/>
              </a:rPr>
              <a:t>: show the element .</a:t>
            </a:r>
          </a:p>
          <a:p>
            <a:pPr algn="ctr"/>
            <a:r>
              <a:rPr lang="en-US" sz="1200" b="1">
                <a:solidFill>
                  <a:srgbClr val="FFFF00"/>
                </a:solidFill>
                <a:sym typeface="+mn-ea"/>
              </a:rPr>
              <a:t>More properties</a:t>
            </a:r>
          </a:p>
          <a:p>
            <a:pPr algn="l"/>
            <a:r>
              <a:rPr lang="en-US" sz="1200" b="1">
                <a:solidFill>
                  <a:srgbClr val="00B0F0"/>
                </a:solidFill>
                <a:sym typeface="+mn-ea"/>
              </a:rPr>
              <a:t>value – </a:t>
            </a:r>
            <a:r>
              <a:rPr lang="en-US" sz="1200" b="1">
                <a:solidFill>
                  <a:srgbClr val="92D050"/>
                </a:solidFill>
                <a:sym typeface="+mn-ea"/>
              </a:rPr>
              <a:t>the </a:t>
            </a:r>
            <a:r>
              <a:rPr lang="en-US" sz="1200" b="1">
                <a:solidFill>
                  <a:srgbClr val="FF0000"/>
                </a:solidFill>
                <a:sym typeface="+mn-ea"/>
              </a:rPr>
              <a:t>value </a:t>
            </a:r>
            <a:r>
              <a:rPr lang="en-US" sz="1200" b="1">
                <a:solidFill>
                  <a:srgbClr val="92D050"/>
                </a:solidFill>
                <a:sym typeface="+mn-ea"/>
              </a:rPr>
              <a:t>for </a:t>
            </a:r>
            <a:r>
              <a:rPr lang="en-US" sz="1200" b="1">
                <a:solidFill>
                  <a:schemeClr val="accent4"/>
                </a:solidFill>
                <a:sym typeface="+mn-ea"/>
              </a:rPr>
              <a:t>&lt;input&gt;</a:t>
            </a:r>
            <a:r>
              <a:rPr lang="en-US" sz="1200" b="1">
                <a:solidFill>
                  <a:srgbClr val="92D050"/>
                </a:solidFill>
                <a:sym typeface="+mn-ea"/>
              </a:rPr>
              <a:t>, </a:t>
            </a:r>
            <a:r>
              <a:rPr lang="en-US" sz="1200" b="1">
                <a:solidFill>
                  <a:schemeClr val="accent4"/>
                </a:solidFill>
                <a:sym typeface="+mn-ea"/>
              </a:rPr>
              <a:t>&lt;select&gt;</a:t>
            </a:r>
            <a:r>
              <a:rPr lang="en-US" sz="1200" b="1">
                <a:solidFill>
                  <a:srgbClr val="92D050"/>
                </a:solidFill>
                <a:sym typeface="+mn-ea"/>
              </a:rPr>
              <a:t> and </a:t>
            </a:r>
            <a:r>
              <a:rPr lang="en-US" sz="1200" b="1">
                <a:solidFill>
                  <a:schemeClr val="accent4"/>
                </a:solidFill>
                <a:sym typeface="+mn-ea"/>
              </a:rPr>
              <a:t>&lt;textarea&gt;</a:t>
            </a:r>
            <a:r>
              <a:rPr lang="en-US" sz="1200" b="1">
                <a:solidFill>
                  <a:srgbClr val="92D050"/>
                </a:solidFill>
                <a:sym typeface="+mn-ea"/>
              </a:rPr>
              <a:t> (</a:t>
            </a:r>
            <a:r>
              <a:rPr lang="en-US" sz="1200" b="1">
                <a:solidFill>
                  <a:schemeClr val="accent2"/>
                </a:solidFill>
                <a:sym typeface="+mn-ea"/>
              </a:rPr>
              <a:t>HTMLInputElement</a:t>
            </a:r>
            <a:r>
              <a:rPr lang="en-US" sz="1200" b="1">
                <a:solidFill>
                  <a:srgbClr val="92D050"/>
                </a:solidFill>
                <a:sym typeface="+mn-ea"/>
              </a:rPr>
              <a:t>, </a:t>
            </a:r>
            <a:r>
              <a:rPr lang="en-US" sz="1200" b="1">
                <a:solidFill>
                  <a:schemeClr val="accent2"/>
                </a:solidFill>
                <a:sym typeface="+mn-ea"/>
              </a:rPr>
              <a:t>HTMLSelectElement</a:t>
            </a:r>
            <a:r>
              <a:rPr lang="en-US" sz="1200" b="1">
                <a:solidFill>
                  <a:srgbClr val="92D050"/>
                </a:solidFill>
                <a:sym typeface="+mn-ea"/>
              </a:rPr>
              <a:t>…).</a:t>
            </a:r>
            <a:endParaRPr lang="en-US" sz="1200" b="1">
              <a:solidFill>
                <a:srgbClr val="00B0F0"/>
              </a:solidFill>
              <a:sym typeface="+mn-ea"/>
            </a:endParaRPr>
          </a:p>
          <a:p>
            <a:pPr algn="l"/>
            <a:r>
              <a:rPr lang="en-US" sz="1200" b="1">
                <a:solidFill>
                  <a:srgbClr val="00B0F0"/>
                </a:solidFill>
                <a:sym typeface="+mn-ea"/>
              </a:rPr>
              <a:t>type – </a:t>
            </a:r>
            <a:r>
              <a:rPr lang="en-US" sz="1200" b="1">
                <a:solidFill>
                  <a:srgbClr val="92D050"/>
                </a:solidFill>
                <a:sym typeface="+mn-ea"/>
              </a:rPr>
              <a:t>the </a:t>
            </a:r>
            <a:r>
              <a:rPr lang="en-US" sz="1200" b="1">
                <a:solidFill>
                  <a:srgbClr val="FF0000"/>
                </a:solidFill>
                <a:sym typeface="+mn-ea"/>
              </a:rPr>
              <a:t>type </a:t>
            </a:r>
            <a:r>
              <a:rPr lang="en-US" sz="1200" b="1">
                <a:solidFill>
                  <a:srgbClr val="92D050"/>
                </a:solidFill>
                <a:sym typeface="+mn-ea"/>
              </a:rPr>
              <a:t>for </a:t>
            </a:r>
            <a:r>
              <a:rPr lang="en-US" sz="1200" b="1">
                <a:solidFill>
                  <a:schemeClr val="accent4"/>
                </a:solidFill>
                <a:sym typeface="+mn-ea"/>
              </a:rPr>
              <a:t>&lt;input&gt;</a:t>
            </a:r>
            <a:r>
              <a:rPr lang="en-US" sz="1200" b="1">
                <a:solidFill>
                  <a:srgbClr val="92D050"/>
                </a:solidFill>
                <a:sym typeface="+mn-ea"/>
              </a:rPr>
              <a:t>, </a:t>
            </a:r>
            <a:r>
              <a:rPr lang="en-US" sz="1200" b="1">
                <a:solidFill>
                  <a:schemeClr val="accent4"/>
                </a:solidFill>
                <a:sym typeface="+mn-ea"/>
              </a:rPr>
              <a:t>&lt;select&gt;</a:t>
            </a:r>
            <a:r>
              <a:rPr lang="en-US" sz="1200" b="1">
                <a:solidFill>
                  <a:srgbClr val="92D050"/>
                </a:solidFill>
                <a:sym typeface="+mn-ea"/>
              </a:rPr>
              <a:t> and </a:t>
            </a:r>
            <a:r>
              <a:rPr lang="en-US" sz="1200" b="1">
                <a:solidFill>
                  <a:schemeClr val="accent4"/>
                </a:solidFill>
                <a:sym typeface="+mn-ea"/>
              </a:rPr>
              <a:t>&lt;textarea&gt;</a:t>
            </a:r>
            <a:r>
              <a:rPr lang="en-US" sz="1200" b="1">
                <a:solidFill>
                  <a:srgbClr val="92D050"/>
                </a:solidFill>
                <a:sym typeface="+mn-ea"/>
              </a:rPr>
              <a:t> (</a:t>
            </a:r>
            <a:r>
              <a:rPr lang="en-US" sz="1200" b="1">
                <a:solidFill>
                  <a:schemeClr val="accent2"/>
                </a:solidFill>
                <a:sym typeface="+mn-ea"/>
              </a:rPr>
              <a:t>HTMLInputElement</a:t>
            </a:r>
            <a:r>
              <a:rPr lang="en-US" sz="1200" b="1">
                <a:solidFill>
                  <a:srgbClr val="92D050"/>
                </a:solidFill>
                <a:sym typeface="+mn-ea"/>
              </a:rPr>
              <a:t>, </a:t>
            </a:r>
            <a:r>
              <a:rPr lang="en-US" sz="1200" b="1">
                <a:solidFill>
                  <a:schemeClr val="accent2"/>
                </a:solidFill>
                <a:sym typeface="+mn-ea"/>
              </a:rPr>
              <a:t>HTMLSelectElement</a:t>
            </a:r>
            <a:r>
              <a:rPr lang="en-US" sz="1200" b="1">
                <a:solidFill>
                  <a:srgbClr val="92D050"/>
                </a:solidFill>
                <a:sym typeface="+mn-ea"/>
              </a:rPr>
              <a:t>…).</a:t>
            </a:r>
          </a:p>
          <a:p>
            <a:pPr algn="l"/>
            <a:r>
              <a:rPr lang="en-US" sz="1200" b="1">
                <a:solidFill>
                  <a:srgbClr val="00B0F0"/>
                </a:solidFill>
                <a:sym typeface="+mn-ea"/>
              </a:rPr>
              <a:t>checked – </a:t>
            </a:r>
            <a:r>
              <a:rPr lang="en-US" sz="1200" b="1">
                <a:solidFill>
                  <a:srgbClr val="92D050"/>
                </a:solidFill>
                <a:sym typeface="+mn-ea"/>
              </a:rPr>
              <a:t>the </a:t>
            </a:r>
            <a:r>
              <a:rPr lang="en-US" sz="1200" b="1">
                <a:solidFill>
                  <a:srgbClr val="FF0000"/>
                </a:solidFill>
                <a:sym typeface="+mn-ea"/>
              </a:rPr>
              <a:t>checked </a:t>
            </a:r>
            <a:r>
              <a:rPr lang="en-US" sz="1200" b="1">
                <a:solidFill>
                  <a:srgbClr val="92D050"/>
                </a:solidFill>
                <a:sym typeface="+mn-ea"/>
              </a:rPr>
              <a:t>for </a:t>
            </a:r>
            <a:r>
              <a:rPr lang="en-US" sz="1200" b="1">
                <a:solidFill>
                  <a:schemeClr val="accent4"/>
                </a:solidFill>
                <a:sym typeface="+mn-ea"/>
              </a:rPr>
              <a:t>&lt;input&gt;</a:t>
            </a:r>
            <a:r>
              <a:rPr lang="en-US" sz="1200" b="1">
                <a:solidFill>
                  <a:srgbClr val="92D050"/>
                </a:solidFill>
                <a:sym typeface="+mn-ea"/>
              </a:rPr>
              <a:t>,  </a:t>
            </a:r>
            <a:r>
              <a:rPr lang="en-US" sz="1200" b="1">
                <a:solidFill>
                  <a:schemeClr val="accent4"/>
                </a:solidFill>
                <a:sym typeface="+mn-ea"/>
              </a:rPr>
              <a:t>&lt;textarea&gt;</a:t>
            </a:r>
            <a:r>
              <a:rPr lang="en-US" sz="1200" b="1">
                <a:solidFill>
                  <a:srgbClr val="92D050"/>
                </a:solidFill>
                <a:sym typeface="+mn-ea"/>
              </a:rPr>
              <a:t> (</a:t>
            </a:r>
            <a:r>
              <a:rPr lang="en-US" sz="1200" b="1">
                <a:solidFill>
                  <a:schemeClr val="accent2"/>
                </a:solidFill>
                <a:sym typeface="+mn-ea"/>
              </a:rPr>
              <a:t>HTMLInputElement</a:t>
            </a:r>
            <a:r>
              <a:rPr lang="en-US" sz="1200" b="1">
                <a:solidFill>
                  <a:srgbClr val="92D050"/>
                </a:solidFill>
                <a:sym typeface="+mn-ea"/>
              </a:rPr>
              <a:t>,…).</a:t>
            </a:r>
            <a:endParaRPr lang="en-US" sz="1200" b="1">
              <a:solidFill>
                <a:srgbClr val="00B0F0"/>
              </a:solidFill>
              <a:sym typeface="+mn-ea"/>
            </a:endParaRPr>
          </a:p>
          <a:p>
            <a:pPr algn="l"/>
            <a:r>
              <a:rPr lang="en-US" sz="1200" b="1">
                <a:solidFill>
                  <a:srgbClr val="00B0F0"/>
                </a:solidFill>
                <a:sym typeface="+mn-ea"/>
              </a:rPr>
              <a:t>href – </a:t>
            </a:r>
            <a:r>
              <a:rPr lang="en-US" sz="1200" b="1">
                <a:solidFill>
                  <a:srgbClr val="92D050"/>
                </a:solidFill>
                <a:sym typeface="+mn-ea"/>
              </a:rPr>
              <a:t>the “</a:t>
            </a:r>
            <a:r>
              <a:rPr lang="en-US" sz="1200" b="1">
                <a:solidFill>
                  <a:srgbClr val="FF0000"/>
                </a:solidFill>
                <a:sym typeface="+mn-ea"/>
              </a:rPr>
              <a:t>href</a:t>
            </a:r>
            <a:r>
              <a:rPr lang="en-US" sz="1200" b="1">
                <a:solidFill>
                  <a:srgbClr val="92D050"/>
                </a:solidFill>
                <a:sym typeface="+mn-ea"/>
              </a:rPr>
              <a:t>” for &lt;a href="..."&gt; (</a:t>
            </a:r>
            <a:r>
              <a:rPr lang="en-US" sz="1200" b="1">
                <a:solidFill>
                  <a:schemeClr val="accent2"/>
                </a:solidFill>
                <a:sym typeface="+mn-ea"/>
              </a:rPr>
              <a:t>HTMLAnchorElement</a:t>
            </a:r>
            <a:r>
              <a:rPr lang="en-US" sz="1200" b="1">
                <a:solidFill>
                  <a:srgbClr val="92D050"/>
                </a:solidFill>
                <a:sym typeface="+mn-ea"/>
              </a:rPr>
              <a:t>)</a:t>
            </a:r>
            <a:r>
              <a:rPr lang="en-US" sz="1200" b="1">
                <a:solidFill>
                  <a:srgbClr val="00B0F0"/>
                </a:solidFill>
                <a:sym typeface="+mn-ea"/>
              </a:rPr>
              <a:t>.</a:t>
            </a:r>
          </a:p>
          <a:p>
            <a:pPr algn="l"/>
            <a:r>
              <a:rPr lang="en-US" sz="1200" b="1">
                <a:solidFill>
                  <a:srgbClr val="00B0F0"/>
                </a:solidFill>
                <a:sym typeface="+mn-ea"/>
              </a:rPr>
              <a:t>id – </a:t>
            </a:r>
            <a:r>
              <a:rPr lang="en-US" sz="1200" b="1">
                <a:solidFill>
                  <a:srgbClr val="92D050"/>
                </a:solidFill>
                <a:sym typeface="+mn-ea"/>
              </a:rPr>
              <a:t>the </a:t>
            </a:r>
            <a:r>
              <a:rPr lang="en-US" sz="1200" b="1">
                <a:solidFill>
                  <a:schemeClr val="bg2">
                    <a:lumMod val="75000"/>
                  </a:schemeClr>
                </a:solidFill>
                <a:sym typeface="+mn-ea"/>
              </a:rPr>
              <a:t>value </a:t>
            </a:r>
            <a:r>
              <a:rPr lang="en-US" sz="1200" b="1">
                <a:solidFill>
                  <a:srgbClr val="92D050"/>
                </a:solidFill>
                <a:sym typeface="+mn-ea"/>
              </a:rPr>
              <a:t>of “</a:t>
            </a:r>
            <a:r>
              <a:rPr lang="en-US" sz="1200" b="1">
                <a:solidFill>
                  <a:srgbClr val="FF0000"/>
                </a:solidFill>
                <a:sym typeface="+mn-ea"/>
              </a:rPr>
              <a:t>id</a:t>
            </a:r>
            <a:r>
              <a:rPr lang="en-US" sz="1200" b="1">
                <a:solidFill>
                  <a:srgbClr val="92D050"/>
                </a:solidFill>
                <a:sym typeface="+mn-ea"/>
              </a:rPr>
              <a:t>” attribute, for all elements (</a:t>
            </a:r>
            <a:r>
              <a:rPr lang="en-US" sz="1200" b="1">
                <a:solidFill>
                  <a:schemeClr val="accent2"/>
                </a:solidFill>
                <a:sym typeface="+mn-ea"/>
              </a:rPr>
              <a:t>HTMLElement</a:t>
            </a:r>
            <a:r>
              <a:rPr lang="en-US" sz="1200" b="1">
                <a:solidFill>
                  <a:srgbClr val="92D050"/>
                </a:solidFill>
                <a:sym typeface="+mn-ea"/>
              </a:rPr>
              <a:t>)</a:t>
            </a:r>
            <a:r>
              <a:rPr lang="en-US" sz="1200" b="1">
                <a:solidFill>
                  <a:srgbClr val="00B0F0"/>
                </a:solidFill>
                <a:sym typeface="+mn-ea"/>
              </a:rPr>
              <a:t>.</a:t>
            </a:r>
          </a:p>
          <a:p>
            <a:pPr algn="ctr"/>
            <a:r>
              <a:rPr lang="en-US" sz="1200" b="1">
                <a:solidFill>
                  <a:srgbClr val="FFFF00"/>
                </a:solidFill>
                <a:sym typeface="+mn-ea"/>
              </a:rPr>
              <a:t>Example  :-   </a:t>
            </a:r>
          </a:p>
          <a:p>
            <a:pPr algn="l"/>
            <a:r>
              <a:rPr lang="en-US" sz="1200" b="1">
                <a:solidFill>
                  <a:srgbClr val="00B0F0"/>
                </a:solidFill>
                <a:sym typeface="+mn-ea"/>
              </a:rPr>
              <a:t>&lt;input </a:t>
            </a:r>
            <a:r>
              <a:rPr lang="en-US" sz="1200" b="1">
                <a:solidFill>
                  <a:srgbClr val="FF0000"/>
                </a:solidFill>
                <a:sym typeface="+mn-ea"/>
              </a:rPr>
              <a:t>type</a:t>
            </a:r>
            <a:r>
              <a:rPr lang="en-US" sz="1200" b="1">
                <a:solidFill>
                  <a:srgbClr val="00B0F0"/>
                </a:solidFill>
                <a:sym typeface="+mn-ea"/>
              </a:rPr>
              <a:t>="</a:t>
            </a:r>
            <a:r>
              <a:rPr lang="en-US" sz="1200" b="1">
                <a:solidFill>
                  <a:schemeClr val="bg1"/>
                </a:solidFill>
                <a:sym typeface="+mn-ea"/>
              </a:rPr>
              <a:t>text</a:t>
            </a:r>
            <a:r>
              <a:rPr lang="en-US" sz="1200" b="1">
                <a:solidFill>
                  <a:srgbClr val="00B0F0"/>
                </a:solidFill>
                <a:sym typeface="+mn-ea"/>
              </a:rPr>
              <a:t>" </a:t>
            </a:r>
            <a:r>
              <a:rPr lang="en-US" sz="1200" b="1">
                <a:solidFill>
                  <a:srgbClr val="FF0000"/>
                </a:solidFill>
                <a:sym typeface="+mn-ea"/>
              </a:rPr>
              <a:t>id</a:t>
            </a:r>
            <a:r>
              <a:rPr lang="en-US" sz="1200" b="1">
                <a:solidFill>
                  <a:srgbClr val="00B0F0"/>
                </a:solidFill>
                <a:sym typeface="+mn-ea"/>
              </a:rPr>
              <a:t>="</a:t>
            </a:r>
            <a:r>
              <a:rPr lang="en-US" sz="1200" b="1">
                <a:solidFill>
                  <a:schemeClr val="bg1"/>
                </a:solidFill>
                <a:sym typeface="+mn-ea"/>
              </a:rPr>
              <a:t>elem</a:t>
            </a:r>
            <a:r>
              <a:rPr lang="en-US" sz="1200" b="1">
                <a:solidFill>
                  <a:srgbClr val="00B0F0"/>
                </a:solidFill>
                <a:sym typeface="+mn-ea"/>
              </a:rPr>
              <a:t>" </a:t>
            </a:r>
            <a:r>
              <a:rPr lang="en-US" sz="1200" b="1">
                <a:solidFill>
                  <a:srgbClr val="FF0000"/>
                </a:solidFill>
                <a:sym typeface="+mn-ea"/>
              </a:rPr>
              <a:t>value</a:t>
            </a:r>
            <a:r>
              <a:rPr lang="en-US" sz="1200" b="1">
                <a:solidFill>
                  <a:srgbClr val="00B0F0"/>
                </a:solidFill>
                <a:sym typeface="+mn-ea"/>
              </a:rPr>
              <a:t>="</a:t>
            </a:r>
            <a:r>
              <a:rPr lang="en-US" sz="1200" b="1">
                <a:solidFill>
                  <a:schemeClr val="bg1"/>
                </a:solidFill>
                <a:sym typeface="+mn-ea"/>
              </a:rPr>
              <a:t>value</a:t>
            </a:r>
            <a:r>
              <a:rPr lang="en-US" sz="1200" b="1">
                <a:solidFill>
                  <a:srgbClr val="00B0F0"/>
                </a:solidFill>
                <a:sym typeface="+mn-ea"/>
              </a:rPr>
              <a:t>"&gt;</a:t>
            </a:r>
          </a:p>
          <a:p>
            <a:pPr algn="l"/>
            <a:r>
              <a:rPr lang="en-US" sz="1200" b="1">
                <a:solidFill>
                  <a:srgbClr val="00B0F0"/>
                </a:solidFill>
                <a:sym typeface="+mn-ea"/>
              </a:rPr>
              <a:t>&lt;script&gt;  </a:t>
            </a:r>
            <a:r>
              <a:rPr lang="en-US" sz="1200" b="1">
                <a:solidFill>
                  <a:schemeClr val="accent2"/>
                </a:solidFill>
                <a:sym typeface="+mn-ea"/>
              </a:rPr>
              <a:t>alert</a:t>
            </a:r>
            <a:r>
              <a:rPr lang="en-US" sz="1200" b="1">
                <a:solidFill>
                  <a:srgbClr val="00B0F0"/>
                </a:solidFill>
                <a:sym typeface="+mn-ea"/>
              </a:rPr>
              <a:t>(</a:t>
            </a:r>
            <a:r>
              <a:rPr lang="en-US" sz="1200" b="1">
                <a:solidFill>
                  <a:schemeClr val="accent4"/>
                </a:solidFill>
                <a:sym typeface="+mn-ea"/>
              </a:rPr>
              <a:t>elem</a:t>
            </a:r>
            <a:r>
              <a:rPr lang="en-US" sz="1200" b="1">
                <a:solidFill>
                  <a:srgbClr val="00B0F0"/>
                </a:solidFill>
                <a:sym typeface="+mn-ea"/>
              </a:rPr>
              <a:t>.</a:t>
            </a:r>
            <a:r>
              <a:rPr lang="en-US" sz="1200" b="1">
                <a:solidFill>
                  <a:schemeClr val="bg1">
                    <a:lumMod val="75000"/>
                  </a:schemeClr>
                </a:solidFill>
                <a:sym typeface="+mn-ea"/>
              </a:rPr>
              <a:t>type</a:t>
            </a:r>
            <a:r>
              <a:rPr lang="en-US" sz="1200" b="1">
                <a:solidFill>
                  <a:srgbClr val="00B0F0"/>
                </a:solidFill>
                <a:sym typeface="+mn-ea"/>
              </a:rPr>
              <a:t>); </a:t>
            </a:r>
            <a:r>
              <a:rPr lang="en-US" sz="1200" b="1">
                <a:solidFill>
                  <a:srgbClr val="92D050"/>
                </a:solidFill>
                <a:sym typeface="+mn-ea"/>
              </a:rPr>
              <a:t>// "text"</a:t>
            </a:r>
            <a:r>
              <a:rPr lang="en-US" sz="1200" b="1">
                <a:solidFill>
                  <a:srgbClr val="00B0F0"/>
                </a:solidFill>
                <a:sym typeface="+mn-ea"/>
              </a:rPr>
              <a:t>           </a:t>
            </a:r>
            <a:r>
              <a:rPr lang="en-US" sz="1200" b="1">
                <a:solidFill>
                  <a:schemeClr val="accent2"/>
                </a:solidFill>
                <a:sym typeface="+mn-ea"/>
              </a:rPr>
              <a:t>alert</a:t>
            </a:r>
            <a:r>
              <a:rPr lang="en-US" sz="1200" b="1">
                <a:solidFill>
                  <a:srgbClr val="00B0F0"/>
                </a:solidFill>
                <a:sym typeface="+mn-ea"/>
              </a:rPr>
              <a:t>(</a:t>
            </a:r>
            <a:r>
              <a:rPr lang="en-US" sz="1200" b="1">
                <a:solidFill>
                  <a:schemeClr val="accent4"/>
                </a:solidFill>
                <a:sym typeface="+mn-ea"/>
              </a:rPr>
              <a:t>elem</a:t>
            </a:r>
            <a:r>
              <a:rPr lang="en-US" sz="1200" b="1">
                <a:solidFill>
                  <a:srgbClr val="00B0F0"/>
                </a:solidFill>
                <a:sym typeface="+mn-ea"/>
              </a:rPr>
              <a:t>.</a:t>
            </a:r>
            <a:r>
              <a:rPr lang="en-US" sz="1200" b="1">
                <a:solidFill>
                  <a:schemeClr val="bg1">
                    <a:lumMod val="75000"/>
                  </a:schemeClr>
                </a:solidFill>
                <a:sym typeface="+mn-ea"/>
              </a:rPr>
              <a:t>id</a:t>
            </a:r>
            <a:r>
              <a:rPr lang="en-US" sz="1200" b="1">
                <a:solidFill>
                  <a:srgbClr val="00B0F0"/>
                </a:solidFill>
                <a:sym typeface="+mn-ea"/>
              </a:rPr>
              <a:t>); </a:t>
            </a:r>
            <a:r>
              <a:rPr lang="en-US" sz="1200" b="1">
                <a:solidFill>
                  <a:srgbClr val="92D050"/>
                </a:solidFill>
                <a:sym typeface="+mn-ea"/>
              </a:rPr>
              <a:t>// "elem"</a:t>
            </a:r>
            <a:r>
              <a:rPr lang="en-US" sz="1200" b="1">
                <a:solidFill>
                  <a:srgbClr val="00B0F0"/>
                </a:solidFill>
                <a:sym typeface="+mn-ea"/>
              </a:rPr>
              <a:t>               </a:t>
            </a:r>
            <a:r>
              <a:rPr lang="en-US" sz="1200" b="1">
                <a:solidFill>
                  <a:schemeClr val="accent2"/>
                </a:solidFill>
                <a:sym typeface="+mn-ea"/>
              </a:rPr>
              <a:t>alert</a:t>
            </a:r>
            <a:r>
              <a:rPr lang="en-US" sz="1200" b="1">
                <a:solidFill>
                  <a:srgbClr val="00B0F0"/>
                </a:solidFill>
                <a:sym typeface="+mn-ea"/>
              </a:rPr>
              <a:t>(</a:t>
            </a:r>
            <a:r>
              <a:rPr lang="en-US" sz="1200" b="1">
                <a:solidFill>
                  <a:schemeClr val="accent4"/>
                </a:solidFill>
                <a:sym typeface="+mn-ea"/>
              </a:rPr>
              <a:t>elem</a:t>
            </a:r>
            <a:r>
              <a:rPr lang="en-US" sz="1200" b="1">
                <a:solidFill>
                  <a:srgbClr val="00B0F0"/>
                </a:solidFill>
                <a:sym typeface="+mn-ea"/>
              </a:rPr>
              <a:t>.</a:t>
            </a:r>
            <a:r>
              <a:rPr lang="en-US" sz="1200" b="1">
                <a:solidFill>
                  <a:schemeClr val="bg1">
                    <a:lumMod val="75000"/>
                  </a:schemeClr>
                </a:solidFill>
                <a:sym typeface="+mn-ea"/>
              </a:rPr>
              <a:t>value</a:t>
            </a:r>
            <a:r>
              <a:rPr lang="en-US" sz="1200" b="1">
                <a:solidFill>
                  <a:srgbClr val="00B0F0"/>
                </a:solidFill>
                <a:sym typeface="+mn-ea"/>
              </a:rPr>
              <a:t>); </a:t>
            </a:r>
            <a:r>
              <a:rPr lang="en-US" sz="1200" b="1">
                <a:solidFill>
                  <a:srgbClr val="92D050"/>
                </a:solidFill>
                <a:sym typeface="+mn-ea"/>
              </a:rPr>
              <a:t>// value</a:t>
            </a:r>
            <a:r>
              <a:rPr lang="en-US" sz="1200" b="1">
                <a:solidFill>
                  <a:srgbClr val="00B0F0"/>
                </a:solidFill>
                <a:sym typeface="+mn-ea"/>
              </a:rPr>
              <a:t>    &lt;/script&gt;</a:t>
            </a:r>
          </a:p>
        </p:txBody>
      </p:sp>
      <p:sp>
        <p:nvSpPr>
          <p:cNvPr id="11" name="Rectangles 10"/>
          <p:cNvSpPr/>
          <p:nvPr/>
        </p:nvSpPr>
        <p:spPr>
          <a:xfrm>
            <a:off x="51435" y="3148330"/>
            <a:ext cx="4589780" cy="22440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solidFill>
                  <a:srgbClr val="FFFF00"/>
                </a:solidFill>
                <a:sym typeface="+mn-ea"/>
              </a:rPr>
              <a:t>Attribute and properties of  Elements:</a:t>
            </a: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hasAttribute</a:t>
            </a:r>
            <a:r>
              <a:rPr lang="en-US" sz="1200" b="1">
                <a:solidFill>
                  <a:srgbClr val="00B0F0"/>
                </a:solidFill>
                <a:sym typeface="+mn-ea"/>
              </a:rPr>
              <a:t>('</a:t>
            </a:r>
            <a:r>
              <a:rPr lang="en-US" sz="1200" b="1">
                <a:solidFill>
                  <a:schemeClr val="bg1"/>
                </a:solidFill>
                <a:sym typeface="+mn-ea"/>
              </a:rPr>
              <a:t>attribute</a:t>
            </a:r>
            <a:r>
              <a:rPr lang="en-US" sz="1200" b="1">
                <a:solidFill>
                  <a:srgbClr val="00B0F0"/>
                </a:solidFill>
                <a:sym typeface="+mn-ea"/>
              </a:rPr>
              <a:t>')  </a:t>
            </a:r>
            <a:r>
              <a:rPr lang="en-US" sz="1200" b="1">
                <a:solidFill>
                  <a:srgbClr val="92D050"/>
                </a:solidFill>
                <a:sym typeface="+mn-ea"/>
              </a:rPr>
              <a:t>: checks for existence of an attribute on an element.</a:t>
            </a:r>
            <a:endParaRPr lang="en-US" sz="1200" b="1">
              <a:solidFill>
                <a:srgbClr val="FFFF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getAttribute</a:t>
            </a:r>
            <a:r>
              <a:rPr lang="en-US" sz="1200" b="1">
                <a:solidFill>
                  <a:srgbClr val="00B0F0"/>
                </a:solidFill>
                <a:sym typeface="+mn-ea"/>
              </a:rPr>
              <a:t>('</a:t>
            </a:r>
            <a:r>
              <a:rPr lang="en-US" sz="1200" b="1">
                <a:solidFill>
                  <a:schemeClr val="bg1"/>
                </a:solidFill>
                <a:sym typeface="+mn-ea"/>
              </a:rPr>
              <a:t>attribute</a:t>
            </a:r>
            <a:r>
              <a:rPr lang="en-US" sz="1200" b="1">
                <a:solidFill>
                  <a:srgbClr val="00B0F0"/>
                </a:solidFill>
                <a:sym typeface="+mn-ea"/>
              </a:rPr>
              <a:t>')  </a:t>
            </a:r>
            <a:r>
              <a:rPr lang="en-US" sz="1200" b="1">
                <a:solidFill>
                  <a:srgbClr val="92D050"/>
                </a:solidFill>
                <a:sym typeface="+mn-ea"/>
              </a:rPr>
              <a:t>: gets the value of an attribute on an element.</a:t>
            </a:r>
            <a:endParaRPr lang="en-US" sz="1200" b="1">
              <a:solidFill>
                <a:srgbClr val="FFFF0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setAttribute</a:t>
            </a:r>
            <a:r>
              <a:rPr lang="en-US" sz="1200" b="1">
                <a:solidFill>
                  <a:srgbClr val="00B0F0"/>
                </a:solidFill>
                <a:sym typeface="+mn-ea"/>
              </a:rPr>
              <a:t>('</a:t>
            </a:r>
            <a:r>
              <a:rPr lang="en-US" sz="1200" b="1">
                <a:solidFill>
                  <a:schemeClr val="bg1"/>
                </a:solidFill>
                <a:sym typeface="+mn-ea"/>
              </a:rPr>
              <a:t>attribute</a:t>
            </a:r>
            <a:r>
              <a:rPr lang="en-US" sz="1200" b="1">
                <a:solidFill>
                  <a:srgbClr val="00B0F0"/>
                </a:solidFill>
                <a:sym typeface="+mn-ea"/>
              </a:rPr>
              <a:t>', '</a:t>
            </a:r>
            <a:r>
              <a:rPr lang="en-US" sz="1200" b="1">
                <a:solidFill>
                  <a:schemeClr val="bg1"/>
                </a:solidFill>
                <a:sym typeface="+mn-ea"/>
              </a:rPr>
              <a:t>value</a:t>
            </a:r>
            <a:r>
              <a:rPr lang="en-US" sz="1200" b="1">
                <a:solidFill>
                  <a:srgbClr val="00B0F0"/>
                </a:solidFill>
                <a:sym typeface="+mn-ea"/>
              </a:rPr>
              <a:t>')  </a:t>
            </a:r>
            <a:r>
              <a:rPr lang="en-US" sz="1200" b="1">
                <a:solidFill>
                  <a:srgbClr val="92D050"/>
                </a:solidFill>
                <a:sym typeface="+mn-ea"/>
              </a:rPr>
              <a:t>: Sets the value of an attribute on an element.</a:t>
            </a: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removeAttribute</a:t>
            </a:r>
            <a:r>
              <a:rPr lang="en-US" sz="1200" b="1">
                <a:solidFill>
                  <a:srgbClr val="00B0F0"/>
                </a:solidFill>
                <a:sym typeface="+mn-ea"/>
              </a:rPr>
              <a:t>('</a:t>
            </a:r>
            <a:r>
              <a:rPr lang="en-US" sz="1200" b="1">
                <a:solidFill>
                  <a:schemeClr val="bg1"/>
                </a:solidFill>
                <a:sym typeface="+mn-ea"/>
              </a:rPr>
              <a:t>attribute</a:t>
            </a:r>
            <a:r>
              <a:rPr lang="en-US" sz="1200" b="1">
                <a:solidFill>
                  <a:srgbClr val="00B0F0"/>
                </a:solidFill>
                <a:sym typeface="+mn-ea"/>
              </a:rPr>
              <a:t>')  </a:t>
            </a:r>
            <a:r>
              <a:rPr lang="en-US" sz="1200" b="1">
                <a:solidFill>
                  <a:srgbClr val="92D050"/>
                </a:solidFill>
                <a:sym typeface="+mn-ea"/>
              </a:rPr>
              <a:t>: removes the attribute of an element.</a:t>
            </a:r>
          </a:p>
          <a:p>
            <a:pPr algn="l"/>
            <a:r>
              <a:rPr lang="en-US" sz="1200" b="1">
                <a:solidFill>
                  <a:srgbClr val="E907E7"/>
                </a:solidFill>
                <a:sym typeface="+mn-ea"/>
              </a:rPr>
              <a:t>attribute names are case-insensitive</a:t>
            </a:r>
          </a:p>
          <a:p>
            <a:pPr algn="l"/>
            <a:r>
              <a:rPr lang="en-US" sz="1200" b="1">
                <a:solidFill>
                  <a:srgbClr val="00B0F0"/>
                </a:solidFill>
                <a:sym typeface="+mn-ea"/>
              </a:rPr>
              <a:t>Element</a:t>
            </a:r>
            <a:r>
              <a:rPr lang="en-US" sz="1200" b="1">
                <a:solidFill>
                  <a:srgbClr val="92D050"/>
                </a:solidFill>
                <a:sym typeface="+mn-ea"/>
              </a:rPr>
              <a:t>.</a:t>
            </a:r>
            <a:r>
              <a:rPr lang="en-US" sz="1200" b="1">
                <a:solidFill>
                  <a:srgbClr val="00B0F0"/>
                </a:solidFill>
                <a:sym typeface="+mn-ea"/>
              </a:rPr>
              <a:t>prototype</a:t>
            </a:r>
            <a:r>
              <a:rPr lang="en-US" sz="1200" b="1">
                <a:solidFill>
                  <a:srgbClr val="92D050"/>
                </a:solidFill>
                <a:sym typeface="+mn-ea"/>
              </a:rPr>
              <a:t>.</a:t>
            </a:r>
            <a:r>
              <a:rPr lang="en-US" sz="1200" b="1">
                <a:solidFill>
                  <a:schemeClr val="accent4"/>
                </a:solidFill>
                <a:sym typeface="+mn-ea"/>
              </a:rPr>
              <a:t>prototypeName </a:t>
            </a:r>
            <a:r>
              <a:rPr lang="en-US" sz="1200" b="1">
                <a:solidFill>
                  <a:srgbClr val="92D050"/>
                </a:solidFill>
                <a:sym typeface="+mn-ea"/>
              </a:rPr>
              <a:t>= </a:t>
            </a:r>
            <a:r>
              <a:rPr lang="en-US" sz="1200" b="1">
                <a:solidFill>
                  <a:schemeClr val="bg1"/>
                </a:solidFill>
                <a:sym typeface="+mn-ea"/>
              </a:rPr>
              <a:t>prototypeValue </a:t>
            </a:r>
            <a:r>
              <a:rPr lang="en-US" sz="1200" b="1">
                <a:solidFill>
                  <a:srgbClr val="92D050"/>
                </a:solidFill>
                <a:sym typeface="+mn-ea"/>
              </a:rPr>
              <a:t>// modify built-in prototypes of  Elements</a:t>
            </a:r>
          </a:p>
        </p:txBody>
      </p:sp>
      <p:sp>
        <p:nvSpPr>
          <p:cNvPr id="12" name="Rectangles 11"/>
          <p:cNvSpPr/>
          <p:nvPr/>
        </p:nvSpPr>
        <p:spPr>
          <a:xfrm>
            <a:off x="52070" y="5392420"/>
            <a:ext cx="4589145" cy="10172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solidFill>
                  <a:srgbClr val="FFFF00"/>
                </a:solidFill>
                <a:sym typeface="+mn-ea"/>
              </a:rPr>
              <a:t>modify built-in prototypes of  Object:</a:t>
            </a:r>
          </a:p>
          <a:p>
            <a:pPr algn="l"/>
            <a:r>
              <a:rPr lang="en-US" sz="1200" b="1">
                <a:solidFill>
                  <a:srgbClr val="00B0F0"/>
                </a:solidFill>
                <a:sym typeface="+mn-ea"/>
              </a:rPr>
              <a:t>Object</a:t>
            </a:r>
            <a:r>
              <a:rPr lang="en-US" sz="1200" b="1">
                <a:solidFill>
                  <a:srgbClr val="92D050"/>
                </a:solidFill>
                <a:sym typeface="+mn-ea"/>
              </a:rPr>
              <a:t>.</a:t>
            </a:r>
            <a:r>
              <a:rPr lang="en-US" sz="1200" b="1">
                <a:solidFill>
                  <a:srgbClr val="00B0F0"/>
                </a:solidFill>
                <a:sym typeface="+mn-ea"/>
              </a:rPr>
              <a:t>prototype</a:t>
            </a:r>
            <a:r>
              <a:rPr lang="en-US" sz="1200" b="1">
                <a:solidFill>
                  <a:srgbClr val="92D050"/>
                </a:solidFill>
                <a:sym typeface="+mn-ea"/>
              </a:rPr>
              <a:t>.</a:t>
            </a:r>
            <a:r>
              <a:rPr lang="en-US" sz="1200" b="1">
                <a:solidFill>
                  <a:schemeClr val="accent4"/>
                </a:solidFill>
                <a:sym typeface="+mn-ea"/>
              </a:rPr>
              <a:t>prototypeName </a:t>
            </a:r>
            <a:r>
              <a:rPr lang="en-US" sz="1200" b="1">
                <a:solidFill>
                  <a:srgbClr val="92D050"/>
                </a:solidFill>
                <a:sym typeface="+mn-ea"/>
              </a:rPr>
              <a:t>= </a:t>
            </a:r>
            <a:r>
              <a:rPr lang="en-US" sz="1200" b="1">
                <a:solidFill>
                  <a:schemeClr val="bg1"/>
                </a:solidFill>
                <a:sym typeface="+mn-ea"/>
              </a:rPr>
              <a:t>prototypeValue </a:t>
            </a:r>
            <a:endParaRPr lang="en-US" sz="1200" b="1">
              <a:solidFill>
                <a:srgbClr val="92D050"/>
              </a:solidFill>
              <a:sym typeface="+mn-ea"/>
            </a:endParaRPr>
          </a:p>
          <a:p>
            <a:pPr algn="l"/>
            <a:r>
              <a:rPr lang="en-US" sz="1200" b="1">
                <a:solidFill>
                  <a:srgbClr val="92D050"/>
                </a:solidFill>
                <a:sym typeface="+mn-ea"/>
              </a:rPr>
              <a:t>// prototypeValue  can be function , array , object , number , sttring , etc</a:t>
            </a:r>
          </a:p>
          <a:p>
            <a:pPr algn="l"/>
            <a:r>
              <a:rPr lang="en-US" sz="1200" b="1">
                <a:solidFill>
                  <a:srgbClr val="92D050"/>
                </a:solidFill>
                <a:sym typeface="+mn-ea"/>
              </a:rPr>
              <a:t>// Object can be Object , Array, Element, Number, String, etc</a:t>
            </a:r>
          </a:p>
        </p:txBody>
      </p:sp>
      <p:sp>
        <p:nvSpPr>
          <p:cNvPr id="14" name="Rectangles 13"/>
          <p:cNvSpPr/>
          <p:nvPr/>
        </p:nvSpPr>
        <p:spPr>
          <a:xfrm>
            <a:off x="4641215" y="2488565"/>
            <a:ext cx="5172710" cy="42799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solidFill>
                  <a:srgbClr val="FFFF00"/>
                </a:solidFill>
                <a:sym typeface="+mn-ea"/>
              </a:rPr>
              <a:t>Methods to create new nodes:</a:t>
            </a:r>
            <a:endParaRPr lang="en-US" sz="1200" b="1">
              <a:solidFill>
                <a:srgbClr val="00B0F0"/>
              </a:solidFill>
              <a:sym typeface="+mn-ea"/>
            </a:endParaRPr>
          </a:p>
          <a:p>
            <a:pPr algn="l"/>
            <a:r>
              <a:rPr lang="en-US" sz="1200" b="1">
                <a:solidFill>
                  <a:srgbClr val="00B0F0"/>
                </a:solidFill>
                <a:sym typeface="+mn-ea"/>
              </a:rPr>
              <a:t>document.</a:t>
            </a:r>
            <a:r>
              <a:rPr lang="en-US" sz="1200" b="1">
                <a:solidFill>
                  <a:schemeClr val="accent4"/>
                </a:solidFill>
                <a:sym typeface="+mn-ea"/>
              </a:rPr>
              <a:t>createElement</a:t>
            </a:r>
            <a:r>
              <a:rPr lang="en-US" sz="1200" b="1">
                <a:solidFill>
                  <a:srgbClr val="00B0F0"/>
                </a:solidFill>
                <a:sym typeface="+mn-ea"/>
              </a:rPr>
              <a:t>(</a:t>
            </a:r>
            <a:r>
              <a:rPr lang="en-US" sz="1200" b="1">
                <a:solidFill>
                  <a:schemeClr val="bg1"/>
                </a:solidFill>
                <a:sym typeface="+mn-ea"/>
              </a:rPr>
              <a:t>’tagName’</a:t>
            </a:r>
            <a:r>
              <a:rPr lang="en-US" sz="1200" b="1">
                <a:solidFill>
                  <a:srgbClr val="00B0F0"/>
                </a:solidFill>
                <a:sym typeface="+mn-ea"/>
              </a:rPr>
              <a:t>)</a:t>
            </a:r>
            <a:r>
              <a:rPr lang="en-US" sz="1200" b="1">
                <a:solidFill>
                  <a:srgbClr val="92D050"/>
                </a:solidFill>
                <a:sym typeface="+mn-ea"/>
              </a:rPr>
              <a:t> – creates an element with the given tag,</a:t>
            </a:r>
          </a:p>
          <a:p>
            <a:pPr algn="l"/>
            <a:r>
              <a:rPr lang="en-US" sz="1200" b="1">
                <a:solidFill>
                  <a:srgbClr val="00B0F0"/>
                </a:solidFill>
                <a:sym typeface="+mn-ea"/>
              </a:rPr>
              <a:t>document.</a:t>
            </a:r>
            <a:r>
              <a:rPr lang="en-US" sz="1200" b="1">
                <a:solidFill>
                  <a:schemeClr val="accent4"/>
                </a:solidFill>
                <a:sym typeface="+mn-ea"/>
              </a:rPr>
              <a:t>createTextNode</a:t>
            </a:r>
            <a:r>
              <a:rPr lang="en-US" sz="1200" b="1">
                <a:solidFill>
                  <a:srgbClr val="00B0F0"/>
                </a:solidFill>
                <a:sym typeface="+mn-ea"/>
              </a:rPr>
              <a:t>(</a:t>
            </a:r>
            <a:r>
              <a:rPr lang="en-US" sz="1200" b="1">
                <a:solidFill>
                  <a:schemeClr val="bg1"/>
                </a:solidFill>
                <a:sym typeface="+mn-ea"/>
              </a:rPr>
              <a:t>value</a:t>
            </a:r>
            <a:r>
              <a:rPr lang="en-US" sz="1200" b="1">
                <a:solidFill>
                  <a:srgbClr val="00B0F0"/>
                </a:solidFill>
                <a:sym typeface="+mn-ea"/>
              </a:rPr>
              <a:t>)</a:t>
            </a:r>
            <a:r>
              <a:rPr lang="en-US" sz="1200" b="1">
                <a:solidFill>
                  <a:srgbClr val="92D050"/>
                </a:solidFill>
                <a:sym typeface="+mn-ea"/>
              </a:rPr>
              <a:t> – creates a text node (rarely used),</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cloneNode</a:t>
            </a:r>
            <a:r>
              <a:rPr lang="en-US" sz="1200" b="1">
                <a:solidFill>
                  <a:srgbClr val="00B0F0"/>
                </a:solidFill>
                <a:sym typeface="+mn-ea"/>
              </a:rPr>
              <a:t>(</a:t>
            </a:r>
            <a:r>
              <a:rPr lang="en-US" sz="1200" b="1">
                <a:solidFill>
                  <a:schemeClr val="bg1"/>
                </a:solidFill>
                <a:sym typeface="+mn-ea"/>
              </a:rPr>
              <a:t>deep</a:t>
            </a:r>
            <a:r>
              <a:rPr lang="en-US" sz="1200" b="1">
                <a:solidFill>
                  <a:srgbClr val="00B0F0"/>
                </a:solidFill>
                <a:sym typeface="+mn-ea"/>
              </a:rPr>
              <a:t>) </a:t>
            </a:r>
            <a:r>
              <a:rPr lang="en-US" sz="1200" b="1">
                <a:solidFill>
                  <a:srgbClr val="92D050"/>
                </a:solidFill>
                <a:sym typeface="+mn-ea"/>
              </a:rPr>
              <a:t>– clones the element, if deep==true then with all descendants.</a:t>
            </a:r>
            <a:endParaRPr lang="en-US" sz="1200" b="1">
              <a:solidFill>
                <a:srgbClr val="FFFF00"/>
              </a:solidFill>
              <a:sym typeface="+mn-ea"/>
            </a:endParaRPr>
          </a:p>
          <a:p>
            <a:pPr algn="ctr"/>
            <a:r>
              <a:rPr lang="en-US" sz="1200" b="1">
                <a:solidFill>
                  <a:srgbClr val="FFFF00"/>
                </a:solidFill>
                <a:sym typeface="+mn-ea"/>
              </a:rPr>
              <a:t>Insertion and removal  node or element :</a:t>
            </a:r>
            <a:endParaRPr lang="en-US" sz="1200" b="1">
              <a:solidFill>
                <a:srgbClr val="00B0F0"/>
              </a:solidFill>
              <a:sym typeface="+mn-ea"/>
            </a:endParaRPr>
          </a:p>
          <a:p>
            <a:pPr algn="l"/>
            <a:r>
              <a:rPr lang="en-US" sz="1200" b="1">
                <a:solidFill>
                  <a:srgbClr val="FF0000"/>
                </a:solidFill>
                <a:sym typeface="+mn-ea"/>
              </a:rPr>
              <a:t>node</a:t>
            </a:r>
            <a:r>
              <a:rPr lang="en-US" sz="1200" b="1">
                <a:solidFill>
                  <a:srgbClr val="00B0F0"/>
                </a:solidFill>
                <a:sym typeface="+mn-ea"/>
              </a:rPr>
              <a:t>.</a:t>
            </a:r>
            <a:r>
              <a:rPr lang="en-US" sz="1200" b="1">
                <a:solidFill>
                  <a:schemeClr val="accent4"/>
                </a:solidFill>
                <a:sym typeface="+mn-ea"/>
              </a:rPr>
              <a:t>append</a:t>
            </a:r>
            <a:r>
              <a:rPr lang="en-US" sz="1200" b="1">
                <a:solidFill>
                  <a:srgbClr val="00B0F0"/>
                </a:solidFill>
                <a:sym typeface="+mn-ea"/>
              </a:rPr>
              <a:t>(</a:t>
            </a:r>
            <a:r>
              <a:rPr lang="en-US" sz="1200" b="1">
                <a:solidFill>
                  <a:schemeClr val="bg1"/>
                </a:solidFill>
                <a:sym typeface="+mn-ea"/>
              </a:rPr>
              <a:t>...nodes or strings</a:t>
            </a:r>
            <a:r>
              <a:rPr lang="en-US" sz="1200" b="1">
                <a:solidFill>
                  <a:srgbClr val="00B0F0"/>
                </a:solidFill>
                <a:sym typeface="+mn-ea"/>
              </a:rPr>
              <a:t>) </a:t>
            </a:r>
            <a:r>
              <a:rPr lang="en-US" sz="1200" b="1">
                <a:solidFill>
                  <a:srgbClr val="92D050"/>
                </a:solidFill>
                <a:sym typeface="+mn-ea"/>
              </a:rPr>
              <a:t>– insert into node, at the end,</a:t>
            </a:r>
          </a:p>
          <a:p>
            <a:pPr algn="l"/>
            <a:r>
              <a:rPr lang="en-US" sz="1200" b="1">
                <a:solidFill>
                  <a:srgbClr val="FF0000"/>
                </a:solidFill>
                <a:sym typeface="+mn-ea"/>
              </a:rPr>
              <a:t>node</a:t>
            </a:r>
            <a:r>
              <a:rPr lang="en-US" sz="1200" b="1">
                <a:solidFill>
                  <a:srgbClr val="00B0F0"/>
                </a:solidFill>
                <a:sym typeface="+mn-ea"/>
              </a:rPr>
              <a:t>.</a:t>
            </a:r>
            <a:r>
              <a:rPr lang="en-US" sz="1200" b="1">
                <a:solidFill>
                  <a:schemeClr val="accent4"/>
                </a:solidFill>
                <a:sym typeface="+mn-ea"/>
              </a:rPr>
              <a:t>prepend</a:t>
            </a:r>
            <a:r>
              <a:rPr lang="en-US" sz="1200" b="1">
                <a:solidFill>
                  <a:srgbClr val="00B0F0"/>
                </a:solidFill>
                <a:sym typeface="+mn-ea"/>
              </a:rPr>
              <a:t>(</a:t>
            </a:r>
            <a:r>
              <a:rPr lang="en-US" sz="1200" b="1">
                <a:solidFill>
                  <a:schemeClr val="bg1"/>
                </a:solidFill>
                <a:sym typeface="+mn-ea"/>
              </a:rPr>
              <a:t>...nodes or strings</a:t>
            </a:r>
            <a:r>
              <a:rPr lang="en-US" sz="1200" b="1">
                <a:solidFill>
                  <a:srgbClr val="00B0F0"/>
                </a:solidFill>
                <a:sym typeface="+mn-ea"/>
              </a:rPr>
              <a:t>)</a:t>
            </a:r>
            <a:r>
              <a:rPr lang="en-US" sz="1200" b="1">
                <a:solidFill>
                  <a:srgbClr val="92D050"/>
                </a:solidFill>
                <a:sym typeface="+mn-ea"/>
              </a:rPr>
              <a:t> – insert into node, at the beginning,</a:t>
            </a:r>
          </a:p>
          <a:p>
            <a:pPr algn="l"/>
            <a:r>
              <a:rPr lang="en-US" sz="1200" b="1">
                <a:solidFill>
                  <a:srgbClr val="FF0000"/>
                </a:solidFill>
                <a:sym typeface="+mn-ea"/>
              </a:rPr>
              <a:t>node</a:t>
            </a:r>
            <a:r>
              <a:rPr lang="en-US" sz="1200" b="1">
                <a:solidFill>
                  <a:srgbClr val="00B0F0"/>
                </a:solidFill>
                <a:sym typeface="+mn-ea"/>
              </a:rPr>
              <a:t>.</a:t>
            </a:r>
            <a:r>
              <a:rPr lang="en-US" sz="1200" b="1">
                <a:solidFill>
                  <a:schemeClr val="accent4"/>
                </a:solidFill>
                <a:sym typeface="+mn-ea"/>
              </a:rPr>
              <a:t>before</a:t>
            </a:r>
            <a:r>
              <a:rPr lang="en-US" sz="1200" b="1">
                <a:solidFill>
                  <a:srgbClr val="00B0F0"/>
                </a:solidFill>
                <a:sym typeface="+mn-ea"/>
              </a:rPr>
              <a:t>(</a:t>
            </a:r>
            <a:r>
              <a:rPr lang="en-US" sz="1200" b="1">
                <a:solidFill>
                  <a:schemeClr val="bg1"/>
                </a:solidFill>
                <a:sym typeface="+mn-ea"/>
              </a:rPr>
              <a:t>...nodes or strings</a:t>
            </a:r>
            <a:r>
              <a:rPr lang="en-US" sz="1200" b="1">
                <a:solidFill>
                  <a:srgbClr val="00B0F0"/>
                </a:solidFill>
                <a:sym typeface="+mn-ea"/>
              </a:rPr>
              <a:t>)</a:t>
            </a:r>
            <a:r>
              <a:rPr lang="en-US" sz="1200" b="1">
                <a:solidFill>
                  <a:srgbClr val="92D050"/>
                </a:solidFill>
                <a:sym typeface="+mn-ea"/>
              </a:rPr>
              <a:t> – insert right before node,</a:t>
            </a:r>
          </a:p>
          <a:p>
            <a:pPr algn="l"/>
            <a:r>
              <a:rPr lang="en-US" sz="1200" b="1">
                <a:solidFill>
                  <a:srgbClr val="FF0000"/>
                </a:solidFill>
                <a:sym typeface="+mn-ea"/>
              </a:rPr>
              <a:t>node</a:t>
            </a:r>
            <a:r>
              <a:rPr lang="en-US" sz="1200" b="1">
                <a:solidFill>
                  <a:srgbClr val="00B0F0"/>
                </a:solidFill>
                <a:sym typeface="+mn-ea"/>
              </a:rPr>
              <a:t>.</a:t>
            </a:r>
            <a:r>
              <a:rPr lang="en-US" sz="1200" b="1">
                <a:solidFill>
                  <a:schemeClr val="accent4"/>
                </a:solidFill>
                <a:sym typeface="+mn-ea"/>
              </a:rPr>
              <a:t>after</a:t>
            </a:r>
            <a:r>
              <a:rPr lang="en-US" sz="1200" b="1">
                <a:solidFill>
                  <a:srgbClr val="00B0F0"/>
                </a:solidFill>
                <a:sym typeface="+mn-ea"/>
              </a:rPr>
              <a:t>(</a:t>
            </a:r>
            <a:r>
              <a:rPr lang="en-US" sz="1200" b="1">
                <a:solidFill>
                  <a:schemeClr val="bg1"/>
                </a:solidFill>
                <a:sym typeface="+mn-ea"/>
              </a:rPr>
              <a:t>...nodes or strings</a:t>
            </a:r>
            <a:r>
              <a:rPr lang="en-US" sz="1200" b="1">
                <a:solidFill>
                  <a:srgbClr val="00B0F0"/>
                </a:solidFill>
                <a:sym typeface="+mn-ea"/>
              </a:rPr>
              <a:t>) </a:t>
            </a:r>
            <a:r>
              <a:rPr lang="en-US" sz="1200" b="1">
                <a:solidFill>
                  <a:srgbClr val="92D050"/>
                </a:solidFill>
                <a:sym typeface="+mn-ea"/>
              </a:rPr>
              <a:t>– insert right after node,</a:t>
            </a:r>
            <a:endParaRPr lang="en-US" sz="1200" b="1">
              <a:solidFill>
                <a:srgbClr val="00B0F0"/>
              </a:solidFill>
              <a:sym typeface="+mn-ea"/>
            </a:endParaRPr>
          </a:p>
          <a:p>
            <a:pPr algn="l"/>
            <a:r>
              <a:rPr lang="en-US" sz="1200" b="1">
                <a:solidFill>
                  <a:srgbClr val="FF0000"/>
                </a:solidFill>
                <a:sym typeface="+mn-ea"/>
              </a:rPr>
              <a:t>node</a:t>
            </a:r>
            <a:r>
              <a:rPr lang="en-US" sz="1200" b="1">
                <a:solidFill>
                  <a:srgbClr val="00B0F0"/>
                </a:solidFill>
                <a:sym typeface="+mn-ea"/>
              </a:rPr>
              <a:t>.</a:t>
            </a:r>
            <a:r>
              <a:rPr lang="en-US" sz="1200" b="1">
                <a:solidFill>
                  <a:schemeClr val="accent4"/>
                </a:solidFill>
                <a:sym typeface="+mn-ea"/>
              </a:rPr>
              <a:t>replaceWith</a:t>
            </a:r>
            <a:r>
              <a:rPr lang="en-US" sz="1200" b="1">
                <a:solidFill>
                  <a:srgbClr val="00B0F0"/>
                </a:solidFill>
                <a:sym typeface="+mn-ea"/>
              </a:rPr>
              <a:t>(</a:t>
            </a:r>
            <a:r>
              <a:rPr lang="en-US" sz="1200" b="1">
                <a:solidFill>
                  <a:schemeClr val="bg1"/>
                </a:solidFill>
                <a:sym typeface="+mn-ea"/>
              </a:rPr>
              <a:t>...nodes or strings</a:t>
            </a:r>
            <a:r>
              <a:rPr lang="en-US" sz="1200" b="1">
                <a:solidFill>
                  <a:srgbClr val="00B0F0"/>
                </a:solidFill>
                <a:sym typeface="+mn-ea"/>
              </a:rPr>
              <a:t>) </a:t>
            </a:r>
            <a:r>
              <a:rPr lang="en-US" sz="1200" b="1">
                <a:solidFill>
                  <a:srgbClr val="92D050"/>
                </a:solidFill>
                <a:sym typeface="+mn-ea"/>
              </a:rPr>
              <a:t>– replace node.</a:t>
            </a:r>
          </a:p>
          <a:p>
            <a:pPr algn="l"/>
            <a:r>
              <a:rPr lang="en-US" sz="1200" b="1">
                <a:solidFill>
                  <a:srgbClr val="FF0000"/>
                </a:solidFill>
                <a:sym typeface="+mn-ea"/>
              </a:rPr>
              <a:t>node</a:t>
            </a:r>
            <a:r>
              <a:rPr lang="en-US" sz="1200" b="1">
                <a:solidFill>
                  <a:srgbClr val="00B0F0"/>
                </a:solidFill>
                <a:sym typeface="+mn-ea"/>
              </a:rPr>
              <a:t>.</a:t>
            </a:r>
            <a:r>
              <a:rPr lang="en-US" sz="1200" b="1">
                <a:solidFill>
                  <a:schemeClr val="accent4"/>
                </a:solidFill>
                <a:sym typeface="+mn-ea"/>
              </a:rPr>
              <a:t>remove</a:t>
            </a:r>
            <a:r>
              <a:rPr lang="en-US" sz="1200" b="1">
                <a:solidFill>
                  <a:srgbClr val="00B0F0"/>
                </a:solidFill>
                <a:sym typeface="+mn-ea"/>
              </a:rPr>
              <a:t>()</a:t>
            </a:r>
            <a:r>
              <a:rPr lang="en-US" sz="1200" b="1">
                <a:solidFill>
                  <a:srgbClr val="92D050"/>
                </a:solidFill>
                <a:sym typeface="+mn-ea"/>
              </a:rPr>
              <a:t> – remove the node.</a:t>
            </a:r>
          </a:p>
          <a:p>
            <a:pPr algn="l"/>
            <a:r>
              <a:rPr lang="en-US" sz="1200" b="1">
                <a:solidFill>
                  <a:srgbClr val="92D050"/>
                </a:solidFill>
                <a:sym typeface="+mn-ea"/>
              </a:rPr>
              <a:t>Text strings are inserted “as text”.</a:t>
            </a:r>
          </a:p>
          <a:p>
            <a:pPr algn="l"/>
            <a:r>
              <a:rPr lang="en-US" sz="1200" b="1">
                <a:solidFill>
                  <a:srgbClr val="E907E7"/>
                </a:solidFill>
                <a:sym typeface="+mn-ea"/>
              </a:rPr>
              <a:t>There are also “old school” methods:</a:t>
            </a:r>
          </a:p>
          <a:p>
            <a:pPr algn="l"/>
            <a:r>
              <a:rPr lang="en-US" sz="1200" b="1">
                <a:solidFill>
                  <a:srgbClr val="FF0000"/>
                </a:solidFill>
                <a:sym typeface="+mn-ea"/>
              </a:rPr>
              <a:t>parentELement</a:t>
            </a:r>
            <a:r>
              <a:rPr lang="en-US" sz="1200" b="1">
                <a:solidFill>
                  <a:srgbClr val="00B0F0"/>
                </a:solidFill>
                <a:sym typeface="+mn-ea"/>
              </a:rPr>
              <a:t>.appendChild(</a:t>
            </a:r>
            <a:r>
              <a:rPr lang="en-US" sz="1200" b="1">
                <a:solidFill>
                  <a:schemeClr val="bg1"/>
                </a:solidFill>
                <a:sym typeface="+mn-ea"/>
              </a:rPr>
              <a:t>node</a:t>
            </a:r>
            <a:r>
              <a:rPr lang="en-US" sz="1200" b="1">
                <a:solidFill>
                  <a:srgbClr val="00B0F0"/>
                </a:solidFill>
                <a:sym typeface="+mn-ea"/>
              </a:rPr>
              <a:t>)  </a:t>
            </a:r>
            <a:r>
              <a:rPr lang="en-US" sz="1200" b="1">
                <a:solidFill>
                  <a:srgbClr val="92D050"/>
                </a:solidFill>
                <a:sym typeface="+mn-ea"/>
              </a:rPr>
              <a:t>– insert into node, at the end,</a:t>
            </a:r>
            <a:endParaRPr lang="en-US" sz="1200" b="1">
              <a:solidFill>
                <a:srgbClr val="00B0F0"/>
              </a:solidFill>
              <a:sym typeface="+mn-ea"/>
            </a:endParaRPr>
          </a:p>
          <a:p>
            <a:pPr algn="l"/>
            <a:r>
              <a:rPr lang="en-US" sz="1200" b="1">
                <a:solidFill>
                  <a:srgbClr val="FF0000"/>
                </a:solidFill>
                <a:sym typeface="+mn-ea"/>
              </a:rPr>
              <a:t>parentELement</a:t>
            </a:r>
            <a:r>
              <a:rPr lang="en-US" sz="1200" b="1">
                <a:solidFill>
                  <a:srgbClr val="00B0F0"/>
                </a:solidFill>
                <a:sym typeface="+mn-ea"/>
              </a:rPr>
              <a:t>.insertBefore(</a:t>
            </a:r>
            <a:r>
              <a:rPr lang="en-US" sz="1200" b="1">
                <a:solidFill>
                  <a:schemeClr val="bg1"/>
                </a:solidFill>
                <a:sym typeface="+mn-ea"/>
              </a:rPr>
              <a:t>node</a:t>
            </a:r>
            <a:r>
              <a:rPr lang="en-US" sz="1200" b="1">
                <a:solidFill>
                  <a:srgbClr val="00B0F0"/>
                </a:solidFill>
                <a:sym typeface="+mn-ea"/>
              </a:rPr>
              <a:t>, </a:t>
            </a:r>
            <a:r>
              <a:rPr lang="en-US" sz="1200" b="1">
                <a:solidFill>
                  <a:schemeClr val="bg1"/>
                </a:solidFill>
                <a:sym typeface="+mn-ea"/>
              </a:rPr>
              <a:t>nextSibling</a:t>
            </a:r>
            <a:r>
              <a:rPr lang="en-US" sz="1200" b="1">
                <a:solidFill>
                  <a:srgbClr val="00B0F0"/>
                </a:solidFill>
                <a:sym typeface="+mn-ea"/>
              </a:rPr>
              <a:t>) </a:t>
            </a:r>
            <a:r>
              <a:rPr lang="en-US" sz="1200" b="1">
                <a:solidFill>
                  <a:srgbClr val="92D050"/>
                </a:solidFill>
                <a:sym typeface="+mn-ea"/>
              </a:rPr>
              <a:t>–insert right before node,</a:t>
            </a:r>
          </a:p>
          <a:p>
            <a:pPr algn="l"/>
            <a:r>
              <a:rPr lang="en-US" sz="1200" b="1">
                <a:solidFill>
                  <a:srgbClr val="FF0000"/>
                </a:solidFill>
                <a:sym typeface="+mn-ea"/>
              </a:rPr>
              <a:t>parentELement</a:t>
            </a:r>
            <a:r>
              <a:rPr lang="en-US" sz="1200" b="1">
                <a:solidFill>
                  <a:srgbClr val="00B0F0"/>
                </a:solidFill>
                <a:sym typeface="+mn-ea"/>
              </a:rPr>
              <a:t>.removeChild(</a:t>
            </a:r>
            <a:r>
              <a:rPr lang="en-US" sz="1200" b="1">
                <a:solidFill>
                  <a:schemeClr val="bg1"/>
                </a:solidFill>
                <a:sym typeface="+mn-ea"/>
              </a:rPr>
              <a:t>node</a:t>
            </a:r>
            <a:r>
              <a:rPr lang="en-US" sz="1200" b="1">
                <a:solidFill>
                  <a:srgbClr val="00B0F0"/>
                </a:solidFill>
                <a:sym typeface="+mn-ea"/>
              </a:rPr>
              <a:t>) </a:t>
            </a:r>
            <a:r>
              <a:rPr lang="en-US" sz="1200" b="1">
                <a:solidFill>
                  <a:srgbClr val="92D050"/>
                </a:solidFill>
                <a:sym typeface="+mn-ea"/>
              </a:rPr>
              <a:t>– remove the node.,</a:t>
            </a:r>
            <a:endParaRPr lang="en-US" sz="1200" b="1">
              <a:solidFill>
                <a:srgbClr val="00B0F0"/>
              </a:solidFill>
              <a:sym typeface="+mn-ea"/>
            </a:endParaRPr>
          </a:p>
          <a:p>
            <a:pPr algn="l"/>
            <a:r>
              <a:rPr lang="en-US" sz="1200" b="1">
                <a:solidFill>
                  <a:srgbClr val="FF0000"/>
                </a:solidFill>
                <a:sym typeface="+mn-ea"/>
              </a:rPr>
              <a:t>parentELement</a:t>
            </a:r>
            <a:r>
              <a:rPr lang="en-US" sz="1200" b="1">
                <a:solidFill>
                  <a:srgbClr val="00B0F0"/>
                </a:solidFill>
                <a:sym typeface="+mn-ea"/>
              </a:rPr>
              <a:t>.replaceChild(</a:t>
            </a:r>
            <a:r>
              <a:rPr lang="en-US" sz="1200" b="1">
                <a:solidFill>
                  <a:schemeClr val="bg1"/>
                </a:solidFill>
                <a:sym typeface="+mn-ea"/>
              </a:rPr>
              <a:t>newElement</a:t>
            </a:r>
            <a:r>
              <a:rPr lang="en-US" sz="1200" b="1">
                <a:solidFill>
                  <a:srgbClr val="00B0F0"/>
                </a:solidFill>
                <a:sym typeface="+mn-ea"/>
              </a:rPr>
              <a:t>, </a:t>
            </a:r>
            <a:r>
              <a:rPr lang="en-US" sz="1200" b="1">
                <a:solidFill>
                  <a:schemeClr val="bg1"/>
                </a:solidFill>
                <a:sym typeface="+mn-ea"/>
              </a:rPr>
              <a:t>node</a:t>
            </a:r>
            <a:r>
              <a:rPr lang="en-US" sz="1200" b="1">
                <a:solidFill>
                  <a:srgbClr val="00B0F0"/>
                </a:solidFill>
                <a:sym typeface="+mn-ea"/>
              </a:rPr>
              <a:t>) </a:t>
            </a:r>
            <a:r>
              <a:rPr lang="en-US" sz="1200" b="1">
                <a:solidFill>
                  <a:srgbClr val="92D050"/>
                </a:solidFill>
                <a:sym typeface="+mn-ea"/>
              </a:rPr>
              <a:t>– replace node.</a:t>
            </a:r>
            <a:endParaRPr lang="en-US" sz="1200" b="1">
              <a:solidFill>
                <a:srgbClr val="00B0F0"/>
              </a:solidFill>
              <a:sym typeface="+mn-ea"/>
            </a:endParaRPr>
          </a:p>
          <a:p>
            <a:pPr algn="l"/>
            <a:r>
              <a:rPr lang="en-US" sz="1200" b="1">
                <a:solidFill>
                  <a:srgbClr val="92D050"/>
                </a:solidFill>
                <a:sym typeface="+mn-ea"/>
              </a:rPr>
              <a:t>All these methods return node.</a:t>
            </a:r>
          </a:p>
          <a:p>
            <a:pPr algn="l"/>
            <a:endParaRPr lang="en-US" sz="1200" b="1">
              <a:solidFill>
                <a:srgbClr val="92D050"/>
              </a:solidFill>
              <a:sym typeface="+mn-ea"/>
            </a:endParaRPr>
          </a:p>
          <a:p>
            <a:pPr algn="ctr"/>
            <a:r>
              <a:rPr lang="en-US" sz="1200" b="1">
                <a:solidFill>
                  <a:srgbClr val="FFFF00"/>
                </a:solidFill>
                <a:sym typeface="+mn-ea"/>
              </a:rPr>
              <a:t>To append HTML to the page before it has finished loading:</a:t>
            </a:r>
            <a:endParaRPr lang="en-US" sz="1200" b="1">
              <a:solidFill>
                <a:srgbClr val="00B0F0"/>
              </a:solidFill>
              <a:sym typeface="+mn-ea"/>
            </a:endParaRPr>
          </a:p>
          <a:p>
            <a:pPr algn="l"/>
            <a:r>
              <a:rPr lang="en-US" sz="1200" b="1">
                <a:solidFill>
                  <a:srgbClr val="FF0000"/>
                </a:solidFill>
                <a:sym typeface="+mn-ea"/>
              </a:rPr>
              <a:t>document</a:t>
            </a:r>
            <a:r>
              <a:rPr lang="en-US" sz="1200" b="1">
                <a:solidFill>
                  <a:srgbClr val="00B0F0"/>
                </a:solidFill>
                <a:sym typeface="+mn-ea"/>
              </a:rPr>
              <a:t>.</a:t>
            </a:r>
            <a:r>
              <a:rPr lang="en-US" sz="1200" b="1">
                <a:solidFill>
                  <a:srgbClr val="FFC000"/>
                </a:solidFill>
                <a:sym typeface="+mn-ea"/>
              </a:rPr>
              <a:t>write</a:t>
            </a:r>
            <a:r>
              <a:rPr lang="en-US" sz="1200" b="1">
                <a:solidFill>
                  <a:srgbClr val="00B0F0"/>
                </a:solidFill>
                <a:sym typeface="+mn-ea"/>
              </a:rPr>
              <a:t>(</a:t>
            </a:r>
            <a:r>
              <a:rPr lang="en-US" sz="1200" b="1">
                <a:solidFill>
                  <a:schemeClr val="bg1"/>
                </a:solidFill>
                <a:sym typeface="+mn-ea"/>
              </a:rPr>
              <a:t>htmlElement</a:t>
            </a:r>
            <a:r>
              <a:rPr lang="en-US" sz="1200" b="1">
                <a:solidFill>
                  <a:srgbClr val="00B0F0"/>
                </a:solidFill>
                <a:sym typeface="+mn-ea"/>
              </a:rPr>
              <a:t>)</a:t>
            </a:r>
            <a:endParaRPr lang="en-US" sz="1200" b="1">
              <a:solidFill>
                <a:srgbClr val="92D050"/>
              </a:solidFill>
              <a:sym typeface="+mn-ea"/>
            </a:endParaRPr>
          </a:p>
        </p:txBody>
      </p:sp>
      <p:sp>
        <p:nvSpPr>
          <p:cNvPr id="15" name="Rectangles 14"/>
          <p:cNvSpPr/>
          <p:nvPr/>
        </p:nvSpPr>
        <p:spPr>
          <a:xfrm>
            <a:off x="9813925" y="2489200"/>
            <a:ext cx="2309495" cy="42792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solidFill>
                  <a:srgbClr val="FFFF00"/>
                </a:solidFill>
                <a:sym typeface="+mn-ea"/>
              </a:rPr>
              <a:t>Given some HTML in </a:t>
            </a:r>
            <a:r>
              <a:rPr lang="en-US" sz="1200" b="1">
                <a:solidFill>
                  <a:schemeClr val="bg1"/>
                </a:solidFill>
                <a:sym typeface="+mn-ea"/>
              </a:rPr>
              <a:t>htmlElement</a:t>
            </a:r>
            <a:r>
              <a:rPr lang="en-US" sz="1200" b="1">
                <a:solidFill>
                  <a:srgbClr val="FFFF00"/>
                </a:solidFill>
                <a:sym typeface="+mn-ea"/>
              </a:rPr>
              <a:t>, </a:t>
            </a:r>
            <a:r>
              <a:rPr lang="en-US" sz="1200" b="1">
                <a:solidFill>
                  <a:srgbClr val="FF0000"/>
                </a:solidFill>
                <a:sym typeface="+mn-ea"/>
              </a:rPr>
              <a:t>element</a:t>
            </a:r>
            <a:r>
              <a:rPr lang="en-US" sz="1200" b="1">
                <a:solidFill>
                  <a:srgbClr val="FFFF00"/>
                </a:solidFill>
                <a:sym typeface="+mn-ea"/>
              </a:rPr>
              <a:t>.</a:t>
            </a:r>
            <a:r>
              <a:rPr lang="en-US" sz="1200" b="1">
                <a:solidFill>
                  <a:schemeClr val="accent4"/>
                </a:solidFill>
                <a:sym typeface="+mn-ea"/>
              </a:rPr>
              <a:t>insertAdjacentHTML</a:t>
            </a:r>
            <a:r>
              <a:rPr lang="en-US" sz="1200" b="1">
                <a:solidFill>
                  <a:srgbClr val="FFFF00"/>
                </a:solidFill>
                <a:sym typeface="+mn-ea"/>
              </a:rPr>
              <a:t>(</a:t>
            </a:r>
            <a:r>
              <a:rPr lang="en-US" sz="1200" b="1">
                <a:solidFill>
                  <a:schemeClr val="bg1"/>
                </a:solidFill>
                <a:sym typeface="+mn-ea"/>
              </a:rPr>
              <a:t>where</a:t>
            </a:r>
            <a:r>
              <a:rPr lang="en-US" sz="1200" b="1">
                <a:solidFill>
                  <a:srgbClr val="FFFF00"/>
                </a:solidFill>
                <a:sym typeface="+mn-ea"/>
              </a:rPr>
              <a:t>, </a:t>
            </a:r>
            <a:r>
              <a:rPr lang="en-US" sz="1200" b="1">
                <a:solidFill>
                  <a:schemeClr val="bg1"/>
                </a:solidFill>
                <a:sym typeface="+mn-ea"/>
              </a:rPr>
              <a:t>htmlElement</a:t>
            </a:r>
            <a:r>
              <a:rPr lang="en-US" sz="1200" b="1">
                <a:solidFill>
                  <a:srgbClr val="FFFF00"/>
                </a:solidFill>
                <a:sym typeface="+mn-ea"/>
              </a:rPr>
              <a:t>) inserts it depending on the value of </a:t>
            </a:r>
            <a:r>
              <a:rPr lang="en-US" sz="1200" b="1">
                <a:solidFill>
                  <a:schemeClr val="bg1"/>
                </a:solidFill>
                <a:sym typeface="+mn-ea"/>
              </a:rPr>
              <a:t>where</a:t>
            </a:r>
            <a:r>
              <a:rPr lang="en-US" sz="1200" b="1">
                <a:solidFill>
                  <a:srgbClr val="FFFF00"/>
                </a:solidFill>
                <a:sym typeface="+mn-ea"/>
              </a:rPr>
              <a:t>:</a:t>
            </a:r>
            <a:endParaRPr lang="en-US" sz="1200" b="1">
              <a:solidFill>
                <a:srgbClr val="00B0F0"/>
              </a:solidFill>
              <a:sym typeface="+mn-ea"/>
            </a:endParaRPr>
          </a:p>
          <a:p>
            <a:pPr algn="l"/>
            <a:r>
              <a:rPr lang="en-US" sz="1200" b="1">
                <a:solidFill>
                  <a:srgbClr val="00B0F0"/>
                </a:solidFill>
                <a:sym typeface="+mn-ea"/>
              </a:rPr>
              <a:t>"</a:t>
            </a:r>
            <a:r>
              <a:rPr lang="en-US" sz="1200" b="1">
                <a:solidFill>
                  <a:srgbClr val="FFC000"/>
                </a:solidFill>
                <a:sym typeface="+mn-ea"/>
              </a:rPr>
              <a:t>beforebegin</a:t>
            </a:r>
            <a:r>
              <a:rPr lang="en-US" sz="1200" b="1">
                <a:solidFill>
                  <a:srgbClr val="00B0F0"/>
                </a:solidFill>
                <a:sym typeface="+mn-ea"/>
              </a:rPr>
              <a:t>" – insert html right before elem,</a:t>
            </a:r>
          </a:p>
          <a:p>
            <a:pPr algn="l"/>
            <a:r>
              <a:rPr lang="en-US" sz="1200" b="1">
                <a:solidFill>
                  <a:srgbClr val="00B0F0"/>
                </a:solidFill>
                <a:sym typeface="+mn-ea"/>
              </a:rPr>
              <a:t>"</a:t>
            </a:r>
            <a:r>
              <a:rPr lang="en-US" sz="1200" b="1">
                <a:solidFill>
                  <a:srgbClr val="FFC000"/>
                </a:solidFill>
                <a:sym typeface="+mn-ea"/>
              </a:rPr>
              <a:t>afterbegin</a:t>
            </a:r>
            <a:r>
              <a:rPr lang="en-US" sz="1200" b="1">
                <a:solidFill>
                  <a:srgbClr val="00B0F0"/>
                </a:solidFill>
                <a:sym typeface="+mn-ea"/>
              </a:rPr>
              <a:t>" – insert html into elem, at the beginning,</a:t>
            </a:r>
          </a:p>
          <a:p>
            <a:pPr algn="l"/>
            <a:r>
              <a:rPr lang="en-US" sz="1200" b="1">
                <a:solidFill>
                  <a:srgbClr val="00B0F0"/>
                </a:solidFill>
                <a:sym typeface="+mn-ea"/>
              </a:rPr>
              <a:t>"</a:t>
            </a:r>
            <a:r>
              <a:rPr lang="en-US" sz="1200" b="1">
                <a:solidFill>
                  <a:srgbClr val="FFC000"/>
                </a:solidFill>
                <a:sym typeface="+mn-ea"/>
              </a:rPr>
              <a:t>beforeend</a:t>
            </a:r>
            <a:r>
              <a:rPr lang="en-US" sz="1200" b="1">
                <a:solidFill>
                  <a:srgbClr val="00B0F0"/>
                </a:solidFill>
                <a:sym typeface="+mn-ea"/>
              </a:rPr>
              <a:t>" – insert html into elem, at the end,</a:t>
            </a:r>
          </a:p>
          <a:p>
            <a:pPr algn="l"/>
            <a:r>
              <a:rPr lang="en-US" sz="1200" b="1">
                <a:solidFill>
                  <a:srgbClr val="00B0F0"/>
                </a:solidFill>
                <a:sym typeface="+mn-ea"/>
              </a:rPr>
              <a:t>"</a:t>
            </a:r>
            <a:r>
              <a:rPr lang="en-US" sz="1200" b="1">
                <a:solidFill>
                  <a:srgbClr val="FFC000"/>
                </a:solidFill>
                <a:sym typeface="+mn-ea"/>
              </a:rPr>
              <a:t>afterend</a:t>
            </a:r>
            <a:r>
              <a:rPr lang="en-US" sz="1200" b="1">
                <a:solidFill>
                  <a:srgbClr val="00B0F0"/>
                </a:solidFill>
                <a:sym typeface="+mn-ea"/>
              </a:rPr>
              <a:t>" – insert html right after elem.</a:t>
            </a:r>
          </a:p>
          <a:p>
            <a:pPr algn="l"/>
            <a:endParaRPr lang="en-US" sz="1200" b="1">
              <a:solidFill>
                <a:srgbClr val="00B0F0"/>
              </a:solidFill>
              <a:sym typeface="+mn-ea"/>
            </a:endParaRPr>
          </a:p>
          <a:p>
            <a:pPr algn="l"/>
            <a:r>
              <a:rPr lang="en-US" sz="1200" b="1">
                <a:solidFill>
                  <a:srgbClr val="E907E7"/>
                </a:solidFill>
                <a:sym typeface="+mn-ea"/>
              </a:rPr>
              <a:t>Also there are similar methods,</a:t>
            </a:r>
            <a:r>
              <a:rPr lang="en-US" sz="1200" b="1">
                <a:solidFill>
                  <a:srgbClr val="00B0F0"/>
                </a:solidFill>
                <a:sym typeface="+mn-ea"/>
              </a:rPr>
              <a:t> </a:t>
            </a:r>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insertAdjacentText</a:t>
            </a:r>
            <a:r>
              <a:rPr lang="en-US" sz="1200" b="1">
                <a:solidFill>
                  <a:srgbClr val="FFFF00"/>
                </a:solidFill>
                <a:sym typeface="+mn-ea"/>
              </a:rPr>
              <a:t>(</a:t>
            </a:r>
            <a:r>
              <a:rPr lang="en-US" sz="1200" b="1">
                <a:solidFill>
                  <a:schemeClr val="bg1"/>
                </a:solidFill>
                <a:sym typeface="+mn-ea"/>
              </a:rPr>
              <a:t>where</a:t>
            </a:r>
            <a:r>
              <a:rPr lang="en-US" sz="1200" b="1">
                <a:solidFill>
                  <a:srgbClr val="FFFF00"/>
                </a:solidFill>
                <a:sym typeface="+mn-ea"/>
              </a:rPr>
              <a:t>, </a:t>
            </a:r>
            <a:r>
              <a:rPr lang="en-US" sz="1200" b="1">
                <a:solidFill>
                  <a:schemeClr val="bg1"/>
                </a:solidFill>
                <a:sym typeface="+mn-ea"/>
              </a:rPr>
              <a:t>text</a:t>
            </a:r>
            <a:r>
              <a:rPr lang="en-US" sz="1200" b="1">
                <a:solidFill>
                  <a:srgbClr val="FFFF00"/>
                </a:solidFill>
                <a:sym typeface="+mn-ea"/>
              </a:rPr>
              <a:t>)</a:t>
            </a:r>
            <a:r>
              <a:rPr lang="en-US" sz="1200" b="1">
                <a:solidFill>
                  <a:schemeClr val="accent4"/>
                </a:solidFill>
                <a:sym typeface="+mn-ea"/>
              </a:rPr>
              <a:t> </a:t>
            </a:r>
            <a:r>
              <a:rPr lang="en-US" sz="1200" b="1">
                <a:solidFill>
                  <a:srgbClr val="00B0F0"/>
                </a:solidFill>
                <a:sym typeface="+mn-ea"/>
              </a:rPr>
              <a:t>and </a:t>
            </a:r>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insertAdjacentElement</a:t>
            </a:r>
            <a:r>
              <a:rPr lang="en-US" sz="1200" b="1">
                <a:solidFill>
                  <a:srgbClr val="FFFF00"/>
                </a:solidFill>
                <a:sym typeface="+mn-ea"/>
              </a:rPr>
              <a:t>(</a:t>
            </a:r>
            <a:r>
              <a:rPr lang="en-US" sz="1200" b="1">
                <a:solidFill>
                  <a:schemeClr val="bg1"/>
                </a:solidFill>
                <a:sym typeface="+mn-ea"/>
              </a:rPr>
              <a:t>where</a:t>
            </a:r>
            <a:r>
              <a:rPr lang="en-US" sz="1200" b="1">
                <a:solidFill>
                  <a:srgbClr val="FFFF00"/>
                </a:solidFill>
                <a:sym typeface="+mn-ea"/>
              </a:rPr>
              <a:t>, </a:t>
            </a:r>
            <a:r>
              <a:rPr lang="en-US" sz="1200" b="1">
                <a:solidFill>
                  <a:schemeClr val="bg1"/>
                </a:solidFill>
                <a:sym typeface="+mn-ea"/>
              </a:rPr>
              <a:t>element</a:t>
            </a:r>
            <a:r>
              <a:rPr lang="en-US" sz="1200" b="1">
                <a:solidFill>
                  <a:srgbClr val="FFFF00"/>
                </a:solidFill>
                <a:sym typeface="+mn-ea"/>
              </a:rPr>
              <a:t>)</a:t>
            </a:r>
            <a:r>
              <a:rPr lang="en-US" sz="1200" b="1">
                <a:solidFill>
                  <a:srgbClr val="E907E7"/>
                </a:solidFill>
                <a:sym typeface="+mn-ea"/>
              </a:rPr>
              <a:t>, that insert text strings and elements, but they are rarely used</a:t>
            </a:r>
            <a:r>
              <a:rPr lang="en-US" sz="1200" b="1">
                <a:solidFill>
                  <a:srgbClr val="00B0F0"/>
                </a:solidFill>
                <a:sym typeface="+mn-ea"/>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5233670" cy="4622165"/>
          </a:xfrm>
          <a:prstGeom prst="rect">
            <a:avLst/>
          </a:prstGeom>
        </p:spPr>
      </p:pic>
      <p:pic>
        <p:nvPicPr>
          <p:cNvPr id="3" name="Picture 2"/>
          <p:cNvPicPr>
            <a:picLocks noChangeAspect="1"/>
          </p:cNvPicPr>
          <p:nvPr/>
        </p:nvPicPr>
        <p:blipFill>
          <a:blip r:embed="rId3"/>
          <a:srcRect l="5784" r="5541" b="5761"/>
          <a:stretch>
            <a:fillRect/>
          </a:stretch>
        </p:blipFill>
        <p:spPr>
          <a:xfrm>
            <a:off x="5233670" y="0"/>
            <a:ext cx="4867910" cy="3666490"/>
          </a:xfrm>
          <a:prstGeom prst="rect">
            <a:avLst/>
          </a:prstGeom>
        </p:spPr>
      </p:pic>
      <p:sp>
        <p:nvSpPr>
          <p:cNvPr id="14" name="Rectangles 13"/>
          <p:cNvSpPr/>
          <p:nvPr/>
        </p:nvSpPr>
        <p:spPr>
          <a:xfrm>
            <a:off x="5233670" y="3666490"/>
            <a:ext cx="6443345" cy="31013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solidFill>
                  <a:srgbClr val="FFFF00"/>
                </a:solidFill>
                <a:sym typeface="+mn-ea"/>
              </a:rPr>
              <a:t>Insertion and removal  node or element :</a:t>
            </a:r>
            <a:endParaRPr lang="en-US" sz="1200" b="1">
              <a:solidFill>
                <a:srgbClr val="00B0F0"/>
              </a:solidFill>
              <a:sym typeface="+mn-ea"/>
            </a:endParaRPr>
          </a:p>
          <a:p>
            <a:pPr algn="l"/>
            <a:r>
              <a:rPr lang="en-US" sz="1200" b="1">
                <a:solidFill>
                  <a:srgbClr val="00B0F0"/>
                </a:solidFill>
                <a:sym typeface="+mn-ea"/>
              </a:rPr>
              <a:t>offsetHeight	Returns the height of an element, including padding, border and scrollbar</a:t>
            </a:r>
          </a:p>
          <a:p>
            <a:pPr algn="l"/>
            <a:r>
              <a:rPr lang="en-US" sz="1200" b="1">
                <a:solidFill>
                  <a:srgbClr val="00B0F0"/>
                </a:solidFill>
                <a:sym typeface="+mn-ea"/>
              </a:rPr>
              <a:t>offsetWidth	Returns the width of an element, including padding, border and scrollbar</a:t>
            </a:r>
          </a:p>
          <a:p>
            <a:pPr algn="l"/>
            <a:r>
              <a:rPr lang="en-US" sz="1200" b="1">
                <a:solidFill>
                  <a:srgbClr val="00B0F0"/>
                </a:solidFill>
                <a:sym typeface="+mn-ea"/>
              </a:rPr>
              <a:t>offsetLeft	Returns the horizontal offset position of an element</a:t>
            </a:r>
          </a:p>
          <a:p>
            <a:pPr algn="l"/>
            <a:r>
              <a:rPr lang="en-US" sz="1200" b="1">
                <a:solidFill>
                  <a:srgbClr val="00B0F0"/>
                </a:solidFill>
                <a:sym typeface="+mn-ea"/>
              </a:rPr>
              <a:t>offsetParent	Returns the offset container of an element</a:t>
            </a:r>
          </a:p>
          <a:p>
            <a:pPr algn="l"/>
            <a:r>
              <a:rPr lang="en-US" sz="1200" b="1">
                <a:solidFill>
                  <a:srgbClr val="00B0F0"/>
                </a:solidFill>
                <a:sym typeface="+mn-ea"/>
              </a:rPr>
              <a:t>offsetTop	Returns the vertical offset position of an element</a:t>
            </a:r>
          </a:p>
          <a:p>
            <a:pPr algn="l"/>
            <a:r>
              <a:rPr lang="en-US" sz="1200" b="1">
                <a:solidFill>
                  <a:srgbClr val="00B0F0"/>
                </a:solidFill>
                <a:sym typeface="+mn-ea"/>
              </a:rPr>
              <a:t>clientHeight	Returns the height of an element, including padding</a:t>
            </a:r>
          </a:p>
          <a:p>
            <a:pPr algn="l"/>
            <a:r>
              <a:rPr lang="en-US" sz="1200" b="1">
                <a:solidFill>
                  <a:srgbClr val="00B0F0"/>
                </a:solidFill>
                <a:sym typeface="+mn-ea"/>
              </a:rPr>
              <a:t>clientLeft	Returns the width of the left border of an element</a:t>
            </a:r>
          </a:p>
          <a:p>
            <a:pPr algn="l"/>
            <a:r>
              <a:rPr lang="en-US" sz="1200" b="1">
                <a:solidFill>
                  <a:srgbClr val="00B0F0"/>
                </a:solidFill>
                <a:sym typeface="+mn-ea"/>
              </a:rPr>
              <a:t>clientTop	Returns the width of the top border of an element</a:t>
            </a:r>
          </a:p>
          <a:p>
            <a:pPr algn="l"/>
            <a:r>
              <a:rPr lang="en-US" sz="1200" b="1">
                <a:solidFill>
                  <a:srgbClr val="00B0F0"/>
                </a:solidFill>
                <a:sym typeface="+mn-ea"/>
              </a:rPr>
              <a:t>clientWidth	Returns the width of an element, including padding</a:t>
            </a:r>
          </a:p>
          <a:p>
            <a:pPr algn="l"/>
            <a:r>
              <a:rPr lang="en-US" sz="1200" b="1">
                <a:solidFill>
                  <a:srgbClr val="00B0F0"/>
                </a:solidFill>
                <a:sym typeface="+mn-ea"/>
              </a:rPr>
              <a:t>scrollLeft	Sets or returns the number of pixels an element's content is scrolled horizontally</a:t>
            </a:r>
          </a:p>
          <a:p>
            <a:pPr algn="l"/>
            <a:r>
              <a:rPr lang="en-US" sz="1200" b="1">
                <a:solidFill>
                  <a:srgbClr val="00B0F0"/>
                </a:solidFill>
                <a:sym typeface="+mn-ea"/>
              </a:rPr>
              <a:t>scrollTop	Sets or returns the number of pixels an element's content is scrolled vertically</a:t>
            </a:r>
          </a:p>
          <a:p>
            <a:pPr algn="l"/>
            <a:r>
              <a:rPr lang="en-US" sz="1200" b="1">
                <a:solidFill>
                  <a:srgbClr val="00B0F0"/>
                </a:solidFill>
                <a:sym typeface="+mn-ea"/>
              </a:rPr>
              <a:t>scrollWidth	Returns the entire width of an element, including padding</a:t>
            </a:r>
          </a:p>
          <a:p>
            <a:pPr algn="l"/>
            <a:r>
              <a:rPr lang="en-US" sz="1200" b="1">
                <a:solidFill>
                  <a:srgbClr val="00B0F0"/>
                </a:solidFill>
                <a:sym typeface="+mn-ea"/>
              </a:rPr>
              <a:t>scrollHeight	Returns the entire height of an element, including padding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3074670" y="0"/>
            <a:ext cx="3465830"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1"/>
                </a:solidFill>
              </a:rPr>
              <a:t>Function - JavaScript</a:t>
            </a:r>
          </a:p>
        </p:txBody>
      </p:sp>
      <p:sp>
        <p:nvSpPr>
          <p:cNvPr id="26" name="Rectangles 25"/>
          <p:cNvSpPr/>
          <p:nvPr/>
        </p:nvSpPr>
        <p:spPr>
          <a:xfrm>
            <a:off x="48260" y="995680"/>
            <a:ext cx="3527425" cy="1402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a:highlight>
                  <a:srgbClr val="FFFF00"/>
                </a:highlight>
              </a:rPr>
              <a:t>  </a:t>
            </a:r>
            <a:r>
              <a:rPr lang="en-US" sz="1000" b="1">
                <a:highlight>
                  <a:srgbClr val="FFFF00"/>
                </a:highlight>
                <a:sym typeface="+mn-ea"/>
              </a:rPr>
              <a:t> Function Expression </a:t>
            </a:r>
            <a:r>
              <a:rPr lang="en-US" sz="1000">
                <a:highlight>
                  <a:srgbClr val="FFFF00"/>
                </a:highlight>
                <a:sym typeface="+mn-ea"/>
              </a:rPr>
              <a:t>....</a:t>
            </a:r>
            <a:r>
              <a:rPr lang="en-US" sz="1000">
                <a:highlight>
                  <a:srgbClr val="FFFF00"/>
                </a:highlight>
              </a:rPr>
              <a:t>   </a:t>
            </a:r>
            <a:endParaRPr lang="en-US" sz="1000"/>
          </a:p>
          <a:p>
            <a:pPr algn="l"/>
            <a:r>
              <a:rPr lang="en-US" sz="1000" b="1">
                <a:solidFill>
                  <a:srgbClr val="00B0F0"/>
                </a:solidFill>
                <a:sym typeface="+mn-ea"/>
              </a:rPr>
              <a:t>key </a:t>
            </a:r>
            <a:r>
              <a:rPr lang="en-US" sz="1000" b="1">
                <a:solidFill>
                  <a:srgbClr val="FF0000"/>
                </a:solidFill>
                <a:sym typeface="+mn-ea"/>
              </a:rPr>
              <a:t>vN </a:t>
            </a:r>
            <a:r>
              <a:rPr lang="en-US" sz="1000" b="1">
                <a:solidFill>
                  <a:srgbClr val="00B0F0"/>
                </a:solidFill>
                <a:sym typeface="+mn-ea"/>
              </a:rPr>
              <a:t>= function </a:t>
            </a:r>
            <a:r>
              <a:rPr lang="en-US" sz="1000" b="1">
                <a:solidFill>
                  <a:srgbClr val="FF0000"/>
                </a:solidFill>
                <a:sym typeface="+mn-ea"/>
              </a:rPr>
              <a:t>fN</a:t>
            </a:r>
            <a:r>
              <a:rPr lang="en-US" sz="1000" b="1">
                <a:solidFill>
                  <a:srgbClr val="00B0F0"/>
                </a:solidFill>
                <a:sym typeface="+mn-ea"/>
              </a:rPr>
              <a:t>(</a:t>
            </a:r>
            <a:r>
              <a:rPr lang="en-US" sz="1000" b="1">
                <a:solidFill>
                  <a:schemeClr val="bg1"/>
                </a:solidFill>
                <a:sym typeface="+mn-ea"/>
              </a:rPr>
              <a:t>arg1 </a:t>
            </a:r>
            <a:r>
              <a:rPr lang="en-US" sz="1000" b="1">
                <a:solidFill>
                  <a:srgbClr val="00B0F0"/>
                </a:solidFill>
                <a:sym typeface="+mn-ea"/>
              </a:rPr>
              <a:t>, </a:t>
            </a:r>
            <a:r>
              <a:rPr lang="en-US" sz="1000" b="1">
                <a:solidFill>
                  <a:schemeClr val="bg1"/>
                </a:solidFill>
                <a:sym typeface="+mn-ea"/>
              </a:rPr>
              <a:t>arg2</a:t>
            </a:r>
            <a:r>
              <a:rPr lang="en-US" sz="1000" b="1">
                <a:solidFill>
                  <a:srgbClr val="00B0F0"/>
                </a:solidFill>
                <a:sym typeface="+mn-ea"/>
              </a:rPr>
              <a:t>, </a:t>
            </a:r>
            <a:r>
              <a:rPr lang="en-US" sz="1000" b="1">
                <a:solidFill>
                  <a:schemeClr val="bg1"/>
                </a:solidFill>
                <a:sym typeface="+mn-ea"/>
              </a:rPr>
              <a:t>.....</a:t>
            </a:r>
            <a:r>
              <a:rPr lang="en-US" sz="1000" b="1">
                <a:solidFill>
                  <a:srgbClr val="00B0F0"/>
                </a:solidFill>
                <a:sym typeface="+mn-ea"/>
              </a:rPr>
              <a:t> , </a:t>
            </a:r>
            <a:r>
              <a:rPr lang="en-US" sz="1000" b="1">
                <a:solidFill>
                  <a:schemeClr val="bg1"/>
                </a:solidFill>
                <a:sym typeface="+mn-ea"/>
              </a:rPr>
              <a:t>argN  </a:t>
            </a:r>
            <a:r>
              <a:rPr lang="en-US" sz="1000" b="1">
                <a:solidFill>
                  <a:srgbClr val="00B0F0"/>
                </a:solidFill>
                <a:sym typeface="+mn-ea"/>
              </a:rPr>
              <a:t>){</a:t>
            </a:r>
            <a:r>
              <a:rPr lang="en-US" sz="1000">
                <a:solidFill>
                  <a:schemeClr val="bg1"/>
                </a:solidFill>
                <a:sym typeface="+mn-ea"/>
              </a:rPr>
              <a:t> </a:t>
            </a:r>
          </a:p>
          <a:p>
            <a:pPr algn="l"/>
            <a:r>
              <a:rPr lang="en-US" sz="1000">
                <a:solidFill>
                  <a:schemeClr val="bg1"/>
                </a:solidFill>
                <a:sym typeface="+mn-ea"/>
              </a:rPr>
              <a:t>	</a:t>
            </a:r>
            <a:r>
              <a:rPr lang="en-US" sz="1000" b="1">
                <a:solidFill>
                  <a:schemeClr val="bg1"/>
                </a:solidFill>
                <a:sym typeface="+mn-ea"/>
              </a:rPr>
              <a:t>//  function statement(s)</a:t>
            </a:r>
          </a:p>
          <a:p>
            <a:pPr algn="l"/>
            <a:r>
              <a:rPr lang="en-US" sz="1000" b="1">
                <a:solidFill>
                  <a:srgbClr val="00B0F0"/>
                </a:solidFill>
                <a:sym typeface="+mn-ea"/>
              </a:rPr>
              <a:t>}</a:t>
            </a:r>
          </a:p>
          <a:p>
            <a:pPr algn="ctr"/>
            <a:r>
              <a:rPr lang="en-US" sz="1000" b="1">
                <a:solidFill>
                  <a:srgbClr val="FFFF00"/>
                </a:solidFill>
                <a:sym typeface="+mn-ea"/>
              </a:rPr>
              <a:t>or </a:t>
            </a:r>
          </a:p>
          <a:p>
            <a:pPr algn="l"/>
            <a:r>
              <a:rPr lang="en-US" sz="1000" b="1">
                <a:solidFill>
                  <a:srgbClr val="00B0F0"/>
                </a:solidFill>
                <a:sym typeface="+mn-ea"/>
              </a:rPr>
              <a:t>key  </a:t>
            </a:r>
            <a:r>
              <a:rPr lang="en-US" sz="1000" b="1">
                <a:solidFill>
                  <a:srgbClr val="FF0000"/>
                </a:solidFill>
                <a:sym typeface="+mn-ea"/>
              </a:rPr>
              <a:t>vN </a:t>
            </a:r>
            <a:r>
              <a:rPr lang="en-US" sz="1000" b="1">
                <a:solidFill>
                  <a:srgbClr val="00B0F0"/>
                </a:solidFill>
                <a:sym typeface="+mn-ea"/>
              </a:rPr>
              <a:t>= </a:t>
            </a:r>
            <a:r>
              <a:rPr lang="en-US" sz="1000" b="1">
                <a:solidFill>
                  <a:schemeClr val="bg1"/>
                </a:solidFill>
                <a:sym typeface="+mn-ea"/>
              </a:rPr>
              <a:t>function Structure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s 13"/>
          <p:cNvSpPr/>
          <p:nvPr/>
        </p:nvSpPr>
        <p:spPr>
          <a:xfrm>
            <a:off x="0" y="0"/>
            <a:ext cx="8240395" cy="44996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solidFill>
                  <a:srgbClr val="FFFF00"/>
                </a:solidFill>
                <a:sym typeface="+mn-ea"/>
              </a:rPr>
              <a:t>Insertion and removal  node or element :</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offsetHeight</a:t>
            </a:r>
            <a:r>
              <a:rPr lang="en-US" sz="1200" b="1">
                <a:solidFill>
                  <a:srgbClr val="00B0F0"/>
                </a:solidFill>
                <a:sym typeface="+mn-ea"/>
              </a:rPr>
              <a:t>	</a:t>
            </a:r>
            <a:r>
              <a:rPr lang="en-US" sz="1200" b="1">
                <a:solidFill>
                  <a:srgbClr val="92D050"/>
                </a:solidFill>
                <a:sym typeface="+mn-ea"/>
              </a:rPr>
              <a:t>Returns the height of an element, including padding, border and scrollbar</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offsetWidth</a:t>
            </a:r>
            <a:r>
              <a:rPr lang="en-US" sz="1200" b="1">
                <a:solidFill>
                  <a:srgbClr val="00B0F0"/>
                </a:solidFill>
                <a:sym typeface="+mn-ea"/>
              </a:rPr>
              <a:t>	</a:t>
            </a:r>
            <a:r>
              <a:rPr lang="en-US" sz="1200" b="1">
                <a:solidFill>
                  <a:srgbClr val="92D050"/>
                </a:solidFill>
                <a:sym typeface="+mn-ea"/>
              </a:rPr>
              <a:t>Returns the width of an element, including padding, border and scrollbar</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offsetLeft</a:t>
            </a:r>
            <a:r>
              <a:rPr lang="en-US" sz="1200" b="1">
                <a:solidFill>
                  <a:srgbClr val="00B0F0"/>
                </a:solidFill>
                <a:sym typeface="+mn-ea"/>
              </a:rPr>
              <a:t>	</a:t>
            </a:r>
            <a:r>
              <a:rPr lang="en-US" sz="1200" b="1">
                <a:solidFill>
                  <a:srgbClr val="92D050"/>
                </a:solidFill>
                <a:sym typeface="+mn-ea"/>
              </a:rPr>
              <a:t>Returns the horizontal offset position of an element</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offsetTop</a:t>
            </a:r>
            <a:r>
              <a:rPr lang="en-US" sz="1200" b="1">
                <a:solidFill>
                  <a:srgbClr val="00B0F0"/>
                </a:solidFill>
                <a:sym typeface="+mn-ea"/>
              </a:rPr>
              <a:t>	</a:t>
            </a:r>
            <a:r>
              <a:rPr lang="en-US" sz="1200" b="1">
                <a:solidFill>
                  <a:srgbClr val="92D050"/>
                </a:solidFill>
                <a:sym typeface="+mn-ea"/>
              </a:rPr>
              <a:t>Returns the vertical offset position of an element</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offsetParent</a:t>
            </a:r>
            <a:r>
              <a:rPr lang="en-US" sz="1200" b="1">
                <a:solidFill>
                  <a:srgbClr val="00B0F0"/>
                </a:solidFill>
                <a:sym typeface="+mn-ea"/>
              </a:rPr>
              <a:t>	</a:t>
            </a:r>
            <a:r>
              <a:rPr lang="en-US" sz="1200" b="1">
                <a:solidFill>
                  <a:srgbClr val="92D050"/>
                </a:solidFill>
                <a:sym typeface="+mn-ea"/>
              </a:rPr>
              <a:t>Returns the offset container of an element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clientHeight</a:t>
            </a:r>
            <a:r>
              <a:rPr lang="en-US" sz="1200" b="1">
                <a:solidFill>
                  <a:srgbClr val="00B0F0"/>
                </a:solidFill>
                <a:sym typeface="+mn-ea"/>
              </a:rPr>
              <a:t>	</a:t>
            </a:r>
            <a:r>
              <a:rPr lang="en-US" sz="1200" b="1">
                <a:solidFill>
                  <a:srgbClr val="92D050"/>
                </a:solidFill>
                <a:sym typeface="+mn-ea"/>
              </a:rPr>
              <a:t>Returns the height of an element, including padding</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clientWidth</a:t>
            </a:r>
            <a:r>
              <a:rPr lang="en-US" sz="1200" b="1">
                <a:solidFill>
                  <a:srgbClr val="00B0F0"/>
                </a:solidFill>
                <a:sym typeface="+mn-ea"/>
              </a:rPr>
              <a:t>	</a:t>
            </a:r>
            <a:r>
              <a:rPr lang="en-US" sz="1200" b="1">
                <a:solidFill>
                  <a:srgbClr val="92D050"/>
                </a:solidFill>
                <a:sym typeface="+mn-ea"/>
              </a:rPr>
              <a:t>Returns the width of an element, including padding</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clientLeft</a:t>
            </a:r>
            <a:r>
              <a:rPr lang="en-US" sz="1200" b="1">
                <a:solidFill>
                  <a:srgbClr val="00B0F0"/>
                </a:solidFill>
                <a:sym typeface="+mn-ea"/>
              </a:rPr>
              <a:t>	</a:t>
            </a:r>
            <a:r>
              <a:rPr lang="en-US" sz="1200" b="1">
                <a:solidFill>
                  <a:srgbClr val="92D050"/>
                </a:solidFill>
                <a:sym typeface="+mn-ea"/>
              </a:rPr>
              <a:t>Returns the width of the left border of an element</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clientTop</a:t>
            </a:r>
            <a:r>
              <a:rPr lang="en-US" sz="1200" b="1">
                <a:solidFill>
                  <a:srgbClr val="00B0F0"/>
                </a:solidFill>
                <a:sym typeface="+mn-ea"/>
              </a:rPr>
              <a:t>	</a:t>
            </a:r>
            <a:r>
              <a:rPr lang="en-US" sz="1200" b="1">
                <a:solidFill>
                  <a:srgbClr val="92D050"/>
                </a:solidFill>
                <a:sym typeface="+mn-ea"/>
              </a:rPr>
              <a:t>Returns the width of the top border of an element</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scrollLeft</a:t>
            </a:r>
            <a:r>
              <a:rPr lang="en-US" sz="1200" b="1">
                <a:solidFill>
                  <a:srgbClr val="00B0F0"/>
                </a:solidFill>
                <a:sym typeface="+mn-ea"/>
              </a:rPr>
              <a:t>	</a:t>
            </a:r>
            <a:r>
              <a:rPr lang="en-US" sz="1200" b="1">
                <a:solidFill>
                  <a:srgbClr val="92D050"/>
                </a:solidFill>
                <a:sym typeface="+mn-ea"/>
              </a:rPr>
              <a:t>Sets or returns the number of pixels an element's content is scrolled horizontally</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scrollTop</a:t>
            </a:r>
            <a:r>
              <a:rPr lang="en-US" sz="1200" b="1">
                <a:solidFill>
                  <a:srgbClr val="00B0F0"/>
                </a:solidFill>
                <a:sym typeface="+mn-ea"/>
              </a:rPr>
              <a:t>	</a:t>
            </a:r>
            <a:r>
              <a:rPr lang="en-US" sz="1200" b="1">
                <a:solidFill>
                  <a:srgbClr val="92D050"/>
                </a:solidFill>
                <a:sym typeface="+mn-ea"/>
              </a:rPr>
              <a:t>Sets or returns the number of pixels an element's content is scrolled vertically</a:t>
            </a: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scrollWidth</a:t>
            </a:r>
            <a:r>
              <a:rPr lang="en-US" sz="1200" b="1">
                <a:solidFill>
                  <a:srgbClr val="00B0F0"/>
                </a:solidFill>
                <a:sym typeface="+mn-ea"/>
              </a:rPr>
              <a:t>	</a:t>
            </a:r>
            <a:r>
              <a:rPr lang="en-US" sz="1200" b="1">
                <a:solidFill>
                  <a:srgbClr val="92D050"/>
                </a:solidFill>
                <a:sym typeface="+mn-ea"/>
              </a:rPr>
              <a:t>Returns the entire width of an element, including padding</a:t>
            </a:r>
            <a:endParaRPr lang="en-US" sz="1200" b="1">
              <a:solidFill>
                <a:srgbClr val="00B0F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scrollHeight</a:t>
            </a:r>
            <a:r>
              <a:rPr lang="en-US" sz="1200" b="1">
                <a:solidFill>
                  <a:srgbClr val="00B0F0"/>
                </a:solidFill>
                <a:sym typeface="+mn-ea"/>
              </a:rPr>
              <a:t>	</a:t>
            </a:r>
            <a:r>
              <a:rPr lang="en-US" sz="1200" b="1">
                <a:solidFill>
                  <a:srgbClr val="92D050"/>
                </a:solidFill>
                <a:sym typeface="+mn-ea"/>
              </a:rPr>
              <a:t>Returns the entire height of an element, including padding</a:t>
            </a:r>
          </a:p>
          <a:p>
            <a:pPr algn="l"/>
            <a:endParaRPr lang="en-US" sz="1200" b="1">
              <a:solidFill>
                <a:srgbClr val="92D050"/>
              </a:solidFill>
              <a:sym typeface="+mn-ea"/>
            </a:endParaRPr>
          </a:p>
          <a:p>
            <a:pPr algn="l"/>
            <a:r>
              <a:rPr lang="en-US" sz="1200" b="1">
                <a:solidFill>
                  <a:srgbClr val="00B0F0"/>
                </a:solidFill>
                <a:sym typeface="+mn-ea"/>
              </a:rPr>
              <a:t>windows</a:t>
            </a:r>
            <a:r>
              <a:rPr lang="en-US" sz="1200" b="1">
                <a:solidFill>
                  <a:srgbClr val="92D050"/>
                </a:solidFill>
                <a:sym typeface="+mn-ea"/>
              </a:rPr>
              <a:t>.</a:t>
            </a:r>
            <a:r>
              <a:rPr lang="en-US" sz="1200" b="1">
                <a:solidFill>
                  <a:schemeClr val="accent4"/>
                </a:solidFill>
                <a:sym typeface="+mn-ea"/>
              </a:rPr>
              <a:t>pageXOffset</a:t>
            </a:r>
            <a:r>
              <a:rPr lang="en-US" sz="1200" b="1">
                <a:solidFill>
                  <a:srgbClr val="92D050"/>
                </a:solidFill>
                <a:sym typeface="+mn-ea"/>
              </a:rPr>
              <a:t>	Returns the pixels the current document has been scrolled (horizontally) from the upper left corner of the window</a:t>
            </a:r>
          </a:p>
          <a:p>
            <a:pPr algn="l"/>
            <a:r>
              <a:rPr lang="en-US" sz="1200" b="1">
                <a:solidFill>
                  <a:srgbClr val="00B0F0"/>
                </a:solidFill>
                <a:sym typeface="+mn-ea"/>
              </a:rPr>
              <a:t>windows</a:t>
            </a:r>
            <a:r>
              <a:rPr lang="en-US" sz="1200" b="1">
                <a:solidFill>
                  <a:srgbClr val="92D050"/>
                </a:solidFill>
                <a:sym typeface="+mn-ea"/>
              </a:rPr>
              <a:t>.</a:t>
            </a:r>
            <a:r>
              <a:rPr lang="en-US" sz="1200" b="1">
                <a:solidFill>
                  <a:schemeClr val="accent4"/>
                </a:solidFill>
                <a:sym typeface="+mn-ea"/>
              </a:rPr>
              <a:t>pageYOffset</a:t>
            </a:r>
            <a:r>
              <a:rPr lang="en-US" sz="1200" b="1">
                <a:solidFill>
                  <a:srgbClr val="92D050"/>
                </a:solidFill>
                <a:sym typeface="+mn-ea"/>
              </a:rPr>
              <a:t>	Returns the pixels the current document has been scrolled (vertically) from the upper left corner of the window</a:t>
            </a:r>
          </a:p>
          <a:p>
            <a:pPr algn="ctr"/>
            <a:r>
              <a:rPr lang="en-US" sz="1200" b="1">
                <a:solidFill>
                  <a:srgbClr val="FFFF00"/>
                </a:solidFill>
                <a:sym typeface="+mn-ea"/>
              </a:rPr>
              <a:t>Scrolls the an element into the visible area</a:t>
            </a:r>
            <a:endParaRPr lang="en-US" sz="1200" b="1">
              <a:solidFill>
                <a:srgbClr val="92D050"/>
              </a:solidFill>
              <a:sym typeface="+mn-ea"/>
            </a:endParaRPr>
          </a:p>
          <a:p>
            <a:pPr algn="l"/>
            <a:r>
              <a:rPr lang="en-US" sz="1200" b="1">
                <a:solidFill>
                  <a:srgbClr val="FF0000"/>
                </a:solidFill>
                <a:sym typeface="+mn-ea"/>
              </a:rPr>
              <a:t>element</a:t>
            </a:r>
            <a:r>
              <a:rPr lang="en-US" sz="1200" b="1">
                <a:solidFill>
                  <a:srgbClr val="00B0F0"/>
                </a:solidFill>
                <a:sym typeface="+mn-ea"/>
              </a:rPr>
              <a:t>.</a:t>
            </a:r>
            <a:r>
              <a:rPr lang="en-US" sz="1200" b="1">
                <a:solidFill>
                  <a:schemeClr val="accent4"/>
                </a:solidFill>
                <a:sym typeface="+mn-ea"/>
              </a:rPr>
              <a:t>scrollIntoView</a:t>
            </a:r>
            <a:r>
              <a:rPr lang="en-US" sz="1200" b="1">
                <a:solidFill>
                  <a:srgbClr val="00B0F0"/>
                </a:solidFill>
                <a:sym typeface="+mn-ea"/>
              </a:rPr>
              <a:t>()</a:t>
            </a:r>
            <a:r>
              <a:rPr lang="en-US" sz="1200" b="1">
                <a:solidFill>
                  <a:srgbClr val="92D050"/>
                </a:solidFill>
                <a:sym typeface="+mn-ea"/>
              </a:rPr>
              <a:t>	Scrolls the an element into the visible area of the browser window</a:t>
            </a:r>
          </a:p>
          <a:p>
            <a:pPr algn="l"/>
            <a:r>
              <a:rPr lang="en-US" sz="1200" b="1">
                <a:solidFill>
                  <a:srgbClr val="E907E7"/>
                </a:solidFill>
                <a:sym typeface="+mn-ea"/>
              </a:rPr>
              <a:t>anoher method </a:t>
            </a:r>
            <a:r>
              <a:rPr lang="en-US" sz="1200" b="1">
                <a:solidFill>
                  <a:srgbClr val="00B0F0"/>
                </a:solidFill>
                <a:sym typeface="+mn-ea"/>
              </a:rPr>
              <a:t> &lt;a </a:t>
            </a:r>
            <a:r>
              <a:rPr lang="en-US" sz="1200" b="1">
                <a:solidFill>
                  <a:schemeClr val="accent4"/>
                </a:solidFill>
                <a:sym typeface="+mn-ea"/>
              </a:rPr>
              <a:t>href</a:t>
            </a:r>
            <a:r>
              <a:rPr lang="en-US" sz="1200" b="1">
                <a:solidFill>
                  <a:srgbClr val="00B0F0"/>
                </a:solidFill>
                <a:sym typeface="+mn-ea"/>
              </a:rPr>
              <a:t>="#</a:t>
            </a:r>
            <a:r>
              <a:rPr lang="en-US" sz="1200" b="1">
                <a:solidFill>
                  <a:schemeClr val="bg1"/>
                </a:solidFill>
                <a:sym typeface="+mn-ea"/>
              </a:rPr>
              <a:t>id_Name_Of_Divison_Where_you_want_to_scroll</a:t>
            </a:r>
            <a:r>
              <a:rPr lang="en-US" sz="1200" b="1">
                <a:solidFill>
                  <a:srgbClr val="00B0F0"/>
                </a:solidFill>
                <a:sym typeface="+mn-ea"/>
              </a:rPr>
              <a:t>" &gt;</a:t>
            </a:r>
            <a:r>
              <a:rPr lang="en-US" sz="1200" b="1">
                <a:solidFill>
                  <a:schemeClr val="bg1"/>
                </a:solidFill>
                <a:sym typeface="+mn-ea"/>
              </a:rPr>
              <a:t>put any Name Of Link</a:t>
            </a:r>
            <a:r>
              <a:rPr lang="en-US" sz="1200" b="1">
                <a:solidFill>
                  <a:srgbClr val="00B0F0"/>
                </a:solidFill>
                <a:sym typeface="+mn-ea"/>
              </a:rPr>
              <a:t>&lt;/a&gt;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1755715"/>
            <a:ext cx="7310438" cy="829945"/>
          </a:xfrm>
          <a:prstGeom prst="rect">
            <a:avLst/>
          </a:prstGeom>
          <a:noFill/>
        </p:spPr>
        <p:txBody>
          <a:bodyPr wrap="square" rtlCol="0">
            <a:spAutoFit/>
          </a:bodyPr>
          <a:lstStyle/>
          <a:p>
            <a:pPr algn="ctr"/>
            <a:r>
              <a:rPr lang="en-US" altLang="zh-CN" sz="4800" b="1" dirty="0">
                <a:solidFill>
                  <a:schemeClr val="accent1"/>
                </a:solidFill>
              </a:rPr>
              <a:t>Asynchronous JavaScript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2157095"/>
          </a:xfrm>
          <a:prstGeom prst="rect">
            <a:avLst/>
          </a:prstGeom>
        </p:spPr>
        <p:txBody>
          <a:bodyPr wrap="square">
            <a:spAutoFit/>
          </a:bodyPr>
          <a:lstStyle/>
          <a:p>
            <a:pPr algn="ctr">
              <a:lnSpc>
                <a:spcPct val="140000"/>
              </a:lnSpc>
            </a:pPr>
            <a:r>
              <a:rPr lang="en-US" altLang="zh-CN" sz="1600" b="1" dirty="0">
                <a:solidFill>
                  <a:schemeClr val="bg1">
                    <a:lumMod val="65000"/>
                  </a:schemeClr>
                </a:solidFill>
              </a:rPr>
              <a:t>Asynchronous programming is a technique that enables your program to start a potentially long-running task and still be able to be responsive to other events while that task runs, rather than having to wait until that task has finished. Once that task has finished, your program is presented with the result. Many functions provided by browsers, especially the most interesting ones, can potentially take a long time, and therefore, are asynchronous. For example: Making HTTP requests using fetch(), Accessing a user's camera or microphone using getUserMedia(), </a:t>
            </a:r>
          </a:p>
          <a:p>
            <a:pPr algn="ctr">
              <a:lnSpc>
                <a:spcPct val="140000"/>
              </a:lnSpc>
            </a:pPr>
            <a:r>
              <a:rPr lang="en-US" altLang="zh-CN" sz="1600" b="1" dirty="0">
                <a:solidFill>
                  <a:schemeClr val="bg1">
                    <a:lumMod val="65000"/>
                  </a:schemeClr>
                </a:solidFill>
              </a:rPr>
              <a:t>Asking a user to select files using showOpenFilePicker()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0" y="12065"/>
            <a:ext cx="3511550" cy="3778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1"/>
                </a:solidFill>
              </a:rPr>
              <a:t>Asynchronous - JavaScript</a:t>
            </a:r>
          </a:p>
        </p:txBody>
      </p:sp>
      <p:graphicFrame>
        <p:nvGraphicFramePr>
          <p:cNvPr id="7" name="Table 6"/>
          <p:cNvGraphicFramePr/>
          <p:nvPr/>
        </p:nvGraphicFramePr>
        <p:xfrm>
          <a:off x="40005" y="389890"/>
          <a:ext cx="7409180" cy="3447415"/>
        </p:xfrm>
        <a:graphic>
          <a:graphicData uri="http://schemas.openxmlformats.org/drawingml/2006/table">
            <a:tbl>
              <a:tblPr firstRow="1" bandRow="1">
                <a:tableStyleId>{5C22544A-7EE6-4342-B048-85BDC9FD1C3A}</a:tableStyleId>
              </a:tblPr>
              <a:tblGrid>
                <a:gridCol w="570865">
                  <a:extLst>
                    <a:ext uri="{9D8B030D-6E8A-4147-A177-3AD203B41FA5}">
                      <a16:colId xmlns:a16="http://schemas.microsoft.com/office/drawing/2014/main" val="20000"/>
                    </a:ext>
                  </a:extLst>
                </a:gridCol>
                <a:gridCol w="3147695">
                  <a:extLst>
                    <a:ext uri="{9D8B030D-6E8A-4147-A177-3AD203B41FA5}">
                      <a16:colId xmlns:a16="http://schemas.microsoft.com/office/drawing/2014/main" val="20001"/>
                    </a:ext>
                  </a:extLst>
                </a:gridCol>
                <a:gridCol w="3690620">
                  <a:extLst>
                    <a:ext uri="{9D8B030D-6E8A-4147-A177-3AD203B41FA5}">
                      <a16:colId xmlns:a16="http://schemas.microsoft.com/office/drawing/2014/main" val="20002"/>
                    </a:ext>
                  </a:extLst>
                </a:gridCol>
              </a:tblGrid>
              <a:tr h="307975">
                <a:tc>
                  <a:txBody>
                    <a:bodyPr/>
                    <a:lstStyle/>
                    <a:p>
                      <a:pPr algn="ctr">
                        <a:buNone/>
                      </a:pPr>
                      <a:r>
                        <a:rPr lang="en-US" sz="1000"/>
                        <a:t>Sr No.</a:t>
                      </a:r>
                    </a:p>
                  </a:txBody>
                  <a:tcPr/>
                </a:tc>
                <a:tc>
                  <a:txBody>
                    <a:bodyPr/>
                    <a:lstStyle/>
                    <a:p>
                      <a:pPr algn="ctr">
                        <a:buNone/>
                      </a:pPr>
                      <a:r>
                        <a:rPr lang="en-US" sz="1000">
                          <a:solidFill>
                            <a:schemeClr val="bg1"/>
                          </a:solidFill>
                          <a:sym typeface="+mn-ea"/>
                        </a:rPr>
                        <a:t>Synchronous JavaScript</a:t>
                      </a:r>
                    </a:p>
                  </a:txBody>
                  <a:tcPr/>
                </a:tc>
                <a:tc>
                  <a:txBody>
                    <a:bodyPr/>
                    <a:lstStyle/>
                    <a:p>
                      <a:pPr algn="ctr">
                        <a:buNone/>
                      </a:pPr>
                      <a:r>
                        <a:rPr lang="en-US" sz="1000">
                          <a:solidFill>
                            <a:schemeClr val="bg1"/>
                          </a:solidFill>
                          <a:sym typeface="+mn-ea"/>
                        </a:rPr>
                        <a:t>Asynchronous JavaScript</a:t>
                      </a:r>
                    </a:p>
                  </a:txBody>
                  <a:tcPr/>
                </a:tc>
                <a:extLst>
                  <a:ext uri="{0D108BD9-81ED-4DB2-BD59-A6C34878D82A}">
                    <a16:rowId xmlns:a16="http://schemas.microsoft.com/office/drawing/2014/main" val="10000"/>
                  </a:ext>
                </a:extLst>
              </a:tr>
              <a:tr h="360045">
                <a:tc>
                  <a:txBody>
                    <a:bodyPr/>
                    <a:lstStyle/>
                    <a:p>
                      <a:pPr>
                        <a:buNone/>
                      </a:pPr>
                      <a:r>
                        <a:rPr lang="en-US" sz="1000"/>
                        <a:t>1</a:t>
                      </a:r>
                    </a:p>
                  </a:txBody>
                  <a:tcPr/>
                </a:tc>
                <a:tc>
                  <a:txBody>
                    <a:bodyPr/>
                    <a:lstStyle/>
                    <a:p>
                      <a:pPr>
                        <a:buNone/>
                      </a:pPr>
                      <a:r>
                        <a:rPr lang="en-US" sz="1000" b="0" dirty="0">
                          <a:solidFill>
                            <a:schemeClr val="tx1"/>
                          </a:solidFill>
                          <a:sym typeface="+mn-ea"/>
                        </a:rPr>
                        <a:t>Instruction in synchronous code executes in a given sequence.</a:t>
                      </a:r>
                    </a:p>
                  </a:txBody>
                  <a:tcPr/>
                </a:tc>
                <a:tc>
                  <a:txBody>
                    <a:bodyPr/>
                    <a:lstStyle/>
                    <a:p>
                      <a:pPr>
                        <a:buNone/>
                      </a:pPr>
                      <a:r>
                        <a:rPr lang="en-US" sz="1000" dirty="0">
                          <a:solidFill>
                            <a:schemeClr val="tx1"/>
                          </a:solidFill>
                          <a:sym typeface="+mn-ea"/>
                        </a:rPr>
                        <a:t>Instructions in asynchronous code can execute in parallel.</a:t>
                      </a:r>
                    </a:p>
                  </a:txBody>
                  <a:tcPr/>
                </a:tc>
                <a:extLst>
                  <a:ext uri="{0D108BD9-81ED-4DB2-BD59-A6C34878D82A}">
                    <a16:rowId xmlns:a16="http://schemas.microsoft.com/office/drawing/2014/main" val="10001"/>
                  </a:ext>
                </a:extLst>
              </a:tr>
              <a:tr h="396240">
                <a:tc>
                  <a:txBody>
                    <a:bodyPr/>
                    <a:lstStyle/>
                    <a:p>
                      <a:pPr>
                        <a:buNone/>
                      </a:pPr>
                      <a:r>
                        <a:rPr lang="en-US" sz="1000"/>
                        <a:t>2</a:t>
                      </a:r>
                    </a:p>
                  </a:txBody>
                  <a:tcPr/>
                </a:tc>
                <a:tc>
                  <a:txBody>
                    <a:bodyPr/>
                    <a:lstStyle/>
                    <a:p>
                      <a:pPr>
                        <a:buNone/>
                      </a:pPr>
                      <a:r>
                        <a:rPr lang="en-US" sz="1000" dirty="0">
                          <a:solidFill>
                            <a:schemeClr val="tx1"/>
                          </a:solidFill>
                          <a:sym typeface="+mn-ea"/>
                        </a:rPr>
                        <a:t>Each operation waits for the previous operation to complete its execution.</a:t>
                      </a:r>
                    </a:p>
                  </a:txBody>
                  <a:tcPr/>
                </a:tc>
                <a:tc>
                  <a:txBody>
                    <a:bodyPr/>
                    <a:lstStyle/>
                    <a:p>
                      <a:pPr>
                        <a:buNone/>
                      </a:pPr>
                      <a:r>
                        <a:rPr lang="en-US" sz="1000" dirty="0">
                          <a:solidFill>
                            <a:schemeClr val="tx1"/>
                          </a:solidFill>
                          <a:sym typeface="+mn-ea"/>
                        </a:rPr>
                        <a:t>Next operation can occur while the previous operation is still getting processed.</a:t>
                      </a:r>
                    </a:p>
                  </a:txBody>
                  <a:tcPr/>
                </a:tc>
                <a:extLst>
                  <a:ext uri="{0D108BD9-81ED-4DB2-BD59-A6C34878D82A}">
                    <a16:rowId xmlns:a16="http://schemas.microsoft.com/office/drawing/2014/main" val="10002"/>
                  </a:ext>
                </a:extLst>
              </a:tr>
              <a:tr h="396240">
                <a:tc>
                  <a:txBody>
                    <a:bodyPr/>
                    <a:lstStyle/>
                    <a:p>
                      <a:pPr>
                        <a:buNone/>
                      </a:pPr>
                      <a:r>
                        <a:rPr lang="en-US" sz="1000"/>
                        <a:t>3</a:t>
                      </a:r>
                    </a:p>
                  </a:txBody>
                  <a:tcPr/>
                </a:tc>
                <a:tc>
                  <a:txBody>
                    <a:bodyPr/>
                    <a:lstStyle/>
                    <a:p>
                      <a:pPr>
                        <a:buNone/>
                      </a:pPr>
                      <a:r>
                        <a:rPr lang="en-US" sz="1000" dirty="0">
                          <a:solidFill>
                            <a:schemeClr val="tx1"/>
                          </a:solidFill>
                          <a:sym typeface="+mn-ea"/>
                        </a:rPr>
                        <a:t>Most of the time JavaScript is used as Synchronous code.</a:t>
                      </a:r>
                    </a:p>
                  </a:txBody>
                  <a:tcPr/>
                </a:tc>
                <a:tc>
                  <a:txBody>
                    <a:bodyPr/>
                    <a:lstStyle/>
                    <a:p>
                      <a:pPr>
                        <a:buNone/>
                      </a:pPr>
                      <a:r>
                        <a:rPr lang="en-US" sz="1000" dirty="0">
                          <a:solidFill>
                            <a:schemeClr val="tx1"/>
                          </a:solidFill>
                          <a:sym typeface="+mn-ea"/>
                        </a:rPr>
                        <a:t>Asynchronous JavaScript is preferred in situations in which execution gets blocked indefinitely.</a:t>
                      </a:r>
                    </a:p>
                  </a:txBody>
                  <a:tcPr/>
                </a:tc>
                <a:extLst>
                  <a:ext uri="{0D108BD9-81ED-4DB2-BD59-A6C34878D82A}">
                    <a16:rowId xmlns:a16="http://schemas.microsoft.com/office/drawing/2014/main" val="10003"/>
                  </a:ext>
                </a:extLst>
              </a:tr>
              <a:tr h="688975">
                <a:tc>
                  <a:txBody>
                    <a:bodyPr/>
                    <a:lstStyle/>
                    <a:p>
                      <a:pPr>
                        <a:buNone/>
                      </a:pPr>
                      <a:r>
                        <a:rPr lang="en-US" sz="1000" b="1">
                          <a:solidFill>
                            <a:srgbClr val="00B0F0"/>
                          </a:solidFill>
                        </a:rPr>
                        <a:t>Ex:-</a:t>
                      </a:r>
                    </a:p>
                  </a:txBody>
                  <a:tcPr/>
                </a:tc>
                <a:tc>
                  <a:txBody>
                    <a:bodyPr/>
                    <a:lstStyle/>
                    <a:p>
                      <a:pPr>
                        <a:buNone/>
                      </a:pPr>
                      <a:r>
                        <a:rPr lang="en-US" sz="1000" dirty="0">
                          <a:solidFill>
                            <a:schemeClr val="accent2"/>
                          </a:solidFill>
                          <a:sym typeface="+mn-ea"/>
                        </a:rPr>
                        <a:t>console.log</a:t>
                      </a:r>
                      <a:r>
                        <a:rPr lang="en-US" sz="1000" dirty="0">
                          <a:solidFill>
                            <a:schemeClr val="tx1"/>
                          </a:solidFill>
                          <a:sym typeface="+mn-ea"/>
                        </a:rPr>
                        <a:t>('First');</a:t>
                      </a:r>
                    </a:p>
                    <a:p>
                      <a:pPr>
                        <a:buNone/>
                      </a:pPr>
                      <a:r>
                        <a:rPr lang="en-US" sz="1000" dirty="0">
                          <a:solidFill>
                            <a:schemeClr val="accent2"/>
                          </a:solidFill>
                          <a:sym typeface="+mn-ea"/>
                        </a:rPr>
                        <a:t>console.log</a:t>
                      </a:r>
                      <a:r>
                        <a:rPr lang="en-US" sz="1000" dirty="0">
                          <a:solidFill>
                            <a:schemeClr val="tx1"/>
                          </a:solidFill>
                          <a:sym typeface="+mn-ea"/>
                        </a:rPr>
                        <a:t>('Second');</a:t>
                      </a:r>
                    </a:p>
                    <a:p>
                      <a:pPr>
                        <a:buNone/>
                      </a:pPr>
                      <a:r>
                        <a:rPr lang="en-US" sz="1000" dirty="0">
                          <a:solidFill>
                            <a:schemeClr val="accent2"/>
                          </a:solidFill>
                          <a:sym typeface="+mn-ea"/>
                        </a:rPr>
                        <a:t>console.log</a:t>
                      </a:r>
                      <a:r>
                        <a:rPr lang="en-US" sz="1000" dirty="0">
                          <a:solidFill>
                            <a:schemeClr val="tx1"/>
                          </a:solidFill>
                          <a:sym typeface="+mn-ea"/>
                        </a:rPr>
                        <a:t>('Third');</a:t>
                      </a:r>
                    </a:p>
                  </a:txBody>
                  <a:tcPr/>
                </a:tc>
                <a:tc>
                  <a:txBody>
                    <a:bodyPr/>
                    <a:lstStyle/>
                    <a:p>
                      <a:pPr>
                        <a:buNone/>
                      </a:pPr>
                      <a:r>
                        <a:rPr lang="en-US" sz="1000" dirty="0">
                          <a:solidFill>
                            <a:schemeClr val="accent2"/>
                          </a:solidFill>
                          <a:sym typeface="+mn-ea"/>
                        </a:rPr>
                        <a:t>console.log</a:t>
                      </a:r>
                      <a:r>
                        <a:rPr lang="en-US" sz="1000" dirty="0">
                          <a:solidFill>
                            <a:schemeClr val="tx1"/>
                          </a:solidFill>
                          <a:sym typeface="+mn-ea"/>
                        </a:rPr>
                        <a:t>('First');</a:t>
                      </a:r>
                    </a:p>
                    <a:p>
                      <a:pPr>
                        <a:buNone/>
                      </a:pPr>
                      <a:r>
                        <a:rPr lang="en-US" sz="1000" dirty="0">
                          <a:solidFill>
                            <a:schemeClr val="tx1"/>
                          </a:solidFill>
                          <a:sym typeface="+mn-ea"/>
                        </a:rPr>
                        <a:t>// Set timeout for 2 seconds</a:t>
                      </a:r>
                    </a:p>
                    <a:p>
                      <a:pPr>
                        <a:buNone/>
                      </a:pPr>
                      <a:r>
                        <a:rPr lang="en-US" sz="1000" dirty="0" err="1">
                          <a:solidFill>
                            <a:schemeClr val="tx1"/>
                          </a:solidFill>
                          <a:sym typeface="+mn-ea"/>
                        </a:rPr>
                        <a:t>setTimeout</a:t>
                      </a:r>
                      <a:r>
                        <a:rPr lang="en-US" sz="1000" dirty="0">
                          <a:solidFill>
                            <a:schemeClr val="tx1"/>
                          </a:solidFill>
                          <a:sym typeface="+mn-ea"/>
                        </a:rPr>
                        <a:t>(() =&gt; </a:t>
                      </a:r>
                      <a:r>
                        <a:rPr lang="en-US" sz="1000" dirty="0">
                          <a:solidFill>
                            <a:schemeClr val="accent2"/>
                          </a:solidFill>
                          <a:sym typeface="+mn-ea"/>
                        </a:rPr>
                        <a:t>console.log</a:t>
                      </a:r>
                      <a:r>
                        <a:rPr lang="en-US" sz="1000" dirty="0">
                          <a:solidFill>
                            <a:schemeClr val="tx1"/>
                          </a:solidFill>
                          <a:sym typeface="+mn-ea"/>
                        </a:rPr>
                        <a:t>('Second'), 2000);</a:t>
                      </a:r>
                    </a:p>
                    <a:p>
                      <a:pPr>
                        <a:buNone/>
                      </a:pPr>
                      <a:r>
                        <a:rPr lang="en-US" sz="1000" dirty="0">
                          <a:solidFill>
                            <a:schemeClr val="accent2"/>
                          </a:solidFill>
                          <a:sym typeface="+mn-ea"/>
                        </a:rPr>
                        <a:t>console.log</a:t>
                      </a:r>
                      <a:r>
                        <a:rPr lang="en-US" sz="1000" dirty="0">
                          <a:solidFill>
                            <a:schemeClr val="tx1"/>
                          </a:solidFill>
                          <a:sym typeface="+mn-ea"/>
                        </a:rPr>
                        <a:t>('Third');</a:t>
                      </a:r>
                    </a:p>
                  </a:txBody>
                  <a:tcPr/>
                </a:tc>
                <a:extLst>
                  <a:ext uri="{0D108BD9-81ED-4DB2-BD59-A6C34878D82A}">
                    <a16:rowId xmlns:a16="http://schemas.microsoft.com/office/drawing/2014/main" val="10004"/>
                  </a:ext>
                </a:extLst>
              </a:tr>
              <a:tr h="548640">
                <a:tc>
                  <a:txBody>
                    <a:bodyPr/>
                    <a:lstStyle/>
                    <a:p>
                      <a:pPr>
                        <a:buNone/>
                      </a:pPr>
                      <a:r>
                        <a:rPr lang="en-US" sz="1000" b="1">
                          <a:solidFill>
                            <a:srgbClr val="00B0F0"/>
                          </a:solidFill>
                        </a:rPr>
                        <a:t>output</a:t>
                      </a:r>
                    </a:p>
                  </a:txBody>
                  <a:tcPr/>
                </a:tc>
                <a:tc>
                  <a:txBody>
                    <a:bodyPr/>
                    <a:lstStyle/>
                    <a:p>
                      <a:pPr>
                        <a:buNone/>
                      </a:pPr>
                      <a:r>
                        <a:rPr lang="en-US" sz="1000" dirty="0">
                          <a:solidFill>
                            <a:schemeClr val="tx1"/>
                          </a:solidFill>
                          <a:sym typeface="+mn-ea"/>
                        </a:rPr>
                        <a:t>First</a:t>
                      </a:r>
                    </a:p>
                    <a:p>
                      <a:pPr>
                        <a:buNone/>
                      </a:pPr>
                      <a:r>
                        <a:rPr lang="en-US" sz="1000" dirty="0">
                          <a:solidFill>
                            <a:schemeClr val="tx1"/>
                          </a:solidFill>
                          <a:sym typeface="+mn-ea"/>
                        </a:rPr>
                        <a:t>Second</a:t>
                      </a:r>
                    </a:p>
                    <a:p>
                      <a:pPr>
                        <a:buNone/>
                      </a:pPr>
                      <a:r>
                        <a:rPr lang="en-US" sz="1000" dirty="0">
                          <a:solidFill>
                            <a:schemeClr val="tx1"/>
                          </a:solidFill>
                          <a:sym typeface="+mn-ea"/>
                        </a:rPr>
                        <a:t>Third</a:t>
                      </a:r>
                    </a:p>
                  </a:txBody>
                  <a:tcPr/>
                </a:tc>
                <a:tc>
                  <a:txBody>
                    <a:bodyPr/>
                    <a:lstStyle/>
                    <a:p>
                      <a:pPr>
                        <a:buNone/>
                      </a:pPr>
                      <a:r>
                        <a:rPr lang="en-US" sz="1000" dirty="0">
                          <a:solidFill>
                            <a:schemeClr val="tx1"/>
                          </a:solidFill>
                          <a:sym typeface="+mn-ea"/>
                        </a:rPr>
                        <a:t>First</a:t>
                      </a:r>
                    </a:p>
                    <a:p>
                      <a:pPr>
                        <a:buNone/>
                      </a:pPr>
                      <a:r>
                        <a:rPr lang="en-US" sz="1000" dirty="0">
                          <a:solidFill>
                            <a:schemeClr val="tx1"/>
                          </a:solidFill>
                          <a:sym typeface="+mn-ea"/>
                        </a:rPr>
                        <a:t>Third</a:t>
                      </a:r>
                    </a:p>
                    <a:p>
                      <a:pPr>
                        <a:buNone/>
                      </a:pPr>
                      <a:r>
                        <a:rPr lang="en-US" sz="1000" dirty="0">
                          <a:solidFill>
                            <a:schemeClr val="tx1"/>
                          </a:solidFill>
                          <a:sym typeface="+mn-ea"/>
                        </a:rPr>
                        <a:t>Second</a:t>
                      </a:r>
                    </a:p>
                  </a:txBody>
                  <a:tcPr/>
                </a:tc>
                <a:extLst>
                  <a:ext uri="{0D108BD9-81ED-4DB2-BD59-A6C34878D82A}">
                    <a16:rowId xmlns:a16="http://schemas.microsoft.com/office/drawing/2014/main" val="10005"/>
                  </a:ext>
                </a:extLst>
              </a:tr>
              <a:tr h="638810">
                <a:tc>
                  <a:txBody>
                    <a:bodyPr/>
                    <a:lstStyle/>
                    <a:p>
                      <a:pPr>
                        <a:buNone/>
                      </a:pPr>
                      <a:r>
                        <a:rPr lang="en-US" sz="1000" b="1">
                          <a:solidFill>
                            <a:srgbClr val="00B0F0"/>
                          </a:solidFill>
                        </a:rPr>
                        <a:t>Reason</a:t>
                      </a:r>
                    </a:p>
                  </a:txBody>
                  <a:tcPr/>
                </a:tc>
                <a:tc>
                  <a:txBody>
                    <a:bodyPr/>
                    <a:lstStyle/>
                    <a:p>
                      <a:pPr>
                        <a:buNone/>
                      </a:pPr>
                      <a:r>
                        <a:rPr lang="en-US" sz="1000" b="1" dirty="0">
                          <a:solidFill>
                            <a:schemeClr val="tx1"/>
                          </a:solidFill>
                          <a:sym typeface="+mn-ea"/>
                        </a:rPr>
                        <a:t>Every instruction runs once after the previous instruction gets executed</a:t>
                      </a:r>
                      <a:r>
                        <a:rPr lang="en-US" sz="1000" dirty="0">
                          <a:solidFill>
                            <a:schemeClr val="tx1"/>
                          </a:solidFill>
                          <a:sym typeface="+mn-ea"/>
                        </a:rPr>
                        <a:t>. </a:t>
                      </a:r>
                      <a:r>
                        <a:rPr lang="en-US" sz="1000" b="1" dirty="0">
                          <a:solidFill>
                            <a:srgbClr val="00B050"/>
                          </a:solidFill>
                          <a:sym typeface="+mn-ea"/>
                        </a:rPr>
                        <a:t>Due to this synchronous nature of </a:t>
                      </a:r>
                      <a:r>
                        <a:rPr lang="en-US" sz="1000" b="1" dirty="0" err="1">
                          <a:solidFill>
                            <a:srgbClr val="00B050"/>
                          </a:solidFill>
                          <a:sym typeface="+mn-ea"/>
                        </a:rPr>
                        <a:t>javascript</a:t>
                      </a:r>
                      <a:r>
                        <a:rPr lang="en-US" sz="1000" dirty="0">
                          <a:solidFill>
                            <a:schemeClr val="tx1"/>
                          </a:solidFill>
                          <a:sym typeface="+mn-ea"/>
                        </a:rPr>
                        <a:t>, we get the output of console logs in the sequence we provided in the program.</a:t>
                      </a:r>
                    </a:p>
                  </a:txBody>
                  <a:tcPr/>
                </a:tc>
                <a:tc>
                  <a:txBody>
                    <a:bodyPr/>
                    <a:lstStyle/>
                    <a:p>
                      <a:pPr>
                        <a:buNone/>
                      </a:pPr>
                      <a:r>
                        <a:rPr lang="en-US" sz="1000" dirty="0">
                          <a:solidFill>
                            <a:schemeClr val="tx1"/>
                          </a:solidFill>
                          <a:sym typeface="+mn-ea"/>
                        </a:rPr>
                        <a:t>Third gets printed before Second, because of the asynchronous execution of the code. Here </a:t>
                      </a:r>
                      <a:r>
                        <a:rPr lang="en-US" sz="1000" dirty="0" err="1">
                          <a:solidFill>
                            <a:schemeClr val="tx1"/>
                          </a:solidFill>
                          <a:sym typeface="+mn-ea"/>
                        </a:rPr>
                        <a:t>setTimeout</a:t>
                      </a:r>
                      <a:r>
                        <a:rPr lang="en-US" sz="1000" dirty="0">
                          <a:solidFill>
                            <a:schemeClr val="tx1"/>
                          </a:solidFill>
                          <a:sym typeface="+mn-ea"/>
                        </a:rPr>
                        <a:t>() function waits for 2 seconds, and in the meantime, the next instruction gets executed without waiting for the previous one to complete the execution.</a:t>
                      </a:r>
                    </a:p>
                  </a:txBody>
                  <a:tcPr/>
                </a:tc>
                <a:extLst>
                  <a:ext uri="{0D108BD9-81ED-4DB2-BD59-A6C34878D82A}">
                    <a16:rowId xmlns:a16="http://schemas.microsoft.com/office/drawing/2014/main" val="10006"/>
                  </a:ext>
                </a:extLst>
              </a:tr>
            </a:tbl>
          </a:graphicData>
        </a:graphic>
      </p:graphicFrame>
      <p:sp>
        <p:nvSpPr>
          <p:cNvPr id="9" name="Rectangles 8"/>
          <p:cNvSpPr/>
          <p:nvPr/>
        </p:nvSpPr>
        <p:spPr>
          <a:xfrm>
            <a:off x="7886065" y="1259205"/>
            <a:ext cx="4214495" cy="46653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highlight>
                  <a:srgbClr val="FFFF00"/>
                </a:highlight>
              </a:rPr>
              <a:t>  </a:t>
            </a:r>
            <a:r>
              <a:rPr lang="en-US" sz="1000" b="1" dirty="0">
                <a:highlight>
                  <a:srgbClr val="FFFF00"/>
                </a:highlight>
                <a:sym typeface="+mn-ea"/>
              </a:rPr>
              <a:t>   </a:t>
            </a:r>
            <a:r>
              <a:rPr lang="en-US" sz="1000" b="1" dirty="0" err="1">
                <a:highlight>
                  <a:srgbClr val="FFFF00"/>
                </a:highlight>
                <a:sym typeface="+mn-ea"/>
              </a:rPr>
              <a:t>CallBack</a:t>
            </a:r>
            <a:r>
              <a:rPr lang="en-US" sz="1000" b="1" dirty="0">
                <a:highlight>
                  <a:srgbClr val="FFFF00"/>
                </a:highlight>
                <a:sym typeface="+mn-ea"/>
              </a:rPr>
              <a:t> function </a:t>
            </a:r>
            <a:r>
              <a:rPr lang="en-US" sz="1000" dirty="0">
                <a:highlight>
                  <a:srgbClr val="FFFF00"/>
                </a:highlight>
                <a:sym typeface="+mn-ea"/>
              </a:rPr>
              <a:t>:-  </a:t>
            </a:r>
            <a:r>
              <a:rPr lang="en-US" sz="1000" dirty="0" err="1">
                <a:highlight>
                  <a:srgbClr val="FFFF00"/>
                </a:highlight>
                <a:sym typeface="+mn-ea"/>
              </a:rPr>
              <a:t>JAvaScript</a:t>
            </a:r>
            <a:r>
              <a:rPr lang="en-US" sz="1000" dirty="0">
                <a:highlight>
                  <a:srgbClr val="FFFF00"/>
                </a:highlight>
                <a:sym typeface="+mn-ea"/>
              </a:rPr>
              <a:t> ....</a:t>
            </a:r>
          </a:p>
          <a:p>
            <a:pPr algn="l"/>
            <a:r>
              <a:rPr lang="en-US" sz="1000" b="1" dirty="0">
                <a:solidFill>
                  <a:schemeClr val="accent2"/>
                </a:solidFill>
                <a:sym typeface="+mn-ea"/>
              </a:rPr>
              <a:t>A callback is a function passed as an argument to another function. This technique allows a function to call another function. A callback function can run after another function has finished. </a:t>
            </a:r>
            <a:r>
              <a:rPr lang="en-US" sz="1000" b="1" dirty="0">
                <a:solidFill>
                  <a:srgbClr val="00B0F0"/>
                </a:solidFill>
                <a:sym typeface="+mn-ea"/>
              </a:rPr>
              <a:t>key</a:t>
            </a:r>
            <a:r>
              <a:rPr lang="en-US" sz="1000" b="1" dirty="0">
                <a:solidFill>
                  <a:srgbClr val="92D050"/>
                </a:solidFill>
                <a:sym typeface="+mn-ea"/>
              </a:rPr>
              <a:t>  = var/let/const</a:t>
            </a:r>
            <a:r>
              <a:rPr lang="en-US" sz="1000" b="1" dirty="0">
                <a:solidFill>
                  <a:schemeClr val="accent6">
                    <a:lumMod val="75000"/>
                  </a:schemeClr>
                </a:solidFill>
                <a:sym typeface="+mn-ea"/>
              </a:rPr>
              <a:t>     </a:t>
            </a:r>
            <a:r>
              <a:rPr lang="en-US" sz="1000" b="1" dirty="0" err="1">
                <a:solidFill>
                  <a:srgbClr val="00B0F0"/>
                </a:solidFill>
                <a:sym typeface="+mn-ea"/>
              </a:rPr>
              <a:t>fN</a:t>
            </a:r>
            <a:r>
              <a:rPr lang="en-US" sz="1000" b="1" dirty="0">
                <a:solidFill>
                  <a:srgbClr val="92D050"/>
                </a:solidFill>
                <a:sym typeface="+mn-ea"/>
              </a:rPr>
              <a:t> = Function Name</a:t>
            </a:r>
            <a:r>
              <a:rPr lang="en-US" sz="1000" b="1" dirty="0">
                <a:solidFill>
                  <a:schemeClr val="accent6">
                    <a:lumMod val="75000"/>
                  </a:schemeClr>
                </a:solidFill>
                <a:sym typeface="+mn-ea"/>
              </a:rPr>
              <a:t>  </a:t>
            </a:r>
            <a:r>
              <a:rPr lang="en-US" sz="1000" b="1" dirty="0" err="1">
                <a:solidFill>
                  <a:srgbClr val="00B0F0"/>
                </a:solidFill>
                <a:sym typeface="+mn-ea"/>
              </a:rPr>
              <a:t>vN</a:t>
            </a:r>
            <a:r>
              <a:rPr lang="en-US" sz="1000" b="1" dirty="0">
                <a:solidFill>
                  <a:srgbClr val="00B0F0"/>
                </a:solidFill>
                <a:sym typeface="+mn-ea"/>
              </a:rPr>
              <a:t> </a:t>
            </a:r>
            <a:r>
              <a:rPr lang="en-US" sz="1000" b="1" dirty="0">
                <a:solidFill>
                  <a:srgbClr val="92D050"/>
                </a:solidFill>
                <a:sym typeface="+mn-ea"/>
              </a:rPr>
              <a:t>= Variable Name</a:t>
            </a:r>
            <a:r>
              <a:rPr lang="en-US" sz="1000" b="1" dirty="0">
                <a:solidFill>
                  <a:schemeClr val="accent6">
                    <a:lumMod val="75000"/>
                  </a:schemeClr>
                </a:solidFill>
                <a:sym typeface="+mn-ea"/>
              </a:rPr>
              <a:t>  </a:t>
            </a:r>
            <a:r>
              <a:rPr lang="en-US" sz="1000" b="1" dirty="0">
                <a:solidFill>
                  <a:srgbClr val="00B0F0"/>
                </a:solidFill>
                <a:sym typeface="+mn-ea"/>
              </a:rPr>
              <a:t>fun.. sta..</a:t>
            </a:r>
            <a:r>
              <a:rPr lang="en-US" sz="1000" b="1" dirty="0">
                <a:solidFill>
                  <a:srgbClr val="92D050"/>
                </a:solidFill>
                <a:sym typeface="+mn-ea"/>
              </a:rPr>
              <a:t> = function statement(s) </a:t>
            </a:r>
            <a:r>
              <a:rPr lang="en-US" sz="1000" b="1" dirty="0">
                <a:solidFill>
                  <a:schemeClr val="accent6">
                    <a:lumMod val="75000"/>
                  </a:schemeClr>
                </a:solidFill>
                <a:sym typeface="+mn-ea"/>
              </a:rPr>
              <a:t> </a:t>
            </a:r>
            <a:r>
              <a:rPr lang="en-US" sz="1000" dirty="0">
                <a:solidFill>
                  <a:srgbClr val="92D050"/>
                </a:solidFill>
                <a:sym typeface="+mn-ea"/>
              </a:rPr>
              <a:t> </a:t>
            </a:r>
            <a:r>
              <a:rPr lang="en-US" sz="1000" b="1" dirty="0" err="1">
                <a:solidFill>
                  <a:srgbClr val="00B0F0"/>
                </a:solidFill>
                <a:sym typeface="+mn-ea"/>
              </a:rPr>
              <a:t>arg</a:t>
            </a:r>
            <a:r>
              <a:rPr lang="en-US" sz="1000" b="1" dirty="0">
                <a:solidFill>
                  <a:srgbClr val="92D050"/>
                </a:solidFill>
                <a:sym typeface="+mn-ea"/>
              </a:rPr>
              <a:t> = </a:t>
            </a:r>
            <a:r>
              <a:rPr lang="en-US" sz="1000" b="1" dirty="0" err="1">
                <a:solidFill>
                  <a:srgbClr val="92D050"/>
                </a:solidFill>
                <a:sym typeface="+mn-ea"/>
              </a:rPr>
              <a:t>Argunment</a:t>
            </a:r>
            <a:r>
              <a:rPr lang="en-US" sz="1000" b="1" dirty="0">
                <a:solidFill>
                  <a:schemeClr val="accent6">
                    <a:lumMod val="75000"/>
                  </a:schemeClr>
                </a:solidFill>
                <a:sym typeface="+mn-ea"/>
              </a:rPr>
              <a:t>  </a:t>
            </a:r>
            <a:r>
              <a:rPr lang="en-US" sz="1000" b="1" dirty="0">
                <a:solidFill>
                  <a:srgbClr val="00B0F0"/>
                </a:solidFill>
                <a:sym typeface="+mn-ea"/>
              </a:rPr>
              <a:t>par</a:t>
            </a:r>
            <a:r>
              <a:rPr lang="en-US" sz="1000" b="1" dirty="0">
                <a:solidFill>
                  <a:srgbClr val="92D050"/>
                </a:solidFill>
                <a:sym typeface="+mn-ea"/>
              </a:rPr>
              <a:t>= Parameter </a:t>
            </a:r>
            <a:r>
              <a:rPr lang="en-US" sz="1000" b="1" dirty="0">
                <a:solidFill>
                  <a:schemeClr val="accent6">
                    <a:lumMod val="75000"/>
                  </a:schemeClr>
                </a:solidFill>
                <a:sym typeface="+mn-ea"/>
              </a:rPr>
              <a:t> </a:t>
            </a:r>
            <a:r>
              <a:rPr lang="en-US" sz="1000" b="1" dirty="0" err="1">
                <a:solidFill>
                  <a:srgbClr val="00B0F0"/>
                </a:solidFill>
                <a:sym typeface="+mn-ea"/>
              </a:rPr>
              <a:t>cbf</a:t>
            </a:r>
            <a:r>
              <a:rPr lang="en-US" sz="1000" b="1" dirty="0">
                <a:solidFill>
                  <a:srgbClr val="92D050"/>
                </a:solidFill>
                <a:sym typeface="+mn-ea"/>
              </a:rPr>
              <a:t>= Call Back Function</a:t>
            </a:r>
          </a:p>
          <a:p>
            <a:pPr algn="ctr"/>
            <a:r>
              <a:rPr lang="en-US" sz="1000" b="1" dirty="0">
                <a:solidFill>
                  <a:srgbClr val="FFFF00"/>
                </a:solidFill>
                <a:sym typeface="+mn-ea"/>
              </a:rPr>
              <a:t>Regular Function</a:t>
            </a:r>
          </a:p>
          <a:p>
            <a:pPr algn="l"/>
            <a:r>
              <a:rPr lang="en-US" sz="1000" b="1" dirty="0">
                <a:solidFill>
                  <a:srgbClr val="00B0F0"/>
                </a:solidFill>
                <a:sym typeface="+mn-ea"/>
              </a:rPr>
              <a:t>function </a:t>
            </a:r>
            <a:r>
              <a:rPr lang="en-US" sz="1000" b="1" dirty="0" err="1">
                <a:solidFill>
                  <a:srgbClr val="FF0000"/>
                </a:solidFill>
                <a:sym typeface="+mn-ea"/>
              </a:rPr>
              <a:t>fN</a:t>
            </a:r>
            <a:r>
              <a:rPr lang="en-US" sz="1000" b="1" dirty="0">
                <a:solidFill>
                  <a:srgbClr val="00B0F0"/>
                </a:solidFill>
                <a:sym typeface="+mn-ea"/>
              </a:rPr>
              <a:t>(</a:t>
            </a:r>
            <a:r>
              <a:rPr lang="en-US" sz="1000" b="1" dirty="0">
                <a:solidFill>
                  <a:schemeClr val="bg1"/>
                </a:solidFill>
                <a:sym typeface="+mn-ea"/>
              </a:rPr>
              <a:t>par1</a:t>
            </a:r>
            <a:r>
              <a:rPr lang="en-US" sz="1000" b="1" dirty="0">
                <a:solidFill>
                  <a:srgbClr val="00B0F0"/>
                </a:solidFill>
                <a:sym typeface="+mn-ea"/>
              </a:rPr>
              <a:t>,</a:t>
            </a:r>
            <a:r>
              <a:rPr lang="en-US" sz="1000" b="1" dirty="0">
                <a:solidFill>
                  <a:schemeClr val="bg1"/>
                </a:solidFill>
                <a:sym typeface="+mn-ea"/>
              </a:rPr>
              <a:t> par2</a:t>
            </a:r>
            <a:r>
              <a:rPr lang="en-US" sz="1000" b="1" dirty="0">
                <a:solidFill>
                  <a:srgbClr val="00B0F0"/>
                </a:solidFill>
                <a:sym typeface="+mn-ea"/>
              </a:rPr>
              <a:t>,</a:t>
            </a:r>
            <a:r>
              <a:rPr lang="en-US" sz="1000" b="1" dirty="0">
                <a:solidFill>
                  <a:schemeClr val="bg1"/>
                </a:solidFill>
                <a:sym typeface="+mn-ea"/>
              </a:rPr>
              <a:t> .....</a:t>
            </a:r>
            <a:r>
              <a:rPr lang="en-US" sz="1000" b="1" dirty="0">
                <a:solidFill>
                  <a:srgbClr val="00B0F0"/>
                </a:solidFill>
                <a:sym typeface="+mn-ea"/>
              </a:rPr>
              <a:t>,</a:t>
            </a:r>
            <a:r>
              <a:rPr lang="en-US" sz="1000" b="1" dirty="0">
                <a:solidFill>
                  <a:schemeClr val="bg1"/>
                </a:solidFill>
                <a:sym typeface="+mn-ea"/>
              </a:rPr>
              <a:t> </a:t>
            </a:r>
            <a:r>
              <a:rPr lang="en-US" sz="1000" b="1" dirty="0" err="1">
                <a:solidFill>
                  <a:schemeClr val="bg1"/>
                </a:solidFill>
                <a:sym typeface="+mn-ea"/>
              </a:rPr>
              <a:t>parN</a:t>
            </a:r>
            <a:r>
              <a:rPr lang="en-US" sz="1000" b="1" dirty="0">
                <a:solidFill>
                  <a:srgbClr val="00B0F0"/>
                </a:solidFill>
                <a:sym typeface="+mn-ea"/>
              </a:rPr>
              <a:t>,</a:t>
            </a:r>
            <a:r>
              <a:rPr lang="en-US" sz="1000" b="1" dirty="0">
                <a:solidFill>
                  <a:schemeClr val="bg1"/>
                </a:solidFill>
                <a:sym typeface="+mn-ea"/>
              </a:rPr>
              <a:t> cbf1</a:t>
            </a:r>
            <a:r>
              <a:rPr lang="en-US" sz="1000" b="1" dirty="0">
                <a:solidFill>
                  <a:srgbClr val="00B0F0"/>
                </a:solidFill>
                <a:sym typeface="+mn-ea"/>
              </a:rPr>
              <a:t>,</a:t>
            </a:r>
            <a:r>
              <a:rPr lang="en-US" sz="1000" b="1" dirty="0">
                <a:solidFill>
                  <a:schemeClr val="bg1"/>
                </a:solidFill>
                <a:sym typeface="+mn-ea"/>
              </a:rPr>
              <a:t> cbf2</a:t>
            </a:r>
            <a:r>
              <a:rPr lang="en-US" sz="1000" b="1" dirty="0">
                <a:solidFill>
                  <a:srgbClr val="00B0F0"/>
                </a:solidFill>
                <a:sym typeface="+mn-ea"/>
              </a:rPr>
              <a:t>,</a:t>
            </a:r>
            <a:r>
              <a:rPr lang="en-US" sz="1000" b="1" dirty="0">
                <a:solidFill>
                  <a:schemeClr val="bg1"/>
                </a:solidFill>
                <a:sym typeface="+mn-ea"/>
              </a:rPr>
              <a:t> .....</a:t>
            </a:r>
            <a:r>
              <a:rPr lang="en-US" sz="1000" b="1" dirty="0">
                <a:solidFill>
                  <a:srgbClr val="00B0F0"/>
                </a:solidFill>
                <a:sym typeface="+mn-ea"/>
              </a:rPr>
              <a:t>,</a:t>
            </a:r>
            <a:r>
              <a:rPr lang="en-US" sz="1000" b="1" dirty="0">
                <a:solidFill>
                  <a:schemeClr val="bg1"/>
                </a:solidFill>
                <a:sym typeface="+mn-ea"/>
              </a:rPr>
              <a:t> </a:t>
            </a:r>
            <a:r>
              <a:rPr lang="en-US" sz="1000" b="1" dirty="0" err="1">
                <a:solidFill>
                  <a:schemeClr val="bg1"/>
                </a:solidFill>
                <a:sym typeface="+mn-ea"/>
              </a:rPr>
              <a:t>cbfN</a:t>
            </a:r>
            <a:r>
              <a:rPr lang="en-US" sz="1000" b="1" dirty="0">
                <a:solidFill>
                  <a:srgbClr val="00B0F0"/>
                </a:solidFill>
                <a:sym typeface="+mn-ea"/>
              </a:rPr>
              <a:t>){ </a:t>
            </a:r>
            <a:endParaRPr lang="en-US" sz="1000" b="1" dirty="0">
              <a:solidFill>
                <a:schemeClr val="bg1"/>
              </a:solidFill>
              <a:sym typeface="+mn-ea"/>
            </a:endParaRPr>
          </a:p>
          <a:p>
            <a:pPr algn="l"/>
            <a:r>
              <a:rPr lang="en-US" sz="1000" b="1" dirty="0">
                <a:solidFill>
                  <a:schemeClr val="bg1"/>
                </a:solidFill>
                <a:sym typeface="+mn-ea"/>
              </a:rPr>
              <a:t>	// function  statement(s)</a:t>
            </a:r>
          </a:p>
          <a:p>
            <a:pPr algn="l"/>
            <a:r>
              <a:rPr lang="en-US" sz="1000" b="1" dirty="0">
                <a:solidFill>
                  <a:schemeClr val="bg1"/>
                </a:solidFill>
                <a:sym typeface="+mn-ea"/>
              </a:rPr>
              <a:t>  cbf1(par1, par2, ..... , </a:t>
            </a:r>
            <a:r>
              <a:rPr lang="en-US" sz="1000" b="1" dirty="0" err="1">
                <a:solidFill>
                  <a:schemeClr val="bg1"/>
                </a:solidFill>
                <a:sym typeface="+mn-ea"/>
              </a:rPr>
              <a:t>parN</a:t>
            </a:r>
            <a:r>
              <a:rPr lang="en-US" sz="1000" b="1" dirty="0">
                <a:solidFill>
                  <a:schemeClr val="bg1"/>
                </a:solidFill>
                <a:sym typeface="+mn-ea"/>
              </a:rPr>
              <a:t>)</a:t>
            </a:r>
          </a:p>
          <a:p>
            <a:pPr algn="l"/>
            <a:r>
              <a:rPr lang="en-US" sz="1000" b="1" dirty="0">
                <a:solidFill>
                  <a:schemeClr val="bg1"/>
                </a:solidFill>
                <a:sym typeface="+mn-ea"/>
              </a:rPr>
              <a:t>  cbf2(par1, par2, ..... , </a:t>
            </a:r>
            <a:r>
              <a:rPr lang="en-US" sz="1000" b="1" dirty="0" err="1">
                <a:solidFill>
                  <a:schemeClr val="bg1"/>
                </a:solidFill>
                <a:sym typeface="+mn-ea"/>
              </a:rPr>
              <a:t>parN</a:t>
            </a:r>
            <a:r>
              <a:rPr lang="en-US" sz="1000" b="1" dirty="0">
                <a:solidFill>
                  <a:schemeClr val="bg1"/>
                </a:solidFill>
                <a:sym typeface="+mn-ea"/>
              </a:rPr>
              <a:t>)</a:t>
            </a:r>
          </a:p>
          <a:p>
            <a:pPr algn="l"/>
            <a:r>
              <a:rPr lang="en-US" sz="1000" b="1" dirty="0">
                <a:solidFill>
                  <a:schemeClr val="bg1"/>
                </a:solidFill>
                <a:sym typeface="+mn-ea"/>
              </a:rPr>
              <a:t>    ....................................</a:t>
            </a:r>
          </a:p>
          <a:p>
            <a:pPr algn="l"/>
            <a:r>
              <a:rPr lang="en-US" sz="1000" b="1" dirty="0">
                <a:solidFill>
                  <a:schemeClr val="bg1"/>
                </a:solidFill>
                <a:sym typeface="+mn-ea"/>
              </a:rPr>
              <a:t>  cbf2(para1 , para2, ..... , </a:t>
            </a:r>
            <a:r>
              <a:rPr lang="en-US" sz="1000" b="1" dirty="0" err="1">
                <a:solidFill>
                  <a:schemeClr val="bg1"/>
                </a:solidFill>
                <a:sym typeface="+mn-ea"/>
              </a:rPr>
              <a:t>paraN</a:t>
            </a:r>
            <a:r>
              <a:rPr lang="en-US" sz="1000" b="1" dirty="0">
                <a:solidFill>
                  <a:schemeClr val="bg1"/>
                </a:solidFill>
                <a:sym typeface="+mn-ea"/>
              </a:rPr>
              <a:t>)</a:t>
            </a:r>
          </a:p>
          <a:p>
            <a:pPr algn="l"/>
            <a:r>
              <a:rPr lang="en-US" sz="1000" b="1" dirty="0">
                <a:solidFill>
                  <a:srgbClr val="00B0F0"/>
                </a:solidFill>
                <a:sym typeface="+mn-ea"/>
              </a:rPr>
              <a:t>}</a:t>
            </a:r>
          </a:p>
          <a:p>
            <a:pPr algn="ctr"/>
            <a:r>
              <a:rPr lang="en-US" sz="1000" b="1" dirty="0" err="1">
                <a:solidFill>
                  <a:srgbClr val="FFFF00"/>
                </a:solidFill>
                <a:sym typeface="+mn-ea"/>
              </a:rPr>
              <a:t>Anonymus</a:t>
            </a:r>
            <a:r>
              <a:rPr lang="en-US" sz="1000" b="1" dirty="0">
                <a:solidFill>
                  <a:srgbClr val="FFFF00"/>
                </a:solidFill>
                <a:sym typeface="+mn-ea"/>
              </a:rPr>
              <a:t> Function</a:t>
            </a:r>
            <a:endParaRPr lang="en-US" sz="1000" b="1" dirty="0">
              <a:solidFill>
                <a:schemeClr val="bg1"/>
              </a:solidFill>
              <a:sym typeface="+mn-ea"/>
            </a:endParaRPr>
          </a:p>
          <a:p>
            <a:pPr algn="l"/>
            <a:r>
              <a:rPr lang="en-US" sz="1000" b="1" dirty="0">
                <a:solidFill>
                  <a:srgbClr val="00B0F0"/>
                </a:solidFill>
                <a:sym typeface="+mn-ea"/>
              </a:rPr>
              <a:t>key  </a:t>
            </a:r>
            <a:r>
              <a:rPr lang="en-US" sz="1000" b="1" dirty="0" err="1">
                <a:solidFill>
                  <a:srgbClr val="FF0000"/>
                </a:solidFill>
                <a:sym typeface="+mn-ea"/>
              </a:rPr>
              <a:t>fN</a:t>
            </a:r>
            <a:r>
              <a:rPr lang="en-US" sz="1000" b="1" dirty="0">
                <a:solidFill>
                  <a:srgbClr val="00B0F0"/>
                </a:solidFill>
                <a:sym typeface="+mn-ea"/>
              </a:rPr>
              <a:t>=</a:t>
            </a:r>
            <a:r>
              <a:rPr lang="en-US" sz="1000" b="1" dirty="0">
                <a:solidFill>
                  <a:schemeClr val="bg1"/>
                </a:solidFill>
                <a:sym typeface="+mn-ea"/>
              </a:rPr>
              <a:t> </a:t>
            </a:r>
            <a:r>
              <a:rPr lang="en-US" sz="1000" b="1" dirty="0">
                <a:solidFill>
                  <a:srgbClr val="00B0F0"/>
                </a:solidFill>
                <a:sym typeface="+mn-ea"/>
              </a:rPr>
              <a:t>function (</a:t>
            </a:r>
            <a:r>
              <a:rPr lang="en-US" sz="1000" b="1" dirty="0">
                <a:solidFill>
                  <a:schemeClr val="bg1"/>
                </a:solidFill>
                <a:sym typeface="+mn-ea"/>
              </a:rPr>
              <a:t>par1</a:t>
            </a:r>
            <a:r>
              <a:rPr lang="en-US" sz="1000" b="1" dirty="0">
                <a:solidFill>
                  <a:srgbClr val="00B0F0"/>
                </a:solidFill>
                <a:sym typeface="+mn-ea"/>
              </a:rPr>
              <a:t>,</a:t>
            </a:r>
            <a:r>
              <a:rPr lang="en-US" sz="1000" b="1" dirty="0">
                <a:solidFill>
                  <a:schemeClr val="bg1"/>
                </a:solidFill>
                <a:sym typeface="+mn-ea"/>
              </a:rPr>
              <a:t> par2</a:t>
            </a:r>
            <a:r>
              <a:rPr lang="en-US" sz="1000" b="1" dirty="0">
                <a:solidFill>
                  <a:srgbClr val="00B0F0"/>
                </a:solidFill>
                <a:sym typeface="+mn-ea"/>
              </a:rPr>
              <a:t>,</a:t>
            </a:r>
            <a:r>
              <a:rPr lang="en-US" sz="1000" b="1" dirty="0">
                <a:solidFill>
                  <a:schemeClr val="bg1"/>
                </a:solidFill>
                <a:sym typeface="+mn-ea"/>
              </a:rPr>
              <a:t> .....</a:t>
            </a:r>
            <a:r>
              <a:rPr lang="en-US" sz="1000" b="1" dirty="0">
                <a:solidFill>
                  <a:srgbClr val="00B0F0"/>
                </a:solidFill>
                <a:sym typeface="+mn-ea"/>
              </a:rPr>
              <a:t>,</a:t>
            </a:r>
            <a:r>
              <a:rPr lang="en-US" sz="1000" b="1" dirty="0">
                <a:solidFill>
                  <a:schemeClr val="bg1"/>
                </a:solidFill>
                <a:sym typeface="+mn-ea"/>
              </a:rPr>
              <a:t> </a:t>
            </a:r>
            <a:r>
              <a:rPr lang="en-US" sz="1000" b="1" dirty="0" err="1">
                <a:solidFill>
                  <a:schemeClr val="bg1"/>
                </a:solidFill>
                <a:sym typeface="+mn-ea"/>
              </a:rPr>
              <a:t>parN</a:t>
            </a:r>
            <a:r>
              <a:rPr lang="en-US" sz="1000" b="1" dirty="0">
                <a:solidFill>
                  <a:srgbClr val="00B0F0"/>
                </a:solidFill>
                <a:sym typeface="+mn-ea"/>
              </a:rPr>
              <a:t>,</a:t>
            </a:r>
            <a:r>
              <a:rPr lang="en-US" sz="1000" b="1" dirty="0">
                <a:solidFill>
                  <a:schemeClr val="bg1"/>
                </a:solidFill>
                <a:sym typeface="+mn-ea"/>
              </a:rPr>
              <a:t> cbf1</a:t>
            </a:r>
            <a:r>
              <a:rPr lang="en-US" sz="1000" b="1" dirty="0">
                <a:solidFill>
                  <a:srgbClr val="00B0F0"/>
                </a:solidFill>
                <a:sym typeface="+mn-ea"/>
              </a:rPr>
              <a:t>,</a:t>
            </a:r>
            <a:r>
              <a:rPr lang="en-US" sz="1000" b="1" dirty="0">
                <a:solidFill>
                  <a:schemeClr val="bg1"/>
                </a:solidFill>
                <a:sym typeface="+mn-ea"/>
              </a:rPr>
              <a:t> cbf2</a:t>
            </a:r>
            <a:r>
              <a:rPr lang="en-US" sz="1000" b="1" dirty="0">
                <a:solidFill>
                  <a:srgbClr val="00B0F0"/>
                </a:solidFill>
                <a:sym typeface="+mn-ea"/>
              </a:rPr>
              <a:t>,</a:t>
            </a:r>
            <a:r>
              <a:rPr lang="en-US" sz="1000" b="1" dirty="0">
                <a:solidFill>
                  <a:schemeClr val="bg1"/>
                </a:solidFill>
                <a:sym typeface="+mn-ea"/>
              </a:rPr>
              <a:t> .....</a:t>
            </a:r>
            <a:r>
              <a:rPr lang="en-US" sz="1000" b="1" dirty="0">
                <a:solidFill>
                  <a:srgbClr val="00B0F0"/>
                </a:solidFill>
                <a:sym typeface="+mn-ea"/>
              </a:rPr>
              <a:t>,</a:t>
            </a:r>
            <a:r>
              <a:rPr lang="en-US" sz="1000" b="1" dirty="0">
                <a:solidFill>
                  <a:schemeClr val="bg1"/>
                </a:solidFill>
                <a:sym typeface="+mn-ea"/>
              </a:rPr>
              <a:t> </a:t>
            </a:r>
            <a:r>
              <a:rPr lang="en-US" sz="1000" b="1" dirty="0" err="1">
                <a:solidFill>
                  <a:schemeClr val="bg1"/>
                </a:solidFill>
                <a:sym typeface="+mn-ea"/>
              </a:rPr>
              <a:t>cbfN</a:t>
            </a:r>
            <a:r>
              <a:rPr lang="en-US" sz="1000" b="1" dirty="0">
                <a:solidFill>
                  <a:srgbClr val="00B0F0"/>
                </a:solidFill>
                <a:sym typeface="+mn-ea"/>
              </a:rPr>
              <a:t>){</a:t>
            </a:r>
            <a:r>
              <a:rPr lang="en-US" sz="1000" b="1" dirty="0">
                <a:solidFill>
                  <a:schemeClr val="bg1"/>
                </a:solidFill>
                <a:sym typeface="+mn-ea"/>
              </a:rPr>
              <a:t> </a:t>
            </a:r>
          </a:p>
          <a:p>
            <a:pPr algn="l"/>
            <a:r>
              <a:rPr lang="en-US" sz="1000" b="1" dirty="0">
                <a:solidFill>
                  <a:schemeClr val="bg1"/>
                </a:solidFill>
                <a:sym typeface="+mn-ea"/>
              </a:rPr>
              <a:t>	//  function statement(s)</a:t>
            </a:r>
          </a:p>
          <a:p>
            <a:pPr algn="l"/>
            <a:r>
              <a:rPr lang="en-US" sz="1000" b="1" dirty="0">
                <a:solidFill>
                  <a:schemeClr val="bg1"/>
                </a:solidFill>
                <a:sym typeface="+mn-ea"/>
              </a:rPr>
              <a:t>    cbf1(par1 , par2, ..... , </a:t>
            </a:r>
            <a:r>
              <a:rPr lang="en-US" sz="1000" b="1" dirty="0" err="1">
                <a:solidFill>
                  <a:schemeClr val="bg1"/>
                </a:solidFill>
                <a:sym typeface="+mn-ea"/>
              </a:rPr>
              <a:t>parN</a:t>
            </a:r>
            <a:r>
              <a:rPr lang="en-US" sz="1000" b="1" dirty="0">
                <a:solidFill>
                  <a:schemeClr val="bg1"/>
                </a:solidFill>
                <a:sym typeface="+mn-ea"/>
              </a:rPr>
              <a:t>)</a:t>
            </a:r>
          </a:p>
          <a:p>
            <a:pPr algn="l"/>
            <a:r>
              <a:rPr lang="en-US" sz="1000" b="1" dirty="0">
                <a:solidFill>
                  <a:schemeClr val="bg1"/>
                </a:solidFill>
                <a:sym typeface="+mn-ea"/>
              </a:rPr>
              <a:t>    cbf2(par1 , par2, ..... , </a:t>
            </a:r>
            <a:r>
              <a:rPr lang="en-US" sz="1000" b="1" dirty="0" err="1">
                <a:solidFill>
                  <a:schemeClr val="bg1"/>
                </a:solidFill>
                <a:sym typeface="+mn-ea"/>
              </a:rPr>
              <a:t>parN</a:t>
            </a:r>
            <a:r>
              <a:rPr lang="en-US" sz="1000" b="1" dirty="0">
                <a:solidFill>
                  <a:schemeClr val="bg1"/>
                </a:solidFill>
                <a:sym typeface="+mn-ea"/>
              </a:rPr>
              <a:t>)</a:t>
            </a:r>
          </a:p>
          <a:p>
            <a:pPr algn="l"/>
            <a:r>
              <a:rPr lang="en-US" sz="1000" b="1" dirty="0">
                <a:solidFill>
                  <a:schemeClr val="bg1"/>
                </a:solidFill>
                <a:sym typeface="+mn-ea"/>
              </a:rPr>
              <a:t>      ....................................</a:t>
            </a:r>
          </a:p>
          <a:p>
            <a:pPr algn="l"/>
            <a:r>
              <a:rPr lang="en-US" sz="1000" b="1" dirty="0">
                <a:solidFill>
                  <a:schemeClr val="bg1"/>
                </a:solidFill>
                <a:sym typeface="+mn-ea"/>
              </a:rPr>
              <a:t>    cbf2(par1 , par2, ..... , </a:t>
            </a:r>
            <a:r>
              <a:rPr lang="en-US" sz="1000" b="1" dirty="0" err="1">
                <a:solidFill>
                  <a:schemeClr val="bg1"/>
                </a:solidFill>
                <a:sym typeface="+mn-ea"/>
              </a:rPr>
              <a:t>parN</a:t>
            </a:r>
            <a:r>
              <a:rPr lang="en-US" sz="1000" b="1" dirty="0">
                <a:solidFill>
                  <a:schemeClr val="bg1"/>
                </a:solidFill>
                <a:sym typeface="+mn-ea"/>
              </a:rPr>
              <a:t>)</a:t>
            </a:r>
          </a:p>
          <a:p>
            <a:pPr algn="l"/>
            <a:r>
              <a:rPr lang="en-US" sz="1000" b="1" dirty="0">
                <a:solidFill>
                  <a:srgbClr val="00B0F0"/>
                </a:solidFill>
                <a:sym typeface="+mn-ea"/>
              </a:rPr>
              <a:t>}</a:t>
            </a:r>
          </a:p>
          <a:p>
            <a:pPr algn="ctr"/>
            <a:r>
              <a:rPr lang="en-US" sz="1000" b="1" dirty="0">
                <a:solidFill>
                  <a:srgbClr val="FFFF00"/>
                </a:solidFill>
                <a:sym typeface="+mn-ea"/>
              </a:rPr>
              <a:t>Arrow function</a:t>
            </a:r>
          </a:p>
          <a:p>
            <a:pPr algn="l"/>
            <a:r>
              <a:rPr lang="en-US" sz="1000" b="1" dirty="0">
                <a:solidFill>
                  <a:srgbClr val="00B0F0"/>
                </a:solidFill>
                <a:sym typeface="+mn-ea"/>
              </a:rPr>
              <a:t>key </a:t>
            </a:r>
            <a:r>
              <a:rPr lang="en-US" sz="1000" b="1" dirty="0" err="1">
                <a:solidFill>
                  <a:srgbClr val="FF0000"/>
                </a:solidFill>
                <a:sym typeface="+mn-ea"/>
              </a:rPr>
              <a:t>fN</a:t>
            </a:r>
            <a:r>
              <a:rPr lang="en-US" sz="1000" b="1" dirty="0">
                <a:solidFill>
                  <a:srgbClr val="00B0F0"/>
                </a:solidFill>
                <a:sym typeface="+mn-ea"/>
              </a:rPr>
              <a:t>= (</a:t>
            </a:r>
            <a:r>
              <a:rPr lang="en-US" sz="1000" b="1" dirty="0">
                <a:solidFill>
                  <a:schemeClr val="bg1"/>
                </a:solidFill>
                <a:sym typeface="+mn-ea"/>
              </a:rPr>
              <a:t>par1</a:t>
            </a:r>
            <a:r>
              <a:rPr lang="en-US" sz="1000" b="1" dirty="0">
                <a:solidFill>
                  <a:srgbClr val="00B0F0"/>
                </a:solidFill>
                <a:sym typeface="+mn-ea"/>
              </a:rPr>
              <a:t>,</a:t>
            </a:r>
            <a:r>
              <a:rPr lang="en-US" sz="1000" b="1" dirty="0">
                <a:solidFill>
                  <a:schemeClr val="bg1"/>
                </a:solidFill>
                <a:sym typeface="+mn-ea"/>
              </a:rPr>
              <a:t> par2</a:t>
            </a:r>
            <a:r>
              <a:rPr lang="en-US" sz="1000" b="1" dirty="0">
                <a:solidFill>
                  <a:srgbClr val="00B0F0"/>
                </a:solidFill>
                <a:sym typeface="+mn-ea"/>
              </a:rPr>
              <a:t>,</a:t>
            </a:r>
            <a:r>
              <a:rPr lang="en-US" sz="1000" b="1" dirty="0">
                <a:solidFill>
                  <a:schemeClr val="bg1"/>
                </a:solidFill>
                <a:sym typeface="+mn-ea"/>
              </a:rPr>
              <a:t> .....</a:t>
            </a:r>
            <a:r>
              <a:rPr lang="en-US" sz="1000" b="1" dirty="0">
                <a:solidFill>
                  <a:srgbClr val="00B0F0"/>
                </a:solidFill>
                <a:sym typeface="+mn-ea"/>
              </a:rPr>
              <a:t>,</a:t>
            </a:r>
            <a:r>
              <a:rPr lang="en-US" sz="1000" b="1" dirty="0">
                <a:solidFill>
                  <a:schemeClr val="bg1"/>
                </a:solidFill>
                <a:sym typeface="+mn-ea"/>
              </a:rPr>
              <a:t> </a:t>
            </a:r>
            <a:r>
              <a:rPr lang="en-US" sz="1000" b="1" dirty="0" err="1">
                <a:solidFill>
                  <a:schemeClr val="bg1"/>
                </a:solidFill>
                <a:sym typeface="+mn-ea"/>
              </a:rPr>
              <a:t>parN</a:t>
            </a:r>
            <a:r>
              <a:rPr lang="en-US" sz="1000" b="1" dirty="0">
                <a:solidFill>
                  <a:srgbClr val="00B0F0"/>
                </a:solidFill>
                <a:sym typeface="+mn-ea"/>
              </a:rPr>
              <a:t>,</a:t>
            </a:r>
            <a:r>
              <a:rPr lang="en-US" sz="1000" b="1" dirty="0">
                <a:solidFill>
                  <a:schemeClr val="bg1"/>
                </a:solidFill>
                <a:sym typeface="+mn-ea"/>
              </a:rPr>
              <a:t> cbf1</a:t>
            </a:r>
            <a:r>
              <a:rPr lang="en-US" sz="1000" b="1" dirty="0">
                <a:solidFill>
                  <a:srgbClr val="00B0F0"/>
                </a:solidFill>
                <a:sym typeface="+mn-ea"/>
              </a:rPr>
              <a:t>,</a:t>
            </a:r>
            <a:r>
              <a:rPr lang="en-US" sz="1000" b="1" dirty="0">
                <a:solidFill>
                  <a:schemeClr val="bg1"/>
                </a:solidFill>
                <a:sym typeface="+mn-ea"/>
              </a:rPr>
              <a:t> cbf2</a:t>
            </a:r>
            <a:r>
              <a:rPr lang="en-US" sz="1000" b="1" dirty="0">
                <a:solidFill>
                  <a:srgbClr val="00B0F0"/>
                </a:solidFill>
                <a:sym typeface="+mn-ea"/>
              </a:rPr>
              <a:t>,</a:t>
            </a:r>
            <a:r>
              <a:rPr lang="en-US" sz="1000" b="1" dirty="0">
                <a:solidFill>
                  <a:schemeClr val="bg1"/>
                </a:solidFill>
                <a:sym typeface="+mn-ea"/>
              </a:rPr>
              <a:t> .....</a:t>
            </a:r>
            <a:r>
              <a:rPr lang="en-US" sz="1000" b="1" dirty="0">
                <a:solidFill>
                  <a:srgbClr val="00B0F0"/>
                </a:solidFill>
                <a:sym typeface="+mn-ea"/>
              </a:rPr>
              <a:t>,</a:t>
            </a:r>
            <a:r>
              <a:rPr lang="en-US" sz="1000" b="1" dirty="0">
                <a:solidFill>
                  <a:schemeClr val="bg1"/>
                </a:solidFill>
                <a:sym typeface="+mn-ea"/>
              </a:rPr>
              <a:t> </a:t>
            </a:r>
            <a:r>
              <a:rPr lang="en-US" sz="1000" b="1" dirty="0" err="1">
                <a:solidFill>
                  <a:schemeClr val="bg1"/>
                </a:solidFill>
                <a:sym typeface="+mn-ea"/>
              </a:rPr>
              <a:t>cbfN</a:t>
            </a:r>
            <a:r>
              <a:rPr lang="en-US" sz="1000" b="1" dirty="0">
                <a:solidFill>
                  <a:srgbClr val="00B0F0"/>
                </a:solidFill>
                <a:sym typeface="+mn-ea"/>
              </a:rPr>
              <a:t>) =&gt; {</a:t>
            </a:r>
            <a:r>
              <a:rPr lang="en-US" sz="1000" b="1" dirty="0">
                <a:solidFill>
                  <a:schemeClr val="bg1"/>
                </a:solidFill>
                <a:sym typeface="+mn-ea"/>
              </a:rPr>
              <a:t> </a:t>
            </a:r>
          </a:p>
          <a:p>
            <a:pPr algn="l"/>
            <a:r>
              <a:rPr lang="en-US" sz="1000" b="1" dirty="0">
                <a:solidFill>
                  <a:schemeClr val="bg1"/>
                </a:solidFill>
                <a:sym typeface="+mn-ea"/>
              </a:rPr>
              <a:t>	//  function statement(s)</a:t>
            </a:r>
          </a:p>
          <a:p>
            <a:pPr algn="l"/>
            <a:r>
              <a:rPr lang="en-US" sz="1000" b="1" dirty="0">
                <a:solidFill>
                  <a:schemeClr val="bg1"/>
                </a:solidFill>
                <a:sym typeface="+mn-ea"/>
              </a:rPr>
              <a:t>    cbf1(par1 , par2, ..... , </a:t>
            </a:r>
            <a:r>
              <a:rPr lang="en-US" sz="1000" b="1" dirty="0" err="1">
                <a:solidFill>
                  <a:schemeClr val="bg1"/>
                </a:solidFill>
                <a:sym typeface="+mn-ea"/>
              </a:rPr>
              <a:t>parN</a:t>
            </a:r>
            <a:r>
              <a:rPr lang="en-US" sz="1000" b="1" dirty="0">
                <a:solidFill>
                  <a:schemeClr val="bg1"/>
                </a:solidFill>
                <a:sym typeface="+mn-ea"/>
              </a:rPr>
              <a:t>)</a:t>
            </a:r>
          </a:p>
          <a:p>
            <a:pPr algn="l"/>
            <a:r>
              <a:rPr lang="en-US" sz="1000" b="1" dirty="0">
                <a:solidFill>
                  <a:schemeClr val="bg1"/>
                </a:solidFill>
                <a:sym typeface="+mn-ea"/>
              </a:rPr>
              <a:t>    cbf2(par1 , par2, ..... , </a:t>
            </a:r>
            <a:r>
              <a:rPr lang="en-US" sz="1000" b="1" dirty="0" err="1">
                <a:solidFill>
                  <a:schemeClr val="bg1"/>
                </a:solidFill>
                <a:sym typeface="+mn-ea"/>
              </a:rPr>
              <a:t>parN</a:t>
            </a:r>
            <a:r>
              <a:rPr lang="en-US" sz="1000" b="1" dirty="0">
                <a:solidFill>
                  <a:schemeClr val="bg1"/>
                </a:solidFill>
                <a:sym typeface="+mn-ea"/>
              </a:rPr>
              <a:t>)</a:t>
            </a:r>
          </a:p>
          <a:p>
            <a:pPr algn="l"/>
            <a:r>
              <a:rPr lang="en-US" sz="1000" b="1" dirty="0">
                <a:solidFill>
                  <a:schemeClr val="bg1"/>
                </a:solidFill>
                <a:sym typeface="+mn-ea"/>
              </a:rPr>
              <a:t>      ....................................</a:t>
            </a:r>
          </a:p>
          <a:p>
            <a:pPr algn="l"/>
            <a:r>
              <a:rPr lang="en-US" sz="1000" b="1" dirty="0">
                <a:solidFill>
                  <a:schemeClr val="bg1"/>
                </a:solidFill>
                <a:sym typeface="+mn-ea"/>
              </a:rPr>
              <a:t>    </a:t>
            </a:r>
            <a:r>
              <a:rPr lang="en-US" sz="1000" b="1" dirty="0" err="1">
                <a:solidFill>
                  <a:schemeClr val="bg1"/>
                </a:solidFill>
                <a:sym typeface="+mn-ea"/>
              </a:rPr>
              <a:t>cbfN</a:t>
            </a:r>
            <a:r>
              <a:rPr lang="en-US" sz="1000" b="1" dirty="0">
                <a:solidFill>
                  <a:schemeClr val="bg1"/>
                </a:solidFill>
                <a:sym typeface="+mn-ea"/>
              </a:rPr>
              <a:t>(par1 , par2, ..... , </a:t>
            </a:r>
            <a:r>
              <a:rPr lang="en-US" sz="1000" b="1" dirty="0" err="1">
                <a:solidFill>
                  <a:schemeClr val="bg1"/>
                </a:solidFill>
                <a:sym typeface="+mn-ea"/>
              </a:rPr>
              <a:t>parN</a:t>
            </a:r>
            <a:r>
              <a:rPr lang="en-US" sz="1000" b="1" dirty="0">
                <a:solidFill>
                  <a:schemeClr val="bg1"/>
                </a:solidFill>
                <a:sym typeface="+mn-ea"/>
              </a:rPr>
              <a:t>)</a:t>
            </a:r>
          </a:p>
          <a:p>
            <a:pPr algn="l"/>
            <a:r>
              <a:rPr lang="en-US" sz="1000" b="1" dirty="0">
                <a:solidFill>
                  <a:srgbClr val="00B0F0"/>
                </a:solidFill>
                <a:sym typeface="+mn-ea"/>
              </a:rPr>
              <a:t>}</a:t>
            </a:r>
          </a:p>
        </p:txBody>
      </p:sp>
      <p:sp>
        <p:nvSpPr>
          <p:cNvPr id="10" name="Rectangles 9"/>
          <p:cNvSpPr/>
          <p:nvPr/>
        </p:nvSpPr>
        <p:spPr>
          <a:xfrm>
            <a:off x="137160" y="4264660"/>
            <a:ext cx="6652260" cy="9829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highlight>
                  <a:srgbClr val="FFFF00"/>
                </a:highlight>
              </a:rPr>
              <a:t>  </a:t>
            </a:r>
            <a:r>
              <a:rPr lang="en-US" sz="1000" b="1" dirty="0">
                <a:highlight>
                  <a:srgbClr val="FFFF00"/>
                </a:highlight>
                <a:sym typeface="+mn-ea"/>
              </a:rPr>
              <a:t>   calls a function repeatedly after a number of milliseconds </a:t>
            </a:r>
            <a:r>
              <a:rPr lang="en-US" sz="1000" dirty="0">
                <a:highlight>
                  <a:srgbClr val="FFFF00"/>
                </a:highlight>
                <a:sym typeface="+mn-ea"/>
              </a:rPr>
              <a:t>:-  </a:t>
            </a:r>
            <a:r>
              <a:rPr lang="en-US" sz="1000" dirty="0" err="1">
                <a:highlight>
                  <a:srgbClr val="FFFF00"/>
                </a:highlight>
                <a:sym typeface="+mn-ea"/>
              </a:rPr>
              <a:t>JAvaScript</a:t>
            </a:r>
            <a:r>
              <a:rPr lang="en-US" sz="1000" dirty="0">
                <a:highlight>
                  <a:srgbClr val="FFFF00"/>
                </a:highlight>
                <a:sym typeface="+mn-ea"/>
              </a:rPr>
              <a:t> ....</a:t>
            </a:r>
          </a:p>
          <a:p>
            <a:pPr algn="l"/>
            <a:r>
              <a:rPr lang="en-US" sz="1000" b="1" dirty="0">
                <a:solidFill>
                  <a:schemeClr val="accent2"/>
                </a:solidFill>
                <a:sym typeface="+mn-ea"/>
              </a:rPr>
              <a:t>If you need repeated executions, use </a:t>
            </a:r>
            <a:r>
              <a:rPr lang="en-US" sz="1000" b="1" dirty="0" err="1">
                <a:solidFill>
                  <a:srgbClr val="FFFF00"/>
                </a:solidFill>
                <a:sym typeface="+mn-ea"/>
              </a:rPr>
              <a:t>setInterval</a:t>
            </a:r>
            <a:r>
              <a:rPr lang="en-US" sz="1000" b="1" dirty="0">
                <a:solidFill>
                  <a:srgbClr val="FFFF00"/>
                </a:solidFill>
                <a:sym typeface="+mn-ea"/>
              </a:rPr>
              <a:t>()</a:t>
            </a:r>
            <a:r>
              <a:rPr lang="en-US" sz="1000" b="1" dirty="0">
                <a:solidFill>
                  <a:schemeClr val="accent2"/>
                </a:solidFill>
                <a:sym typeface="+mn-ea"/>
              </a:rPr>
              <a:t> instead. </a:t>
            </a:r>
            <a:r>
              <a:rPr lang="en-US" sz="1000" b="1" dirty="0">
                <a:solidFill>
                  <a:srgbClr val="00B050"/>
                </a:solidFill>
                <a:sym typeface="+mn-ea"/>
              </a:rPr>
              <a:t>The </a:t>
            </a:r>
            <a:r>
              <a:rPr lang="en-US" sz="1000" b="1" dirty="0" err="1">
                <a:solidFill>
                  <a:srgbClr val="FFFF00"/>
                </a:solidFill>
                <a:sym typeface="+mn-ea"/>
              </a:rPr>
              <a:t>setInterval</a:t>
            </a:r>
            <a:r>
              <a:rPr lang="en-US" sz="1000" b="1" dirty="0">
                <a:solidFill>
                  <a:srgbClr val="FFFF00"/>
                </a:solidFill>
                <a:sym typeface="+mn-ea"/>
              </a:rPr>
              <a:t>() </a:t>
            </a:r>
            <a:r>
              <a:rPr lang="en-US" sz="1000" b="1" dirty="0">
                <a:solidFill>
                  <a:srgbClr val="00B050"/>
                </a:solidFill>
                <a:sym typeface="+mn-ea"/>
              </a:rPr>
              <a:t>method continues calling the function until </a:t>
            </a:r>
            <a:r>
              <a:rPr lang="en-US" sz="1000" b="1" dirty="0" err="1">
                <a:solidFill>
                  <a:srgbClr val="FFFF00"/>
                </a:solidFill>
                <a:sym typeface="+mn-ea"/>
              </a:rPr>
              <a:t>clearInterval</a:t>
            </a:r>
            <a:r>
              <a:rPr lang="en-US" sz="1000" b="1" dirty="0">
                <a:solidFill>
                  <a:srgbClr val="FFFF00"/>
                </a:solidFill>
                <a:sym typeface="+mn-ea"/>
              </a:rPr>
              <a:t>()</a:t>
            </a:r>
            <a:r>
              <a:rPr lang="en-US" sz="1000" b="1" dirty="0">
                <a:solidFill>
                  <a:srgbClr val="00B050"/>
                </a:solidFill>
                <a:sym typeface="+mn-ea"/>
              </a:rPr>
              <a:t> is called, or the window is closed. Use the </a:t>
            </a:r>
            <a:r>
              <a:rPr lang="en-US" sz="1000" b="1" dirty="0" err="1">
                <a:solidFill>
                  <a:srgbClr val="FFFF00"/>
                </a:solidFill>
                <a:sym typeface="+mn-ea"/>
              </a:rPr>
              <a:t>clearInterval</a:t>
            </a:r>
            <a:r>
              <a:rPr lang="en-US" sz="1000" b="1" dirty="0">
                <a:solidFill>
                  <a:srgbClr val="FFFF00"/>
                </a:solidFill>
                <a:sym typeface="+mn-ea"/>
              </a:rPr>
              <a:t>()</a:t>
            </a:r>
            <a:r>
              <a:rPr lang="en-US" sz="1000" b="1" dirty="0">
                <a:solidFill>
                  <a:srgbClr val="00B050"/>
                </a:solidFill>
                <a:sym typeface="+mn-ea"/>
              </a:rPr>
              <a:t> method to prevent the function from </a:t>
            </a:r>
            <a:r>
              <a:rPr lang="en-US" sz="1000" b="1" dirty="0" err="1">
                <a:solidFill>
                  <a:srgbClr val="FFFF00"/>
                </a:solidFill>
                <a:sym typeface="+mn-ea"/>
              </a:rPr>
              <a:t>setInterval</a:t>
            </a:r>
            <a:r>
              <a:rPr lang="en-US" sz="1000" b="1" dirty="0">
                <a:solidFill>
                  <a:srgbClr val="FFFF00"/>
                </a:solidFill>
                <a:sym typeface="+mn-ea"/>
              </a:rPr>
              <a:t>()</a:t>
            </a:r>
            <a:r>
              <a:rPr lang="en-US" sz="1000" b="1" dirty="0">
                <a:solidFill>
                  <a:srgbClr val="00B050"/>
                </a:solidFill>
                <a:sym typeface="+mn-ea"/>
              </a:rPr>
              <a:t> .</a:t>
            </a:r>
          </a:p>
          <a:p>
            <a:pPr algn="l"/>
            <a:r>
              <a:rPr lang="en-US" sz="1000" b="1" dirty="0">
                <a:solidFill>
                  <a:srgbClr val="92D050"/>
                </a:solidFill>
                <a:sym typeface="+mn-ea"/>
              </a:rPr>
              <a:t>Calls a function or evaluates an expression repeatedly  at specified intervals (in milliseconds) :- </a:t>
            </a:r>
          </a:p>
          <a:p>
            <a:pPr algn="l"/>
            <a:r>
              <a:rPr lang="en-US" sz="1000" b="1" dirty="0">
                <a:solidFill>
                  <a:srgbClr val="00B050"/>
                </a:solidFill>
                <a:sym typeface="+mn-ea"/>
              </a:rPr>
              <a:t> </a:t>
            </a:r>
            <a:r>
              <a:rPr lang="en-US" sz="1000" b="1" dirty="0" err="1">
                <a:solidFill>
                  <a:srgbClr val="00B0F0"/>
                </a:solidFill>
                <a:sym typeface="+mn-ea"/>
              </a:rPr>
              <a:t>setInterval</a:t>
            </a:r>
            <a:r>
              <a:rPr lang="en-US" sz="1000" b="1" dirty="0">
                <a:solidFill>
                  <a:srgbClr val="00B0F0"/>
                </a:solidFill>
                <a:sym typeface="+mn-ea"/>
              </a:rPr>
              <a:t>(</a:t>
            </a:r>
            <a:r>
              <a:rPr lang="en-US" sz="1000" b="1" dirty="0">
                <a:solidFill>
                  <a:srgbClr val="FF0000"/>
                </a:solidFill>
                <a:sym typeface="+mn-ea"/>
              </a:rPr>
              <a:t>function</a:t>
            </a:r>
            <a:r>
              <a:rPr lang="en-US" sz="1000" b="1" dirty="0">
                <a:solidFill>
                  <a:srgbClr val="00B0F0"/>
                </a:solidFill>
                <a:sym typeface="+mn-ea"/>
              </a:rPr>
              <a:t>,</a:t>
            </a:r>
            <a:r>
              <a:rPr lang="en-US" sz="1000" b="1" dirty="0">
                <a:solidFill>
                  <a:srgbClr val="00B050"/>
                </a:solidFill>
                <a:sym typeface="+mn-ea"/>
              </a:rPr>
              <a:t> </a:t>
            </a:r>
            <a:r>
              <a:rPr lang="en-US" sz="1000" b="1" dirty="0">
                <a:solidFill>
                  <a:srgbClr val="FF0000"/>
                </a:solidFill>
                <a:sym typeface="+mn-ea"/>
              </a:rPr>
              <a:t>milliseconds</a:t>
            </a:r>
            <a:r>
              <a:rPr lang="en-US" sz="1000" b="1" dirty="0">
                <a:solidFill>
                  <a:srgbClr val="00B0F0"/>
                </a:solidFill>
                <a:sym typeface="+mn-ea"/>
              </a:rPr>
              <a:t>);   </a:t>
            </a:r>
            <a:r>
              <a:rPr lang="en-US" sz="1000" b="1" dirty="0">
                <a:solidFill>
                  <a:srgbClr val="FFFF00"/>
                </a:solidFill>
                <a:sym typeface="+mn-ea"/>
              </a:rPr>
              <a:t>or     </a:t>
            </a:r>
            <a:r>
              <a:rPr lang="en-US" sz="1000" b="1" dirty="0" err="1">
                <a:solidFill>
                  <a:schemeClr val="accent4"/>
                </a:solidFill>
                <a:sym typeface="+mn-ea"/>
              </a:rPr>
              <a:t>myInterval</a:t>
            </a:r>
            <a:r>
              <a:rPr lang="en-US" sz="1000" b="1" dirty="0">
                <a:solidFill>
                  <a:schemeClr val="accent4"/>
                </a:solidFill>
                <a:sym typeface="+mn-ea"/>
              </a:rPr>
              <a:t> </a:t>
            </a:r>
            <a:r>
              <a:rPr lang="en-US" sz="1000" b="1" dirty="0">
                <a:solidFill>
                  <a:srgbClr val="00B050"/>
                </a:solidFill>
                <a:sym typeface="+mn-ea"/>
              </a:rPr>
              <a:t>= </a:t>
            </a:r>
            <a:r>
              <a:rPr lang="en-US" sz="1000" b="1" dirty="0" err="1">
                <a:solidFill>
                  <a:srgbClr val="00B0F0"/>
                </a:solidFill>
                <a:sym typeface="+mn-ea"/>
              </a:rPr>
              <a:t>setInterval</a:t>
            </a:r>
            <a:r>
              <a:rPr lang="en-US" sz="1000" b="1" dirty="0">
                <a:solidFill>
                  <a:srgbClr val="00B0F0"/>
                </a:solidFill>
                <a:sym typeface="+mn-ea"/>
              </a:rPr>
              <a:t>(</a:t>
            </a:r>
            <a:r>
              <a:rPr lang="en-US" sz="1000" b="1" dirty="0">
                <a:solidFill>
                  <a:srgbClr val="FF0000"/>
                </a:solidFill>
                <a:sym typeface="+mn-ea"/>
              </a:rPr>
              <a:t>function</a:t>
            </a:r>
            <a:r>
              <a:rPr lang="en-US" sz="1000" b="1" dirty="0">
                <a:solidFill>
                  <a:srgbClr val="00B0F0"/>
                </a:solidFill>
                <a:sym typeface="+mn-ea"/>
              </a:rPr>
              <a:t>,</a:t>
            </a:r>
            <a:r>
              <a:rPr lang="en-US" sz="1000" b="1" dirty="0">
                <a:solidFill>
                  <a:srgbClr val="00B050"/>
                </a:solidFill>
                <a:sym typeface="+mn-ea"/>
              </a:rPr>
              <a:t> </a:t>
            </a:r>
            <a:r>
              <a:rPr lang="en-US" sz="1000" b="1" dirty="0">
                <a:solidFill>
                  <a:srgbClr val="FF0000"/>
                </a:solidFill>
                <a:sym typeface="+mn-ea"/>
              </a:rPr>
              <a:t>milliseconds</a:t>
            </a:r>
            <a:r>
              <a:rPr lang="en-US" sz="1000" b="1" dirty="0">
                <a:solidFill>
                  <a:srgbClr val="00B0F0"/>
                </a:solidFill>
                <a:sym typeface="+mn-ea"/>
              </a:rPr>
              <a:t>);</a:t>
            </a:r>
            <a:endParaRPr lang="en-US" sz="1000" b="1" dirty="0">
              <a:solidFill>
                <a:srgbClr val="00B050"/>
              </a:solidFill>
              <a:sym typeface="+mn-ea"/>
            </a:endParaRPr>
          </a:p>
          <a:p>
            <a:pPr algn="l"/>
            <a:r>
              <a:rPr lang="en-US" sz="1000" b="1" dirty="0">
                <a:solidFill>
                  <a:srgbClr val="92D050"/>
                </a:solidFill>
                <a:sym typeface="+mn-ea"/>
              </a:rPr>
              <a:t>Clears a timer set with </a:t>
            </a:r>
            <a:r>
              <a:rPr lang="en-US" sz="1000" b="1" dirty="0" err="1">
                <a:solidFill>
                  <a:srgbClr val="92D050"/>
                </a:solidFill>
                <a:sym typeface="+mn-ea"/>
              </a:rPr>
              <a:t>setInterval</a:t>
            </a:r>
            <a:r>
              <a:rPr lang="en-US" sz="1000" b="1" dirty="0">
                <a:solidFill>
                  <a:srgbClr val="92D050"/>
                </a:solidFill>
                <a:sym typeface="+mn-ea"/>
              </a:rPr>
              <a:t>() :-  </a:t>
            </a:r>
            <a:r>
              <a:rPr lang="en-US" sz="1000" b="1" dirty="0" err="1">
                <a:solidFill>
                  <a:srgbClr val="00B0F0"/>
                </a:solidFill>
                <a:sym typeface="+mn-ea"/>
              </a:rPr>
              <a:t>clearInterval</a:t>
            </a:r>
            <a:r>
              <a:rPr lang="en-US" sz="1000" b="1" dirty="0">
                <a:solidFill>
                  <a:srgbClr val="00B0F0"/>
                </a:solidFill>
                <a:sym typeface="+mn-ea"/>
              </a:rPr>
              <a:t>(</a:t>
            </a:r>
            <a:r>
              <a:rPr lang="en-US" sz="1000" b="1" dirty="0" err="1">
                <a:solidFill>
                  <a:srgbClr val="FF0000"/>
                </a:solidFill>
                <a:sym typeface="+mn-ea"/>
              </a:rPr>
              <a:t>setIntervalFunctionName</a:t>
            </a:r>
            <a:r>
              <a:rPr lang="en-US" sz="1000" b="1" dirty="0">
                <a:solidFill>
                  <a:srgbClr val="00B0F0"/>
                </a:solidFill>
                <a:sym typeface="+mn-ea"/>
              </a:rPr>
              <a:t>);</a:t>
            </a:r>
          </a:p>
        </p:txBody>
      </p:sp>
      <p:sp>
        <p:nvSpPr>
          <p:cNvPr id="11" name="Rectangles 10"/>
          <p:cNvSpPr/>
          <p:nvPr/>
        </p:nvSpPr>
        <p:spPr>
          <a:xfrm>
            <a:off x="40640" y="5247640"/>
            <a:ext cx="6749415" cy="10496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highlight>
                  <a:srgbClr val="FFFF00"/>
                </a:highlight>
              </a:rPr>
              <a:t>  </a:t>
            </a:r>
            <a:r>
              <a:rPr lang="en-US" sz="1000" b="1" dirty="0">
                <a:highlight>
                  <a:srgbClr val="FFFF00"/>
                </a:highlight>
                <a:sym typeface="+mn-ea"/>
              </a:rPr>
              <a:t>   calls a function only once after a number of milliseconds </a:t>
            </a:r>
            <a:r>
              <a:rPr lang="en-US" sz="1000" dirty="0">
                <a:highlight>
                  <a:srgbClr val="FFFF00"/>
                </a:highlight>
                <a:sym typeface="+mn-ea"/>
              </a:rPr>
              <a:t>:-  </a:t>
            </a:r>
            <a:r>
              <a:rPr lang="en-US" sz="1000" dirty="0" err="1">
                <a:highlight>
                  <a:srgbClr val="FFFF00"/>
                </a:highlight>
                <a:sym typeface="+mn-ea"/>
              </a:rPr>
              <a:t>JAvaScript</a:t>
            </a:r>
            <a:r>
              <a:rPr lang="en-US" sz="1000" dirty="0">
                <a:highlight>
                  <a:srgbClr val="FFFF00"/>
                </a:highlight>
                <a:sym typeface="+mn-ea"/>
              </a:rPr>
              <a:t> ....</a:t>
            </a:r>
            <a:endParaRPr lang="en-US" sz="1000" b="1" dirty="0">
              <a:solidFill>
                <a:srgbClr val="00B050"/>
              </a:solidFill>
              <a:sym typeface="+mn-ea"/>
            </a:endParaRPr>
          </a:p>
          <a:p>
            <a:pPr algn="l"/>
            <a:r>
              <a:rPr lang="en-US" sz="1000" b="1" dirty="0">
                <a:solidFill>
                  <a:schemeClr val="accent2"/>
                </a:solidFill>
                <a:sym typeface="+mn-ea"/>
              </a:rPr>
              <a:t>If you need only once executions, use </a:t>
            </a:r>
            <a:r>
              <a:rPr lang="en-US" sz="1000" b="1" dirty="0" err="1">
                <a:solidFill>
                  <a:srgbClr val="FFFF00"/>
                </a:solidFill>
                <a:sym typeface="+mn-ea"/>
              </a:rPr>
              <a:t>setTimeout</a:t>
            </a:r>
            <a:r>
              <a:rPr lang="en-US" sz="1000" b="1" dirty="0">
                <a:solidFill>
                  <a:srgbClr val="FFFF00"/>
                </a:solidFill>
                <a:sym typeface="+mn-ea"/>
              </a:rPr>
              <a:t>()</a:t>
            </a:r>
            <a:r>
              <a:rPr lang="en-US" sz="1000" b="1" dirty="0">
                <a:solidFill>
                  <a:schemeClr val="accent2"/>
                </a:solidFill>
                <a:sym typeface="+mn-ea"/>
              </a:rPr>
              <a:t> instead.</a:t>
            </a:r>
          </a:p>
          <a:p>
            <a:pPr algn="l"/>
            <a:r>
              <a:rPr lang="en-US" sz="1000" b="1" dirty="0">
                <a:solidFill>
                  <a:srgbClr val="00B050"/>
                </a:solidFill>
                <a:sym typeface="+mn-ea"/>
              </a:rPr>
              <a:t>Use the </a:t>
            </a:r>
            <a:r>
              <a:rPr lang="en-US" sz="1000" b="1" dirty="0" err="1">
                <a:solidFill>
                  <a:srgbClr val="FFFF00"/>
                </a:solidFill>
                <a:sym typeface="+mn-ea"/>
              </a:rPr>
              <a:t>clearTimeout</a:t>
            </a:r>
            <a:r>
              <a:rPr lang="en-US" sz="1000" b="1" dirty="0">
                <a:solidFill>
                  <a:srgbClr val="FFFF00"/>
                </a:solidFill>
                <a:sym typeface="+mn-ea"/>
              </a:rPr>
              <a:t>()</a:t>
            </a:r>
            <a:r>
              <a:rPr lang="en-US" sz="1000" b="1" dirty="0">
                <a:solidFill>
                  <a:srgbClr val="00B050"/>
                </a:solidFill>
                <a:sym typeface="+mn-ea"/>
              </a:rPr>
              <a:t> method to prevent the function from </a:t>
            </a:r>
            <a:r>
              <a:rPr lang="en-US" sz="1000" b="1" dirty="0" err="1">
                <a:solidFill>
                  <a:srgbClr val="FFFF00"/>
                </a:solidFill>
                <a:sym typeface="+mn-ea"/>
              </a:rPr>
              <a:t>setTimeout</a:t>
            </a:r>
            <a:r>
              <a:rPr lang="en-US" sz="1000" b="1" dirty="0">
                <a:solidFill>
                  <a:srgbClr val="FFFF00"/>
                </a:solidFill>
                <a:sym typeface="+mn-ea"/>
              </a:rPr>
              <a:t>() </a:t>
            </a:r>
            <a:r>
              <a:rPr lang="en-US" sz="1000" b="1" dirty="0">
                <a:solidFill>
                  <a:srgbClr val="00B050"/>
                </a:solidFill>
                <a:sym typeface="+mn-ea"/>
              </a:rPr>
              <a:t> or from </a:t>
            </a:r>
            <a:r>
              <a:rPr lang="en-US" sz="1000" b="1" dirty="0">
                <a:solidFill>
                  <a:srgbClr val="FFFF00"/>
                </a:solidFill>
                <a:sym typeface="+mn-ea"/>
              </a:rPr>
              <a:t>starting </a:t>
            </a:r>
            <a:r>
              <a:rPr lang="en-US" sz="1000" b="1" dirty="0">
                <a:solidFill>
                  <a:srgbClr val="00B050"/>
                </a:solidFill>
                <a:sym typeface="+mn-ea"/>
              </a:rPr>
              <a:t>.</a:t>
            </a:r>
            <a:endParaRPr lang="en-US" sz="1000" b="1" dirty="0">
              <a:solidFill>
                <a:srgbClr val="00B0F0"/>
              </a:solidFill>
              <a:sym typeface="+mn-ea"/>
            </a:endParaRPr>
          </a:p>
          <a:p>
            <a:pPr algn="l"/>
            <a:r>
              <a:rPr lang="en-US" sz="1000" b="1" dirty="0">
                <a:solidFill>
                  <a:srgbClr val="92D050"/>
                </a:solidFill>
                <a:sym typeface="+mn-ea"/>
              </a:rPr>
              <a:t>Calls a function or evaluates an expression  once at specified intervals (in milliseconds) :- </a:t>
            </a:r>
          </a:p>
          <a:p>
            <a:pPr algn="l"/>
            <a:r>
              <a:rPr lang="en-US" sz="1000" b="1" dirty="0">
                <a:solidFill>
                  <a:srgbClr val="00B050"/>
                </a:solidFill>
                <a:sym typeface="+mn-ea"/>
              </a:rPr>
              <a:t> </a:t>
            </a:r>
            <a:r>
              <a:rPr lang="en-US" sz="1000" b="1" dirty="0" err="1">
                <a:solidFill>
                  <a:srgbClr val="00B0F0"/>
                </a:solidFill>
                <a:sym typeface="+mn-ea"/>
              </a:rPr>
              <a:t>setTimeout</a:t>
            </a:r>
            <a:r>
              <a:rPr lang="en-US" sz="1000" b="1" dirty="0">
                <a:solidFill>
                  <a:srgbClr val="00B0F0"/>
                </a:solidFill>
                <a:sym typeface="+mn-ea"/>
              </a:rPr>
              <a:t>(</a:t>
            </a:r>
            <a:r>
              <a:rPr lang="en-US" sz="1000" b="1" dirty="0">
                <a:solidFill>
                  <a:srgbClr val="FF0000"/>
                </a:solidFill>
                <a:sym typeface="+mn-ea"/>
              </a:rPr>
              <a:t>function</a:t>
            </a:r>
            <a:r>
              <a:rPr lang="en-US" sz="1000" b="1" dirty="0">
                <a:solidFill>
                  <a:srgbClr val="00B0F0"/>
                </a:solidFill>
                <a:sym typeface="+mn-ea"/>
              </a:rPr>
              <a:t>,</a:t>
            </a:r>
            <a:r>
              <a:rPr lang="en-US" sz="1000" b="1" dirty="0">
                <a:solidFill>
                  <a:srgbClr val="00B050"/>
                </a:solidFill>
                <a:sym typeface="+mn-ea"/>
              </a:rPr>
              <a:t> </a:t>
            </a:r>
            <a:r>
              <a:rPr lang="en-US" sz="1000" b="1" dirty="0">
                <a:solidFill>
                  <a:srgbClr val="FF0000"/>
                </a:solidFill>
                <a:sym typeface="+mn-ea"/>
              </a:rPr>
              <a:t>milliseconds</a:t>
            </a:r>
            <a:r>
              <a:rPr lang="en-US" sz="1000" b="1" dirty="0">
                <a:solidFill>
                  <a:srgbClr val="00B0F0"/>
                </a:solidFill>
                <a:sym typeface="+mn-ea"/>
              </a:rPr>
              <a:t>);        </a:t>
            </a:r>
            <a:r>
              <a:rPr lang="en-US" sz="1000" b="1" dirty="0">
                <a:solidFill>
                  <a:srgbClr val="FFFF00"/>
                </a:solidFill>
                <a:sym typeface="+mn-ea"/>
              </a:rPr>
              <a:t>or   </a:t>
            </a:r>
            <a:r>
              <a:rPr lang="en-US" sz="1000" b="1" dirty="0" err="1">
                <a:solidFill>
                  <a:schemeClr val="accent4"/>
                </a:solidFill>
                <a:sym typeface="+mn-ea"/>
              </a:rPr>
              <a:t>myTimeout</a:t>
            </a:r>
            <a:r>
              <a:rPr lang="en-US" sz="1000" b="1" dirty="0">
                <a:solidFill>
                  <a:srgbClr val="00B050"/>
                </a:solidFill>
                <a:sym typeface="+mn-ea"/>
              </a:rPr>
              <a:t>= </a:t>
            </a:r>
            <a:r>
              <a:rPr lang="en-US" sz="1000" b="1" dirty="0" err="1">
                <a:solidFill>
                  <a:srgbClr val="00B0F0"/>
                </a:solidFill>
                <a:sym typeface="+mn-ea"/>
              </a:rPr>
              <a:t>setTimeout</a:t>
            </a:r>
            <a:r>
              <a:rPr lang="en-US" sz="1000" b="1" dirty="0">
                <a:solidFill>
                  <a:srgbClr val="00B0F0"/>
                </a:solidFill>
                <a:sym typeface="+mn-ea"/>
              </a:rPr>
              <a:t>(</a:t>
            </a:r>
            <a:r>
              <a:rPr lang="en-US" sz="1000" b="1" dirty="0">
                <a:solidFill>
                  <a:srgbClr val="FF0000"/>
                </a:solidFill>
                <a:sym typeface="+mn-ea"/>
              </a:rPr>
              <a:t>function</a:t>
            </a:r>
            <a:r>
              <a:rPr lang="en-US" sz="1000" b="1" dirty="0">
                <a:solidFill>
                  <a:srgbClr val="00B0F0"/>
                </a:solidFill>
                <a:sym typeface="+mn-ea"/>
              </a:rPr>
              <a:t>,</a:t>
            </a:r>
            <a:r>
              <a:rPr lang="en-US" sz="1000" b="1" dirty="0">
                <a:solidFill>
                  <a:srgbClr val="00B050"/>
                </a:solidFill>
                <a:sym typeface="+mn-ea"/>
              </a:rPr>
              <a:t> </a:t>
            </a:r>
            <a:r>
              <a:rPr lang="en-US" sz="1000" b="1" dirty="0">
                <a:solidFill>
                  <a:srgbClr val="FF0000"/>
                </a:solidFill>
                <a:sym typeface="+mn-ea"/>
              </a:rPr>
              <a:t>milliseconds</a:t>
            </a:r>
            <a:r>
              <a:rPr lang="en-US" sz="1000" b="1" dirty="0">
                <a:solidFill>
                  <a:srgbClr val="00B0F0"/>
                </a:solidFill>
                <a:sym typeface="+mn-ea"/>
              </a:rPr>
              <a:t>);</a:t>
            </a:r>
            <a:endParaRPr lang="en-US" sz="1000" b="1" dirty="0">
              <a:solidFill>
                <a:srgbClr val="00B050"/>
              </a:solidFill>
              <a:sym typeface="+mn-ea"/>
            </a:endParaRPr>
          </a:p>
          <a:p>
            <a:pPr algn="l"/>
            <a:r>
              <a:rPr lang="en-US" sz="1000" b="1" dirty="0">
                <a:solidFill>
                  <a:srgbClr val="92D050"/>
                </a:solidFill>
                <a:sym typeface="+mn-ea"/>
              </a:rPr>
              <a:t>Clears a timer set with </a:t>
            </a:r>
            <a:r>
              <a:rPr lang="en-US" sz="1000" b="1" dirty="0" err="1">
                <a:solidFill>
                  <a:srgbClr val="92D050"/>
                </a:solidFill>
                <a:sym typeface="+mn-ea"/>
              </a:rPr>
              <a:t>setTimeout</a:t>
            </a:r>
            <a:r>
              <a:rPr lang="en-US" sz="1000" b="1" dirty="0">
                <a:solidFill>
                  <a:srgbClr val="92D050"/>
                </a:solidFill>
                <a:sym typeface="+mn-ea"/>
              </a:rPr>
              <a:t>() :-</a:t>
            </a:r>
            <a:r>
              <a:rPr lang="en-US" sz="1000" b="1" dirty="0">
                <a:solidFill>
                  <a:srgbClr val="00B050"/>
                </a:solidFill>
                <a:sym typeface="+mn-ea"/>
              </a:rPr>
              <a:t>  </a:t>
            </a:r>
            <a:r>
              <a:rPr lang="en-US" sz="1000" b="1" dirty="0" err="1">
                <a:solidFill>
                  <a:srgbClr val="00B0F0"/>
                </a:solidFill>
                <a:sym typeface="+mn-ea"/>
              </a:rPr>
              <a:t>clearTimeout</a:t>
            </a:r>
            <a:r>
              <a:rPr lang="en-US" sz="1000" b="1" dirty="0">
                <a:solidFill>
                  <a:srgbClr val="00B0F0"/>
                </a:solidFill>
                <a:sym typeface="+mn-ea"/>
              </a:rPr>
              <a:t>(</a:t>
            </a:r>
            <a:r>
              <a:rPr lang="en-US" sz="1000" b="1" dirty="0" err="1">
                <a:solidFill>
                  <a:srgbClr val="FF0000"/>
                </a:solidFill>
                <a:sym typeface="+mn-ea"/>
              </a:rPr>
              <a:t>setTimeoutFunctionName</a:t>
            </a:r>
            <a:r>
              <a:rPr lang="en-US" sz="1000" b="1" dirty="0">
                <a:solidFill>
                  <a:srgbClr val="00B0F0"/>
                </a:solidFill>
                <a:sym typeface="+mn-ea"/>
              </a:rPr>
              <a:t>);</a:t>
            </a:r>
          </a:p>
        </p:txBody>
      </p:sp>
      <p:sp>
        <p:nvSpPr>
          <p:cNvPr id="12" name="Rectangles 11"/>
          <p:cNvSpPr/>
          <p:nvPr/>
        </p:nvSpPr>
        <p:spPr>
          <a:xfrm>
            <a:off x="40640" y="6297295"/>
            <a:ext cx="6748780" cy="4686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sz="1200" b="1" dirty="0">
                <a:solidFill>
                  <a:srgbClr val="7030A0"/>
                </a:solidFill>
                <a:sym typeface="+mn-ea"/>
              </a:rPr>
              <a:t>There are many ways to achieve Asynchronous nature of JavaScript :-</a:t>
            </a:r>
            <a:r>
              <a:rPr lang="en-US" sz="1200" b="1" dirty="0">
                <a:solidFill>
                  <a:schemeClr val="accent2"/>
                </a:solidFill>
                <a:sym typeface="+mn-ea"/>
              </a:rPr>
              <a:t> </a:t>
            </a:r>
            <a:r>
              <a:rPr lang="en-US" sz="1200" b="1" dirty="0" err="1">
                <a:solidFill>
                  <a:schemeClr val="accent2"/>
                </a:solidFill>
                <a:sym typeface="+mn-ea"/>
              </a:rPr>
              <a:t>CallBacks</a:t>
            </a:r>
            <a:r>
              <a:rPr lang="en-US" sz="1200" b="1" dirty="0">
                <a:solidFill>
                  <a:srgbClr val="00B0F0"/>
                </a:solidFill>
                <a:sym typeface="+mn-ea"/>
              </a:rPr>
              <a:t>,</a:t>
            </a:r>
            <a:r>
              <a:rPr lang="en-US" sz="1200" b="1" dirty="0">
                <a:solidFill>
                  <a:schemeClr val="accent2"/>
                </a:solidFill>
                <a:sym typeface="+mn-ea"/>
              </a:rPr>
              <a:t> </a:t>
            </a:r>
            <a:r>
              <a:rPr lang="en-US" sz="1200" b="1" dirty="0" err="1">
                <a:solidFill>
                  <a:schemeClr val="accent2"/>
                </a:solidFill>
                <a:sym typeface="+mn-ea"/>
              </a:rPr>
              <a:t>timeInterval</a:t>
            </a:r>
            <a:r>
              <a:rPr lang="en-US" sz="1200" b="1" dirty="0">
                <a:solidFill>
                  <a:schemeClr val="accent2"/>
                </a:solidFill>
                <a:sym typeface="+mn-ea"/>
              </a:rPr>
              <a:t> &amp; </a:t>
            </a:r>
            <a:r>
              <a:rPr lang="en-US" sz="1200" b="1" dirty="0" err="1">
                <a:solidFill>
                  <a:schemeClr val="accent2"/>
                </a:solidFill>
                <a:sym typeface="+mn-ea"/>
              </a:rPr>
              <a:t>timeOut</a:t>
            </a:r>
            <a:r>
              <a:rPr lang="en-US" sz="1200" b="1" dirty="0">
                <a:solidFill>
                  <a:srgbClr val="00B0F0"/>
                </a:solidFill>
                <a:sym typeface="+mn-ea"/>
              </a:rPr>
              <a:t>,</a:t>
            </a:r>
            <a:r>
              <a:rPr lang="en-US" sz="1200" b="1" dirty="0">
                <a:solidFill>
                  <a:schemeClr val="accent2"/>
                </a:solidFill>
                <a:sym typeface="+mn-ea"/>
              </a:rPr>
              <a:t> Promises</a:t>
            </a:r>
            <a:r>
              <a:rPr lang="en-US" sz="1200" b="1" dirty="0">
                <a:solidFill>
                  <a:srgbClr val="00B0F0"/>
                </a:solidFill>
                <a:sym typeface="+mn-ea"/>
              </a:rPr>
              <a:t>,</a:t>
            </a:r>
            <a:r>
              <a:rPr lang="en-US" sz="1200" b="1" dirty="0">
                <a:solidFill>
                  <a:schemeClr val="accent2"/>
                </a:solidFill>
                <a:sym typeface="+mn-ea"/>
              </a:rPr>
              <a:t> </a:t>
            </a:r>
            <a:r>
              <a:rPr lang="en-US" sz="1200" b="1" dirty="0" err="1">
                <a:solidFill>
                  <a:schemeClr val="accent2"/>
                </a:solidFill>
                <a:sym typeface="+mn-ea"/>
              </a:rPr>
              <a:t>AsyncAwait</a:t>
            </a:r>
            <a:r>
              <a:rPr lang="en-US" sz="1200" b="1" dirty="0">
                <a:solidFill>
                  <a:srgbClr val="00B0F0"/>
                </a:solidFill>
                <a:sym typeface="+mn-ea"/>
              </a:rPr>
              <a:t>,</a:t>
            </a:r>
            <a:r>
              <a:rPr lang="en-US" sz="1200" b="1" dirty="0">
                <a:solidFill>
                  <a:schemeClr val="accent2"/>
                </a:solidFill>
                <a:sym typeface="+mn-ea"/>
              </a:rPr>
              <a:t> fetch</a:t>
            </a:r>
            <a:r>
              <a:rPr lang="en-US" sz="1200" b="1" dirty="0">
                <a:solidFill>
                  <a:srgbClr val="00B0F0"/>
                </a:solidFill>
                <a:sym typeface="+mn-ea"/>
              </a:rPr>
              <a:t>,</a:t>
            </a:r>
            <a:r>
              <a:rPr lang="en-US" sz="1200" b="1" dirty="0">
                <a:solidFill>
                  <a:schemeClr val="accent2"/>
                </a:solidFill>
                <a:sym typeface="+mn-ea"/>
              </a:rPr>
              <a:t> subscribe for observable</a:t>
            </a:r>
            <a:r>
              <a:rPr lang="en-US" sz="1200" b="1" dirty="0">
                <a:solidFill>
                  <a:srgbClr val="00B050"/>
                </a:solidFill>
                <a:sym typeface="+mn-ea"/>
              </a:rPr>
              <a:t>(in Angular)</a:t>
            </a:r>
          </a:p>
        </p:txBody>
      </p:sp>
      <p:sp>
        <p:nvSpPr>
          <p:cNvPr id="2" name="Rounded Rectangle 1"/>
          <p:cNvSpPr/>
          <p:nvPr/>
        </p:nvSpPr>
        <p:spPr>
          <a:xfrm>
            <a:off x="567055" y="3862070"/>
            <a:ext cx="6104255" cy="3778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accent1"/>
                </a:solidFill>
              </a:rPr>
              <a:t>setInterval</a:t>
            </a:r>
            <a:r>
              <a:rPr lang="en-US" sz="2400" b="1" dirty="0">
                <a:solidFill>
                  <a:schemeClr val="accent1"/>
                </a:solidFill>
              </a:rPr>
              <a:t> &amp; </a:t>
            </a:r>
            <a:r>
              <a:rPr lang="en-US" sz="2400" b="1" dirty="0" err="1">
                <a:solidFill>
                  <a:schemeClr val="accent1"/>
                </a:solidFill>
              </a:rPr>
              <a:t>setTimeOut</a:t>
            </a:r>
            <a:r>
              <a:rPr lang="en-US" sz="2400" b="1" dirty="0">
                <a:solidFill>
                  <a:schemeClr val="accent1"/>
                </a:solidFill>
              </a:rPr>
              <a:t>- JavaScript</a:t>
            </a:r>
          </a:p>
        </p:txBody>
      </p:sp>
      <p:sp>
        <p:nvSpPr>
          <p:cNvPr id="3" name="Rounded Rectangle 2"/>
          <p:cNvSpPr/>
          <p:nvPr/>
        </p:nvSpPr>
        <p:spPr>
          <a:xfrm>
            <a:off x="8048625" y="12065"/>
            <a:ext cx="3511550" cy="3778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1"/>
                </a:solidFill>
              </a:rPr>
              <a:t>callBack- JavaScript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0" y="12700"/>
            <a:ext cx="3691890"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1"/>
                </a:solidFill>
              </a:rPr>
              <a:t>Promises- JavaScript</a:t>
            </a:r>
          </a:p>
        </p:txBody>
      </p:sp>
      <p:sp>
        <p:nvSpPr>
          <p:cNvPr id="5" name="Rectangles 4"/>
          <p:cNvSpPr/>
          <p:nvPr/>
        </p:nvSpPr>
        <p:spPr>
          <a:xfrm>
            <a:off x="8592185" y="2858770"/>
            <a:ext cx="3576320" cy="21412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a:highlight>
                  <a:srgbClr val="FFFF00"/>
                </a:highlight>
              </a:rPr>
              <a:t>  </a:t>
            </a:r>
            <a:r>
              <a:rPr lang="en-US" sz="1000" b="1">
                <a:highlight>
                  <a:srgbClr val="FFFF00"/>
                </a:highlight>
                <a:sym typeface="+mn-ea"/>
              </a:rPr>
              <a:t> syntax for   Promises </a:t>
            </a:r>
            <a:r>
              <a:rPr lang="en-US" sz="1000">
                <a:highlight>
                  <a:srgbClr val="FFFF00"/>
                </a:highlight>
                <a:sym typeface="+mn-ea"/>
              </a:rPr>
              <a:t>:-  JAvaScript ....</a:t>
            </a:r>
            <a:endParaRPr lang="en-US" sz="1000" b="1">
              <a:solidFill>
                <a:srgbClr val="00B050"/>
              </a:solidFill>
              <a:sym typeface="+mn-ea"/>
            </a:endParaRPr>
          </a:p>
          <a:p>
            <a:pPr algn="l"/>
            <a:r>
              <a:rPr lang="en-US" sz="1000" b="1">
                <a:solidFill>
                  <a:srgbClr val="FFFF00"/>
                </a:solidFill>
                <a:sym typeface="+mn-ea"/>
              </a:rPr>
              <a:t>let myPromise =</a:t>
            </a:r>
            <a:r>
              <a:rPr lang="en-US" sz="1000" b="1">
                <a:solidFill>
                  <a:srgbClr val="00B0F0"/>
                </a:solidFill>
                <a:sym typeface="+mn-ea"/>
              </a:rPr>
              <a:t> new Promise(function(myResolve, myReject) </a:t>
            </a:r>
            <a:r>
              <a:rPr lang="en-US" sz="1000" b="1">
                <a:solidFill>
                  <a:srgbClr val="FFFF00"/>
                </a:solidFill>
                <a:sym typeface="+mn-ea"/>
              </a:rPr>
              <a:t>{</a:t>
            </a: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successful</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error</a:t>
            </a:r>
          </a:p>
          <a:p>
            <a:pPr algn="l"/>
            <a:r>
              <a:rPr lang="en-US" sz="1000" b="1">
                <a:solidFill>
                  <a:srgbClr val="00B0F0"/>
                </a:solidFill>
                <a:sym typeface="+mn-ea"/>
              </a:rPr>
              <a:t>});</a:t>
            </a:r>
          </a:p>
          <a:p>
            <a:pPr algn="l"/>
            <a:r>
              <a:rPr lang="en-US" sz="1000" b="1">
                <a:solidFill>
                  <a:srgbClr val="92D050"/>
                </a:solidFill>
                <a:sym typeface="+mn-ea"/>
              </a:rPr>
              <a:t>// "Consuming Code" (Must wait for a fulfilled Promise)</a:t>
            </a:r>
          </a:p>
          <a:p>
            <a:pPr algn="l"/>
            <a:r>
              <a:rPr lang="en-US" sz="1000" b="1">
                <a:solidFill>
                  <a:schemeClr val="accent2"/>
                </a:solidFill>
                <a:sym typeface="+mn-ea"/>
              </a:rPr>
              <a:t>myPromise</a:t>
            </a:r>
            <a:r>
              <a:rPr lang="en-US" sz="1000" b="1">
                <a:solidFill>
                  <a:srgbClr val="00B0F0"/>
                </a:solidFill>
                <a:sym typeface="+mn-ea"/>
              </a:rPr>
              <a:t>.then(</a:t>
            </a:r>
            <a:endParaRPr lang="en-US" sz="1000" b="1">
              <a:solidFill>
                <a:srgbClr val="FFFF00"/>
              </a:solidFill>
              <a:sym typeface="+mn-ea"/>
            </a:endParaRPr>
          </a:p>
          <a:p>
            <a:pPr algn="l"/>
            <a:r>
              <a:rPr lang="en-US" sz="1000" b="1">
                <a:solidFill>
                  <a:srgbClr val="FFFF00"/>
                </a:solidFill>
                <a:sym typeface="+mn-ea"/>
              </a:rPr>
              <a:t> </a:t>
            </a:r>
            <a:r>
              <a:rPr lang="en-US" sz="1000" b="1">
                <a:solidFill>
                  <a:srgbClr val="00B0F0"/>
                </a:solidFill>
                <a:sym typeface="+mn-ea"/>
              </a:rPr>
              <a:t> function(value) {</a:t>
            </a:r>
            <a:r>
              <a:rPr lang="en-US" sz="1000" b="1">
                <a:solidFill>
                  <a:srgbClr val="FFFF00"/>
                </a:solidFill>
                <a:sym typeface="+mn-ea"/>
              </a:rPr>
              <a:t> </a:t>
            </a:r>
            <a:r>
              <a:rPr lang="en-US" sz="1000" b="1">
                <a:solidFill>
                  <a:srgbClr val="92D050"/>
                </a:solidFill>
                <a:sym typeface="+mn-ea"/>
              </a:rPr>
              <a:t>/* code if successful */</a:t>
            </a:r>
            <a:r>
              <a:rPr lang="en-US" sz="1000" b="1">
                <a:solidFill>
                  <a:srgbClr val="FFFF00"/>
                </a:solidFill>
                <a:sym typeface="+mn-ea"/>
              </a:rPr>
              <a:t> </a:t>
            </a:r>
            <a:r>
              <a:rPr lang="en-US" sz="1000" b="1">
                <a:solidFill>
                  <a:srgbClr val="00B0F0"/>
                </a:solidFill>
                <a:sym typeface="+mn-ea"/>
              </a:rPr>
              <a:t>},</a:t>
            </a:r>
          </a:p>
          <a:p>
            <a:pPr algn="l"/>
            <a:r>
              <a:rPr lang="en-US" sz="1000" b="1">
                <a:solidFill>
                  <a:srgbClr val="00B0F0"/>
                </a:solidFill>
                <a:sym typeface="+mn-ea"/>
              </a:rPr>
              <a:t>  function(error) {</a:t>
            </a:r>
            <a:r>
              <a:rPr lang="en-US" sz="1000" b="1">
                <a:solidFill>
                  <a:srgbClr val="FFFF00"/>
                </a:solidFill>
                <a:sym typeface="+mn-ea"/>
              </a:rPr>
              <a:t> </a:t>
            </a:r>
            <a:r>
              <a:rPr lang="en-US" sz="1000" b="1">
                <a:solidFill>
                  <a:srgbClr val="92D050"/>
                </a:solidFill>
                <a:sym typeface="+mn-ea"/>
              </a:rPr>
              <a:t>/* code if some error */</a:t>
            </a:r>
            <a:r>
              <a:rPr lang="en-US" sz="1000" b="1">
                <a:solidFill>
                  <a:srgbClr val="00B0F0"/>
                </a:solidFill>
                <a:sym typeface="+mn-ea"/>
              </a:rPr>
              <a:t> }</a:t>
            </a:r>
            <a:endParaRPr lang="en-US" sz="1000" b="1">
              <a:solidFill>
                <a:srgbClr val="FFFF00"/>
              </a:solidFill>
              <a:sym typeface="+mn-ea"/>
            </a:endParaRPr>
          </a:p>
          <a:p>
            <a:pPr algn="l"/>
            <a:r>
              <a:rPr lang="en-US" sz="1000" b="1">
                <a:solidFill>
                  <a:srgbClr val="00B0F0"/>
                </a:solidFill>
                <a:sym typeface="+mn-ea"/>
              </a:rPr>
              <a:t>);		</a:t>
            </a:r>
            <a:r>
              <a:rPr lang="en-US" sz="1000" b="1">
                <a:solidFill>
                  <a:srgbClr val="FFFF00"/>
                </a:solidFill>
                <a:sym typeface="+mn-ea"/>
              </a:rPr>
              <a:t>or</a:t>
            </a:r>
            <a:endParaRPr lang="en-US" sz="1000" b="1">
              <a:solidFill>
                <a:srgbClr val="00B0F0"/>
              </a:solidFill>
              <a:sym typeface="+mn-ea"/>
            </a:endParaRPr>
          </a:p>
          <a:p>
            <a:pPr algn="l"/>
            <a:r>
              <a:rPr lang="en-US" sz="1000" b="1">
                <a:solidFill>
                  <a:schemeClr val="accent2"/>
                </a:solidFill>
                <a:sym typeface="+mn-ea"/>
              </a:rPr>
              <a:t>myPromise</a:t>
            </a:r>
            <a:r>
              <a:rPr lang="en-US" sz="1000" b="1">
                <a:solidFill>
                  <a:srgbClr val="00B0F0"/>
                </a:solidFill>
                <a:sym typeface="+mn-ea"/>
              </a:rPr>
              <a:t>.then( function(value) {</a:t>
            </a:r>
            <a:r>
              <a:rPr lang="en-US" sz="1000" b="1">
                <a:solidFill>
                  <a:srgbClr val="FFFF00"/>
                </a:solidFill>
                <a:sym typeface="+mn-ea"/>
              </a:rPr>
              <a:t> </a:t>
            </a:r>
            <a:r>
              <a:rPr lang="en-US" sz="1000" b="1">
                <a:solidFill>
                  <a:srgbClr val="92D050"/>
                </a:solidFill>
                <a:sym typeface="+mn-ea"/>
              </a:rPr>
              <a:t>/* code if successful */</a:t>
            </a:r>
            <a:r>
              <a:rPr lang="en-US" sz="1000" b="1">
                <a:solidFill>
                  <a:srgbClr val="FFFF00"/>
                </a:solidFill>
                <a:sym typeface="+mn-ea"/>
              </a:rPr>
              <a:t> </a:t>
            </a:r>
            <a:r>
              <a:rPr lang="en-US" sz="1000" b="1">
                <a:solidFill>
                  <a:srgbClr val="00B0F0"/>
                </a:solidFill>
                <a:sym typeface="+mn-ea"/>
              </a:rPr>
              <a:t>}  )</a:t>
            </a:r>
          </a:p>
          <a:p>
            <a:pPr algn="l"/>
            <a:r>
              <a:rPr lang="en-US" sz="1000" b="1">
                <a:solidFill>
                  <a:srgbClr val="00B0F0"/>
                </a:solidFill>
                <a:sym typeface="+mn-ea"/>
              </a:rPr>
              <a:t>                     .catch( function(error) {</a:t>
            </a:r>
            <a:r>
              <a:rPr lang="en-US" sz="1000" b="1">
                <a:solidFill>
                  <a:srgbClr val="FFFF00"/>
                </a:solidFill>
                <a:sym typeface="+mn-ea"/>
              </a:rPr>
              <a:t> </a:t>
            </a:r>
            <a:r>
              <a:rPr lang="en-US" sz="1000" b="1">
                <a:solidFill>
                  <a:srgbClr val="92D050"/>
                </a:solidFill>
                <a:sym typeface="+mn-ea"/>
              </a:rPr>
              <a:t>/* code if some error */</a:t>
            </a:r>
            <a:r>
              <a:rPr lang="en-US" sz="1000" b="1">
                <a:solidFill>
                  <a:srgbClr val="00B0F0"/>
                </a:solidFill>
                <a:sym typeface="+mn-ea"/>
              </a:rPr>
              <a:t> } );</a:t>
            </a:r>
          </a:p>
        </p:txBody>
      </p:sp>
      <p:pic>
        <p:nvPicPr>
          <p:cNvPr id="4" name="Picture 3"/>
          <p:cNvPicPr>
            <a:picLocks noChangeAspect="1"/>
          </p:cNvPicPr>
          <p:nvPr/>
        </p:nvPicPr>
        <p:blipFill>
          <a:blip r:embed="rId3"/>
          <a:stretch>
            <a:fillRect/>
          </a:stretch>
        </p:blipFill>
        <p:spPr>
          <a:xfrm>
            <a:off x="4563110" y="12700"/>
            <a:ext cx="7605395" cy="2827655"/>
          </a:xfrm>
          <a:prstGeom prst="rect">
            <a:avLst/>
          </a:prstGeom>
        </p:spPr>
      </p:pic>
      <p:sp>
        <p:nvSpPr>
          <p:cNvPr id="12" name="Rectangles 11"/>
          <p:cNvSpPr/>
          <p:nvPr/>
        </p:nvSpPr>
        <p:spPr>
          <a:xfrm>
            <a:off x="12065" y="391795"/>
            <a:ext cx="4551045" cy="1788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solidFill>
                  <a:srgbClr val="7030A0"/>
                </a:solidFill>
                <a:sym typeface="+mn-ea"/>
              </a:rPr>
              <a:t>Callback Alternatives</a:t>
            </a:r>
            <a:endParaRPr lang="en-US" sz="1000" b="1">
              <a:sym typeface="+mn-ea"/>
            </a:endParaRPr>
          </a:p>
          <a:p>
            <a:pPr algn="l"/>
            <a:r>
              <a:rPr lang="en-US" sz="1000" b="1">
                <a:sym typeface="+mn-ea"/>
              </a:rPr>
              <a:t>With asynchronous programming,</a:t>
            </a:r>
            <a:r>
              <a:rPr lang="en-US" sz="1000" b="1">
                <a:solidFill>
                  <a:srgbClr val="00B0F0"/>
                </a:solidFill>
                <a:sym typeface="+mn-ea"/>
              </a:rPr>
              <a:t> JavaScript programs can start long-running tasks, and continue running other tasks in parallell.</a:t>
            </a:r>
            <a:r>
              <a:rPr lang="en-US" sz="1000" b="1">
                <a:sym typeface="+mn-ea"/>
              </a:rPr>
              <a:t>But, </a:t>
            </a:r>
            <a:r>
              <a:rPr lang="en-US" sz="1000" b="1">
                <a:solidFill>
                  <a:srgbClr val="FF0000"/>
                </a:solidFill>
                <a:sym typeface="+mn-ea"/>
              </a:rPr>
              <a:t>asynchronus programmes are difficult to write and difficult to debug</a:t>
            </a:r>
            <a:r>
              <a:rPr lang="en-US" sz="1000" b="1">
                <a:sym typeface="+mn-ea"/>
              </a:rPr>
              <a:t>. Because of this, </a:t>
            </a:r>
            <a:r>
              <a:rPr lang="en-US" sz="1000" b="1">
                <a:solidFill>
                  <a:srgbClr val="00B0F0"/>
                </a:solidFill>
                <a:sym typeface="+mn-ea"/>
              </a:rPr>
              <a:t>most modern asynchronous JavaScript methods don't use callbacks. Instead, in JavaScript, asynchronous programming is solved using Promises instead.</a:t>
            </a:r>
          </a:p>
          <a:p>
            <a:pPr algn="l"/>
            <a:r>
              <a:rPr lang="en-US" sz="1000" b="1">
                <a:solidFill>
                  <a:srgbClr val="FF0000"/>
                </a:solidFill>
                <a:sym typeface="+mn-ea"/>
              </a:rPr>
              <a:t>"Producing code"</a:t>
            </a:r>
            <a:r>
              <a:rPr lang="en-US" sz="1000" b="1">
                <a:solidFill>
                  <a:srgbClr val="00B0F0"/>
                </a:solidFill>
                <a:sym typeface="+mn-ea"/>
              </a:rPr>
              <a:t> </a:t>
            </a:r>
            <a:r>
              <a:rPr lang="en-US" sz="1000" b="1">
                <a:solidFill>
                  <a:schemeClr val="tx1"/>
                </a:solidFill>
                <a:sym typeface="+mn-ea"/>
              </a:rPr>
              <a:t>is code that can take some time</a:t>
            </a:r>
            <a:r>
              <a:rPr lang="en-US" sz="1000" b="1">
                <a:solidFill>
                  <a:srgbClr val="00B0F0"/>
                </a:solidFill>
                <a:sym typeface="+mn-ea"/>
              </a:rPr>
              <a:t>. </a:t>
            </a:r>
            <a:r>
              <a:rPr lang="en-US" sz="1000" b="1">
                <a:solidFill>
                  <a:srgbClr val="FF0000"/>
                </a:solidFill>
                <a:sym typeface="+mn-ea"/>
              </a:rPr>
              <a:t>"Consuming code"</a:t>
            </a:r>
            <a:r>
              <a:rPr lang="en-US" sz="1000" b="1">
                <a:solidFill>
                  <a:srgbClr val="00B0F0"/>
                </a:solidFill>
                <a:sym typeface="+mn-ea"/>
              </a:rPr>
              <a:t> </a:t>
            </a:r>
            <a:r>
              <a:rPr lang="en-US" sz="1000" b="1">
                <a:solidFill>
                  <a:schemeClr val="tx1"/>
                </a:solidFill>
                <a:sym typeface="+mn-ea"/>
              </a:rPr>
              <a:t>is code that must wait for the result.</a:t>
            </a:r>
            <a:r>
              <a:rPr lang="en-US" sz="1000" b="1">
                <a:solidFill>
                  <a:srgbClr val="FF0000"/>
                </a:solidFill>
                <a:sym typeface="+mn-ea"/>
              </a:rPr>
              <a:t>A Promise </a:t>
            </a:r>
            <a:r>
              <a:rPr lang="en-US" sz="1000" b="1">
                <a:solidFill>
                  <a:srgbClr val="002060"/>
                </a:solidFill>
                <a:sym typeface="+mn-ea"/>
              </a:rPr>
              <a:t>is a JavaScript object that</a:t>
            </a:r>
            <a:r>
              <a:rPr lang="en-US" sz="1000" b="1">
                <a:solidFill>
                  <a:srgbClr val="00B0F0"/>
                </a:solidFill>
                <a:sym typeface="+mn-ea"/>
              </a:rPr>
              <a:t> links producing code and consuming code</a:t>
            </a:r>
          </a:p>
          <a:p>
            <a:pPr algn="l"/>
            <a:endParaRPr lang="en-US" sz="1000" b="1">
              <a:solidFill>
                <a:srgbClr val="00B0F0"/>
              </a:solidFill>
              <a:sym typeface="+mn-ea"/>
            </a:endParaRPr>
          </a:p>
          <a:p>
            <a:pPr algn="l"/>
            <a:r>
              <a:rPr lang="en-US" sz="1000" b="1">
                <a:solidFill>
                  <a:srgbClr val="00B0F0"/>
                </a:solidFill>
                <a:sym typeface="+mn-ea"/>
              </a:rPr>
              <a:t>key = </a:t>
            </a:r>
            <a:r>
              <a:rPr lang="en-US" sz="1000" b="1">
                <a:solidFill>
                  <a:schemeClr val="tx1"/>
                </a:solidFill>
                <a:sym typeface="+mn-ea"/>
              </a:rPr>
              <a:t>let/var/const</a:t>
            </a:r>
          </a:p>
        </p:txBody>
      </p:sp>
      <p:sp>
        <p:nvSpPr>
          <p:cNvPr id="6" name="Rectangles 5"/>
          <p:cNvSpPr/>
          <p:nvPr/>
        </p:nvSpPr>
        <p:spPr>
          <a:xfrm>
            <a:off x="4979035" y="2840355"/>
            <a:ext cx="3613150" cy="1802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solidFill>
                  <a:srgbClr val="FFFF00"/>
                </a:solidFill>
                <a:sym typeface="+mn-ea"/>
              </a:rPr>
              <a:t>Create a Pending Promises</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 </a:t>
            </a:r>
            <a:r>
              <a:rPr lang="en-US" sz="1000" b="1">
                <a:solidFill>
                  <a:srgbClr val="FFFF00"/>
                </a:solidFill>
                <a:sym typeface="+mn-ea"/>
              </a:rPr>
              <a:t>=</a:t>
            </a:r>
            <a:r>
              <a:rPr lang="en-US" sz="1000" b="1">
                <a:solidFill>
                  <a:srgbClr val="00B0F0"/>
                </a:solidFill>
                <a:sym typeface="+mn-ea"/>
              </a:rPr>
              <a:t> new Promise(function(myResolve, myReject) {</a:t>
            </a: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successful</a:t>
            </a: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error</a:t>
            </a:r>
          </a:p>
          <a:p>
            <a:pPr algn="l"/>
            <a:r>
              <a:rPr lang="en-US" sz="1000" b="1">
                <a:solidFill>
                  <a:srgbClr val="00B0F0"/>
                </a:solidFill>
                <a:sym typeface="+mn-ea"/>
              </a:rPr>
              <a:t>});		</a:t>
            </a:r>
            <a:r>
              <a:rPr lang="en-US" sz="1000" b="1">
                <a:solidFill>
                  <a:srgbClr val="FFFF00"/>
                </a:solidFill>
                <a:sym typeface="+mn-ea"/>
              </a:rPr>
              <a:t>or</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a:t>
            </a:r>
            <a:r>
              <a:rPr lang="en-US" sz="1000" b="1">
                <a:solidFill>
                  <a:srgbClr val="FFFF00"/>
                </a:solidFill>
                <a:sym typeface="+mn-ea"/>
              </a:rPr>
              <a:t> =</a:t>
            </a:r>
            <a:r>
              <a:rPr lang="en-US" sz="1000" b="1">
                <a:solidFill>
                  <a:srgbClr val="00B0F0"/>
                </a:solidFill>
                <a:sym typeface="+mn-ea"/>
              </a:rPr>
              <a:t> new Promise( (myResolve, myReject) =&gt; {</a:t>
            </a: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92D050"/>
                </a:solidFill>
                <a:sym typeface="+mn-ea"/>
              </a:rPr>
              <a:t> // when successful</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92D050"/>
                </a:solidFill>
                <a:sym typeface="+mn-ea"/>
              </a:rPr>
              <a:t>  // when error</a:t>
            </a:r>
            <a:endParaRPr lang="en-US" sz="1000" b="1">
              <a:solidFill>
                <a:srgbClr val="FFFF00"/>
              </a:solidFill>
              <a:sym typeface="+mn-ea"/>
            </a:endParaRPr>
          </a:p>
          <a:p>
            <a:pPr algn="l"/>
            <a:r>
              <a:rPr lang="en-US" sz="1000" b="1">
                <a:solidFill>
                  <a:srgbClr val="00B0F0"/>
                </a:solidFill>
                <a:sym typeface="+mn-ea"/>
              </a:rPr>
              <a:t>});</a:t>
            </a:r>
          </a:p>
        </p:txBody>
      </p:sp>
      <p:sp>
        <p:nvSpPr>
          <p:cNvPr id="15" name="Rectangles 14"/>
          <p:cNvSpPr/>
          <p:nvPr/>
        </p:nvSpPr>
        <p:spPr>
          <a:xfrm>
            <a:off x="4979035" y="4999355"/>
            <a:ext cx="7189470" cy="17449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a:solidFill>
                  <a:schemeClr val="bg1"/>
                </a:solidFill>
                <a:highlight>
                  <a:srgbClr val="000000">
                    <a:alpha val="0"/>
                  </a:srgbClr>
                </a:highlight>
              </a:rPr>
              <a:t>  </a:t>
            </a:r>
            <a:r>
              <a:rPr lang="en-US" sz="1000" b="1">
                <a:solidFill>
                  <a:schemeClr val="bg1"/>
                </a:solidFill>
                <a:highlight>
                  <a:srgbClr val="000000">
                    <a:alpha val="0"/>
                  </a:srgbClr>
                </a:highlight>
                <a:sym typeface="+mn-ea"/>
              </a:rPr>
              <a:t>  </a:t>
            </a:r>
            <a:r>
              <a:rPr lang="en-US" sz="1000" b="1">
                <a:solidFill>
                  <a:srgbClr val="FFFF00"/>
                </a:solidFill>
                <a:highlight>
                  <a:srgbClr val="000000">
                    <a:alpha val="0"/>
                  </a:srgbClr>
                </a:highlight>
                <a:sym typeface="+mn-ea"/>
              </a:rPr>
              <a:t>"Consuming Code" (Must wait for a fulfilled Promise)  :- use th Promises</a:t>
            </a:r>
            <a:endParaRPr lang="en-US" sz="1000" b="1">
              <a:solidFill>
                <a:srgbClr val="FFFF0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p>
          <a:p>
            <a:pPr algn="l"/>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handleFulfilledFunction</a:t>
            </a:r>
            <a:r>
              <a:rPr lang="en-US" sz="1000" b="1">
                <a:solidFill>
                  <a:srgbClr val="92D050"/>
                </a:solidFill>
                <a:sym typeface="+mn-ea"/>
              </a:rPr>
              <a:t> :-  </a:t>
            </a:r>
            <a:r>
              <a:rPr lang="en-US" sz="1000" b="1">
                <a:solidFill>
                  <a:srgbClr val="00B0F0"/>
                </a:solidFill>
                <a:sym typeface="+mn-ea"/>
              </a:rPr>
              <a:t>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a:t>
            </a:r>
          </a:p>
          <a:p>
            <a:pPr algn="l"/>
            <a:r>
              <a:rPr lang="en-US" sz="1000" b="1">
                <a:solidFill>
                  <a:srgbClr val="FF0000"/>
                </a:solidFill>
                <a:sym typeface="+mn-ea"/>
              </a:rPr>
              <a:t>here </a:t>
            </a:r>
            <a:r>
              <a:rPr lang="en-US" sz="1000" b="1">
                <a:solidFill>
                  <a:srgbClr val="FFC000"/>
                </a:solidFill>
                <a:sym typeface="+mn-ea"/>
              </a:rPr>
              <a:t>handleRejectedFunction </a:t>
            </a:r>
            <a:r>
              <a:rPr lang="en-US" sz="1000" b="1">
                <a:solidFill>
                  <a:srgbClr val="92D050"/>
                </a:solidFill>
                <a:sym typeface="+mn-ea"/>
              </a:rPr>
              <a:t>:-  </a:t>
            </a:r>
            <a:r>
              <a:rPr lang="en-US" sz="1000" b="1">
                <a:solidFill>
                  <a:srgbClr val="00B0F0"/>
                </a:solidFill>
                <a:sym typeface="+mn-ea"/>
              </a:rPr>
              <a:t>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a:t>
            </a:r>
            <a:endParaRPr lang="en-US" sz="1000" b="1">
              <a:solidFill>
                <a:srgbClr val="92D050"/>
              </a:solidFill>
              <a:sym typeface="+mn-ea"/>
            </a:endParaRPr>
          </a:p>
        </p:txBody>
      </p:sp>
      <p:sp>
        <p:nvSpPr>
          <p:cNvPr id="16" name="Rectangles 15"/>
          <p:cNvSpPr/>
          <p:nvPr/>
        </p:nvSpPr>
        <p:spPr>
          <a:xfrm>
            <a:off x="38100" y="2179955"/>
            <a:ext cx="3978275" cy="20516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solidFill>
                  <a:srgbClr val="FFFF00"/>
                </a:solidFill>
                <a:sym typeface="+mn-ea"/>
              </a:rPr>
              <a:t>chained promise</a:t>
            </a:r>
            <a:endParaRPr lang="en-US" sz="1000" b="1">
              <a:solidFill>
                <a:srgbClr val="00B0F0"/>
              </a:solidFill>
              <a:sym typeface="+mn-ea"/>
            </a:endParaRPr>
          </a:p>
          <a:p>
            <a:pPr algn="l"/>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handleFulfilledFunction1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handleRejectedFunction1 </a:t>
            </a:r>
            <a:r>
              <a:rPr lang="en-US" sz="1000" b="1">
                <a:solidFill>
                  <a:srgbClr val="00B0F0"/>
                </a:solidFill>
                <a:sym typeface="+mn-ea"/>
              </a:rPr>
              <a:t>)</a:t>
            </a:r>
          </a:p>
          <a:p>
            <a:pPr algn="l"/>
            <a:r>
              <a:rPr lang="en-US" sz="1000" b="1">
                <a:solidFill>
                  <a:srgbClr val="00B0F0"/>
                </a:solidFill>
                <a:sym typeface="+mn-ea"/>
              </a:rPr>
              <a:t>                     .then( </a:t>
            </a:r>
            <a:r>
              <a:rPr lang="en-US" sz="1000" b="1">
                <a:solidFill>
                  <a:srgbClr val="FFC000"/>
                </a:solidFill>
                <a:sym typeface="+mn-ea"/>
              </a:rPr>
              <a:t>handleFulfilledFunction2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handleRejectedFunction2 </a:t>
            </a:r>
            <a:r>
              <a:rPr lang="en-US" sz="1000" b="1">
                <a:solidFill>
                  <a:srgbClr val="00B0F0"/>
                </a:solidFill>
                <a:sym typeface="+mn-ea"/>
              </a:rPr>
              <a:t>)</a:t>
            </a:r>
          </a:p>
          <a:p>
            <a:pPr algn="l"/>
            <a:r>
              <a:rPr lang="en-US" sz="1000" b="1">
                <a:solidFill>
                  <a:srgbClr val="00B0F0"/>
                </a:solidFill>
                <a:sym typeface="+mn-ea"/>
              </a:rPr>
              <a:t>                     .then( </a:t>
            </a:r>
            <a:r>
              <a:rPr lang="en-US" sz="1000" b="1">
                <a:solidFill>
                  <a:srgbClr val="FFC000"/>
                </a:solidFill>
                <a:sym typeface="+mn-ea"/>
              </a:rPr>
              <a:t>handleFulfilledFunction3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handleRejectedFunction3 </a:t>
            </a:r>
            <a:r>
              <a:rPr lang="en-US" sz="1000" b="1">
                <a:solidFill>
                  <a:srgbClr val="00B0F0"/>
                </a:solidFill>
                <a:sym typeface="+mn-ea"/>
              </a:rPr>
              <a:t>)</a:t>
            </a:r>
          </a:p>
          <a:p>
            <a:pPr algn="l"/>
            <a:r>
              <a:rPr lang="en-US" sz="1000" b="1">
                <a:solidFill>
                  <a:srgbClr val="00B0F0"/>
                </a:solidFill>
                <a:sym typeface="+mn-ea"/>
              </a:rPr>
              <a:t>                     .then( </a:t>
            </a:r>
            <a:r>
              <a:rPr lang="en-US" sz="1000" b="1">
                <a:solidFill>
                  <a:srgbClr val="FFC000"/>
                </a:solidFill>
                <a:sym typeface="+mn-ea"/>
              </a:rPr>
              <a:t>handleFulfilledFunction4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handleRejectedFunction4 </a:t>
            </a:r>
            <a:r>
              <a:rPr lang="en-US" sz="1000" b="1">
                <a:solidFill>
                  <a:srgbClr val="00B0F0"/>
                </a:solidFill>
                <a:sym typeface="+mn-ea"/>
              </a:rPr>
              <a:t>)</a:t>
            </a:r>
          </a:p>
          <a:p>
            <a:pPr algn="l"/>
            <a:r>
              <a:rPr lang="en-US" sz="1000" b="1">
                <a:solidFill>
                  <a:srgbClr val="00B0F0"/>
                </a:solidFill>
                <a:sym typeface="+mn-ea"/>
              </a:rPr>
              <a:t>                     .then( </a:t>
            </a:r>
            <a:r>
              <a:rPr lang="en-US" sz="1000" b="1">
                <a:solidFill>
                  <a:srgbClr val="FFC000"/>
                </a:solidFill>
                <a:sym typeface="+mn-ea"/>
              </a:rPr>
              <a:t>handleFulfilledFunction5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handleRejectedFunction5 </a:t>
            </a:r>
            <a:r>
              <a:rPr lang="en-US" sz="1000" b="1">
                <a:solidFill>
                  <a:srgbClr val="00B0F0"/>
                </a:solidFill>
                <a:sym typeface="+mn-ea"/>
              </a:rPr>
              <a:t>)</a:t>
            </a:r>
          </a:p>
          <a:p>
            <a:pPr algn="ctr"/>
            <a:r>
              <a:rPr lang="en-US" sz="1000" b="1">
                <a:solidFill>
                  <a:srgbClr val="FFFF00"/>
                </a:solidFill>
                <a:sym typeface="+mn-ea"/>
              </a:rPr>
              <a:t>or</a:t>
            </a:r>
          </a:p>
          <a:p>
            <a:pPr algn="l"/>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handleFulfilledFunction1 </a:t>
            </a:r>
            <a:r>
              <a:rPr lang="en-US" sz="1000" b="1">
                <a:solidFill>
                  <a:srgbClr val="00B0F0"/>
                </a:solidFill>
                <a:sym typeface="+mn-ea"/>
              </a:rPr>
              <a:t>)</a:t>
            </a:r>
          </a:p>
          <a:p>
            <a:pPr algn="l"/>
            <a:r>
              <a:rPr lang="en-US" sz="1000" b="1">
                <a:solidFill>
                  <a:srgbClr val="00B0F0"/>
                </a:solidFill>
                <a:sym typeface="+mn-ea"/>
              </a:rPr>
              <a:t>                     .then( </a:t>
            </a:r>
            <a:r>
              <a:rPr lang="en-US" sz="1000" b="1">
                <a:solidFill>
                  <a:srgbClr val="FFC000"/>
                </a:solidFill>
                <a:sym typeface="+mn-ea"/>
              </a:rPr>
              <a:t>handleFulfilledFunction2 </a:t>
            </a:r>
            <a:r>
              <a:rPr lang="en-US" sz="1000" b="1">
                <a:solidFill>
                  <a:srgbClr val="00B0F0"/>
                </a:solidFill>
                <a:sym typeface="+mn-ea"/>
              </a:rPr>
              <a:t>)</a:t>
            </a:r>
          </a:p>
          <a:p>
            <a:pPr algn="l"/>
            <a:r>
              <a:rPr lang="en-US" sz="1000" b="1">
                <a:solidFill>
                  <a:srgbClr val="00B0F0"/>
                </a:solidFill>
                <a:sym typeface="+mn-ea"/>
              </a:rPr>
              <a:t>                     .then( </a:t>
            </a:r>
            <a:r>
              <a:rPr lang="en-US" sz="1000" b="1">
                <a:solidFill>
                  <a:srgbClr val="FFC000"/>
                </a:solidFill>
                <a:sym typeface="+mn-ea"/>
              </a:rPr>
              <a:t>handleFulfilledFunction3 </a:t>
            </a:r>
            <a:r>
              <a:rPr lang="en-US" sz="1000" b="1">
                <a:solidFill>
                  <a:srgbClr val="00B0F0"/>
                </a:solidFill>
                <a:sym typeface="+mn-ea"/>
              </a:rPr>
              <a:t>)</a:t>
            </a:r>
          </a:p>
          <a:p>
            <a:pPr algn="l"/>
            <a:r>
              <a:rPr lang="en-US" sz="1000" b="1">
                <a:solidFill>
                  <a:srgbClr val="00B0F0"/>
                </a:solidFill>
                <a:sym typeface="+mn-ea"/>
              </a:rPr>
              <a:t>                     .then( </a:t>
            </a:r>
            <a:r>
              <a:rPr lang="en-US" sz="1000" b="1">
                <a:solidFill>
                  <a:srgbClr val="FFC000"/>
                </a:solidFill>
                <a:sym typeface="+mn-ea"/>
              </a:rPr>
              <a:t>handleFulfilledFunction4 </a:t>
            </a:r>
            <a:r>
              <a:rPr lang="en-US" sz="1000" b="1">
                <a:solidFill>
                  <a:srgbClr val="00B0F0"/>
                </a:solidFill>
                <a:sym typeface="+mn-ea"/>
              </a:rPr>
              <a:t>)</a:t>
            </a:r>
          </a:p>
          <a:p>
            <a:pPr algn="l"/>
            <a:r>
              <a:rPr lang="en-US" sz="1000" b="1">
                <a:solidFill>
                  <a:srgbClr val="00B0F0"/>
                </a:solidFill>
                <a:sym typeface="+mn-ea"/>
              </a:rPr>
              <a:t>                     .then( </a:t>
            </a:r>
            <a:r>
              <a:rPr lang="en-US" sz="1000" b="1">
                <a:solidFill>
                  <a:srgbClr val="FFC000"/>
                </a:solidFill>
                <a:sym typeface="+mn-ea"/>
              </a:rPr>
              <a:t>handleFulfilledFunction5 </a:t>
            </a:r>
            <a:r>
              <a:rPr lang="en-US" sz="1000" b="1">
                <a:solidFill>
                  <a:srgbClr val="00B0F0"/>
                </a:solidFill>
                <a:sym typeface="+mn-ea"/>
              </a:rPr>
              <a:t>)</a:t>
            </a:r>
          </a:p>
          <a:p>
            <a:pPr algn="l"/>
            <a:r>
              <a:rPr lang="en-US" sz="1000" b="1">
                <a:solidFill>
                  <a:srgbClr val="00B0F0"/>
                </a:solidFill>
                <a:sym typeface="+mn-ea"/>
              </a:rPr>
              <a:t>                     .catch( </a:t>
            </a:r>
            <a:r>
              <a:rPr lang="en-US" sz="1000" b="1">
                <a:solidFill>
                  <a:srgbClr val="FFC000"/>
                </a:solidFill>
                <a:sym typeface="+mn-ea"/>
              </a:rPr>
              <a:t>handleRejectedFunctionAny </a:t>
            </a:r>
            <a:r>
              <a:rPr lang="en-US" sz="1000" b="1">
                <a:solidFill>
                  <a:srgbClr val="00B0F0"/>
                </a:solidFill>
                <a:sym typeface="+mn-ea"/>
              </a:rPr>
              <a:t>)</a:t>
            </a:r>
            <a:endParaRPr lang="en-US" sz="1000" b="1">
              <a:solidFill>
                <a:srgbClr val="FFFF00"/>
              </a:solidFill>
              <a:sym typeface="+mn-ea"/>
            </a:endParaRPr>
          </a:p>
        </p:txBody>
      </p:sp>
      <p:sp>
        <p:nvSpPr>
          <p:cNvPr id="17" name="Rectangles 16"/>
          <p:cNvSpPr/>
          <p:nvPr/>
        </p:nvSpPr>
        <p:spPr>
          <a:xfrm>
            <a:off x="38100" y="4231640"/>
            <a:ext cx="3977640" cy="767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r>
              <a:rPr lang="en-US" sz="1000" b="1">
                <a:solidFill>
                  <a:srgbClr val="FFFF00"/>
                </a:solidFill>
                <a:sym typeface="+mn-ea"/>
              </a:rPr>
              <a:t>A Promise is in one of these states:</a:t>
            </a:r>
          </a:p>
          <a:p>
            <a:pPr marL="228600" indent="-228600" algn="l">
              <a:buAutoNum type="arabicPeriod"/>
            </a:pPr>
            <a:r>
              <a:rPr lang="en-US" sz="1000" b="1">
                <a:solidFill>
                  <a:srgbClr val="00B0F0"/>
                </a:solidFill>
                <a:sym typeface="+mn-ea"/>
              </a:rPr>
              <a:t>pending</a:t>
            </a:r>
            <a:r>
              <a:rPr lang="en-US" sz="1000" b="1">
                <a:solidFill>
                  <a:srgbClr val="FFFF00"/>
                </a:solidFill>
                <a:sym typeface="+mn-ea"/>
              </a:rPr>
              <a:t>: </a:t>
            </a:r>
            <a:r>
              <a:rPr lang="en-US" sz="1000" b="1">
                <a:solidFill>
                  <a:srgbClr val="92D050"/>
                </a:solidFill>
                <a:sym typeface="+mn-ea"/>
              </a:rPr>
              <a:t>initial state, neither fulfilled nor rejected.</a:t>
            </a:r>
            <a:endParaRPr lang="en-US" sz="1000" b="1">
              <a:solidFill>
                <a:srgbClr val="FFFF00"/>
              </a:solidFill>
              <a:sym typeface="+mn-ea"/>
            </a:endParaRPr>
          </a:p>
          <a:p>
            <a:pPr marL="228600" indent="-228600" algn="l">
              <a:buAutoNum type="arabicPeriod"/>
            </a:pPr>
            <a:r>
              <a:rPr lang="en-US" sz="1000" b="1">
                <a:solidFill>
                  <a:srgbClr val="00B0F0"/>
                </a:solidFill>
                <a:sym typeface="+mn-ea"/>
              </a:rPr>
              <a:t>fulfilled</a:t>
            </a:r>
            <a:r>
              <a:rPr lang="en-US" sz="1000" b="1">
                <a:solidFill>
                  <a:srgbClr val="FFFF00"/>
                </a:solidFill>
                <a:sym typeface="+mn-ea"/>
              </a:rPr>
              <a:t>: </a:t>
            </a:r>
            <a:r>
              <a:rPr lang="en-US" sz="1000" b="1">
                <a:solidFill>
                  <a:srgbClr val="92D050"/>
                </a:solidFill>
                <a:sym typeface="+mn-ea"/>
              </a:rPr>
              <a:t>meaning that the operation was completed successfully.</a:t>
            </a:r>
            <a:endParaRPr lang="en-US" sz="1000" b="1">
              <a:solidFill>
                <a:srgbClr val="FFFF00"/>
              </a:solidFill>
              <a:sym typeface="+mn-ea"/>
            </a:endParaRPr>
          </a:p>
          <a:p>
            <a:pPr marL="228600" indent="-228600" algn="l">
              <a:buAutoNum type="arabicPeriod"/>
            </a:pPr>
            <a:r>
              <a:rPr lang="en-US" sz="1000" b="1">
                <a:solidFill>
                  <a:srgbClr val="00B0F0"/>
                </a:solidFill>
                <a:sym typeface="+mn-ea"/>
              </a:rPr>
              <a:t>rejected</a:t>
            </a:r>
            <a:r>
              <a:rPr lang="en-US" sz="1000" b="1">
                <a:solidFill>
                  <a:srgbClr val="FFFF00"/>
                </a:solidFill>
                <a:sym typeface="+mn-ea"/>
              </a:rPr>
              <a:t>: </a:t>
            </a:r>
            <a:r>
              <a:rPr lang="en-US" sz="1000" b="1">
                <a:solidFill>
                  <a:srgbClr val="92D050"/>
                </a:solidFill>
                <a:sym typeface="+mn-ea"/>
              </a:rPr>
              <a:t>meaning that the operation failed.</a:t>
            </a:r>
          </a:p>
        </p:txBody>
      </p:sp>
      <p:sp>
        <p:nvSpPr>
          <p:cNvPr id="18" name="Rectangles 17"/>
          <p:cNvSpPr/>
          <p:nvPr/>
        </p:nvSpPr>
        <p:spPr>
          <a:xfrm>
            <a:off x="38100" y="4999355"/>
            <a:ext cx="3977640" cy="9829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solidFill>
                  <a:srgbClr val="FFFF00"/>
                </a:solidFill>
                <a:sym typeface="+mn-ea"/>
              </a:rPr>
              <a:t>nested promise</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promiseA </a:t>
            </a:r>
            <a:r>
              <a:rPr lang="en-US" sz="1000" b="1">
                <a:solidFill>
                  <a:srgbClr val="92D050"/>
                </a:solidFill>
                <a:sym typeface="+mn-ea"/>
              </a:rPr>
              <a:t>= </a:t>
            </a:r>
            <a:r>
              <a:rPr lang="en-US" sz="1000" b="1">
                <a:solidFill>
                  <a:srgbClr val="00B0F0"/>
                </a:solidFill>
                <a:sym typeface="+mn-ea"/>
              </a:rPr>
              <a:t>new Promise(</a:t>
            </a:r>
            <a:r>
              <a:rPr lang="en-US" sz="1000" b="1">
                <a:solidFill>
                  <a:srgbClr val="92D050"/>
                </a:solidFill>
                <a:sym typeface="+mn-ea"/>
              </a:rPr>
              <a:t>myExecutorFunc</a:t>
            </a:r>
            <a:r>
              <a:rPr lang="en-US" sz="1000" b="1">
                <a:solidFill>
                  <a:srgbClr val="00B0F0"/>
                </a:solidFill>
                <a:sym typeface="+mn-ea"/>
              </a:rPr>
              <a:t>);</a:t>
            </a:r>
            <a:endParaRPr lang="en-US" sz="1000" b="1">
              <a:solidFill>
                <a:srgbClr val="92D050"/>
              </a:solidFill>
              <a:sym typeface="+mn-ea"/>
            </a:endParaRPr>
          </a:p>
          <a:p>
            <a:pPr algn="l"/>
            <a:r>
              <a:rPr lang="en-US" sz="1000" b="1">
                <a:solidFill>
                  <a:srgbClr val="00B0F0"/>
                </a:solidFill>
                <a:sym typeface="+mn-ea"/>
              </a:rPr>
              <a:t>key </a:t>
            </a:r>
            <a:r>
              <a:rPr lang="en-US" sz="1000" b="1">
                <a:solidFill>
                  <a:schemeClr val="accent2"/>
                </a:solidFill>
                <a:sym typeface="+mn-ea"/>
              </a:rPr>
              <a:t>promiseB </a:t>
            </a:r>
            <a:r>
              <a:rPr lang="en-US" sz="1000" b="1">
                <a:solidFill>
                  <a:srgbClr val="92D050"/>
                </a:solidFill>
                <a:sym typeface="+mn-ea"/>
              </a:rPr>
              <a:t>= </a:t>
            </a:r>
            <a:r>
              <a:rPr lang="en-US" sz="1000" b="1">
                <a:solidFill>
                  <a:schemeClr val="accent2"/>
                </a:solidFill>
                <a:sym typeface="+mn-ea"/>
              </a:rPr>
              <a:t>promiseA</a:t>
            </a:r>
            <a:r>
              <a:rPr lang="en-US" sz="1000" b="1">
                <a:solidFill>
                  <a:srgbClr val="00B0F0"/>
                </a:solidFill>
                <a:sym typeface="+mn-ea"/>
              </a:rPr>
              <a:t>.then(</a:t>
            </a:r>
            <a:r>
              <a:rPr lang="en-US" sz="1000" b="1">
                <a:solidFill>
                  <a:srgbClr val="92D050"/>
                </a:solidFill>
                <a:sym typeface="+mn-ea"/>
              </a:rPr>
              <a:t>handleFulfilled1, handleRejected1</a:t>
            </a:r>
            <a:r>
              <a:rPr lang="en-US" sz="1000" b="1">
                <a:solidFill>
                  <a:srgbClr val="00B0F0"/>
                </a:solidFill>
                <a:sym typeface="+mn-ea"/>
              </a:rPr>
              <a:t>);</a:t>
            </a:r>
            <a:endParaRPr lang="en-US" sz="1000" b="1">
              <a:solidFill>
                <a:srgbClr val="92D050"/>
              </a:solidFill>
              <a:sym typeface="+mn-ea"/>
            </a:endParaRPr>
          </a:p>
          <a:p>
            <a:pPr algn="l"/>
            <a:r>
              <a:rPr lang="en-US" sz="1000" b="1">
                <a:solidFill>
                  <a:srgbClr val="00B0F0"/>
                </a:solidFill>
                <a:sym typeface="+mn-ea"/>
              </a:rPr>
              <a:t>key </a:t>
            </a:r>
            <a:r>
              <a:rPr lang="en-US" sz="1000" b="1">
                <a:solidFill>
                  <a:schemeClr val="accent2"/>
                </a:solidFill>
                <a:sym typeface="+mn-ea"/>
              </a:rPr>
              <a:t>promiseC </a:t>
            </a:r>
            <a:r>
              <a:rPr lang="en-US" sz="1000" b="1">
                <a:solidFill>
                  <a:srgbClr val="92D050"/>
                </a:solidFill>
                <a:sym typeface="+mn-ea"/>
              </a:rPr>
              <a:t>= </a:t>
            </a:r>
            <a:r>
              <a:rPr lang="en-US" sz="1000" b="1">
                <a:solidFill>
                  <a:schemeClr val="accent2"/>
                </a:solidFill>
                <a:sym typeface="+mn-ea"/>
              </a:rPr>
              <a:t>promiseA</a:t>
            </a:r>
            <a:r>
              <a:rPr lang="en-US" sz="1000" b="1">
                <a:solidFill>
                  <a:srgbClr val="00B0F0"/>
                </a:solidFill>
                <a:sym typeface="+mn-ea"/>
              </a:rPr>
              <a:t>.then(</a:t>
            </a:r>
            <a:r>
              <a:rPr lang="en-US" sz="1000" b="1">
                <a:solidFill>
                  <a:srgbClr val="92D050"/>
                </a:solidFill>
                <a:sym typeface="+mn-ea"/>
              </a:rPr>
              <a:t>handleFulfilled2, handleRejected2</a:t>
            </a:r>
            <a:r>
              <a:rPr lang="en-US" sz="1000" b="1">
                <a:solidFill>
                  <a:srgbClr val="00B0F0"/>
                </a:solidFill>
                <a:sym typeface="+mn-ea"/>
              </a:rPr>
              <a:t>);</a:t>
            </a:r>
            <a:endParaRPr lang="en-US" sz="1000" b="1">
              <a:solidFill>
                <a:srgbClr val="92D050"/>
              </a:solidFill>
              <a:sym typeface="+mn-ea"/>
            </a:endParaRPr>
          </a:p>
          <a:p>
            <a:pPr algn="ctr"/>
            <a:r>
              <a:rPr lang="en-US" sz="1000" b="1">
                <a:solidFill>
                  <a:srgbClr val="FFFF00"/>
                </a:solidFill>
                <a:sym typeface="+mn-ea"/>
              </a:rPr>
              <a:t>or</a:t>
            </a:r>
          </a:p>
          <a:p>
            <a:pPr algn="l"/>
            <a:r>
              <a:rPr lang="en-US" sz="1000" b="1">
                <a:solidFill>
                  <a:srgbClr val="00B0F0"/>
                </a:solidFill>
                <a:sym typeface="+mn-ea"/>
              </a:rPr>
              <a:t>(</a:t>
            </a:r>
            <a:r>
              <a:rPr lang="en-US" sz="1000" b="1">
                <a:solidFill>
                  <a:schemeClr val="accent2"/>
                </a:solidFill>
                <a:sym typeface="+mn-ea"/>
              </a:rPr>
              <a:t>promiseD</a:t>
            </a:r>
            <a:r>
              <a:rPr lang="en-US" sz="1000" b="1">
                <a:solidFill>
                  <a:srgbClr val="00B0F0"/>
                </a:solidFill>
                <a:sym typeface="+mn-ea"/>
              </a:rPr>
              <a:t>, (</a:t>
            </a:r>
            <a:r>
              <a:rPr lang="en-US" sz="1000" b="1">
                <a:solidFill>
                  <a:schemeClr val="accent2"/>
                </a:solidFill>
                <a:sym typeface="+mn-ea"/>
              </a:rPr>
              <a:t>promiseC</a:t>
            </a:r>
            <a:r>
              <a:rPr lang="en-US" sz="1000" b="1">
                <a:solidFill>
                  <a:srgbClr val="00B0F0"/>
                </a:solidFill>
                <a:sym typeface="+mn-ea"/>
              </a:rPr>
              <a:t>, (</a:t>
            </a:r>
            <a:r>
              <a:rPr lang="en-US" sz="1000" b="1">
                <a:solidFill>
                  <a:schemeClr val="accent2"/>
                </a:solidFill>
                <a:sym typeface="+mn-ea"/>
              </a:rPr>
              <a:t>promiseB</a:t>
            </a:r>
            <a:r>
              <a:rPr lang="en-US" sz="1000" b="1">
                <a:solidFill>
                  <a:srgbClr val="00B0F0"/>
                </a:solidFill>
                <a:sym typeface="+mn-ea"/>
              </a:rPr>
              <a:t>, (</a:t>
            </a:r>
            <a:r>
              <a:rPr lang="en-US" sz="1000" b="1">
                <a:solidFill>
                  <a:schemeClr val="accent2"/>
                </a:solidFill>
                <a:sym typeface="+mn-ea"/>
              </a:rPr>
              <a:t>promiseA</a:t>
            </a:r>
            <a:r>
              <a:rPr lang="en-US" sz="1000" b="1">
                <a:solidFill>
                  <a:srgbClr val="00B0F0"/>
                </a:solidFill>
                <a:sym typeface="+mn-ea"/>
              </a:rPr>
              <a:t>) ) ) )</a:t>
            </a:r>
            <a:endParaRPr lang="en-US" sz="1000" b="1">
              <a:solidFill>
                <a:srgbClr val="FFFF00"/>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885" y="0"/>
            <a:ext cx="3419475" cy="4502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1"/>
                </a:solidFill>
              </a:rPr>
              <a:t>Promises- JavaScript</a:t>
            </a:r>
          </a:p>
        </p:txBody>
      </p:sp>
      <p:sp>
        <p:nvSpPr>
          <p:cNvPr id="18" name="Rectangles 17"/>
          <p:cNvSpPr/>
          <p:nvPr/>
        </p:nvSpPr>
        <p:spPr>
          <a:xfrm>
            <a:off x="5288280" y="81280"/>
            <a:ext cx="6791960" cy="29698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solidFill>
                  <a:schemeClr val="tx1"/>
                </a:solidFill>
                <a:highlight>
                  <a:srgbClr val="FFFF00"/>
                </a:highlight>
                <a:sym typeface="+mn-ea"/>
              </a:rPr>
              <a:t>Promise Concurrency   </a:t>
            </a:r>
            <a:r>
              <a:rPr lang="en-US" sz="1000" b="1">
                <a:solidFill>
                  <a:srgbClr val="FF0000"/>
                </a:solidFill>
                <a:highlight>
                  <a:srgbClr val="FFFF00"/>
                </a:highlight>
                <a:sym typeface="+mn-ea"/>
              </a:rPr>
              <a:t> all, allSettled, any, race</a:t>
            </a:r>
            <a:r>
              <a:rPr lang="en-US" sz="1000" b="1">
                <a:solidFill>
                  <a:schemeClr val="tx1"/>
                </a:solidFill>
                <a:highlight>
                  <a:srgbClr val="FFFF00"/>
                </a:highlight>
                <a:sym typeface="+mn-ea"/>
              </a:rPr>
              <a:t>  ....</a:t>
            </a:r>
            <a:endParaRPr lang="en-US" sz="1000" b="1">
              <a:solidFill>
                <a:schemeClr val="bg1"/>
              </a:solidFill>
              <a:highlight>
                <a:srgbClr val="FFFF00"/>
              </a:highlight>
              <a:sym typeface="+mn-ea"/>
            </a:endParaRPr>
          </a:p>
          <a:p>
            <a:pPr algn="l"/>
            <a:r>
              <a:rPr lang="en-US" sz="1000" b="1">
                <a:solidFill>
                  <a:srgbClr val="92D050"/>
                </a:solidFill>
                <a:sym typeface="+mn-ea"/>
              </a:rPr>
              <a:t>Fulfills when all of the promises fulfill; rejects when any of the promises rejects   :-  </a:t>
            </a:r>
            <a:r>
              <a:rPr lang="en-US" sz="1000" b="1">
                <a:solidFill>
                  <a:srgbClr val="00B0F0"/>
                </a:solidFill>
                <a:sym typeface="+mn-ea"/>
              </a:rPr>
              <a:t>Promise.all(</a:t>
            </a:r>
            <a:r>
              <a:rPr lang="en-US" sz="1000" b="1">
                <a:solidFill>
                  <a:schemeClr val="accent4"/>
                </a:solidFill>
                <a:sym typeface="+mn-ea"/>
              </a:rPr>
              <a:t>iterable</a:t>
            </a:r>
            <a:r>
              <a:rPr lang="en-US" sz="1000" b="1">
                <a:solidFill>
                  <a:srgbClr val="00B0F0"/>
                </a:solidFill>
                <a:sym typeface="+mn-ea"/>
              </a:rPr>
              <a:t>)</a:t>
            </a:r>
          </a:p>
          <a:p>
            <a:pPr algn="l"/>
            <a:r>
              <a:rPr lang="en-US" sz="1000" b="1">
                <a:solidFill>
                  <a:srgbClr val="FFFF00"/>
                </a:solidFill>
                <a:sym typeface="+mn-ea"/>
              </a:rPr>
              <a:t> </a:t>
            </a:r>
            <a:r>
              <a:rPr lang="en-US" sz="1000" b="1">
                <a:solidFill>
                  <a:srgbClr val="00B0F0"/>
                </a:solidFill>
                <a:sym typeface="+mn-ea"/>
              </a:rPr>
              <a:t>Promise.all(</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p>
          <a:p>
            <a:pPr algn="l"/>
            <a:r>
              <a:rPr lang="en-US" sz="1000" b="1">
                <a:solidFill>
                  <a:srgbClr val="FFFF00"/>
                </a:solidFill>
                <a:sym typeface="+mn-ea"/>
              </a:rPr>
              <a:t>or , </a:t>
            </a:r>
            <a:r>
              <a:rPr lang="en-US" sz="1000" b="1">
                <a:solidFill>
                  <a:srgbClr val="00B0F0"/>
                </a:solidFill>
                <a:sym typeface="+mn-ea"/>
              </a:rPr>
              <a:t>Promise.all(</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FF0000"/>
              </a:solidFill>
              <a:sym typeface="+mn-ea"/>
            </a:endParaRPr>
          </a:p>
          <a:p>
            <a:pPr algn="l"/>
            <a:r>
              <a:rPr lang="en-US" sz="1000" b="1">
                <a:solidFill>
                  <a:srgbClr val="FF0000"/>
                </a:solidFill>
                <a:sym typeface="+mn-ea"/>
              </a:rPr>
              <a:t>ex:-</a:t>
            </a:r>
            <a:r>
              <a:rPr lang="en-US" sz="1000" b="1">
                <a:solidFill>
                  <a:srgbClr val="00B0F0"/>
                </a:solidFill>
                <a:sym typeface="+mn-ea"/>
              </a:rPr>
              <a:t> Promise.all([</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p>
          <a:p>
            <a:pPr algn="l"/>
            <a:r>
              <a:rPr lang="en-US" sz="1000" b="1">
                <a:solidFill>
                  <a:srgbClr val="92D050"/>
                </a:solidFill>
                <a:sym typeface="+mn-ea"/>
              </a:rPr>
              <a:t>Fulfills when all promises settle. :-  </a:t>
            </a:r>
            <a:r>
              <a:rPr lang="en-US" sz="1000" b="1">
                <a:solidFill>
                  <a:srgbClr val="00B0F0"/>
                </a:solidFill>
                <a:sym typeface="+mn-ea"/>
              </a:rPr>
              <a:t>Promise.allSettled(</a:t>
            </a:r>
            <a:r>
              <a:rPr lang="en-US" sz="1000" b="1">
                <a:solidFill>
                  <a:schemeClr val="accent4"/>
                </a:solidFill>
                <a:sym typeface="+mn-ea"/>
              </a:rPr>
              <a:t>iterable</a:t>
            </a:r>
            <a:r>
              <a:rPr lang="en-US" sz="1000" b="1">
                <a:solidFill>
                  <a:srgbClr val="00B0F0"/>
                </a:solidFill>
                <a:sym typeface="+mn-ea"/>
              </a:rPr>
              <a:t>)</a:t>
            </a:r>
          </a:p>
          <a:p>
            <a:pPr algn="l"/>
            <a:r>
              <a:rPr lang="en-US" sz="1000" b="1">
                <a:solidFill>
                  <a:srgbClr val="FFFF00"/>
                </a:solidFill>
                <a:sym typeface="+mn-ea"/>
              </a:rPr>
              <a:t> </a:t>
            </a:r>
            <a:r>
              <a:rPr lang="en-US" sz="1000" b="1">
                <a:solidFill>
                  <a:srgbClr val="00B0F0"/>
                </a:solidFill>
                <a:sym typeface="+mn-ea"/>
              </a:rPr>
              <a:t>Promise.allSettled(</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p>
          <a:p>
            <a:pPr algn="l"/>
            <a:r>
              <a:rPr lang="en-US" sz="1000" b="1">
                <a:solidFill>
                  <a:srgbClr val="FFFF00"/>
                </a:solidFill>
                <a:sym typeface="+mn-ea"/>
              </a:rPr>
              <a:t>or , </a:t>
            </a:r>
            <a:r>
              <a:rPr lang="en-US" sz="1000" b="1">
                <a:solidFill>
                  <a:srgbClr val="00B0F0"/>
                </a:solidFill>
                <a:sym typeface="+mn-ea"/>
              </a:rPr>
              <a:t>Promise.allSettled(</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p>
          <a:p>
            <a:pPr algn="l"/>
            <a:r>
              <a:rPr lang="en-US" sz="1000" b="1">
                <a:solidFill>
                  <a:srgbClr val="FF0000"/>
                </a:solidFill>
                <a:sym typeface="+mn-ea"/>
              </a:rPr>
              <a:t>ex:-</a:t>
            </a:r>
            <a:r>
              <a:rPr lang="en-US" sz="1000" b="1">
                <a:solidFill>
                  <a:srgbClr val="00B0F0"/>
                </a:solidFill>
                <a:sym typeface="+mn-ea"/>
              </a:rPr>
              <a:t> Promise.allSettled([</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p>
          <a:p>
            <a:pPr algn="l"/>
            <a:r>
              <a:rPr lang="en-US" sz="1000" b="1">
                <a:solidFill>
                  <a:srgbClr val="92D050"/>
                </a:solidFill>
                <a:sym typeface="+mn-ea"/>
              </a:rPr>
              <a:t>Fulfills when any of the promises fulfills; rejects when all of the promises reject.  :-  </a:t>
            </a:r>
            <a:r>
              <a:rPr lang="en-US" sz="1000" b="1">
                <a:solidFill>
                  <a:srgbClr val="00B0F0"/>
                </a:solidFill>
                <a:sym typeface="+mn-ea"/>
              </a:rPr>
              <a:t>Promise.any(</a:t>
            </a:r>
            <a:r>
              <a:rPr lang="en-US" sz="1000" b="1">
                <a:solidFill>
                  <a:schemeClr val="accent4"/>
                </a:solidFill>
                <a:sym typeface="+mn-ea"/>
              </a:rPr>
              <a:t>iterable</a:t>
            </a:r>
            <a:r>
              <a:rPr lang="en-US" sz="1000" b="1">
                <a:solidFill>
                  <a:srgbClr val="00B0F0"/>
                </a:solidFill>
                <a:sym typeface="+mn-ea"/>
              </a:rPr>
              <a:t>)</a:t>
            </a:r>
          </a:p>
          <a:p>
            <a:pPr algn="l"/>
            <a:r>
              <a:rPr lang="en-US" sz="1000" b="1">
                <a:solidFill>
                  <a:srgbClr val="FFFF00"/>
                </a:solidFill>
                <a:sym typeface="+mn-ea"/>
              </a:rPr>
              <a:t>or , </a:t>
            </a:r>
            <a:r>
              <a:rPr lang="en-US" sz="1000" b="1">
                <a:solidFill>
                  <a:srgbClr val="00B0F0"/>
                </a:solidFill>
                <a:sym typeface="+mn-ea"/>
              </a:rPr>
              <a:t>Promise.any(</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p>
          <a:p>
            <a:pPr algn="l"/>
            <a:r>
              <a:rPr lang="en-US" sz="1000" b="1">
                <a:solidFill>
                  <a:srgbClr val="FFFF00"/>
                </a:solidFill>
                <a:sym typeface="+mn-ea"/>
              </a:rPr>
              <a:t>or , </a:t>
            </a:r>
            <a:r>
              <a:rPr lang="en-US" sz="1000" b="1">
                <a:solidFill>
                  <a:srgbClr val="00B0F0"/>
                </a:solidFill>
                <a:sym typeface="+mn-ea"/>
              </a:rPr>
              <a:t>Promise.any(</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p>
          <a:p>
            <a:pPr algn="l"/>
            <a:r>
              <a:rPr lang="en-US" sz="1000" b="1">
                <a:solidFill>
                  <a:srgbClr val="FF0000"/>
                </a:solidFill>
                <a:sym typeface="+mn-ea"/>
              </a:rPr>
              <a:t>ex:-</a:t>
            </a:r>
            <a:r>
              <a:rPr lang="en-US" sz="1000" b="1">
                <a:solidFill>
                  <a:srgbClr val="00B0F0"/>
                </a:solidFill>
                <a:sym typeface="+mn-ea"/>
              </a:rPr>
              <a:t> Promise.any([</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p>
          <a:p>
            <a:pPr algn="l"/>
            <a:r>
              <a:rPr lang="en-US" sz="1000" b="1">
                <a:solidFill>
                  <a:srgbClr val="92D050"/>
                </a:solidFill>
                <a:sym typeface="+mn-ea"/>
              </a:rPr>
              <a:t>Settles when any of the promises settles. In other words, fulfills when any of the promises fulfills; rejects when any of the promises rejects. :-  </a:t>
            </a:r>
            <a:r>
              <a:rPr lang="en-US" sz="1000" b="1">
                <a:solidFill>
                  <a:srgbClr val="00B0F0"/>
                </a:solidFill>
                <a:sym typeface="+mn-ea"/>
              </a:rPr>
              <a:t>Promise.race(</a:t>
            </a:r>
            <a:r>
              <a:rPr lang="en-US" sz="1000" b="1">
                <a:solidFill>
                  <a:schemeClr val="accent4"/>
                </a:solidFill>
                <a:sym typeface="+mn-ea"/>
              </a:rPr>
              <a:t>iterable</a:t>
            </a:r>
            <a:r>
              <a:rPr lang="en-US" sz="1000" b="1">
                <a:solidFill>
                  <a:srgbClr val="00B0F0"/>
                </a:solidFill>
                <a:sym typeface="+mn-ea"/>
              </a:rPr>
              <a:t>)</a:t>
            </a:r>
          </a:p>
          <a:p>
            <a:pPr algn="l"/>
            <a:r>
              <a:rPr lang="en-US" sz="1000" b="1">
                <a:solidFill>
                  <a:srgbClr val="FFFF00"/>
                </a:solidFill>
                <a:sym typeface="+mn-ea"/>
              </a:rPr>
              <a:t> </a:t>
            </a:r>
            <a:r>
              <a:rPr lang="en-US" sz="1000" b="1">
                <a:solidFill>
                  <a:srgbClr val="00B0F0"/>
                </a:solidFill>
                <a:sym typeface="+mn-ea"/>
              </a:rPr>
              <a:t>Promise.race(</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p>
          <a:p>
            <a:pPr algn="l"/>
            <a:r>
              <a:rPr lang="en-US" sz="1000" b="1">
                <a:solidFill>
                  <a:srgbClr val="FFFF00"/>
                </a:solidFill>
                <a:sym typeface="+mn-ea"/>
              </a:rPr>
              <a:t>or , </a:t>
            </a:r>
            <a:r>
              <a:rPr lang="en-US" sz="1000" b="1">
                <a:solidFill>
                  <a:srgbClr val="00B0F0"/>
                </a:solidFill>
                <a:sym typeface="+mn-ea"/>
              </a:rPr>
              <a:t>Promise.race(</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p>
          <a:p>
            <a:pPr algn="l"/>
            <a:r>
              <a:rPr lang="en-US" sz="1000" b="1">
                <a:solidFill>
                  <a:srgbClr val="FF0000"/>
                </a:solidFill>
                <a:sym typeface="+mn-ea"/>
              </a:rPr>
              <a:t>ex:-</a:t>
            </a:r>
            <a:r>
              <a:rPr lang="en-US" sz="1000" b="1">
                <a:solidFill>
                  <a:srgbClr val="00B0F0"/>
                </a:solidFill>
                <a:sym typeface="+mn-ea"/>
              </a:rPr>
              <a:t> Promise.race([</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FFFF00"/>
              </a:solidFill>
              <a:sym typeface="+mn-ea"/>
            </a:endParaRPr>
          </a:p>
        </p:txBody>
      </p:sp>
      <p:sp>
        <p:nvSpPr>
          <p:cNvPr id="2" name="Rectangles 1"/>
          <p:cNvSpPr/>
          <p:nvPr/>
        </p:nvSpPr>
        <p:spPr>
          <a:xfrm>
            <a:off x="34925" y="450215"/>
            <a:ext cx="5253990" cy="26015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solidFill>
                  <a:schemeClr val="tx1"/>
                </a:solidFill>
                <a:highlight>
                  <a:srgbClr val="FFFF00"/>
                </a:highlight>
                <a:sym typeface="+mn-ea"/>
              </a:rPr>
              <a:t>Promise static method  </a:t>
            </a:r>
            <a:r>
              <a:rPr lang="en-US" sz="1000" b="1">
                <a:solidFill>
                  <a:srgbClr val="FF0000"/>
                </a:solidFill>
                <a:highlight>
                  <a:srgbClr val="FFFF00"/>
                </a:highlight>
                <a:sym typeface="+mn-ea"/>
              </a:rPr>
              <a:t> reject and resolve</a:t>
            </a:r>
            <a:r>
              <a:rPr lang="en-US" sz="1000" b="1">
                <a:solidFill>
                  <a:schemeClr val="tx1"/>
                </a:solidFill>
                <a:highlight>
                  <a:srgbClr val="FFFF00"/>
                </a:highlight>
                <a:sym typeface="+mn-ea"/>
              </a:rPr>
              <a:t> ....</a:t>
            </a:r>
            <a:endParaRPr lang="en-US" sz="1000" b="1">
              <a:solidFill>
                <a:schemeClr val="bg1"/>
              </a:solidFill>
              <a:highlight>
                <a:srgbClr val="FFFF00"/>
              </a:highlight>
              <a:sym typeface="+mn-ea"/>
            </a:endParaRPr>
          </a:p>
          <a:p>
            <a:pPr algn="l"/>
            <a:r>
              <a:rPr lang="en-US" sz="1000" b="1">
                <a:solidFill>
                  <a:srgbClr val="92D050"/>
                </a:solidFill>
                <a:sym typeface="+mn-ea"/>
              </a:rPr>
              <a:t>Returns a new Promise object that is rejected with the given reason.</a:t>
            </a:r>
          </a:p>
          <a:p>
            <a:pPr algn="l"/>
            <a:r>
              <a:rPr lang="en-US" sz="1000" b="1">
                <a:solidFill>
                  <a:srgbClr val="92D050"/>
                </a:solidFill>
                <a:sym typeface="+mn-ea"/>
              </a:rPr>
              <a:t> :-  </a:t>
            </a:r>
            <a:r>
              <a:rPr lang="en-US" sz="1000" b="1">
                <a:solidFill>
                  <a:srgbClr val="00B0F0"/>
                </a:solidFill>
                <a:sym typeface="+mn-ea"/>
              </a:rPr>
              <a:t>Promise.reject(</a:t>
            </a:r>
            <a:r>
              <a:rPr lang="en-US" sz="1000" b="1">
                <a:solidFill>
                  <a:schemeClr val="accent4"/>
                </a:solidFill>
                <a:sym typeface="+mn-ea"/>
              </a:rPr>
              <a:t>reason</a:t>
            </a:r>
            <a:r>
              <a:rPr lang="en-US" sz="1000" b="1">
                <a:solidFill>
                  <a:srgbClr val="00B0F0"/>
                </a:solidFill>
                <a:sym typeface="+mn-ea"/>
              </a:rPr>
              <a:t>)</a:t>
            </a:r>
          </a:p>
          <a:p>
            <a:pPr algn="l"/>
            <a:r>
              <a:rPr lang="en-US" sz="1000" b="1">
                <a:solidFill>
                  <a:srgbClr val="FFFF00"/>
                </a:solidFill>
                <a:sym typeface="+mn-ea"/>
              </a:rPr>
              <a:t> </a:t>
            </a:r>
            <a:r>
              <a:rPr lang="en-US" sz="1000" b="1">
                <a:solidFill>
                  <a:srgbClr val="00B0F0"/>
                </a:solidFill>
                <a:sym typeface="+mn-ea"/>
              </a:rPr>
              <a:t>Promise.reject(</a:t>
            </a:r>
            <a:r>
              <a:rPr lang="en-US" sz="1000" b="1">
                <a:solidFill>
                  <a:schemeClr val="accent4"/>
                </a:solidFill>
                <a:sym typeface="+mn-ea"/>
              </a:rPr>
              <a:t>reason</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 ;</a:t>
            </a:r>
          </a:p>
          <a:p>
            <a:pPr algn="l"/>
            <a:r>
              <a:rPr lang="en-US" sz="1000" b="1">
                <a:solidFill>
                  <a:srgbClr val="FFFF00"/>
                </a:solidFill>
                <a:sym typeface="+mn-ea"/>
              </a:rPr>
              <a:t>or , </a:t>
            </a:r>
            <a:r>
              <a:rPr lang="en-US" sz="1000" b="1">
                <a:solidFill>
                  <a:srgbClr val="00B0F0"/>
                </a:solidFill>
                <a:sym typeface="+mn-ea"/>
              </a:rPr>
              <a:t>Promise.reject(</a:t>
            </a:r>
            <a:r>
              <a:rPr lang="en-US" sz="1000" b="1">
                <a:solidFill>
                  <a:schemeClr val="accent4"/>
                </a:solidFill>
                <a:sym typeface="+mn-ea"/>
              </a:rPr>
              <a:t>reason</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p>
          <a:p>
            <a:pPr algn="l"/>
            <a:r>
              <a:rPr lang="en-US" sz="1000" b="1">
                <a:solidFill>
                  <a:srgbClr val="FF0000"/>
                </a:solidFill>
                <a:sym typeface="+mn-ea"/>
              </a:rPr>
              <a:t>ex:-</a:t>
            </a:r>
            <a:r>
              <a:rPr lang="en-US" sz="1000" b="1">
                <a:solidFill>
                  <a:srgbClr val="00B0F0"/>
                </a:solidFill>
                <a:sym typeface="+mn-ea"/>
              </a:rPr>
              <a:t> Promise.reject( new Error</a:t>
            </a:r>
            <a:r>
              <a:rPr lang="en-US" sz="1000" b="1">
                <a:solidFill>
                  <a:schemeClr val="accent4"/>
                </a:solidFill>
                <a:sym typeface="+mn-ea"/>
              </a:rPr>
              <a:t>('fail')</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p>
          <a:p>
            <a:pPr algn="l"/>
            <a:r>
              <a:rPr lang="en-US" sz="1000" b="1">
                <a:solidFill>
                  <a:srgbClr val="92D050"/>
                </a:solidFill>
                <a:sym typeface="+mn-ea"/>
              </a:rPr>
              <a:t>Returns a new Promise object that is resolved with the given value. If the value is a thenable (i.e. has a then method), the returned promise will "follow" that thenable, adopting its eventual state; otherwise, the returned promise will be fulfilled with the value.Generally, if you don't know if a value is a promise or not, Promise.resolve(value) it instead and work with the return value as a promise. :- </a:t>
            </a:r>
          </a:p>
          <a:p>
            <a:pPr algn="l"/>
            <a:r>
              <a:rPr lang="en-US" sz="1000" b="1">
                <a:solidFill>
                  <a:srgbClr val="92D050"/>
                </a:solidFill>
                <a:sym typeface="+mn-ea"/>
              </a:rPr>
              <a:t>  :-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a:t>
            </a:r>
          </a:p>
          <a:p>
            <a:pPr algn="l"/>
            <a:r>
              <a:rPr lang="en-US" sz="1000" b="1">
                <a:solidFill>
                  <a:srgbClr val="FFFF00"/>
                </a:solidFill>
                <a:sym typeface="+mn-ea"/>
              </a:rPr>
              <a:t>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).then( </a:t>
            </a:r>
            <a:r>
              <a:rPr lang="en-US" sz="1000" b="1">
                <a:solidFill>
                  <a:srgbClr val="FFC000"/>
                </a:solidFill>
                <a:sym typeface="+mn-ea"/>
              </a:rPr>
              <a:t>handleFulfilledFunction </a:t>
            </a:r>
            <a:r>
              <a:rPr lang="en-US" sz="1000" b="1">
                <a:solidFill>
                  <a:srgbClr val="00B0F0"/>
                </a:solidFill>
                <a:sym typeface="+mn-ea"/>
              </a:rPr>
              <a:t>) ;</a:t>
            </a:r>
          </a:p>
          <a:p>
            <a:pPr algn="l"/>
            <a:r>
              <a:rPr lang="en-US" sz="1000" b="1">
                <a:solidFill>
                  <a:srgbClr val="FFFF00"/>
                </a:solidFill>
                <a:sym typeface="+mn-ea"/>
              </a:rPr>
              <a:t>or ,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 ;</a:t>
            </a:r>
          </a:p>
          <a:p>
            <a:pPr algn="l"/>
            <a:r>
              <a:rPr lang="en-US" sz="1000" b="1">
                <a:solidFill>
                  <a:srgbClr val="FFFF00"/>
                </a:solidFill>
                <a:sym typeface="+mn-ea"/>
              </a:rPr>
              <a:t>or ,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p>
          <a:p>
            <a:pPr algn="l"/>
            <a:r>
              <a:rPr lang="en-US" sz="1000" b="1">
                <a:solidFill>
                  <a:srgbClr val="FF0000"/>
                </a:solidFill>
                <a:sym typeface="+mn-ea"/>
              </a:rPr>
              <a:t>ex:-</a:t>
            </a:r>
            <a:r>
              <a:rPr lang="en-US" sz="1000" b="1">
                <a:solidFill>
                  <a:srgbClr val="00B0F0"/>
                </a:solidFill>
                <a:sym typeface="+mn-ea"/>
              </a:rPr>
              <a:t> Promise.resolve( </a:t>
            </a:r>
            <a:r>
              <a:rPr lang="en-US" sz="1000" b="1">
                <a:solidFill>
                  <a:schemeClr val="accent4"/>
                </a:solidFill>
                <a:sym typeface="+mn-ea"/>
              </a:rPr>
              <a:t>123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FFFF00"/>
              </a:solidFill>
              <a:sym typeface="+mn-ea"/>
            </a:endParaRPr>
          </a:p>
        </p:txBody>
      </p:sp>
      <p:sp>
        <p:nvSpPr>
          <p:cNvPr id="3" name="Rectangles 2"/>
          <p:cNvSpPr/>
          <p:nvPr/>
        </p:nvSpPr>
        <p:spPr>
          <a:xfrm>
            <a:off x="34925" y="3051810"/>
            <a:ext cx="12045315" cy="36734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solidFill>
                  <a:schemeClr val="tx1"/>
                </a:solidFill>
                <a:highlight>
                  <a:srgbClr val="FFFF00"/>
                </a:highlight>
                <a:sym typeface="+mn-ea"/>
              </a:rPr>
              <a:t>Promise istance method  </a:t>
            </a:r>
            <a:r>
              <a:rPr lang="en-US" sz="1000" b="1">
                <a:solidFill>
                  <a:srgbClr val="FF0000"/>
                </a:solidFill>
                <a:highlight>
                  <a:srgbClr val="FFFF00"/>
                </a:highlight>
                <a:sym typeface="+mn-ea"/>
              </a:rPr>
              <a:t>then, catch, finally</a:t>
            </a:r>
            <a:r>
              <a:rPr lang="en-US" sz="1000" b="1">
                <a:solidFill>
                  <a:schemeClr val="tx1"/>
                </a:solidFill>
                <a:highlight>
                  <a:srgbClr val="FFFF00"/>
                </a:highlight>
                <a:sym typeface="+mn-ea"/>
              </a:rPr>
              <a:t> ....</a:t>
            </a:r>
            <a:endParaRPr lang="en-US" sz="1000" b="1">
              <a:solidFill>
                <a:schemeClr val="bg1"/>
              </a:solidFill>
              <a:highlight>
                <a:srgbClr val="FFFF00"/>
              </a:highlight>
              <a:sym typeface="+mn-ea"/>
            </a:endParaRPr>
          </a:p>
          <a:p>
            <a:pPr algn="l"/>
            <a:r>
              <a:rPr lang="en-US" sz="1000" b="1">
                <a:solidFill>
                  <a:srgbClr val="92D050"/>
                </a:solidFill>
                <a:sym typeface="+mn-ea"/>
              </a:rPr>
              <a:t>Appends fulfillment and rejection handlers to the promise, and returns a new promise resolving to the return value of the called handler, or to its original settled value if the promise was not handled (i.e. if the relevant handler onFulfilled or onRejected is not a function)  :-   </a:t>
            </a:r>
            <a:r>
              <a:rPr lang="en-US" sz="1000" b="1">
                <a:solidFill>
                  <a:srgbClr val="00B0F0"/>
                </a:solidFill>
                <a:sym typeface="+mn-ea"/>
              </a:rPr>
              <a:t>then( </a:t>
            </a:r>
            <a:r>
              <a:rPr lang="en-US" sz="1000" b="1">
                <a:solidFill>
                  <a:srgbClr val="FFC000"/>
                </a:solidFill>
                <a:sym typeface="+mn-ea"/>
              </a:rPr>
              <a:t>handleFulfilledFunction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a:t>
            </a:r>
            <a:r>
              <a:rPr lang="en-US" sz="1000" b="1">
                <a:solidFill>
                  <a:srgbClr val="FFC000"/>
                </a:solidFill>
                <a:sym typeface="+mn-ea"/>
              </a:rPr>
              <a:t>handleFulfilledFunction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r>
              <a:rPr lang="en-US" sz="1000" b="1">
                <a:solidFill>
                  <a:srgbClr val="FFFF00"/>
                </a:solidFill>
                <a:sym typeface="+mn-ea"/>
              </a:rPr>
              <a:t>or</a:t>
            </a:r>
            <a:endParaRPr lang="en-US" sz="1000" b="1">
              <a:solidFill>
                <a:srgbClr val="92D050"/>
              </a:solidFill>
              <a:sym typeface="+mn-ea"/>
            </a:endParaRPr>
          </a:p>
          <a:p>
            <a:pPr algn="l"/>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handleRejectedFunction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 ;</a:t>
            </a:r>
          </a:p>
          <a:p>
            <a:pPr algn="l"/>
            <a:r>
              <a:rPr lang="en-US" sz="1000" b="1">
                <a:solidFill>
                  <a:srgbClr val="92D050"/>
                </a:solidFill>
                <a:sym typeface="+mn-ea"/>
              </a:rPr>
              <a:t>Appends a rejection handler callback to the promise, and returns a new promise resolving to the return value of the callback if it is called, or to its original fulfillment value if the promise is instead fulfilled.  :-   </a:t>
            </a:r>
            <a:r>
              <a:rPr lang="en-US" sz="1000" b="1">
                <a:solidFill>
                  <a:srgbClr val="00B0F0"/>
                </a:solidFill>
                <a:sym typeface="+mn-ea"/>
              </a:rPr>
              <a:t>catch( </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p>
          <a:p>
            <a:pPr algn="l"/>
            <a:r>
              <a:rPr lang="en-US" sz="1000" b="1">
                <a:solidFill>
                  <a:srgbClr val="FF0000"/>
                </a:solidFill>
                <a:sym typeface="+mn-ea"/>
              </a:rPr>
              <a:t>method1 :- </a:t>
            </a:r>
            <a:r>
              <a:rPr lang="en-US" sz="1000" b="1">
                <a:solidFill>
                  <a:schemeClr val="accent2"/>
                </a:solidFill>
                <a:sym typeface="+mn-ea"/>
              </a:rPr>
              <a:t>myPromise</a:t>
            </a:r>
            <a:r>
              <a:rPr lang="en-US" sz="1000" b="1">
                <a:solidFill>
                  <a:srgbClr val="00B0F0"/>
                </a:solidFill>
                <a:sym typeface="+mn-ea"/>
              </a:rPr>
              <a:t>.catch(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p>
          <a:p>
            <a:pPr algn="l"/>
            <a:r>
              <a:rPr lang="en-US" sz="1000" b="1">
                <a:solidFill>
                  <a:srgbClr val="FF0000"/>
                </a:solidFill>
                <a:sym typeface="+mn-ea"/>
              </a:rPr>
              <a:t>method3 :- </a:t>
            </a:r>
            <a:r>
              <a:rPr lang="en-US" sz="1000" b="1">
                <a:solidFill>
                  <a:schemeClr val="accent2"/>
                </a:solidFill>
                <a:sym typeface="+mn-ea"/>
              </a:rPr>
              <a:t>myPromise</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p>
          <a:p>
            <a:pPr algn="l"/>
            <a:r>
              <a:rPr lang="en-US" sz="1000" b="1">
                <a:solidFill>
                  <a:srgbClr val="92D050"/>
                </a:solidFill>
                <a:sym typeface="+mn-ea"/>
              </a:rPr>
              <a:t>Appends a handler to the promise, and returns a new promise that is resolved when the original promise is resolved. The handler is called when the promise is settled, whether fulfilled or rejected..  : - </a:t>
            </a:r>
            <a:r>
              <a:rPr lang="en-US" sz="1000" b="1">
                <a:solidFill>
                  <a:srgbClr val="00B0F0"/>
                </a:solidFill>
                <a:sym typeface="+mn-ea"/>
              </a:rPr>
              <a:t>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            </a:t>
            </a: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a:t>
            </a: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a:t>
            </a: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a:t>
            </a: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a:t>
            </a: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 ;</a:t>
            </a: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a:t>
            </a:r>
            <a:endParaRPr lang="en-US" sz="1000" b="1">
              <a:solidFill>
                <a:srgbClr val="FFFF00"/>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885" y="0"/>
            <a:ext cx="3419475" cy="4502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1"/>
                </a:solidFill>
              </a:rPr>
              <a:t>Async-Await- JavaScript</a:t>
            </a:r>
          </a:p>
        </p:txBody>
      </p:sp>
      <p:sp>
        <p:nvSpPr>
          <p:cNvPr id="12" name="Rectangles 11"/>
          <p:cNvSpPr/>
          <p:nvPr/>
        </p:nvSpPr>
        <p:spPr>
          <a:xfrm>
            <a:off x="95885" y="450215"/>
            <a:ext cx="3573145" cy="37255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28600" indent="-228600" algn="l">
              <a:buFont typeface="Arial" panose="020B0604020202020204" pitchFamily="34" charset="0"/>
              <a:buAutoNum type="arabicPeriod"/>
            </a:pPr>
            <a:r>
              <a:rPr lang="en-US" sz="1200" b="1">
                <a:sym typeface="+mn-ea"/>
              </a:rPr>
              <a:t>"</a:t>
            </a:r>
            <a:r>
              <a:rPr lang="en-US" sz="1200" b="1">
                <a:solidFill>
                  <a:srgbClr val="FF0000"/>
                </a:solidFill>
                <a:sym typeface="+mn-ea"/>
              </a:rPr>
              <a:t>async and await</a:t>
            </a:r>
            <a:r>
              <a:rPr lang="en-US" sz="1200" b="1">
                <a:sym typeface="+mn-ea"/>
              </a:rPr>
              <a:t> </a:t>
            </a:r>
            <a:r>
              <a:rPr lang="en-US" sz="1200" b="1">
                <a:solidFill>
                  <a:srgbClr val="00B0F0"/>
                </a:solidFill>
                <a:sym typeface="+mn-ea"/>
              </a:rPr>
              <a:t>make promises easier to write</a:t>
            </a:r>
            <a:r>
              <a:rPr lang="en-US" sz="1200" b="1">
                <a:sym typeface="+mn-ea"/>
              </a:rPr>
              <a:t>". </a:t>
            </a:r>
          </a:p>
          <a:p>
            <a:pPr marL="228600" indent="-228600" algn="l">
              <a:buFont typeface="Arial" panose="020B0604020202020204" pitchFamily="34" charset="0"/>
              <a:buAutoNum type="arabicPeriod"/>
            </a:pPr>
            <a:r>
              <a:rPr lang="en-US" sz="1200" b="1">
                <a:solidFill>
                  <a:srgbClr val="FF0000"/>
                </a:solidFill>
                <a:sym typeface="+mn-ea"/>
              </a:rPr>
              <a:t>async </a:t>
            </a:r>
            <a:r>
              <a:rPr lang="en-US" sz="1200" b="1">
                <a:solidFill>
                  <a:srgbClr val="00B0F0"/>
                </a:solidFill>
                <a:sym typeface="+mn-ea"/>
              </a:rPr>
              <a:t>makes a function return a Promise</a:t>
            </a:r>
            <a:r>
              <a:rPr lang="en-US" sz="1200" b="1">
                <a:sym typeface="+mn-ea"/>
              </a:rPr>
              <a:t>. </a:t>
            </a:r>
          </a:p>
          <a:p>
            <a:pPr marL="685800" lvl="1" indent="-228600" algn="l">
              <a:buFont typeface="Arial" panose="020B0604020202020204" pitchFamily="34" charset="0"/>
              <a:buAutoNum type="arabicPeriod"/>
            </a:pPr>
            <a:r>
              <a:rPr lang="en-US" sz="1200" b="1">
                <a:solidFill>
                  <a:srgbClr val="FF0000"/>
                </a:solidFill>
                <a:sym typeface="+mn-ea"/>
              </a:rPr>
              <a:t>syntax</a:t>
            </a:r>
            <a:r>
              <a:rPr lang="en-US" sz="1200" b="1">
                <a:sym typeface="+mn-ea"/>
              </a:rPr>
              <a:t>:-  </a:t>
            </a:r>
            <a:r>
              <a:rPr lang="en-US" sz="1200" b="1">
                <a:solidFill>
                  <a:srgbClr val="00B0F0"/>
                </a:solidFill>
                <a:sym typeface="+mn-ea"/>
              </a:rPr>
              <a:t>async function</a:t>
            </a:r>
            <a:r>
              <a:rPr lang="en-US" sz="1200" b="1">
                <a:solidFill>
                  <a:schemeClr val="bg1"/>
                </a:solidFill>
                <a:sym typeface="+mn-ea"/>
              </a:rPr>
              <a:t> </a:t>
            </a:r>
            <a:r>
              <a:rPr lang="en-US" sz="1200" b="1">
                <a:solidFill>
                  <a:schemeClr val="accent2"/>
                </a:solidFill>
                <a:sym typeface="+mn-ea"/>
              </a:rPr>
              <a:t>myPromise</a:t>
            </a:r>
            <a:r>
              <a:rPr lang="en-US" sz="1200" b="1">
                <a:solidFill>
                  <a:srgbClr val="00B0F0"/>
                </a:solidFill>
                <a:sym typeface="+mn-ea"/>
              </a:rPr>
              <a:t>() {return </a:t>
            </a:r>
            <a:r>
              <a:rPr lang="en-US" sz="1200" b="1">
                <a:solidFill>
                  <a:schemeClr val="tx1"/>
                </a:solidFill>
                <a:sym typeface="+mn-ea"/>
              </a:rPr>
              <a:t>promise </a:t>
            </a:r>
            <a:r>
              <a:rPr lang="en-US" sz="1200" b="1">
                <a:solidFill>
                  <a:srgbClr val="00B0F0"/>
                </a:solidFill>
                <a:sym typeface="+mn-ea"/>
              </a:rPr>
              <a:t>}</a:t>
            </a:r>
            <a:endParaRPr lang="en-US" sz="1200" b="1">
              <a:sym typeface="+mn-ea"/>
            </a:endParaRPr>
          </a:p>
          <a:p>
            <a:pPr marL="228600" indent="-228600" algn="l">
              <a:buFont typeface="Arial" panose="020B0604020202020204" pitchFamily="34" charset="0"/>
              <a:buAutoNum type="arabicPeriod"/>
            </a:pPr>
            <a:r>
              <a:rPr lang="en-US" sz="1200" b="1">
                <a:solidFill>
                  <a:srgbClr val="FF0000"/>
                </a:solidFill>
                <a:sym typeface="+mn-ea"/>
              </a:rPr>
              <a:t>await </a:t>
            </a:r>
            <a:r>
              <a:rPr lang="en-US" sz="1200" b="1">
                <a:solidFill>
                  <a:srgbClr val="00B0F0"/>
                </a:solidFill>
                <a:sym typeface="+mn-ea"/>
              </a:rPr>
              <a:t>makes a function wait for a Promise</a:t>
            </a:r>
            <a:r>
              <a:rPr lang="en-US" sz="1200" b="1">
                <a:sym typeface="+mn-ea"/>
              </a:rPr>
              <a:t>.</a:t>
            </a:r>
          </a:p>
          <a:p>
            <a:pPr marL="685800" lvl="1" indent="-228600" algn="l">
              <a:buFont typeface="Arial" panose="020B0604020202020204" pitchFamily="34" charset="0"/>
              <a:buAutoNum type="arabicPeriod"/>
            </a:pPr>
            <a:r>
              <a:rPr lang="en-US" sz="1200" b="1">
                <a:sym typeface="+mn-ea"/>
              </a:rPr>
              <a:t> </a:t>
            </a:r>
            <a:r>
              <a:rPr lang="en-US" sz="1200" b="1">
                <a:solidFill>
                  <a:srgbClr val="FF0000"/>
                </a:solidFill>
                <a:sym typeface="+mn-ea"/>
              </a:rPr>
              <a:t>syntax</a:t>
            </a:r>
            <a:r>
              <a:rPr lang="en-US" sz="1200" b="1">
                <a:sym typeface="+mn-ea"/>
              </a:rPr>
              <a:t>:-  </a:t>
            </a:r>
            <a:r>
              <a:rPr lang="en-US" sz="1200" b="1">
                <a:solidFill>
                  <a:srgbClr val="00B0F0"/>
                </a:solidFill>
                <a:sym typeface="+mn-ea"/>
              </a:rPr>
              <a:t>await </a:t>
            </a:r>
            <a:r>
              <a:rPr lang="en-US" sz="1200" b="1">
                <a:solidFill>
                  <a:schemeClr val="tx1"/>
                </a:solidFill>
                <a:sym typeface="+mn-ea"/>
              </a:rPr>
              <a:t>promise </a:t>
            </a:r>
            <a:endParaRPr lang="en-US" sz="1200" b="1">
              <a:sym typeface="+mn-ea"/>
            </a:endParaRPr>
          </a:p>
          <a:p>
            <a:pPr marL="228600" indent="-228600" algn="l">
              <a:buFont typeface="Arial" panose="020B0604020202020204" pitchFamily="34" charset="0"/>
              <a:buAutoNum type="arabicPeriod"/>
            </a:pPr>
            <a:r>
              <a:rPr lang="en-US" sz="1200" b="1">
                <a:solidFill>
                  <a:srgbClr val="FF0000"/>
                </a:solidFill>
                <a:sym typeface="+mn-ea"/>
              </a:rPr>
              <a:t>async function</a:t>
            </a:r>
            <a:r>
              <a:rPr lang="en-US" sz="1200" b="1">
                <a:sym typeface="+mn-ea"/>
              </a:rPr>
              <a:t> </a:t>
            </a:r>
            <a:r>
              <a:rPr lang="en-US" sz="1200" b="1">
                <a:solidFill>
                  <a:srgbClr val="00B0F0"/>
                </a:solidFill>
                <a:sym typeface="+mn-ea"/>
              </a:rPr>
              <a:t>always return a promise</a:t>
            </a:r>
            <a:r>
              <a:rPr lang="en-US" sz="1200" b="1">
                <a:sym typeface="+mn-ea"/>
              </a:rPr>
              <a:t>.</a:t>
            </a:r>
          </a:p>
          <a:p>
            <a:pPr marL="228600" indent="-228600" algn="l">
              <a:buAutoNum type="arabicPeriod"/>
            </a:pPr>
            <a:r>
              <a:rPr lang="en-US" sz="1200" b="1">
                <a:sym typeface="+mn-ea"/>
              </a:rPr>
              <a:t>The </a:t>
            </a:r>
            <a:r>
              <a:rPr lang="en-US" sz="1200" b="1">
                <a:solidFill>
                  <a:srgbClr val="FF0000"/>
                </a:solidFill>
                <a:sym typeface="+mn-ea"/>
              </a:rPr>
              <a:t>async function declaration</a:t>
            </a:r>
            <a:r>
              <a:rPr lang="en-US" sz="1200" b="1">
                <a:sym typeface="+mn-ea"/>
              </a:rPr>
              <a:t> d</a:t>
            </a:r>
            <a:r>
              <a:rPr lang="en-US" sz="1200" b="1">
                <a:solidFill>
                  <a:srgbClr val="00B0F0"/>
                </a:solidFill>
                <a:sym typeface="+mn-ea"/>
              </a:rPr>
              <a:t>eclares an async function</a:t>
            </a:r>
            <a:r>
              <a:rPr lang="en-US" sz="1200" b="1">
                <a:sym typeface="+mn-ea"/>
              </a:rPr>
              <a:t> where the </a:t>
            </a:r>
            <a:r>
              <a:rPr lang="en-US" sz="1200" b="1">
                <a:solidFill>
                  <a:srgbClr val="00B0F0"/>
                </a:solidFill>
                <a:sym typeface="+mn-ea"/>
              </a:rPr>
              <a:t>await keyword is permitted within the function body.</a:t>
            </a:r>
            <a:r>
              <a:rPr lang="en-US" sz="1200" b="1">
                <a:sym typeface="+mn-ea"/>
              </a:rPr>
              <a:t> </a:t>
            </a:r>
          </a:p>
          <a:p>
            <a:pPr marL="228600" indent="-228600" algn="l">
              <a:buAutoNum type="arabicPeriod"/>
            </a:pPr>
            <a:r>
              <a:rPr lang="en-US" sz="1200" b="1">
                <a:sym typeface="+mn-ea"/>
              </a:rPr>
              <a:t>The </a:t>
            </a:r>
            <a:r>
              <a:rPr lang="en-US" sz="1200" b="1">
                <a:solidFill>
                  <a:srgbClr val="7030A0"/>
                </a:solidFill>
                <a:sym typeface="+mn-ea"/>
              </a:rPr>
              <a:t>async and await keywords enable asynchronous</a:t>
            </a:r>
            <a:r>
              <a:rPr lang="en-US" sz="1200" b="1">
                <a:sym typeface="+mn-ea"/>
              </a:rPr>
              <a:t>, promise-based behavior to be written in a cleaner style, a</a:t>
            </a:r>
            <a:r>
              <a:rPr lang="en-US" sz="1200" b="1">
                <a:solidFill>
                  <a:srgbClr val="7030A0"/>
                </a:solidFill>
                <a:sym typeface="+mn-ea"/>
              </a:rPr>
              <a:t>voiding the need to explicitly configure promise chains</a:t>
            </a:r>
            <a:r>
              <a:rPr lang="en-US" sz="1200" b="1">
                <a:sym typeface="+mn-ea"/>
              </a:rPr>
              <a:t>. </a:t>
            </a:r>
          </a:p>
          <a:p>
            <a:pPr marL="228600" indent="-228600" algn="l">
              <a:buAutoNum type="arabicPeriod"/>
            </a:pPr>
            <a:r>
              <a:rPr lang="en-US" sz="1200" b="1">
                <a:sym typeface="+mn-ea"/>
              </a:rPr>
              <a:t>The </a:t>
            </a:r>
            <a:r>
              <a:rPr lang="en-US" sz="1200" b="1">
                <a:solidFill>
                  <a:srgbClr val="FF0000"/>
                </a:solidFill>
                <a:sym typeface="+mn-ea"/>
              </a:rPr>
              <a:t>await keyword</a:t>
            </a:r>
            <a:r>
              <a:rPr lang="en-US" sz="1200" b="1">
                <a:sym typeface="+mn-ea"/>
              </a:rPr>
              <a:t> can only be used </a:t>
            </a:r>
            <a:r>
              <a:rPr lang="en-US" sz="1200" b="1">
                <a:solidFill>
                  <a:srgbClr val="00B0F0"/>
                </a:solidFill>
                <a:sym typeface="+mn-ea"/>
              </a:rPr>
              <a:t>inside an async function.</a:t>
            </a:r>
          </a:p>
          <a:p>
            <a:pPr marL="228600" indent="-228600" algn="l">
              <a:buAutoNum type="arabicPeriod"/>
            </a:pPr>
            <a:r>
              <a:rPr lang="en-US" sz="1200" b="1">
                <a:sym typeface="+mn-ea"/>
              </a:rPr>
              <a:t>The </a:t>
            </a:r>
            <a:r>
              <a:rPr lang="en-US" sz="1200" b="1">
                <a:solidFill>
                  <a:srgbClr val="FF0000"/>
                </a:solidFill>
                <a:sym typeface="+mn-ea"/>
              </a:rPr>
              <a:t>await keyword</a:t>
            </a:r>
            <a:r>
              <a:rPr lang="en-US" sz="1200" b="1">
                <a:sym typeface="+mn-ea"/>
              </a:rPr>
              <a:t> </a:t>
            </a:r>
            <a:r>
              <a:rPr lang="en-US" sz="1200" b="1">
                <a:solidFill>
                  <a:srgbClr val="00B0F0"/>
                </a:solidFill>
                <a:sym typeface="+mn-ea"/>
              </a:rPr>
              <a:t>makes the function pause the execution and wait for a resolved promise before it continues</a:t>
            </a:r>
            <a:r>
              <a:rPr lang="en-US" sz="1200" b="1">
                <a:sym typeface="+mn-ea"/>
              </a:rPr>
              <a:t>:</a:t>
            </a:r>
          </a:p>
        </p:txBody>
      </p:sp>
      <p:sp>
        <p:nvSpPr>
          <p:cNvPr id="6" name="Rectangles 5"/>
          <p:cNvSpPr/>
          <p:nvPr/>
        </p:nvSpPr>
        <p:spPr>
          <a:xfrm>
            <a:off x="3669030" y="27940"/>
            <a:ext cx="3613150" cy="17119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solidFill>
                  <a:srgbClr val="FFFF00"/>
                </a:solidFill>
                <a:sym typeface="+mn-ea"/>
              </a:rPr>
              <a:t>we know That :- Create a Pending Promises</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 </a:t>
            </a:r>
            <a:r>
              <a:rPr lang="en-US" sz="1000" b="1">
                <a:solidFill>
                  <a:srgbClr val="FFFF00"/>
                </a:solidFill>
                <a:sym typeface="+mn-ea"/>
              </a:rPr>
              <a:t>=</a:t>
            </a:r>
            <a:r>
              <a:rPr lang="en-US" sz="1000" b="1">
                <a:solidFill>
                  <a:srgbClr val="00B0F0"/>
                </a:solidFill>
                <a:sym typeface="+mn-ea"/>
              </a:rPr>
              <a:t> new Promise(function(myResolve, myReject) {</a:t>
            </a: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successful</a:t>
            </a: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error</a:t>
            </a:r>
          </a:p>
          <a:p>
            <a:pPr algn="l"/>
            <a:r>
              <a:rPr lang="en-US" sz="1000" b="1">
                <a:solidFill>
                  <a:srgbClr val="00B0F0"/>
                </a:solidFill>
                <a:sym typeface="+mn-ea"/>
              </a:rPr>
              <a:t>});		</a:t>
            </a:r>
            <a:r>
              <a:rPr lang="en-US" sz="1000" b="1">
                <a:solidFill>
                  <a:srgbClr val="FFFF00"/>
                </a:solidFill>
                <a:sym typeface="+mn-ea"/>
              </a:rPr>
              <a:t>or</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a:t>
            </a:r>
            <a:r>
              <a:rPr lang="en-US" sz="1000" b="1">
                <a:solidFill>
                  <a:srgbClr val="FFFF00"/>
                </a:solidFill>
                <a:sym typeface="+mn-ea"/>
              </a:rPr>
              <a:t> =</a:t>
            </a:r>
            <a:r>
              <a:rPr lang="en-US" sz="1000" b="1">
                <a:solidFill>
                  <a:srgbClr val="00B0F0"/>
                </a:solidFill>
                <a:sym typeface="+mn-ea"/>
              </a:rPr>
              <a:t> new Promise( (myResolve, myReject) =&gt; {</a:t>
            </a: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92D050"/>
                </a:solidFill>
                <a:sym typeface="+mn-ea"/>
              </a:rPr>
              <a:t> // when successful</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92D050"/>
                </a:solidFill>
                <a:sym typeface="+mn-ea"/>
              </a:rPr>
              <a:t>  // when error</a:t>
            </a:r>
            <a:endParaRPr lang="en-US" sz="1000" b="1">
              <a:solidFill>
                <a:srgbClr val="FFFF00"/>
              </a:solidFill>
              <a:sym typeface="+mn-ea"/>
            </a:endParaRPr>
          </a:p>
          <a:p>
            <a:pPr algn="l"/>
            <a:r>
              <a:rPr lang="en-US" sz="1000" b="1">
                <a:solidFill>
                  <a:srgbClr val="00B0F0"/>
                </a:solidFill>
                <a:sym typeface="+mn-ea"/>
              </a:rPr>
              <a:t>});</a:t>
            </a:r>
          </a:p>
        </p:txBody>
      </p:sp>
      <p:sp>
        <p:nvSpPr>
          <p:cNvPr id="4" name="Rectangles 3"/>
          <p:cNvSpPr/>
          <p:nvPr/>
        </p:nvSpPr>
        <p:spPr>
          <a:xfrm>
            <a:off x="7282180" y="27940"/>
            <a:ext cx="3613150" cy="17119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solidFill>
                  <a:srgbClr val="FFFF00"/>
                </a:solidFill>
                <a:sym typeface="+mn-ea"/>
              </a:rPr>
              <a:t>one example to understand the relationship  between </a:t>
            </a:r>
          </a:p>
          <a:p>
            <a:pPr algn="ctr"/>
            <a:r>
              <a:rPr lang="en-US" sz="1000" b="1">
                <a:solidFill>
                  <a:srgbClr val="FF0000"/>
                </a:solidFill>
                <a:sym typeface="+mn-ea"/>
              </a:rPr>
              <a:t>promises and async</a:t>
            </a:r>
          </a:p>
          <a:p>
            <a:pPr algn="l"/>
            <a:r>
              <a:rPr lang="en-US" sz="1000" b="1">
                <a:solidFill>
                  <a:srgbClr val="00B0F0"/>
                </a:solidFill>
                <a:sym typeface="+mn-ea"/>
              </a:rPr>
              <a:t>async function</a:t>
            </a:r>
            <a:r>
              <a:rPr lang="en-US" sz="1000" b="1">
                <a:solidFill>
                  <a:schemeClr val="bg1"/>
                </a:solidFill>
                <a:sym typeface="+mn-ea"/>
              </a:rPr>
              <a:t> </a:t>
            </a:r>
            <a:r>
              <a:rPr lang="en-US" sz="1000" b="1">
                <a:solidFill>
                  <a:schemeClr val="accent2"/>
                </a:solidFill>
                <a:sym typeface="+mn-ea"/>
              </a:rPr>
              <a:t>myPromise</a:t>
            </a:r>
            <a:r>
              <a:rPr lang="en-US" sz="1000" b="1">
                <a:solidFill>
                  <a:srgbClr val="00B0F0"/>
                </a:solidFill>
                <a:sym typeface="+mn-ea"/>
              </a:rPr>
              <a:t>() {</a:t>
            </a:r>
          </a:p>
          <a:p>
            <a:pPr algn="l"/>
            <a:r>
              <a:rPr lang="en-US" sz="1000" b="1">
                <a:solidFill>
                  <a:schemeClr val="bg1"/>
                </a:solidFill>
                <a:sym typeface="+mn-ea"/>
              </a:rPr>
              <a:t>  </a:t>
            </a:r>
            <a:r>
              <a:rPr lang="en-US" sz="1000" b="1">
                <a:solidFill>
                  <a:srgbClr val="00B0F0"/>
                </a:solidFill>
                <a:sym typeface="+mn-ea"/>
              </a:rPr>
              <a:t>return </a:t>
            </a:r>
            <a:r>
              <a:rPr lang="en-US" sz="1000" b="1">
                <a:solidFill>
                  <a:schemeClr val="bg1"/>
                </a:solidFill>
                <a:sym typeface="+mn-ea"/>
              </a:rPr>
              <a:t>"Hello";</a:t>
            </a:r>
          </a:p>
          <a:p>
            <a:pPr algn="l"/>
            <a:r>
              <a:rPr lang="en-US" sz="1000" b="1">
                <a:solidFill>
                  <a:srgbClr val="00B0F0"/>
                </a:solidFill>
                <a:sym typeface="+mn-ea"/>
              </a:rPr>
              <a:t>}</a:t>
            </a:r>
            <a:r>
              <a:rPr lang="en-US" sz="1000" b="1">
                <a:solidFill>
                  <a:schemeClr val="bg1"/>
                </a:solidFill>
                <a:sym typeface="+mn-ea"/>
              </a:rPr>
              <a:t>	</a:t>
            </a:r>
            <a:r>
              <a:rPr lang="en-US" sz="1000" b="1">
                <a:solidFill>
                  <a:srgbClr val="FFFF00"/>
                </a:solidFill>
                <a:sym typeface="+mn-ea"/>
              </a:rPr>
              <a:t>Is the same as:</a:t>
            </a:r>
          </a:p>
          <a:p>
            <a:pPr algn="l"/>
            <a:r>
              <a:rPr lang="en-US" sz="1000" b="1">
                <a:solidFill>
                  <a:srgbClr val="00B0F0"/>
                </a:solidFill>
                <a:sym typeface="+mn-ea"/>
              </a:rPr>
              <a:t>function </a:t>
            </a:r>
            <a:r>
              <a:rPr lang="en-US" sz="1000" b="1">
                <a:solidFill>
                  <a:schemeClr val="accent2"/>
                </a:solidFill>
                <a:sym typeface="+mn-ea"/>
              </a:rPr>
              <a:t>myPromise</a:t>
            </a:r>
            <a:r>
              <a:rPr lang="en-US" sz="1000" b="1">
                <a:solidFill>
                  <a:srgbClr val="00B0F0"/>
                </a:solidFill>
                <a:sym typeface="+mn-ea"/>
              </a:rPr>
              <a:t>() {</a:t>
            </a:r>
          </a:p>
          <a:p>
            <a:pPr algn="l"/>
            <a:r>
              <a:rPr lang="en-US" sz="1000" b="1">
                <a:solidFill>
                  <a:schemeClr val="bg1"/>
                </a:solidFill>
                <a:sym typeface="+mn-ea"/>
              </a:rPr>
              <a:t>  </a:t>
            </a:r>
            <a:r>
              <a:rPr lang="en-US" sz="1000" b="1">
                <a:solidFill>
                  <a:srgbClr val="00B0F0"/>
                </a:solidFill>
                <a:sym typeface="+mn-ea"/>
              </a:rPr>
              <a:t>return Promise.resolve(</a:t>
            </a:r>
            <a:r>
              <a:rPr lang="en-US" sz="1000" b="1">
                <a:solidFill>
                  <a:schemeClr val="bg1"/>
                </a:solidFill>
                <a:sym typeface="+mn-ea"/>
              </a:rPr>
              <a:t>"Hello"</a:t>
            </a:r>
            <a:r>
              <a:rPr lang="en-US" sz="1000" b="1">
                <a:solidFill>
                  <a:srgbClr val="00B0F0"/>
                </a:solidFill>
                <a:sym typeface="+mn-ea"/>
              </a:rPr>
              <a:t>);</a:t>
            </a:r>
          </a:p>
          <a:p>
            <a:pPr algn="l"/>
            <a:r>
              <a:rPr lang="en-US" sz="1000" b="1">
                <a:solidFill>
                  <a:srgbClr val="00B0F0"/>
                </a:solidFill>
                <a:sym typeface="+mn-ea"/>
              </a:rPr>
              <a:t>}</a:t>
            </a:r>
          </a:p>
          <a:p>
            <a:pPr algn="ctr"/>
            <a:r>
              <a:rPr lang="en-US" sz="1000" b="1">
                <a:solidFill>
                  <a:srgbClr val="FF0000"/>
                </a:solidFill>
                <a:sym typeface="+mn-ea"/>
              </a:rPr>
              <a:t>we know that</a:t>
            </a:r>
            <a:r>
              <a:rPr lang="en-US" sz="1000" b="1">
                <a:solidFill>
                  <a:srgbClr val="FFFF00"/>
                </a:solidFill>
                <a:sym typeface="+mn-ea"/>
              </a:rPr>
              <a:t> how to use promises</a:t>
            </a:r>
          </a:p>
        </p:txBody>
      </p:sp>
      <p:sp>
        <p:nvSpPr>
          <p:cNvPr id="7" name="Rectangles 6"/>
          <p:cNvSpPr/>
          <p:nvPr/>
        </p:nvSpPr>
        <p:spPr>
          <a:xfrm>
            <a:off x="3669030" y="1739900"/>
            <a:ext cx="6084570" cy="16268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a:solidFill>
                  <a:schemeClr val="bg1"/>
                </a:solidFill>
                <a:highlight>
                  <a:srgbClr val="000000">
                    <a:alpha val="0"/>
                  </a:srgbClr>
                </a:highlight>
              </a:rPr>
              <a:t>  </a:t>
            </a:r>
            <a:r>
              <a:rPr lang="en-US" sz="1000" b="1">
                <a:solidFill>
                  <a:schemeClr val="bg1"/>
                </a:solidFill>
                <a:highlight>
                  <a:srgbClr val="000000">
                    <a:alpha val="0"/>
                  </a:srgbClr>
                </a:highlight>
                <a:sym typeface="+mn-ea"/>
              </a:rPr>
              <a:t>  </a:t>
            </a:r>
            <a:r>
              <a:rPr lang="en-US" sz="1000" b="1">
                <a:solidFill>
                  <a:srgbClr val="FFFF00"/>
                </a:solidFill>
                <a:highlight>
                  <a:srgbClr val="000000">
                    <a:alpha val="0"/>
                  </a:srgbClr>
                </a:highlight>
                <a:sym typeface="+mn-ea"/>
              </a:rPr>
              <a:t>"Consuming Code" (Must wait for a fulfilled Promise)  :- use th Promises</a:t>
            </a:r>
            <a:endParaRPr lang="en-US" sz="1000" b="1">
              <a:solidFill>
                <a:srgbClr val="FFFF0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p>
          <a:p>
            <a:pPr algn="l"/>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handleFulfilledFunction</a:t>
            </a:r>
            <a:r>
              <a:rPr lang="en-US" sz="1000" b="1">
                <a:solidFill>
                  <a:srgbClr val="92D050"/>
                </a:solidFill>
                <a:sym typeface="+mn-ea"/>
              </a:rPr>
              <a:t> :-  </a:t>
            </a:r>
            <a:r>
              <a:rPr lang="en-US" sz="1000" b="1">
                <a:solidFill>
                  <a:srgbClr val="00B0F0"/>
                </a:solidFill>
                <a:sym typeface="+mn-ea"/>
              </a:rPr>
              <a:t>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a:t>
            </a:r>
          </a:p>
          <a:p>
            <a:pPr algn="l"/>
            <a:r>
              <a:rPr lang="en-US" sz="1000" b="1">
                <a:solidFill>
                  <a:srgbClr val="FF0000"/>
                </a:solidFill>
                <a:sym typeface="+mn-ea"/>
              </a:rPr>
              <a:t>here </a:t>
            </a:r>
            <a:r>
              <a:rPr lang="en-US" sz="1000" b="1">
                <a:solidFill>
                  <a:srgbClr val="FFC000"/>
                </a:solidFill>
                <a:sym typeface="+mn-ea"/>
              </a:rPr>
              <a:t>handleRejectedFunction </a:t>
            </a:r>
            <a:r>
              <a:rPr lang="en-US" sz="1000" b="1">
                <a:solidFill>
                  <a:srgbClr val="92D050"/>
                </a:solidFill>
                <a:sym typeface="+mn-ea"/>
              </a:rPr>
              <a:t>:-  </a:t>
            </a:r>
            <a:r>
              <a:rPr lang="en-US" sz="1000" b="1">
                <a:solidFill>
                  <a:srgbClr val="00B0F0"/>
                </a:solidFill>
                <a:sym typeface="+mn-ea"/>
              </a:rPr>
              <a:t>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 </a:t>
            </a:r>
            <a:endParaRPr lang="en-US" sz="1000" b="1">
              <a:solidFill>
                <a:srgbClr val="92D050"/>
              </a:solidFill>
              <a:sym typeface="+mn-ea"/>
            </a:endParaRPr>
          </a:p>
        </p:txBody>
      </p:sp>
      <p:sp>
        <p:nvSpPr>
          <p:cNvPr id="9" name="Rectangles 8"/>
          <p:cNvSpPr/>
          <p:nvPr/>
        </p:nvSpPr>
        <p:spPr>
          <a:xfrm>
            <a:off x="9753600" y="1739900"/>
            <a:ext cx="2160905" cy="16275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solidFill>
                  <a:srgbClr val="FFFF00"/>
                </a:solidFill>
                <a:sym typeface="+mn-ea"/>
              </a:rPr>
              <a:t>an example to use</a:t>
            </a:r>
            <a:r>
              <a:rPr lang="en-US" sz="1000" b="1">
                <a:solidFill>
                  <a:srgbClr val="FF0000"/>
                </a:solidFill>
                <a:sym typeface="+mn-ea"/>
              </a:rPr>
              <a:t> async</a:t>
            </a:r>
          </a:p>
          <a:p>
            <a:pPr algn="l"/>
            <a:r>
              <a:rPr lang="en-US" sz="1000" b="1">
                <a:solidFill>
                  <a:srgbClr val="00B0F0"/>
                </a:solidFill>
                <a:sym typeface="+mn-ea"/>
              </a:rPr>
              <a:t>async function</a:t>
            </a:r>
            <a:r>
              <a:rPr lang="en-US" sz="1000" b="1">
                <a:solidFill>
                  <a:schemeClr val="bg1"/>
                </a:solidFill>
                <a:sym typeface="+mn-ea"/>
              </a:rPr>
              <a:t> </a:t>
            </a:r>
            <a:r>
              <a:rPr lang="en-US" sz="1000" b="1">
                <a:solidFill>
                  <a:schemeClr val="accent2"/>
                </a:solidFill>
                <a:sym typeface="+mn-ea"/>
              </a:rPr>
              <a:t>myFunction</a:t>
            </a:r>
            <a:r>
              <a:rPr lang="en-US" sz="1000" b="1">
                <a:solidFill>
                  <a:srgbClr val="00B0F0"/>
                </a:solidFill>
                <a:sym typeface="+mn-ea"/>
              </a:rPr>
              <a:t>() {</a:t>
            </a:r>
          </a:p>
          <a:p>
            <a:pPr algn="l"/>
            <a:r>
              <a:rPr lang="en-US" sz="1000" b="1">
                <a:solidFill>
                  <a:schemeClr val="bg1"/>
                </a:solidFill>
                <a:sym typeface="+mn-ea"/>
              </a:rPr>
              <a:t>  </a:t>
            </a:r>
            <a:r>
              <a:rPr lang="en-US" sz="1000" b="1">
                <a:solidFill>
                  <a:srgbClr val="00B0F0"/>
                </a:solidFill>
                <a:sym typeface="+mn-ea"/>
              </a:rPr>
              <a:t>return </a:t>
            </a:r>
            <a:r>
              <a:rPr lang="en-US" sz="1000" b="1">
                <a:solidFill>
                  <a:schemeClr val="bg1"/>
                </a:solidFill>
                <a:sym typeface="+mn-ea"/>
              </a:rPr>
              <a:t>"Hello";</a:t>
            </a:r>
          </a:p>
          <a:p>
            <a:pPr algn="l"/>
            <a:r>
              <a:rPr lang="en-US" sz="1000" b="1">
                <a:solidFill>
                  <a:srgbClr val="00B0F0"/>
                </a:solidFill>
                <a:sym typeface="+mn-ea"/>
              </a:rPr>
              <a:t>}</a:t>
            </a:r>
            <a:r>
              <a:rPr lang="en-US" sz="1000" b="1">
                <a:solidFill>
                  <a:schemeClr val="bg1"/>
                </a:solidFill>
                <a:sym typeface="+mn-ea"/>
              </a:rPr>
              <a:t>	</a:t>
            </a:r>
          </a:p>
          <a:p>
            <a:pPr algn="l"/>
            <a:r>
              <a:rPr lang="en-US" sz="1000" b="1">
                <a:solidFill>
                  <a:schemeClr val="accent2"/>
                </a:solidFill>
                <a:sym typeface="+mn-ea"/>
              </a:rPr>
              <a:t>myFunction</a:t>
            </a:r>
            <a:r>
              <a:rPr lang="en-US" sz="1000" b="1">
                <a:solidFill>
                  <a:srgbClr val="00B0F0"/>
                </a:solidFill>
                <a:sym typeface="+mn-ea"/>
              </a:rPr>
              <a:t>().then(</a:t>
            </a:r>
          </a:p>
          <a:p>
            <a:pPr algn="l"/>
            <a:r>
              <a:rPr lang="en-US" sz="1000" b="1">
                <a:solidFill>
                  <a:srgbClr val="FFFF00"/>
                </a:solidFill>
                <a:sym typeface="+mn-ea"/>
              </a:rPr>
              <a:t> </a:t>
            </a:r>
            <a:r>
              <a:rPr lang="en-US" sz="1000" b="1">
                <a:solidFill>
                  <a:srgbClr val="00B0F0"/>
                </a:solidFill>
                <a:sym typeface="+mn-ea"/>
              </a:rPr>
              <a:t> function(</a:t>
            </a:r>
            <a:r>
              <a:rPr lang="en-US" sz="1000" b="1">
                <a:solidFill>
                  <a:schemeClr val="accent2"/>
                </a:solidFill>
                <a:sym typeface="+mn-ea"/>
              </a:rPr>
              <a:t>value</a:t>
            </a:r>
            <a:r>
              <a:rPr lang="en-US" sz="1000" b="1">
                <a:solidFill>
                  <a:srgbClr val="00B0F0"/>
                </a:solidFill>
                <a:sym typeface="+mn-ea"/>
              </a:rPr>
              <a:t>) {</a:t>
            </a:r>
            <a:r>
              <a:rPr lang="en-US" sz="1000" b="1">
                <a:solidFill>
                  <a:schemeClr val="accent2"/>
                </a:solidFill>
                <a:sym typeface="+mn-ea"/>
              </a:rPr>
              <a:t>console.log</a:t>
            </a:r>
            <a:r>
              <a:rPr lang="en-US" sz="1000" b="1">
                <a:solidFill>
                  <a:srgbClr val="00B0F0"/>
                </a:solidFill>
                <a:sym typeface="+mn-ea"/>
              </a:rPr>
              <a:t>(</a:t>
            </a:r>
            <a:r>
              <a:rPr lang="en-US" sz="1000" b="1">
                <a:solidFill>
                  <a:schemeClr val="accent2"/>
                </a:solidFill>
                <a:sym typeface="+mn-ea"/>
              </a:rPr>
              <a:t>value</a:t>
            </a:r>
            <a:r>
              <a:rPr lang="en-US" sz="1000" b="1">
                <a:solidFill>
                  <a:srgbClr val="00B0F0"/>
                </a:solidFill>
                <a:sym typeface="+mn-ea"/>
              </a:rPr>
              <a:t>);}</a:t>
            </a:r>
          </a:p>
          <a:p>
            <a:pPr algn="l"/>
            <a:r>
              <a:rPr lang="en-US" sz="1000" b="1">
                <a:solidFill>
                  <a:srgbClr val="00B0F0"/>
                </a:solidFill>
                <a:sym typeface="+mn-ea"/>
              </a:rPr>
              <a:t>);</a:t>
            </a:r>
          </a:p>
        </p:txBody>
      </p:sp>
      <p:sp>
        <p:nvSpPr>
          <p:cNvPr id="10" name="Rectangles 9"/>
          <p:cNvSpPr/>
          <p:nvPr/>
        </p:nvSpPr>
        <p:spPr>
          <a:xfrm>
            <a:off x="95885" y="4175760"/>
            <a:ext cx="3573780" cy="1746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a:solidFill>
                  <a:srgbClr val="FFFF00"/>
                </a:solidFill>
                <a:sym typeface="+mn-ea"/>
              </a:rPr>
              <a:t>an example to use</a:t>
            </a:r>
            <a:r>
              <a:rPr lang="en-US" sz="1000" b="1">
                <a:solidFill>
                  <a:srgbClr val="FF0000"/>
                </a:solidFill>
                <a:sym typeface="+mn-ea"/>
              </a:rPr>
              <a:t> async</a:t>
            </a:r>
          </a:p>
          <a:p>
            <a:pPr algn="l"/>
            <a:r>
              <a:rPr lang="en-US" sz="1000" b="1">
                <a:solidFill>
                  <a:srgbClr val="00B0F0"/>
                </a:solidFill>
                <a:sym typeface="+mn-ea"/>
              </a:rPr>
              <a:t>async function </a:t>
            </a:r>
            <a:r>
              <a:rPr lang="en-US" sz="1000" b="1">
                <a:solidFill>
                  <a:schemeClr val="accent2"/>
                </a:solidFill>
                <a:sym typeface="+mn-ea"/>
              </a:rPr>
              <a:t>myDisplay</a:t>
            </a:r>
            <a:r>
              <a:rPr lang="en-US" sz="1000" b="1">
                <a:solidFill>
                  <a:srgbClr val="00B0F0"/>
                </a:solidFill>
                <a:sym typeface="+mn-ea"/>
              </a:rPr>
              <a:t>() {</a:t>
            </a:r>
          </a:p>
          <a:p>
            <a:pPr algn="l"/>
            <a:r>
              <a:rPr lang="en-US" sz="1000" b="1">
                <a:solidFill>
                  <a:schemeClr val="bg1"/>
                </a:solidFill>
                <a:sym typeface="+mn-ea"/>
              </a:rPr>
              <a:t>  </a:t>
            </a:r>
            <a:r>
              <a:rPr lang="en-US" sz="1000" b="1">
                <a:solidFill>
                  <a:srgbClr val="00B0F0"/>
                </a:solidFill>
                <a:sym typeface="+mn-ea"/>
              </a:rPr>
              <a:t>let </a:t>
            </a:r>
            <a:r>
              <a:rPr lang="en-US" sz="1000" b="1">
                <a:solidFill>
                  <a:schemeClr val="accent4"/>
                </a:solidFill>
                <a:sym typeface="+mn-ea"/>
              </a:rPr>
              <a:t>myPromise </a:t>
            </a:r>
            <a:r>
              <a:rPr lang="en-US" sz="1000" b="1">
                <a:solidFill>
                  <a:schemeClr val="bg1"/>
                </a:solidFill>
                <a:sym typeface="+mn-ea"/>
              </a:rPr>
              <a:t>= </a:t>
            </a:r>
            <a:r>
              <a:rPr lang="en-US" sz="1000" b="1">
                <a:solidFill>
                  <a:srgbClr val="00B0F0"/>
                </a:solidFill>
                <a:sym typeface="+mn-ea"/>
              </a:rPr>
              <a:t>new Promise(function(</a:t>
            </a:r>
            <a:r>
              <a:rPr lang="en-US" sz="1000" b="1">
                <a:solidFill>
                  <a:schemeClr val="accent4"/>
                </a:solidFill>
                <a:sym typeface="+mn-ea"/>
              </a:rPr>
              <a:t>resolve</a:t>
            </a:r>
            <a:r>
              <a:rPr lang="en-US" sz="1000" b="1">
                <a:solidFill>
                  <a:srgbClr val="00B0F0"/>
                </a:solidFill>
                <a:sym typeface="+mn-ea"/>
              </a:rPr>
              <a:t>, </a:t>
            </a:r>
            <a:r>
              <a:rPr lang="en-US" sz="1000" b="1">
                <a:solidFill>
                  <a:schemeClr val="accent4"/>
                </a:solidFill>
                <a:sym typeface="+mn-ea"/>
              </a:rPr>
              <a:t>reject</a:t>
            </a:r>
            <a:r>
              <a:rPr lang="en-US" sz="1000" b="1">
                <a:solidFill>
                  <a:srgbClr val="00B0F0"/>
                </a:solidFill>
                <a:sym typeface="+mn-ea"/>
              </a:rPr>
              <a:t>) {</a:t>
            </a:r>
          </a:p>
          <a:p>
            <a:pPr algn="l"/>
            <a:r>
              <a:rPr lang="en-US" sz="1000" b="1">
                <a:solidFill>
                  <a:schemeClr val="bg1"/>
                </a:solidFill>
                <a:sym typeface="+mn-ea"/>
              </a:rPr>
              <a:t>    </a:t>
            </a:r>
            <a:r>
              <a:rPr lang="en-US" sz="1000" b="1">
                <a:solidFill>
                  <a:srgbClr val="00B0F0"/>
                </a:solidFill>
                <a:sym typeface="+mn-ea"/>
              </a:rPr>
              <a:t>resolve(</a:t>
            </a:r>
            <a:r>
              <a:rPr lang="en-US" sz="1000" b="1">
                <a:solidFill>
                  <a:schemeClr val="bg1"/>
                </a:solidFill>
                <a:sym typeface="+mn-ea"/>
              </a:rPr>
              <a:t>"I love You !!"</a:t>
            </a:r>
            <a:r>
              <a:rPr lang="en-US" sz="1000" b="1">
                <a:solidFill>
                  <a:srgbClr val="00B0F0"/>
                </a:solidFill>
                <a:sym typeface="+mn-ea"/>
              </a:rPr>
              <a:t>);</a:t>
            </a:r>
          </a:p>
          <a:p>
            <a:pPr algn="l"/>
            <a:r>
              <a:rPr lang="en-US" sz="1000" b="1">
                <a:solidFill>
                  <a:srgbClr val="00B0F0"/>
                </a:solidFill>
                <a:sym typeface="+mn-ea"/>
              </a:rPr>
              <a:t>  });</a:t>
            </a:r>
          </a:p>
          <a:p>
            <a:pPr algn="l"/>
            <a:r>
              <a:rPr lang="en-US" sz="1000" b="1">
                <a:solidFill>
                  <a:schemeClr val="bg1"/>
                </a:solidFill>
                <a:sym typeface="+mn-ea"/>
              </a:rPr>
              <a:t> </a:t>
            </a:r>
            <a:r>
              <a:rPr lang="en-US" sz="1000" b="1">
                <a:solidFill>
                  <a:srgbClr val="00B0F0"/>
                </a:solidFill>
                <a:sym typeface="+mn-ea"/>
              </a:rPr>
              <a:t> console.log(await</a:t>
            </a:r>
            <a:r>
              <a:rPr lang="en-US" sz="1000" b="1">
                <a:solidFill>
                  <a:schemeClr val="bg1"/>
                </a:solidFill>
                <a:sym typeface="+mn-ea"/>
              </a:rPr>
              <a:t> </a:t>
            </a:r>
            <a:r>
              <a:rPr lang="en-US" sz="1000" b="1">
                <a:solidFill>
                  <a:schemeClr val="accent4"/>
                </a:solidFill>
                <a:sym typeface="+mn-ea"/>
              </a:rPr>
              <a:t>myPromise</a:t>
            </a:r>
            <a:r>
              <a:rPr lang="en-US" sz="1000" b="1">
                <a:solidFill>
                  <a:srgbClr val="00B0F0"/>
                </a:solidFill>
                <a:sym typeface="+mn-ea"/>
              </a:rPr>
              <a:t>);</a:t>
            </a:r>
          </a:p>
          <a:p>
            <a:pPr algn="l"/>
            <a:r>
              <a:rPr lang="en-US" sz="1000" b="1">
                <a:solidFill>
                  <a:srgbClr val="00B0F0"/>
                </a:solidFill>
                <a:sym typeface="+mn-ea"/>
              </a:rPr>
              <a:t>}</a:t>
            </a:r>
          </a:p>
          <a:p>
            <a:pPr algn="l"/>
            <a:endParaRPr lang="en-US" sz="1000" b="1">
              <a:solidFill>
                <a:schemeClr val="bg1"/>
              </a:solidFill>
              <a:sym typeface="+mn-ea"/>
            </a:endParaRPr>
          </a:p>
          <a:p>
            <a:pPr algn="l"/>
            <a:r>
              <a:rPr lang="en-US" sz="1000" b="1">
                <a:solidFill>
                  <a:schemeClr val="accent4"/>
                </a:solidFill>
                <a:sym typeface="+mn-ea"/>
              </a:rPr>
              <a:t>myDisplay</a:t>
            </a:r>
            <a:r>
              <a:rPr lang="en-US" sz="1000" b="1">
                <a:solidFill>
                  <a:schemeClr val="bg1"/>
                </a:solidFill>
                <a:sym typeface="+mn-ea"/>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885" y="0"/>
            <a:ext cx="5547995" cy="4502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1"/>
                </a:solidFill>
              </a:rPr>
              <a:t>Example for Asynchronous  JavaScript</a:t>
            </a:r>
          </a:p>
        </p:txBody>
      </p:sp>
      <p:sp>
        <p:nvSpPr>
          <p:cNvPr id="10" name="Rectangles 9"/>
          <p:cNvSpPr/>
          <p:nvPr/>
        </p:nvSpPr>
        <p:spPr>
          <a:xfrm>
            <a:off x="34290" y="701675"/>
            <a:ext cx="2935605" cy="6136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r>
              <a:rPr lang="en-US" sz="1000" b="1">
                <a:solidFill>
                  <a:srgbClr val="FFFF00"/>
                </a:solidFill>
                <a:sym typeface="+mn-ea"/>
              </a:rPr>
              <a:t> Array of object :- </a:t>
            </a:r>
            <a:r>
              <a:rPr lang="en-US" sz="1000" b="1">
                <a:solidFill>
                  <a:schemeClr val="bg1"/>
                </a:solidFill>
                <a:sym typeface="+mn-ea"/>
              </a:rPr>
              <a:t> </a:t>
            </a:r>
            <a:r>
              <a:rPr lang="en-US" sz="1000" b="1">
                <a:solidFill>
                  <a:schemeClr val="accent1"/>
                </a:solidFill>
                <a:sym typeface="+mn-ea"/>
              </a:rPr>
              <a:t>const </a:t>
            </a:r>
            <a:r>
              <a:rPr lang="en-US" sz="1000" b="1">
                <a:solidFill>
                  <a:schemeClr val="accent4"/>
                </a:solidFill>
                <a:sym typeface="+mn-ea"/>
              </a:rPr>
              <a:t>datas </a:t>
            </a:r>
            <a:r>
              <a:rPr lang="en-US" sz="1000" b="1">
                <a:solidFill>
                  <a:srgbClr val="00B0F0"/>
                </a:solidFill>
                <a:sym typeface="+mn-ea"/>
              </a:rPr>
              <a:t>= [</a:t>
            </a:r>
            <a:endParaRPr lang="en-US" sz="1000" b="1">
              <a:solidFill>
                <a:schemeClr val="bg1"/>
              </a:solidFill>
              <a:sym typeface="+mn-ea"/>
            </a:endParaRPr>
          </a:p>
          <a:p>
            <a:pPr algn="l"/>
            <a:r>
              <a:rPr lang="en-US" sz="1000" b="1">
                <a:solidFill>
                  <a:schemeClr val="bg1"/>
                </a:solidFill>
                <a:sym typeface="+mn-ea"/>
              </a:rPr>
              <a:t>  {name : "Ajay" , Profession:"Software Engieer"}</a:t>
            </a:r>
            <a:r>
              <a:rPr lang="en-US" sz="1000" b="1">
                <a:solidFill>
                  <a:srgbClr val="00B0F0"/>
                </a:solidFill>
                <a:sym typeface="+mn-ea"/>
              </a:rPr>
              <a:t>,</a:t>
            </a:r>
            <a:r>
              <a:rPr lang="en-US" sz="1000" b="1">
                <a:solidFill>
                  <a:schemeClr val="bg1"/>
                </a:solidFill>
                <a:sym typeface="+mn-ea"/>
              </a:rPr>
              <a:t> </a:t>
            </a:r>
          </a:p>
          <a:p>
            <a:pPr algn="l"/>
            <a:r>
              <a:rPr lang="en-US" sz="1000" b="1">
                <a:solidFill>
                  <a:schemeClr val="bg1"/>
                </a:solidFill>
                <a:sym typeface="+mn-ea"/>
              </a:rPr>
              <a:t>   {name : "Anuj" , Profession:"Software Engieer"}</a:t>
            </a:r>
            <a:r>
              <a:rPr lang="en-US" sz="1000" b="1">
                <a:solidFill>
                  <a:srgbClr val="00B0F0"/>
                </a:solidFill>
                <a:sym typeface="+mn-ea"/>
              </a:rPr>
              <a:t>, ]</a:t>
            </a:r>
            <a:endParaRPr lang="en-US" sz="1000" b="1">
              <a:solidFill>
                <a:schemeClr val="bg1"/>
              </a:solidFill>
              <a:sym typeface="+mn-ea"/>
            </a:endParaRPr>
          </a:p>
          <a:p>
            <a:pPr algn="l"/>
            <a:r>
              <a:rPr lang="en-US" sz="1000" b="1">
                <a:solidFill>
                  <a:srgbClr val="FFFF00"/>
                </a:solidFill>
                <a:sym typeface="+mn-ea"/>
              </a:rPr>
              <a:t>so this is problem</a:t>
            </a:r>
            <a:r>
              <a:rPr lang="en-US" sz="1000" b="1">
                <a:solidFill>
                  <a:schemeClr val="bg1"/>
                </a:solidFill>
                <a:sym typeface="+mn-ea"/>
              </a:rPr>
              <a:t>  :-   </a:t>
            </a:r>
            <a:r>
              <a:rPr lang="en-US" sz="1000" b="1">
                <a:solidFill>
                  <a:srgbClr val="92D050"/>
                </a:solidFill>
                <a:sym typeface="+mn-ea"/>
              </a:rPr>
              <a:t>we are not getting data all three  </a:t>
            </a:r>
          </a:p>
          <a:p>
            <a:pPr algn="l"/>
            <a:r>
              <a:rPr lang="en-US" sz="1000" b="1">
                <a:solidFill>
                  <a:srgbClr val="92D050"/>
                </a:solidFill>
                <a:sym typeface="+mn-ea"/>
              </a:rPr>
              <a:t> 0 :- Ajay      1 :- Anuj      2 :- Vivek   </a:t>
            </a:r>
            <a:r>
              <a:rPr lang="en-US" sz="1000" b="1">
                <a:solidFill>
                  <a:schemeClr val="bg1"/>
                </a:solidFill>
                <a:sym typeface="+mn-ea"/>
              </a:rPr>
              <a:t>// so this is problem </a:t>
            </a:r>
          </a:p>
          <a:p>
            <a:pPr algn="l"/>
            <a:r>
              <a:rPr lang="en-US" sz="1000" b="1">
                <a:solidFill>
                  <a:schemeClr val="bg1"/>
                </a:solidFill>
                <a:sym typeface="+mn-ea"/>
              </a:rPr>
              <a:t> </a:t>
            </a:r>
            <a:r>
              <a:rPr lang="en-US" sz="1000" b="1">
                <a:solidFill>
                  <a:srgbClr val="FFFF00"/>
                </a:solidFill>
                <a:sym typeface="+mn-ea"/>
              </a:rPr>
              <a:t>reason </a:t>
            </a:r>
            <a:r>
              <a:rPr lang="en-US" sz="1000" b="1">
                <a:solidFill>
                  <a:srgbClr val="92D050"/>
                </a:solidFill>
                <a:sym typeface="+mn-ea"/>
              </a:rPr>
              <a:t>:- because in getDatas()  i  keep time less than createData(newdata)  then createData(newdata) function will not be call  because first getDatas() will call at 1000ms  and then createData(newdata) will call at 2000ms   but after 2000ms , getDatas() will not call at any chance because it has already called at 1000ms,  so ther is not any affect is created by createData(newdata) for view.</a:t>
            </a: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p>
          <a:p>
            <a:pPr algn="l"/>
            <a:r>
              <a:rPr lang="en-US" sz="1000" b="1">
                <a:solidFill>
                  <a:schemeClr val="bg1"/>
                </a:solidFill>
                <a:sym typeface="+mn-ea"/>
              </a:rPr>
              <a:t>        let output = "";</a:t>
            </a:r>
          </a:p>
          <a:p>
            <a:pPr algn="l"/>
            <a:r>
              <a:rPr lang="en-US" sz="1000" b="1">
                <a:solidFill>
                  <a:schemeClr val="bg1"/>
                </a:solidFill>
                <a:sym typeface="+mn-ea"/>
              </a:rPr>
              <a:t>        datas.forEach((element , index)=&gt;{</a:t>
            </a:r>
          </a:p>
          <a:p>
            <a:pPr algn="l"/>
            <a:r>
              <a:rPr lang="en-US" sz="1000" b="1">
                <a:solidFill>
                  <a:schemeClr val="bg1"/>
                </a:solidFill>
                <a:sym typeface="+mn-ea"/>
              </a:rPr>
              <a:t>            output +=`&lt;li&gt; ${index} :-  ${element.name}&lt;/li&gt;`</a:t>
            </a:r>
          </a:p>
          <a:p>
            <a:pPr algn="l"/>
            <a:r>
              <a:rPr lang="en-US" sz="1000" b="1">
                <a:solidFill>
                  <a:schemeClr val="bg1"/>
                </a:solidFill>
                <a:sym typeface="+mn-ea"/>
              </a:rPr>
              <a:t>        })</a:t>
            </a:r>
          </a:p>
          <a:p>
            <a:pPr algn="l"/>
            <a:r>
              <a:rPr lang="en-US" sz="1000" b="1">
                <a:solidFill>
                  <a:schemeClr val="bg1"/>
                </a:solidFill>
                <a:sym typeface="+mn-ea"/>
              </a:rPr>
              <a:t>        document.body.innerHTML=output;</a:t>
            </a:r>
          </a:p>
          <a:p>
            <a:pPr algn="l"/>
            <a:r>
              <a:rPr lang="en-US" sz="1000" b="1">
                <a:solidFill>
                  <a:schemeClr val="bg1"/>
                </a:solidFill>
                <a:sym typeface="+mn-ea"/>
              </a:rPr>
              <a:t>    } ,1000);</a:t>
            </a:r>
          </a:p>
          <a:p>
            <a:pPr algn="l"/>
            <a:r>
              <a:rPr lang="en-US" sz="1000" b="1">
                <a:solidFill>
                  <a:srgbClr val="00B0F0"/>
                </a:solidFill>
                <a:sym typeface="+mn-ea"/>
              </a:rPr>
              <a:t>}</a:t>
            </a: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a:t>
            </a:r>
          </a:p>
          <a:p>
            <a:pPr algn="l"/>
            <a:r>
              <a:rPr lang="en-US" sz="1000" b="1">
                <a:solidFill>
                  <a:schemeClr val="bg1"/>
                </a:solidFill>
                <a:sym typeface="+mn-ea"/>
              </a:rPr>
              <a:t>        datas.push(newdata);</a:t>
            </a:r>
          </a:p>
          <a:p>
            <a:pPr algn="l"/>
            <a:r>
              <a:rPr lang="en-US" sz="1000" b="1">
                <a:solidFill>
                  <a:schemeClr val="bg1"/>
                </a:solidFill>
                <a:sym typeface="+mn-ea"/>
              </a:rPr>
              <a:t>    } , 2000)</a:t>
            </a:r>
          </a:p>
          <a:p>
            <a:pPr algn="l"/>
            <a:r>
              <a:rPr lang="en-US" sz="1000" b="1">
                <a:solidFill>
                  <a:schemeClr val="bg1"/>
                </a:solidFill>
                <a:sym typeface="+mn-ea"/>
              </a:rPr>
              <a:t>  </a:t>
            </a:r>
            <a:r>
              <a:rPr lang="en-US" sz="1000" b="1">
                <a:solidFill>
                  <a:srgbClr val="92D050"/>
                </a:solidFill>
                <a:sym typeface="+mn-ea"/>
              </a:rPr>
              <a:t>  //  if i wil keep time less than 2000ms ex:- 1000ms then createData(newdata) function will not be call because first getDatas() will call at 1000ms  and then createData(newdata) will call at 2000m</a:t>
            </a:r>
            <a:r>
              <a:rPr lang="en-US" sz="1000" b="1">
                <a:solidFill>
                  <a:schemeClr val="bg1"/>
                </a:solidFill>
                <a:sym typeface="+mn-ea"/>
              </a:rPr>
              <a:t>s</a:t>
            </a:r>
          </a:p>
          <a:p>
            <a:pPr algn="l"/>
            <a:r>
              <a:rPr lang="en-US" sz="1000" b="1">
                <a:solidFill>
                  <a:srgbClr val="00B0F0"/>
                </a:solidFill>
                <a:sym typeface="+mn-ea"/>
              </a:rPr>
              <a:t>}</a:t>
            </a:r>
          </a:p>
          <a:p>
            <a:pPr algn="l"/>
            <a:r>
              <a:rPr lang="en-US" sz="1000" b="1">
                <a:solidFill>
                  <a:srgbClr val="FFC000"/>
                </a:solidFill>
                <a:sym typeface="+mn-ea"/>
              </a:rPr>
              <a:t>createData</a:t>
            </a:r>
            <a:r>
              <a:rPr lang="en-US" sz="1000" b="1">
                <a:solidFill>
                  <a:schemeClr val="bg1"/>
                </a:solidFill>
                <a:sym typeface="+mn-ea"/>
              </a:rPr>
              <a:t>({name : "Vivek" , Profession:"Software Engieer"})</a:t>
            </a:r>
          </a:p>
          <a:p>
            <a:pPr algn="l"/>
            <a:r>
              <a:rPr lang="en-US" sz="1000" b="1">
                <a:solidFill>
                  <a:srgbClr val="FFC000"/>
                </a:solidFill>
                <a:sym typeface="+mn-ea"/>
              </a:rPr>
              <a:t>getDatas</a:t>
            </a:r>
            <a:r>
              <a:rPr lang="en-US" sz="1000" b="1">
                <a:solidFill>
                  <a:schemeClr val="bg1"/>
                </a:solidFill>
                <a:sym typeface="+mn-ea"/>
              </a:rPr>
              <a:t>(); </a:t>
            </a:r>
            <a:r>
              <a:rPr lang="en-US" sz="1000" b="1">
                <a:solidFill>
                  <a:srgbClr val="92D050"/>
                </a:solidFill>
                <a:sym typeface="+mn-ea"/>
              </a:rPr>
              <a:t>// this is a "call function"   , this is not a "callBack function"</a:t>
            </a:r>
            <a:endParaRPr lang="en-US" sz="1000" b="1">
              <a:solidFill>
                <a:schemeClr val="bg1"/>
              </a:solidFill>
              <a:sym typeface="+mn-ea"/>
            </a:endParaRPr>
          </a:p>
          <a:p>
            <a:pPr algn="l"/>
            <a:r>
              <a:rPr lang="en-US" sz="1000" b="1">
                <a:solidFill>
                  <a:srgbClr val="92D050"/>
                </a:solidFill>
                <a:sym typeface="+mn-ea"/>
              </a:rPr>
              <a:t>// output :-     0 :- Ajay      1 :- Anuj </a:t>
            </a:r>
          </a:p>
        </p:txBody>
      </p:sp>
      <p:sp>
        <p:nvSpPr>
          <p:cNvPr id="2" name="Rounded Rectangle 1"/>
          <p:cNvSpPr/>
          <p:nvPr/>
        </p:nvSpPr>
        <p:spPr>
          <a:xfrm>
            <a:off x="283210" y="450215"/>
            <a:ext cx="2611120" cy="2514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accent1"/>
                </a:solidFill>
              </a:rPr>
              <a:t>Problem</a:t>
            </a:r>
          </a:p>
        </p:txBody>
      </p:sp>
      <p:sp>
        <p:nvSpPr>
          <p:cNvPr id="3" name="Rectangles 2"/>
          <p:cNvSpPr/>
          <p:nvPr/>
        </p:nvSpPr>
        <p:spPr>
          <a:xfrm>
            <a:off x="2969895" y="701675"/>
            <a:ext cx="4210685" cy="40678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endParaRPr lang="en-US" sz="1000" b="1">
              <a:solidFill>
                <a:schemeClr val="bg1"/>
              </a:solidFill>
              <a:sym typeface="+mn-ea"/>
            </a:endParaRPr>
          </a:p>
          <a:p>
            <a:pPr algn="l"/>
            <a:r>
              <a:rPr lang="en-US" sz="1000" b="1">
                <a:solidFill>
                  <a:schemeClr val="tx1"/>
                </a:solidFill>
                <a:highlight>
                  <a:srgbClr val="FFFF00"/>
                </a:highlight>
                <a:sym typeface="+mn-ea"/>
              </a:rPr>
              <a:t>//  solution -1  :- with call function</a:t>
            </a: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p>
          <a:p>
            <a:pPr algn="l"/>
            <a:r>
              <a:rPr lang="en-US" sz="1000" b="1">
                <a:solidFill>
                  <a:schemeClr val="bg1"/>
                </a:solidFill>
                <a:sym typeface="+mn-ea"/>
              </a:rPr>
              <a:t>        let output = "";</a:t>
            </a:r>
          </a:p>
          <a:p>
            <a:pPr algn="l"/>
            <a:r>
              <a:rPr lang="en-US" sz="1000" b="1">
                <a:solidFill>
                  <a:schemeClr val="bg1"/>
                </a:solidFill>
                <a:sym typeface="+mn-ea"/>
              </a:rPr>
              <a:t>        datas.forEach((element , index)=&gt;{</a:t>
            </a:r>
          </a:p>
          <a:p>
            <a:pPr algn="l"/>
            <a:r>
              <a:rPr lang="en-US" sz="1000" b="1">
                <a:solidFill>
                  <a:schemeClr val="bg1"/>
                </a:solidFill>
                <a:sym typeface="+mn-ea"/>
              </a:rPr>
              <a:t>            output +=`&lt;li&gt; ${index} :-  ${element.name}&lt;/li&gt;`</a:t>
            </a:r>
          </a:p>
          <a:p>
            <a:pPr algn="l"/>
            <a:r>
              <a:rPr lang="en-US" sz="1000" b="1">
                <a:solidFill>
                  <a:schemeClr val="bg1"/>
                </a:solidFill>
                <a:sym typeface="+mn-ea"/>
              </a:rPr>
              <a:t>        })</a:t>
            </a:r>
          </a:p>
          <a:p>
            <a:pPr algn="l"/>
            <a:r>
              <a:rPr lang="en-US" sz="1000" b="1">
                <a:solidFill>
                  <a:schemeClr val="bg1"/>
                </a:solidFill>
                <a:sym typeface="+mn-ea"/>
              </a:rPr>
              <a:t>        document.body.innerHTML=output;</a:t>
            </a:r>
          </a:p>
          <a:p>
            <a:pPr algn="l"/>
            <a:r>
              <a:rPr lang="en-US" sz="1000" b="1">
                <a:solidFill>
                  <a:schemeClr val="bg1"/>
                </a:solidFill>
                <a:sym typeface="+mn-ea"/>
              </a:rPr>
              <a:t>    } ,</a:t>
            </a:r>
            <a:r>
              <a:rPr lang="en-US" sz="1000" b="1">
                <a:solidFill>
                  <a:srgbClr val="7030A0"/>
                </a:solidFill>
                <a:sym typeface="+mn-ea"/>
              </a:rPr>
              <a:t>5000</a:t>
            </a:r>
            <a:r>
              <a:rPr lang="en-US" sz="1000" b="1">
                <a:solidFill>
                  <a:schemeClr val="bg1"/>
                </a:solidFill>
                <a:sym typeface="+mn-ea"/>
              </a:rPr>
              <a:t>);</a:t>
            </a:r>
          </a:p>
          <a:p>
            <a:pPr algn="l"/>
            <a:r>
              <a:rPr lang="en-US" sz="1000" b="1">
                <a:solidFill>
                  <a:srgbClr val="00B0F0"/>
                </a:solidFill>
                <a:sym typeface="+mn-ea"/>
              </a:rPr>
              <a:t>}</a:t>
            </a:r>
            <a:r>
              <a:rPr lang="en-US" sz="1000" b="1">
                <a:solidFill>
                  <a:srgbClr val="92D050"/>
                </a:solidFill>
                <a:sym typeface="+mn-ea"/>
              </a:rPr>
              <a:t>//  if i wil keep time less than 2000ms ex:- 1950ms  then createData(newdata) function will not be call because first getDatas() will call at 1950ms and then createData(newdata) will call at 2000ms. </a:t>
            </a:r>
            <a:r>
              <a:rPr lang="en-US" sz="1000" b="1">
                <a:solidFill>
                  <a:schemeClr val="accent6"/>
                </a:solidFill>
                <a:sym typeface="+mn-ea"/>
              </a:rPr>
              <a:t>if i wil keep time more than 2000ms ex:- 2050ms. then createData(newdata) function will be call, because first createData(newdata) will call at 2000ms and then getDatas() will call at 2050ms;</a:t>
            </a:r>
            <a:endParaRPr lang="en-US" sz="1000" b="1">
              <a:solidFill>
                <a:schemeClr val="bg1"/>
              </a:solidFill>
              <a:sym typeface="+mn-ea"/>
            </a:endParaRPr>
          </a:p>
          <a:p>
            <a:pPr algn="l"/>
            <a:r>
              <a:rPr lang="en-US" sz="1000" b="1">
                <a:solidFill>
                  <a:schemeClr val="bg1"/>
                </a:solidFill>
                <a:sym typeface="+mn-ea"/>
              </a:rPr>
              <a:t>}</a:t>
            </a: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  datas.push(newdata);  } , </a:t>
            </a:r>
            <a:r>
              <a:rPr lang="en-US" sz="1000" b="1">
                <a:solidFill>
                  <a:srgbClr val="7030A0"/>
                </a:solidFill>
                <a:sym typeface="+mn-ea"/>
              </a:rPr>
              <a:t>2000</a:t>
            </a:r>
            <a:r>
              <a:rPr lang="en-US" sz="1000" b="1">
                <a:solidFill>
                  <a:schemeClr val="bg1"/>
                </a:solidFill>
                <a:sym typeface="+mn-ea"/>
              </a:rPr>
              <a:t>)</a:t>
            </a:r>
          </a:p>
          <a:p>
            <a:pPr algn="l"/>
            <a:r>
              <a:rPr lang="en-US" sz="1000" b="1">
                <a:solidFill>
                  <a:srgbClr val="00B0F0"/>
                </a:solidFill>
                <a:sym typeface="+mn-ea"/>
              </a:rPr>
              <a:t>}</a:t>
            </a:r>
          </a:p>
          <a:p>
            <a:pPr algn="l"/>
            <a:r>
              <a:rPr lang="en-US" sz="1000" b="1">
                <a:solidFill>
                  <a:srgbClr val="FFC000"/>
                </a:solidFill>
                <a:sym typeface="+mn-ea"/>
              </a:rPr>
              <a:t>createData</a:t>
            </a:r>
            <a:r>
              <a:rPr lang="en-US" sz="1000" b="1">
                <a:solidFill>
                  <a:schemeClr val="bg1"/>
                </a:solidFill>
                <a:sym typeface="+mn-ea"/>
              </a:rPr>
              <a:t>({name : "Vivek" , Profession:"Software Engieer"})</a:t>
            </a:r>
          </a:p>
          <a:p>
            <a:pPr algn="l"/>
            <a:r>
              <a:rPr lang="en-US" sz="1000" b="1">
                <a:solidFill>
                  <a:srgbClr val="FFC000"/>
                </a:solidFill>
                <a:sym typeface="+mn-ea"/>
              </a:rPr>
              <a:t>getDatas</a:t>
            </a:r>
            <a:r>
              <a:rPr lang="en-US" sz="1000" b="1">
                <a:solidFill>
                  <a:schemeClr val="bg1"/>
                </a:solidFill>
                <a:sym typeface="+mn-ea"/>
              </a:rPr>
              <a:t>();  </a:t>
            </a:r>
            <a:r>
              <a:rPr lang="en-US" sz="1000" b="1">
                <a:solidFill>
                  <a:srgbClr val="92D050"/>
                </a:solidFill>
                <a:sym typeface="+mn-ea"/>
              </a:rPr>
              <a:t>// this is a "call function"   , this is not a "callBack function"   </a:t>
            </a:r>
            <a:r>
              <a:rPr lang="en-US" sz="1000" b="1">
                <a:solidFill>
                  <a:schemeClr val="accent6"/>
                </a:solidFill>
                <a:sym typeface="+mn-ea"/>
              </a:rPr>
              <a:t>// output :-  0 :- Ajay   1 :- Anuj   2 :- Vivek </a:t>
            </a:r>
          </a:p>
          <a:p>
            <a:pPr algn="l"/>
            <a:endParaRPr lang="en-US" sz="1000" b="1">
              <a:solidFill>
                <a:schemeClr val="accent6"/>
              </a:solidFill>
              <a:sym typeface="+mn-ea"/>
            </a:endParaRPr>
          </a:p>
        </p:txBody>
      </p:sp>
      <p:sp>
        <p:nvSpPr>
          <p:cNvPr id="5" name="Rounded Rectangle 4"/>
          <p:cNvSpPr/>
          <p:nvPr/>
        </p:nvSpPr>
        <p:spPr>
          <a:xfrm>
            <a:off x="3301365" y="450215"/>
            <a:ext cx="2611120" cy="2514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accent1"/>
                </a:solidFill>
              </a:rPr>
              <a:t>Solution -1 :- call function</a:t>
            </a:r>
          </a:p>
        </p:txBody>
      </p:sp>
      <p:sp>
        <p:nvSpPr>
          <p:cNvPr id="6" name="Rectangles 5"/>
          <p:cNvSpPr/>
          <p:nvPr/>
        </p:nvSpPr>
        <p:spPr>
          <a:xfrm>
            <a:off x="2969895" y="4770120"/>
            <a:ext cx="4210685" cy="20675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endParaRPr lang="en-US" sz="1000" b="1">
              <a:solidFill>
                <a:schemeClr val="bg1"/>
              </a:solidFill>
              <a:sym typeface="+mn-ea"/>
            </a:endParaRPr>
          </a:p>
          <a:p>
            <a:pPr algn="l"/>
            <a:r>
              <a:rPr lang="en-US" sz="1000" b="1">
                <a:solidFill>
                  <a:schemeClr val="tx1"/>
                </a:solidFill>
                <a:highlight>
                  <a:srgbClr val="FFFF00"/>
                </a:highlight>
                <a:sym typeface="+mn-ea"/>
              </a:rPr>
              <a:t>//  solution -2  :- with call BAck function</a:t>
            </a: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p>
          <a:p>
            <a:pPr algn="l"/>
            <a:r>
              <a:rPr lang="en-US" sz="1000" b="1">
                <a:solidFill>
                  <a:schemeClr val="bg1"/>
                </a:solidFill>
                <a:sym typeface="+mn-ea"/>
              </a:rPr>
              <a:t>        let output = "";</a:t>
            </a:r>
          </a:p>
          <a:p>
            <a:pPr algn="l"/>
            <a:r>
              <a:rPr lang="en-US" sz="1000" b="1">
                <a:solidFill>
                  <a:schemeClr val="bg1"/>
                </a:solidFill>
                <a:sym typeface="+mn-ea"/>
              </a:rPr>
              <a:t>        datas.forEach((element , index)=&gt;{</a:t>
            </a:r>
          </a:p>
          <a:p>
            <a:pPr algn="l"/>
            <a:r>
              <a:rPr lang="en-US" sz="1000" b="1">
                <a:solidFill>
                  <a:schemeClr val="bg1"/>
                </a:solidFill>
                <a:sym typeface="+mn-ea"/>
              </a:rPr>
              <a:t>            output +=`&lt;li&gt; ${index} :-  ${element.name}&lt;/li&gt;` })</a:t>
            </a:r>
          </a:p>
          <a:p>
            <a:pPr algn="l"/>
            <a:r>
              <a:rPr lang="en-US" sz="1000" b="1">
                <a:solidFill>
                  <a:schemeClr val="bg1"/>
                </a:solidFill>
                <a:sym typeface="+mn-ea"/>
              </a:rPr>
              <a:t>        document.body.innerHTML=output; } ,</a:t>
            </a:r>
            <a:r>
              <a:rPr lang="en-US" sz="1000" b="1">
                <a:solidFill>
                  <a:srgbClr val="7030A0"/>
                </a:solidFill>
                <a:sym typeface="+mn-ea"/>
              </a:rPr>
              <a:t>1000</a:t>
            </a:r>
            <a:r>
              <a:rPr lang="en-US" sz="1000" b="1">
                <a:solidFill>
                  <a:schemeClr val="bg1"/>
                </a:solidFill>
                <a:sym typeface="+mn-ea"/>
              </a:rPr>
              <a:t>);</a:t>
            </a:r>
          </a:p>
          <a:p>
            <a:pPr algn="l"/>
            <a:r>
              <a:rPr lang="en-US" sz="1000" b="1">
                <a:solidFill>
                  <a:srgbClr val="00B0F0"/>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 , </a:t>
            </a:r>
            <a:r>
              <a:rPr lang="en-US" sz="1000" b="1">
                <a:solidFill>
                  <a:schemeClr val="accent2"/>
                </a:solidFill>
                <a:sym typeface="+mn-ea"/>
              </a:rPr>
              <a:t>callBackFunction</a:t>
            </a:r>
            <a:r>
              <a:rPr lang="en-US" sz="1000" b="1">
                <a:solidFill>
                  <a:schemeClr val="bg1"/>
                </a:solidFill>
                <a:sym typeface="+mn-ea"/>
              </a:rPr>
              <a:t>())</a:t>
            </a:r>
            <a:r>
              <a:rPr lang="en-US" sz="1000" b="1">
                <a:solidFill>
                  <a:srgbClr val="00B0F0"/>
                </a:solidFill>
                <a:sym typeface="+mn-ea"/>
              </a:rPr>
              <a:t>{</a:t>
            </a: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  datas.push(newdata); </a:t>
            </a:r>
            <a:r>
              <a:rPr lang="en-US" sz="1000" b="1">
                <a:solidFill>
                  <a:schemeClr val="accent2"/>
                </a:solidFill>
                <a:sym typeface="+mn-ea"/>
              </a:rPr>
              <a:t>callBackFunction</a:t>
            </a:r>
            <a:r>
              <a:rPr lang="en-US" sz="1000" b="1">
                <a:solidFill>
                  <a:schemeClr val="bg1"/>
                </a:solidFill>
                <a:sym typeface="+mn-ea"/>
              </a:rPr>
              <a:t>();  } , </a:t>
            </a:r>
            <a:r>
              <a:rPr lang="en-US" sz="1000" b="1">
                <a:solidFill>
                  <a:srgbClr val="7030A0"/>
                </a:solidFill>
                <a:sym typeface="+mn-ea"/>
              </a:rPr>
              <a:t>2000</a:t>
            </a:r>
            <a:r>
              <a:rPr lang="en-US" sz="1000" b="1">
                <a:solidFill>
                  <a:schemeClr val="bg1"/>
                </a:solidFill>
                <a:sym typeface="+mn-ea"/>
              </a:rPr>
              <a:t>)</a:t>
            </a:r>
          </a:p>
          <a:p>
            <a:pPr algn="l"/>
            <a:r>
              <a:rPr lang="en-US" sz="1000" b="1">
                <a:solidFill>
                  <a:srgbClr val="00B0F0"/>
                </a:solidFill>
                <a:sym typeface="+mn-ea"/>
              </a:rPr>
              <a:t>}</a:t>
            </a:r>
          </a:p>
          <a:p>
            <a:pPr algn="l"/>
            <a:r>
              <a:rPr lang="en-US" sz="1000" b="1">
                <a:solidFill>
                  <a:srgbClr val="FFC000"/>
                </a:solidFill>
                <a:sym typeface="+mn-ea"/>
              </a:rPr>
              <a:t>createData</a:t>
            </a:r>
            <a:r>
              <a:rPr lang="en-US" sz="1000" b="1">
                <a:solidFill>
                  <a:schemeClr val="bg1"/>
                </a:solidFill>
                <a:sym typeface="+mn-ea"/>
              </a:rPr>
              <a:t>(  {name : "Vivek" , Profession:"Software Engieer"} , getDatas()  );</a:t>
            </a:r>
          </a:p>
          <a:p>
            <a:pPr algn="l"/>
            <a:r>
              <a:rPr lang="en-US" sz="1000" b="1">
                <a:solidFill>
                  <a:srgbClr val="92D050"/>
                </a:solidFill>
                <a:sym typeface="+mn-ea"/>
              </a:rPr>
              <a:t> </a:t>
            </a:r>
            <a:r>
              <a:rPr lang="en-US" sz="1000" b="1">
                <a:solidFill>
                  <a:schemeClr val="accent6"/>
                </a:solidFill>
                <a:sym typeface="+mn-ea"/>
              </a:rPr>
              <a:t>// output :-  0 :- Ajay   1 :- Anuj   2 :- Vivek </a:t>
            </a:r>
          </a:p>
          <a:p>
            <a:pPr algn="l"/>
            <a:endParaRPr lang="en-US" sz="1000" b="1">
              <a:solidFill>
                <a:schemeClr val="accent6"/>
              </a:solidFill>
              <a:sym typeface="+mn-ea"/>
            </a:endParaRPr>
          </a:p>
        </p:txBody>
      </p:sp>
      <p:sp>
        <p:nvSpPr>
          <p:cNvPr id="7" name="Rectangles 6"/>
          <p:cNvSpPr/>
          <p:nvPr/>
        </p:nvSpPr>
        <p:spPr>
          <a:xfrm>
            <a:off x="7180580" y="34290"/>
            <a:ext cx="4976495" cy="27952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r>
              <a:rPr lang="en-US" sz="1000" b="1">
                <a:solidFill>
                  <a:schemeClr val="tx1"/>
                </a:solidFill>
                <a:highlight>
                  <a:srgbClr val="FFFF00"/>
                </a:highlight>
                <a:sym typeface="+mn-ea"/>
              </a:rPr>
              <a:t>//  solution -3  :- with Promise function</a:t>
            </a: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p>
          <a:p>
            <a:pPr algn="l"/>
            <a:r>
              <a:rPr lang="en-US" sz="1000" b="1">
                <a:solidFill>
                  <a:schemeClr val="bg1"/>
                </a:solidFill>
                <a:sym typeface="+mn-ea"/>
              </a:rPr>
              <a:t>        let output = "";</a:t>
            </a:r>
          </a:p>
          <a:p>
            <a:pPr algn="l"/>
            <a:r>
              <a:rPr lang="en-US" sz="1000" b="1">
                <a:solidFill>
                  <a:schemeClr val="bg1"/>
                </a:solidFill>
                <a:sym typeface="+mn-ea"/>
              </a:rPr>
              <a:t>        datas.forEach((element , index)=&gt;{</a:t>
            </a:r>
          </a:p>
          <a:p>
            <a:pPr algn="l"/>
            <a:r>
              <a:rPr lang="en-US" sz="1000" b="1">
                <a:solidFill>
                  <a:schemeClr val="bg1"/>
                </a:solidFill>
                <a:sym typeface="+mn-ea"/>
              </a:rPr>
              <a:t>            output +=`&lt;li&gt; ${index} :-  ${element.name}&lt;/li&gt;` })</a:t>
            </a:r>
          </a:p>
          <a:p>
            <a:pPr algn="l"/>
            <a:r>
              <a:rPr lang="en-US" sz="1000" b="1">
                <a:solidFill>
                  <a:schemeClr val="bg1"/>
                </a:solidFill>
                <a:sym typeface="+mn-ea"/>
              </a:rPr>
              <a:t>        document.body.innerHTML=output;   } ,</a:t>
            </a:r>
            <a:r>
              <a:rPr lang="en-US" sz="1000" b="1">
                <a:solidFill>
                  <a:srgbClr val="7030A0"/>
                </a:solidFill>
                <a:sym typeface="+mn-ea"/>
              </a:rPr>
              <a:t>1000</a:t>
            </a:r>
            <a:r>
              <a:rPr lang="en-US" sz="1000" b="1">
                <a:solidFill>
                  <a:schemeClr val="bg1"/>
                </a:solidFill>
                <a:sym typeface="+mn-ea"/>
              </a:rPr>
              <a:t>);</a:t>
            </a:r>
          </a:p>
          <a:p>
            <a:pPr algn="l"/>
            <a:r>
              <a:rPr lang="en-US" sz="1000" b="1">
                <a:solidFill>
                  <a:srgbClr val="00B0F0"/>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p>
          <a:p>
            <a:pPr algn="l"/>
            <a:r>
              <a:rPr lang="en-US" sz="1000" b="1">
                <a:solidFill>
                  <a:schemeClr val="accent5"/>
                </a:solidFill>
                <a:sym typeface="+mn-ea"/>
              </a:rPr>
              <a:t>return new Promise((resolve, reject) =&gt;</a:t>
            </a:r>
            <a:r>
              <a:rPr lang="en-US" sz="1000" b="1">
                <a:solidFill>
                  <a:srgbClr val="00B0F0"/>
                </a:solidFill>
                <a:sym typeface="+mn-ea"/>
              </a:rPr>
              <a:t> {</a:t>
            </a: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a:t>
            </a:r>
          </a:p>
          <a:p>
            <a:pPr algn="l"/>
            <a:r>
              <a:rPr lang="en-US" sz="1000" b="1">
                <a:solidFill>
                  <a:schemeClr val="bg1"/>
                </a:solidFill>
                <a:sym typeface="+mn-ea"/>
              </a:rPr>
              <a:t>datas.push(newdata);  </a:t>
            </a:r>
            <a:r>
              <a:rPr lang="en-US" sz="1000" b="1">
                <a:solidFill>
                  <a:srgbClr val="00B0F0"/>
                </a:solidFill>
                <a:sym typeface="+mn-ea"/>
              </a:rPr>
              <a:t>let</a:t>
            </a:r>
            <a:r>
              <a:rPr lang="en-US" sz="1000" b="1">
                <a:solidFill>
                  <a:schemeClr val="bg1"/>
                </a:solidFill>
                <a:sym typeface="+mn-ea"/>
              </a:rPr>
              <a:t> error = false; </a:t>
            </a:r>
            <a:r>
              <a:rPr lang="en-US" sz="1000" b="1">
                <a:solidFill>
                  <a:srgbClr val="00B0F0"/>
                </a:solidFill>
                <a:sym typeface="+mn-ea"/>
              </a:rPr>
              <a:t>if(</a:t>
            </a:r>
            <a:r>
              <a:rPr lang="en-US" sz="1000" b="1">
                <a:solidFill>
                  <a:schemeClr val="bg1"/>
                </a:solidFill>
                <a:sym typeface="+mn-ea"/>
              </a:rPr>
              <a:t>!error</a:t>
            </a:r>
            <a:r>
              <a:rPr lang="en-US" sz="1000" b="1">
                <a:solidFill>
                  <a:srgbClr val="00B0F0"/>
                </a:solidFill>
                <a:sym typeface="+mn-ea"/>
              </a:rPr>
              <a:t>)resolve();  else reject(</a:t>
            </a:r>
            <a:r>
              <a:rPr lang="en-US" sz="1000" b="1">
                <a:solidFill>
                  <a:schemeClr val="bg1"/>
                </a:solidFill>
                <a:sym typeface="+mn-ea"/>
              </a:rPr>
              <a:t>" kuch shi nhi hai! "</a:t>
            </a:r>
            <a:r>
              <a:rPr lang="en-US" sz="1000" b="1">
                <a:solidFill>
                  <a:srgbClr val="00B0F0"/>
                </a:solidFill>
                <a:sym typeface="+mn-ea"/>
              </a:rPr>
              <a:t>);</a:t>
            </a:r>
          </a:p>
          <a:p>
            <a:pPr algn="l"/>
            <a:r>
              <a:rPr lang="en-US" sz="1000" b="1">
                <a:solidFill>
                  <a:schemeClr val="bg1"/>
                </a:solidFill>
                <a:sym typeface="+mn-ea"/>
              </a:rPr>
              <a:t>    } , </a:t>
            </a:r>
            <a:r>
              <a:rPr lang="en-US" sz="1000" b="1">
                <a:solidFill>
                  <a:srgbClr val="7030A0"/>
                </a:solidFill>
                <a:sym typeface="+mn-ea"/>
              </a:rPr>
              <a:t>2000</a:t>
            </a:r>
            <a:r>
              <a:rPr lang="en-US" sz="1000" b="1">
                <a:solidFill>
                  <a:schemeClr val="bg1"/>
                </a:solidFill>
                <a:sym typeface="+mn-ea"/>
              </a:rPr>
              <a:t>)</a:t>
            </a:r>
          </a:p>
          <a:p>
            <a:pPr algn="l"/>
            <a:r>
              <a:rPr lang="en-US" sz="1000" b="1">
                <a:solidFill>
                  <a:schemeClr val="accent5"/>
                </a:solidFill>
                <a:sym typeface="+mn-ea"/>
              </a:rPr>
              <a:t>  })</a:t>
            </a:r>
          </a:p>
          <a:p>
            <a:pPr algn="l"/>
            <a:r>
              <a:rPr lang="en-US" sz="1000" b="1">
                <a:solidFill>
                  <a:srgbClr val="00B0F0"/>
                </a:solidFill>
                <a:sym typeface="+mn-ea"/>
              </a:rPr>
              <a:t>}</a:t>
            </a:r>
          </a:p>
          <a:p>
            <a:pPr algn="l"/>
            <a:r>
              <a:rPr lang="en-US" sz="1000" b="1">
                <a:solidFill>
                  <a:srgbClr val="FFC000"/>
                </a:solidFill>
                <a:sym typeface="+mn-ea"/>
              </a:rPr>
              <a:t>createData</a:t>
            </a:r>
            <a:r>
              <a:rPr lang="en-US" sz="1000" b="1">
                <a:solidFill>
                  <a:schemeClr val="bg1"/>
                </a:solidFill>
                <a:sym typeface="+mn-ea"/>
              </a:rPr>
              <a:t>({name : "Vivek" , Profession: "Engieer" } )</a:t>
            </a:r>
            <a:r>
              <a:rPr lang="en-US" sz="1000" b="1">
                <a:solidFill>
                  <a:srgbClr val="00B0F0"/>
                </a:solidFill>
                <a:sym typeface="+mn-ea"/>
              </a:rPr>
              <a:t>.then(</a:t>
            </a:r>
            <a:r>
              <a:rPr lang="en-US" sz="1000" b="1">
                <a:solidFill>
                  <a:schemeClr val="bg1"/>
                </a:solidFill>
                <a:sym typeface="+mn-ea"/>
              </a:rPr>
              <a:t>getDatas</a:t>
            </a:r>
            <a:r>
              <a:rPr lang="en-US" sz="1000" b="1">
                <a:solidFill>
                  <a:srgbClr val="00B0F0"/>
                </a:solidFill>
                <a:sym typeface="+mn-ea"/>
              </a:rPr>
              <a:t>).catch( </a:t>
            </a:r>
            <a:r>
              <a:rPr lang="en-US" sz="1000" b="1">
                <a:solidFill>
                  <a:schemeClr val="bg1"/>
                </a:solidFill>
                <a:sym typeface="+mn-ea"/>
              </a:rPr>
              <a:t>(err)=&gt;console.log(err) </a:t>
            </a:r>
            <a:r>
              <a:rPr lang="en-US" sz="1000" b="1">
                <a:solidFill>
                  <a:srgbClr val="00B0F0"/>
                </a:solidFill>
                <a:sym typeface="+mn-ea"/>
              </a:rPr>
              <a:t>);</a:t>
            </a:r>
            <a:endParaRPr lang="en-US" sz="1000" b="1">
              <a:solidFill>
                <a:schemeClr val="bg1"/>
              </a:solidFill>
              <a:sym typeface="+mn-ea"/>
            </a:endParaRPr>
          </a:p>
          <a:p>
            <a:pPr algn="l"/>
            <a:r>
              <a:rPr lang="en-US" sz="1000" b="1">
                <a:solidFill>
                  <a:srgbClr val="92D050"/>
                </a:solidFill>
                <a:sym typeface="+mn-ea"/>
              </a:rPr>
              <a:t> </a:t>
            </a:r>
            <a:r>
              <a:rPr lang="en-US" sz="1000" b="1">
                <a:solidFill>
                  <a:schemeClr val="accent6"/>
                </a:solidFill>
                <a:sym typeface="+mn-ea"/>
              </a:rPr>
              <a:t>// output :-  0 :- Ajay   1 :- Anuj   2 :- Vivek </a:t>
            </a:r>
          </a:p>
        </p:txBody>
      </p:sp>
      <p:sp>
        <p:nvSpPr>
          <p:cNvPr id="12" name="Rectangles 11"/>
          <p:cNvSpPr/>
          <p:nvPr/>
        </p:nvSpPr>
        <p:spPr>
          <a:xfrm>
            <a:off x="7180580" y="2829560"/>
            <a:ext cx="4976495" cy="29000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l"/>
            <a:r>
              <a:rPr lang="en-US" sz="1000" b="1">
                <a:solidFill>
                  <a:schemeClr val="tx1"/>
                </a:solidFill>
                <a:highlight>
                  <a:srgbClr val="FFFF00"/>
                </a:highlight>
                <a:sym typeface="+mn-ea"/>
              </a:rPr>
              <a:t>//  solution -3  :- with Async function</a:t>
            </a: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p>
          <a:p>
            <a:pPr algn="l"/>
            <a:r>
              <a:rPr lang="en-US" sz="1000" b="1">
                <a:solidFill>
                  <a:schemeClr val="bg1"/>
                </a:solidFill>
                <a:sym typeface="+mn-ea"/>
              </a:rPr>
              <a:t>        let output = "";</a:t>
            </a:r>
          </a:p>
          <a:p>
            <a:pPr algn="l"/>
            <a:r>
              <a:rPr lang="en-US" sz="1000" b="1">
                <a:solidFill>
                  <a:schemeClr val="bg1"/>
                </a:solidFill>
                <a:sym typeface="+mn-ea"/>
              </a:rPr>
              <a:t>        datas.forEach((element , index)=&gt;{</a:t>
            </a:r>
          </a:p>
          <a:p>
            <a:pPr algn="l"/>
            <a:r>
              <a:rPr lang="en-US" sz="1000" b="1">
                <a:solidFill>
                  <a:schemeClr val="bg1"/>
                </a:solidFill>
                <a:sym typeface="+mn-ea"/>
              </a:rPr>
              <a:t>            output +=`&lt;li&gt; ${index} :-  ${element.name}&lt;/li&gt;` })</a:t>
            </a:r>
          </a:p>
          <a:p>
            <a:pPr algn="l"/>
            <a:r>
              <a:rPr lang="en-US" sz="1000" b="1">
                <a:solidFill>
                  <a:schemeClr val="bg1"/>
                </a:solidFill>
                <a:sym typeface="+mn-ea"/>
              </a:rPr>
              <a:t>        document.body.innerHTML=output;   } ,</a:t>
            </a:r>
            <a:r>
              <a:rPr lang="en-US" sz="1000" b="1">
                <a:solidFill>
                  <a:srgbClr val="7030A0"/>
                </a:solidFill>
                <a:sym typeface="+mn-ea"/>
              </a:rPr>
              <a:t>1000</a:t>
            </a:r>
            <a:r>
              <a:rPr lang="en-US" sz="1000" b="1">
                <a:solidFill>
                  <a:schemeClr val="bg1"/>
                </a:solidFill>
                <a:sym typeface="+mn-ea"/>
              </a:rPr>
              <a:t>);</a:t>
            </a:r>
          </a:p>
          <a:p>
            <a:pPr algn="l"/>
            <a:r>
              <a:rPr lang="en-US" sz="1000" b="1">
                <a:solidFill>
                  <a:srgbClr val="00B0F0"/>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   datas.push(newdata);      } , </a:t>
            </a:r>
            <a:r>
              <a:rPr lang="en-US" sz="1000" b="1">
                <a:solidFill>
                  <a:srgbClr val="7030A0"/>
                </a:solidFill>
                <a:sym typeface="+mn-ea"/>
              </a:rPr>
              <a:t>2000</a:t>
            </a:r>
            <a:r>
              <a:rPr lang="en-US" sz="1000" b="1">
                <a:solidFill>
                  <a:schemeClr val="bg1"/>
                </a:solidFill>
                <a:sym typeface="+mn-ea"/>
              </a:rPr>
              <a:t>)</a:t>
            </a:r>
          </a:p>
          <a:p>
            <a:pPr algn="l"/>
            <a:r>
              <a:rPr lang="en-US" sz="1000" b="1">
                <a:solidFill>
                  <a:srgbClr val="00B0F0"/>
                </a:solidFill>
                <a:sym typeface="+mn-ea"/>
              </a:rPr>
              <a:t>}</a:t>
            </a:r>
          </a:p>
          <a:p>
            <a:pPr algn="l"/>
            <a:r>
              <a:rPr lang="en-US" sz="1000" b="1">
                <a:solidFill>
                  <a:srgbClr val="00B0F0"/>
                </a:solidFill>
                <a:sym typeface="+mn-ea"/>
              </a:rPr>
              <a:t>async function </a:t>
            </a:r>
            <a:r>
              <a:rPr lang="en-US" sz="1000" b="1">
                <a:solidFill>
                  <a:srgbClr val="FFC000"/>
                </a:solidFill>
                <a:sym typeface="+mn-ea"/>
              </a:rPr>
              <a:t>start(){</a:t>
            </a:r>
          </a:p>
          <a:p>
            <a:pPr algn="l"/>
            <a:r>
              <a:rPr lang="en-US" sz="1000" b="1">
                <a:solidFill>
                  <a:srgbClr val="FFC000"/>
                </a:solidFill>
                <a:sym typeface="+mn-ea"/>
              </a:rPr>
              <a:t>    </a:t>
            </a:r>
            <a:r>
              <a:rPr lang="en-US" sz="1000" b="1">
                <a:solidFill>
                  <a:srgbClr val="00B0F0"/>
                </a:solidFill>
                <a:sym typeface="+mn-ea"/>
              </a:rPr>
              <a:t>await </a:t>
            </a:r>
            <a:r>
              <a:rPr lang="en-US" sz="1000" b="1">
                <a:solidFill>
                  <a:srgbClr val="FFC000"/>
                </a:solidFill>
                <a:sym typeface="+mn-ea"/>
              </a:rPr>
              <a:t>createData</a:t>
            </a:r>
            <a:r>
              <a:rPr lang="en-US" sz="1000" b="1">
                <a:solidFill>
                  <a:schemeClr val="bg1"/>
                </a:solidFill>
                <a:sym typeface="+mn-ea"/>
              </a:rPr>
              <a:t>({name : "Vivek" , Profession:"Software Engieer"} )</a:t>
            </a:r>
          </a:p>
          <a:p>
            <a:pPr algn="l"/>
            <a:r>
              <a:rPr lang="en-US" sz="1000" b="1">
                <a:solidFill>
                  <a:srgbClr val="FFC000"/>
                </a:solidFill>
                <a:sym typeface="+mn-ea"/>
              </a:rPr>
              <a:t>   </a:t>
            </a:r>
            <a:r>
              <a:rPr lang="en-US" sz="1000" b="1">
                <a:solidFill>
                  <a:srgbClr val="92D050"/>
                </a:solidFill>
                <a:sym typeface="+mn-ea"/>
              </a:rPr>
              <a:t> // await is only valid with async function.</a:t>
            </a:r>
            <a:endParaRPr lang="en-US" sz="1000" b="1">
              <a:solidFill>
                <a:srgbClr val="FFC000"/>
              </a:solidFill>
              <a:sym typeface="+mn-ea"/>
            </a:endParaRPr>
          </a:p>
          <a:p>
            <a:pPr algn="l"/>
            <a:r>
              <a:rPr lang="en-US" sz="1000" b="1">
                <a:solidFill>
                  <a:srgbClr val="FFC000"/>
                </a:solidFill>
                <a:sym typeface="+mn-ea"/>
              </a:rPr>
              <a:t>    getDatas()</a:t>
            </a:r>
          </a:p>
          <a:p>
            <a:pPr algn="l"/>
            <a:r>
              <a:rPr lang="en-US" sz="1000" b="1">
                <a:solidFill>
                  <a:srgbClr val="00B0F0"/>
                </a:solidFill>
                <a:sym typeface="+mn-ea"/>
              </a:rPr>
              <a:t>}</a:t>
            </a:r>
          </a:p>
          <a:p>
            <a:pPr algn="l"/>
            <a:r>
              <a:rPr lang="en-US" sz="1000" b="1">
                <a:solidFill>
                  <a:srgbClr val="FFC000"/>
                </a:solidFill>
                <a:sym typeface="+mn-ea"/>
              </a:rPr>
              <a:t>start</a:t>
            </a:r>
            <a:r>
              <a:rPr lang="en-US" sz="1000" b="1">
                <a:solidFill>
                  <a:schemeClr val="bg1"/>
                </a:solidFill>
                <a:sym typeface="+mn-ea"/>
              </a:rPr>
              <a:t>() </a:t>
            </a:r>
            <a:r>
              <a:rPr lang="en-US" sz="1000" b="1">
                <a:solidFill>
                  <a:srgbClr val="00B0F0"/>
                </a:solidFill>
                <a:sym typeface="+mn-ea"/>
              </a:rPr>
              <a:t>;</a:t>
            </a:r>
            <a:endParaRPr lang="en-US" sz="1000" b="1">
              <a:solidFill>
                <a:schemeClr val="bg1"/>
              </a:solidFill>
              <a:sym typeface="+mn-ea"/>
            </a:endParaRPr>
          </a:p>
          <a:p>
            <a:pPr algn="l"/>
            <a:r>
              <a:rPr lang="en-US" sz="1000" b="1">
                <a:solidFill>
                  <a:srgbClr val="92D050"/>
                </a:solidFill>
                <a:sym typeface="+mn-ea"/>
              </a:rPr>
              <a:t> </a:t>
            </a:r>
            <a:r>
              <a:rPr lang="en-US" sz="1000" b="1">
                <a:solidFill>
                  <a:schemeClr val="accent6"/>
                </a:solidFill>
                <a:sym typeface="+mn-ea"/>
              </a:rPr>
              <a:t>// output :-  0 :- Ajay   1 :- Anuj   2 :- Vivek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5401" y="2067500"/>
            <a:ext cx="7310438" cy="829945"/>
          </a:xfrm>
          <a:prstGeom prst="rect">
            <a:avLst/>
          </a:prstGeom>
          <a:noFill/>
        </p:spPr>
        <p:txBody>
          <a:bodyPr wrap="square" rtlCol="0">
            <a:spAutoFit/>
          </a:bodyPr>
          <a:lstStyle/>
          <a:p>
            <a:pPr algn="ctr"/>
            <a:r>
              <a:rPr lang="en-US" altLang="zh-CN" sz="4800" b="1" dirty="0">
                <a:solidFill>
                  <a:schemeClr val="accent1"/>
                </a:solidFill>
              </a:rPr>
              <a:t>File Reading</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1812925"/>
          </a:xfrm>
          <a:prstGeom prst="rect">
            <a:avLst/>
          </a:prstGeom>
        </p:spPr>
        <p:txBody>
          <a:bodyPr wrap="square">
            <a:spAutoFit/>
          </a:bodyPr>
          <a:lstStyle/>
          <a:p>
            <a:pPr algn="ctr">
              <a:lnSpc>
                <a:spcPct val="140000"/>
              </a:lnSpc>
            </a:pPr>
            <a:r>
              <a:rPr lang="en-US" altLang="zh-CN" sz="1600" b="1" dirty="0">
                <a:solidFill>
                  <a:schemeClr val="tx1">
                    <a:lumMod val="50000"/>
                    <a:lumOff val="50000"/>
                  </a:schemeClr>
                </a:solidFill>
              </a:rPr>
              <a:t>The FileReader object lets web applications asynchronously read the contents of files (or raw data buffers) stored on the user's computer, using File or Blob objects to specify the file or data to read</a:t>
            </a:r>
          </a:p>
          <a:p>
            <a:pPr algn="ctr">
              <a:lnSpc>
                <a:spcPct val="140000"/>
              </a:lnSpc>
            </a:pPr>
            <a:endParaRPr lang="en-US" altLang="zh-CN" sz="1600" b="1" dirty="0">
              <a:solidFill>
                <a:schemeClr val="tx1">
                  <a:lumMod val="50000"/>
                  <a:lumOff val="50000"/>
                </a:schemeClr>
              </a:solidFill>
            </a:endParaRPr>
          </a:p>
          <a:p>
            <a:pPr algn="ctr">
              <a:lnSpc>
                <a:spcPct val="140000"/>
              </a:lnSpc>
            </a:pPr>
            <a:r>
              <a:rPr lang="en-US" altLang="zh-CN" sz="1600" b="1" dirty="0">
                <a:solidFill>
                  <a:schemeClr val="tx1">
                    <a:lumMod val="50000"/>
                    <a:lumOff val="50000"/>
                  </a:schemeClr>
                </a:solidFill>
              </a:rPr>
              <a:t>javaScript :- blob , file , fileReader , images</a:t>
            </a:r>
          </a:p>
          <a:p>
            <a:pPr algn="ctr">
              <a:lnSpc>
                <a:spcPct val="140000"/>
              </a:lnSpc>
            </a:pPr>
            <a:r>
              <a:rPr lang="en-US" altLang="zh-CN" sz="1600" b="1" dirty="0">
                <a:solidFill>
                  <a:schemeClr val="tx1">
                    <a:lumMod val="50000"/>
                    <a:lumOff val="50000"/>
                  </a:schemeClr>
                </a:solidFill>
              </a:rPr>
              <a:t>python :- fileReading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10137</Words>
  <Application>Microsoft Office PowerPoint</Application>
  <PresentationFormat>Widescreen</PresentationFormat>
  <Paragraphs>760</Paragraphs>
  <Slides>20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Prince Raj</cp:lastModifiedBy>
  <cp:revision>481</cp:revision>
  <dcterms:created xsi:type="dcterms:W3CDTF">2022-12-28T05:03:00Z</dcterms:created>
  <dcterms:modified xsi:type="dcterms:W3CDTF">2023-07-27T06:52:25Z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53EF7B8CF00D4DA68EDBCCD99C1AEC52</vt:lpwstr>
  </property>
  <property fmtid="{D5CDD505-2E9C-101B-9397-08002B2CF9AE}" pid="3" name="KSOProductBuildVer">
    <vt:lpwstr>1033-11.2.0.11537</vt:lpwstr>
  </property>
</Properties>
</file>