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369" r:id="rId17"/>
    <p:sldId id="414" r:id="rId18"/>
    <p:sldId id="415" r:id="rId19"/>
    <p:sldId id="447" r:id="rId20"/>
    <p:sldId id="446" r:id="rId21"/>
    <p:sldId id="448" r:id="rId22"/>
    <p:sldId id="449" r:id="rId23"/>
    <p:sldId id="478" r:id="rId24"/>
    <p:sldId id="479" r:id="rId25"/>
    <p:sldId id="372" r:id="rId26"/>
    <p:sldId id="373" r:id="rId27"/>
    <p:sldId id="563" r:id="rId28"/>
    <p:sldId id="564" r:id="rId29"/>
    <p:sldId id="265" r:id="rId30"/>
    <p:sldId id="295" r:id="rId31"/>
    <p:sldId id="296" r:id="rId32"/>
    <p:sldId id="283" r:id="rId33"/>
    <p:sldId id="289" r:id="rId34"/>
    <p:sldId id="294" r:id="rId35"/>
    <p:sldId id="286" r:id="rId36"/>
    <p:sldId id="287" r:id="rId37"/>
    <p:sldId id="288" r:id="rId38"/>
    <p:sldId id="281" r:id="rId39"/>
    <p:sldId id="519" r:id="rId40"/>
    <p:sldId id="520" r:id="rId41"/>
    <p:sldId id="284" r:id="rId42"/>
    <p:sldId id="324" r:id="rId43"/>
    <p:sldId id="325" r:id="rId44"/>
    <p:sldId id="338" r:id="rId45"/>
    <p:sldId id="337" r:id="rId46"/>
    <p:sldId id="282" r:id="rId47"/>
    <p:sldId id="285" r:id="rId48"/>
    <p:sldId id="280" r:id="rId49"/>
    <p:sldId id="266" r:id="rId50"/>
    <p:sldId id="318" r:id="rId51"/>
    <p:sldId id="317" r:id="rId52"/>
    <p:sldId id="262" r:id="rId53"/>
    <p:sldId id="270" r:id="rId54"/>
    <p:sldId id="277" r:id="rId55"/>
    <p:sldId id="293" r:id="rId56"/>
    <p:sldId id="518" r:id="rId57"/>
    <p:sldId id="521" r:id="rId58"/>
    <p:sldId id="524" r:id="rId59"/>
    <p:sldId id="523" r:id="rId60"/>
    <p:sldId id="525" r:id="rId61"/>
    <p:sldId id="526" r:id="rId62"/>
    <p:sldId id="52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133350" y="0"/>
            <a:ext cx="3890645" cy="355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Python</a:t>
            </a:r>
            <a:endParaRPr lang="en-US" sz="2400" b="1">
              <a:solidFill>
                <a:schemeClr val="accent1"/>
              </a:solidFill>
            </a:endParaRPr>
          </a:p>
        </p:txBody>
      </p:sp>
      <p:sp>
        <p:nvSpPr>
          <p:cNvPr id="15" name="Rectangles 14"/>
          <p:cNvSpPr/>
          <p:nvPr/>
        </p:nvSpPr>
        <p:spPr>
          <a:xfrm>
            <a:off x="4351020" y="0"/>
            <a:ext cx="3890645" cy="18078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fname</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(fname + " Refsnes")</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a:t>
            </a:r>
            <a:r>
              <a:rPr lang="en-US" sz="1400" b="1">
                <a:solidFill>
                  <a:srgbClr val="FFFF00"/>
                </a:solidFill>
                <a:sym typeface="+mn-ea"/>
              </a:rPr>
              <a:t># Emil Refsnes</a:t>
            </a:r>
            <a:endParaRPr lang="en-US" sz="1400" b="1">
              <a:solidFill>
                <a:srgbClr val="FFFF00"/>
              </a:solidFill>
              <a:sym typeface="+mn-ea"/>
            </a:endParaRPr>
          </a:p>
        </p:txBody>
      </p:sp>
      <p:sp>
        <p:nvSpPr>
          <p:cNvPr id="22" name="Rectangles 21"/>
          <p:cNvSpPr/>
          <p:nvPr/>
        </p:nvSpPr>
        <p:spPr>
          <a:xfrm>
            <a:off x="44450" y="6187440"/>
            <a:ext cx="3583940" cy="6496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or JS </a:t>
            </a:r>
            <a:r>
              <a:rPr lang="en-US" sz="1400">
                <a:sym typeface="+mn-ea"/>
              </a:rPr>
              <a:t>a function must be called with the correct number of arguments.</a:t>
            </a:r>
            <a:r>
              <a:rPr lang="en-US" sz="1400">
                <a:solidFill>
                  <a:schemeClr val="tx1"/>
                </a:solidFill>
                <a:sym typeface="+mn-ea"/>
              </a:rPr>
              <a:t>  	</a:t>
            </a:r>
            <a:endParaRPr lang="en-US" sz="1400">
              <a:solidFill>
                <a:schemeClr val="tx1"/>
              </a:solidFill>
              <a:sym typeface="+mn-ea"/>
            </a:endParaRPr>
          </a:p>
          <a:p>
            <a:pPr algn="l"/>
            <a:r>
              <a:rPr lang="en-US" sz="1400" b="1">
                <a:solidFill>
                  <a:srgbClr val="00B0F0"/>
                </a:solidFill>
                <a:sym typeface="+mn-ea"/>
              </a:rPr>
              <a:t>void </a:t>
            </a:r>
            <a:r>
              <a:rPr lang="en-US" sz="1400">
                <a:solidFill>
                  <a:schemeClr val="tx1"/>
                </a:solidFill>
                <a:sym typeface="+mn-ea"/>
              </a:rPr>
              <a:t>keyword is not using in python/JS</a:t>
            </a:r>
            <a:endParaRPr lang="en-US" sz="1400">
              <a:solidFill>
                <a:schemeClr val="tx1"/>
              </a:solidFill>
              <a:sym typeface="+mn-ea"/>
            </a:endParaRPr>
          </a:p>
        </p:txBody>
      </p:sp>
      <p:sp>
        <p:nvSpPr>
          <p:cNvPr id="3" name="Rectangles 2"/>
          <p:cNvSpPr/>
          <p:nvPr/>
        </p:nvSpPr>
        <p:spPr>
          <a:xfrm>
            <a:off x="4351020" y="1807210"/>
            <a:ext cx="3890645" cy="2485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tuple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(kids[2]</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"Tobias", "Linus") </a:t>
            </a:r>
            <a:r>
              <a:rPr lang="en-US" sz="1400" b="1">
                <a:solidFill>
                  <a:srgbClr val="FFFF00"/>
                </a:solidFill>
                <a:sym typeface="+mn-ea"/>
              </a:rPr>
              <a:t># Linus</a:t>
            </a:r>
            <a:endParaRPr lang="en-US" sz="1400" b="1">
              <a:solidFill>
                <a:srgbClr val="FFFF00"/>
              </a:solidFill>
              <a:sym typeface="+mn-ea"/>
            </a:endParaRPr>
          </a:p>
        </p:txBody>
      </p:sp>
      <p:sp>
        <p:nvSpPr>
          <p:cNvPr id="10" name="Rectangles 9"/>
          <p:cNvSpPr/>
          <p:nvPr/>
        </p:nvSpPr>
        <p:spPr>
          <a:xfrm>
            <a:off x="8241665" y="0"/>
            <a:ext cx="3890645" cy="18084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key = value  </a:t>
            </a:r>
            <a:r>
              <a:rPr lang="en-US" sz="1400" b="1">
                <a:highlight>
                  <a:srgbClr val="FFFF00"/>
                </a:highlight>
                <a:sym typeface="+mn-ea"/>
              </a:rPr>
              <a:t>Argument - </a:t>
            </a:r>
            <a:r>
              <a:rPr lang="en-US" sz="1400" b="1">
                <a:highlight>
                  <a:srgbClr val="FFFF00"/>
                </a:highlight>
                <a:sym typeface="+mn-ea"/>
              </a:rPr>
              <a:t>Function ....</a:t>
            </a:r>
            <a:r>
              <a:rPr lang="en-US" sz="1400">
                <a:highlight>
                  <a:srgbClr val="FFFF00"/>
                </a:highlight>
              </a:rPr>
              <a:t>  </a:t>
            </a:r>
            <a:endParaRPr lang="en-US" sz="1400"/>
          </a:p>
          <a:p>
            <a:pPr algn="l"/>
            <a:r>
              <a:rPr lang="en-US" sz="1400" b="1">
                <a:solidFill>
                  <a:srgbClr val="92D050"/>
                </a:solidFill>
                <a:sym typeface="+mn-ea"/>
              </a:rPr>
              <a:t>Keyword Arguments:  key=value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child3</a:t>
            </a:r>
            <a:r>
              <a:rPr lang="en-US" sz="1400" b="1">
                <a:solidFill>
                  <a:srgbClr val="00B0F0"/>
                </a:solidFill>
                <a:sym typeface="+mn-ea"/>
              </a:rPr>
              <a:t>,</a:t>
            </a:r>
            <a:r>
              <a:rPr lang="en-US" sz="1400" b="1">
                <a:solidFill>
                  <a:schemeClr val="bg1"/>
                </a:solidFill>
                <a:sym typeface="+mn-ea"/>
              </a:rPr>
              <a:t> child2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print</a:t>
            </a:r>
            <a:r>
              <a:rPr lang="en-US" sz="1400" b="1">
                <a:solidFill>
                  <a:schemeClr val="bg1"/>
                </a:solidFill>
                <a:sym typeface="+mn-ea"/>
              </a:rPr>
              <a:t>("The youngest child is " + child3)</a:t>
            </a:r>
            <a:endParaRPr lang="en-US" sz="1400" b="1">
              <a:solidFill>
                <a:schemeClr val="bg1"/>
              </a:solidFill>
              <a:sym typeface="+mn-ea"/>
            </a:endParaRPr>
          </a:p>
          <a:p>
            <a:pPr algn="l"/>
            <a:r>
              <a:rPr lang="en-US" sz="1400" b="1">
                <a:solidFill>
                  <a:schemeClr val="accent2"/>
                </a:solidFill>
                <a:sym typeface="+mn-ea"/>
              </a:rPr>
              <a:t>my_function</a:t>
            </a:r>
            <a:r>
              <a:rPr lang="en-US" sz="1400" b="1">
                <a:solidFill>
                  <a:srgbClr val="00B0F0"/>
                </a:solidFill>
                <a:sym typeface="+mn-ea"/>
              </a:rPr>
              <a:t>(</a:t>
            </a:r>
            <a:r>
              <a:rPr lang="en-US" sz="1400" b="1">
                <a:solidFill>
                  <a:schemeClr val="bg1"/>
                </a:solidFill>
                <a:sym typeface="+mn-ea"/>
              </a:rPr>
              <a:t>child2 = "Tob"</a:t>
            </a:r>
            <a:r>
              <a:rPr lang="en-US" sz="1400" b="1">
                <a:solidFill>
                  <a:srgbClr val="00B0F0"/>
                </a:solidFill>
                <a:sym typeface="+mn-ea"/>
              </a:rPr>
              <a:t>,</a:t>
            </a:r>
            <a:r>
              <a:rPr lang="en-US" sz="1400" b="1">
                <a:solidFill>
                  <a:schemeClr val="bg1"/>
                </a:solidFill>
                <a:sym typeface="+mn-ea"/>
              </a:rPr>
              <a:t> child3 = "Lin"</a:t>
            </a:r>
            <a:r>
              <a:rPr lang="en-US" sz="1400" b="1">
                <a:solidFill>
                  <a:srgbClr val="00B0F0"/>
                </a:solidFill>
                <a:sym typeface="+mn-ea"/>
              </a:rPr>
              <a:t>)</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1" name="Rectangles 10"/>
          <p:cNvSpPr/>
          <p:nvPr/>
        </p:nvSpPr>
        <p:spPr>
          <a:xfrm>
            <a:off x="8241665" y="1807845"/>
            <a:ext cx="3890645" cy="2484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dictionary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(kid["lname"])</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(fname = "Tob", lname = "</a:t>
            </a:r>
            <a:r>
              <a:rPr lang="en-US" sz="1400" b="1">
                <a:solidFill>
                  <a:schemeClr val="bg1"/>
                </a:solidFill>
                <a:sym typeface="+mn-ea"/>
              </a:rPr>
              <a:t>Lin</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2" name="Rectangles 11"/>
          <p:cNvSpPr/>
          <p:nvPr/>
        </p:nvSpPr>
        <p:spPr>
          <a:xfrm>
            <a:off x="43815" y="3599815"/>
            <a:ext cx="4307205" cy="9861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Default Parameter Value - </a:t>
            </a:r>
            <a:r>
              <a:rPr lang="en-US" sz="1400">
                <a:highlight>
                  <a:srgbClr val="FFFF00"/>
                </a:highlight>
              </a:rPr>
              <a:t> </a:t>
            </a:r>
            <a:r>
              <a:rPr lang="en-US" sz="1400" b="1">
                <a:highlight>
                  <a:srgbClr val="FFFF00"/>
                </a:highlight>
                <a:sym typeface="+mn-ea"/>
              </a:rPr>
              <a:t>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arg1=Val1</a:t>
            </a:r>
            <a:r>
              <a:rPr lang="en-US" sz="1400" b="1">
                <a:solidFill>
                  <a:srgbClr val="00B0F0"/>
                </a:solidFill>
                <a:sym typeface="+mn-ea"/>
              </a:rPr>
              <a:t>,</a:t>
            </a:r>
            <a:r>
              <a:rPr lang="en-US" sz="1400" b="1">
                <a:solidFill>
                  <a:schemeClr val="bg1"/>
                </a:solidFill>
                <a:sym typeface="+mn-ea"/>
              </a:rPr>
              <a:t>arg2</a:t>
            </a:r>
            <a:r>
              <a:rPr lang="en-US" sz="1400" b="1">
                <a:solidFill>
                  <a:schemeClr val="bg1"/>
                </a:solidFill>
                <a:sym typeface="+mn-ea"/>
              </a:rPr>
              <a:t>=Val2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argN</a:t>
            </a:r>
            <a:r>
              <a:rPr lang="en-US" sz="1400" b="1">
                <a:solidFill>
                  <a:schemeClr val="bg1"/>
                </a:solidFill>
                <a:sym typeface="+mn-ea"/>
              </a:rPr>
              <a:t>=ValN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b="1">
              <a:solidFill>
                <a:schemeClr val="bg1"/>
              </a:solidFill>
              <a:sym typeface="+mn-ea"/>
            </a:endParaRPr>
          </a:p>
        </p:txBody>
      </p:sp>
      <p:sp>
        <p:nvSpPr>
          <p:cNvPr id="17" name="Rectangles 16"/>
          <p:cNvSpPr/>
          <p:nvPr/>
        </p:nvSpPr>
        <p:spPr>
          <a:xfrm>
            <a:off x="44450" y="354965"/>
            <a:ext cx="4307205" cy="20345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Return Values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To let a function return a value, use the return statement:</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return </a:t>
            </a:r>
            <a:r>
              <a:rPr lang="en-US" sz="1400">
                <a:solidFill>
                  <a:schemeClr val="bg1"/>
                </a:solidFill>
                <a:sym typeface="+mn-ea"/>
              </a:rPr>
              <a:t>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return </a:t>
            </a:r>
            <a:r>
              <a:rPr lang="en-US" sz="1400" b="1">
                <a:solidFill>
                  <a:schemeClr val="bg1"/>
                </a:solidFill>
                <a:sym typeface="+mn-ea"/>
              </a:rPr>
              <a:t>5 * x</a:t>
            </a:r>
            <a:endParaRPr lang="en-US" sz="1400" b="1">
              <a:solidFill>
                <a:schemeClr val="bg1"/>
              </a:solidFill>
              <a:sym typeface="+mn-ea"/>
            </a:endParaRPr>
          </a:p>
          <a:p>
            <a:pPr algn="l"/>
            <a:r>
              <a:rPr lang="en-US" sz="1400" b="1">
                <a:solidFill>
                  <a:srgbClr val="00B0F0"/>
                </a:solidFill>
                <a:sym typeface="+mn-ea"/>
              </a:rPr>
              <a:t>print</a:t>
            </a:r>
            <a:r>
              <a:rPr lang="en-US" sz="1400" b="1">
                <a:solidFill>
                  <a:schemeClr val="bg1"/>
                </a:solidFill>
                <a:sym typeface="+mn-ea"/>
              </a:rPr>
              <a:t>(</a:t>
            </a:r>
            <a:r>
              <a:rPr lang="en-US" sz="1400" b="1">
                <a:solidFill>
                  <a:schemeClr val="accent2"/>
                </a:solidFill>
                <a:sym typeface="+mn-ea"/>
              </a:rPr>
              <a:t>my_function</a:t>
            </a:r>
            <a:r>
              <a:rPr lang="en-US" sz="1400" b="1">
                <a:solidFill>
                  <a:schemeClr val="bg1"/>
                </a:solidFill>
                <a:sym typeface="+mn-ea"/>
              </a:rPr>
              <a:t>(3))</a:t>
            </a:r>
            <a:r>
              <a:rPr lang="en-US" sz="1400">
                <a:solidFill>
                  <a:schemeClr val="bg1"/>
                </a:solidFill>
                <a:sym typeface="+mn-ea"/>
              </a:rPr>
              <a:t> </a:t>
            </a:r>
            <a:r>
              <a:rPr lang="en-US" sz="1400" b="1">
                <a:solidFill>
                  <a:srgbClr val="FFFF00"/>
                </a:solidFill>
                <a:sym typeface="+mn-ea"/>
              </a:rPr>
              <a:t># 15</a:t>
            </a:r>
            <a:endParaRPr lang="en-US" sz="1400" b="1">
              <a:solidFill>
                <a:schemeClr val="bg1"/>
              </a:solidFill>
              <a:sym typeface="+mn-ea"/>
            </a:endParaRPr>
          </a:p>
        </p:txBody>
      </p:sp>
      <p:sp>
        <p:nvSpPr>
          <p:cNvPr id="18" name="Rectangles 17"/>
          <p:cNvSpPr/>
          <p:nvPr/>
        </p:nvSpPr>
        <p:spPr>
          <a:xfrm>
            <a:off x="43180" y="2389505"/>
            <a:ext cx="4308475" cy="1210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Pass Statement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definition(functions) with no content, put in the </a:t>
            </a:r>
            <a:r>
              <a:rPr lang="en-US" sz="1400" b="1">
                <a:solidFill>
                  <a:schemeClr val="accent2"/>
                </a:solidFill>
                <a:sym typeface="+mn-ea"/>
              </a:rPr>
              <a:t>pass </a:t>
            </a:r>
            <a:r>
              <a:rPr lang="en-US" sz="1400" b="1">
                <a:solidFill>
                  <a:srgbClr val="92D050"/>
                </a:solidFill>
                <a:sym typeface="+mn-ea"/>
              </a:rPr>
              <a:t>statement to avoid getting an error:</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pass </a:t>
            </a:r>
            <a:endParaRPr lang="en-US" sz="1400" b="1">
              <a:solidFill>
                <a:schemeClr val="bg1"/>
              </a:solidFill>
              <a:sym typeface="+mn-ea"/>
            </a:endParaRPr>
          </a:p>
        </p:txBody>
      </p:sp>
      <p:sp>
        <p:nvSpPr>
          <p:cNvPr id="19" name="Rectangles 18"/>
          <p:cNvSpPr/>
          <p:nvPr/>
        </p:nvSpPr>
        <p:spPr>
          <a:xfrm>
            <a:off x="3100070" y="4581525"/>
            <a:ext cx="1887855" cy="1605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Even if there's no value to return, it will use void as a return type</a:t>
            </a:r>
            <a:endParaRPr lang="en-US" sz="1400">
              <a:solidFill>
                <a:schemeClr val="tx1"/>
              </a:solidFill>
              <a:sym typeface="+mn-ea"/>
            </a:endParaRPr>
          </a:p>
        </p:txBody>
      </p:sp>
      <p:sp>
        <p:nvSpPr>
          <p:cNvPr id="23" name="Rectangles 22"/>
          <p:cNvSpPr/>
          <p:nvPr/>
        </p:nvSpPr>
        <p:spPr>
          <a:xfrm>
            <a:off x="5101590" y="4415790"/>
            <a:ext cx="7030720"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sym typeface="+mn-ea"/>
              </a:rPr>
              <a:t>   Lambda Function </a:t>
            </a:r>
            <a:r>
              <a:rPr lang="en-US" sz="1400">
                <a:highlight>
                  <a:srgbClr val="FFFF00"/>
                </a:highlight>
                <a:sym typeface="+mn-ea"/>
              </a:rPr>
              <a:t>:-  python....</a:t>
            </a:r>
            <a:r>
              <a:rPr lang="en-US" sz="1400">
                <a:highlight>
                  <a:srgbClr val="FFFF00"/>
                </a:highlight>
              </a:rPr>
              <a:t>    </a:t>
            </a:r>
            <a:r>
              <a:rPr lang="en-US" sz="1400"/>
              <a:t>        </a:t>
            </a:r>
            <a:r>
              <a:rPr lang="en-US" sz="1400" b="1">
                <a:solidFill>
                  <a:schemeClr val="accent6"/>
                </a:solidFill>
              </a:rPr>
              <a:t>A </a:t>
            </a:r>
            <a:r>
              <a:rPr lang="en-US" sz="1400" b="1">
                <a:solidFill>
                  <a:srgbClr val="FFFF00"/>
                </a:solidFill>
              </a:rPr>
              <a:t>lambda function</a:t>
            </a:r>
            <a:r>
              <a:rPr lang="en-US" sz="1400" b="1">
                <a:solidFill>
                  <a:schemeClr val="accent6"/>
                </a:solidFill>
              </a:rPr>
              <a:t> is a small </a:t>
            </a:r>
            <a:r>
              <a:rPr lang="en-US" sz="1400" b="1">
                <a:solidFill>
                  <a:srgbClr val="FFFF00"/>
                </a:solidFill>
              </a:rPr>
              <a:t>anonymous function</a:t>
            </a:r>
            <a:r>
              <a:rPr lang="en-US" sz="1400" b="1">
                <a:solidFill>
                  <a:schemeClr val="accent6"/>
                </a:solidFill>
              </a:rPr>
              <a:t>.</a:t>
            </a:r>
            <a:endParaRPr lang="en-US" sz="1400">
              <a:highlight>
                <a:srgbClr val="FFFF00"/>
              </a:highlight>
            </a:endParaRPr>
          </a:p>
          <a:p>
            <a:pPr algn="l"/>
            <a:r>
              <a:rPr lang="en-US" sz="1400" b="1">
                <a:solidFill>
                  <a:schemeClr val="accent6"/>
                </a:solidFill>
                <a:sym typeface="+mn-ea"/>
              </a:rPr>
              <a:t>A lambda function can take any number of arguments, but can only have one expression.</a:t>
            </a:r>
            <a:r>
              <a:rPr lang="en-US" sz="1400" b="1">
                <a:solidFill>
                  <a:srgbClr val="92D050"/>
                </a:solidFill>
                <a:sym typeface="+mn-ea"/>
              </a:rPr>
              <a:t>:</a:t>
            </a:r>
            <a:endParaRPr lang="en-US" sz="1400" b="1">
              <a:solidFill>
                <a:srgbClr val="92D050"/>
              </a:solidFill>
              <a:sym typeface="+mn-ea"/>
            </a:endParaRPr>
          </a:p>
          <a:p>
            <a:pPr algn="l"/>
            <a:r>
              <a:rPr lang="en-US" sz="1400" b="1">
                <a:solidFill>
                  <a:srgbClr val="FF0000"/>
                </a:solidFill>
                <a:sym typeface="+mn-ea"/>
              </a:rPr>
              <a:t>functionName </a:t>
            </a:r>
            <a:r>
              <a:rPr lang="en-US" sz="1400" b="1">
                <a:solidFill>
                  <a:srgbClr val="00B0F0"/>
                </a:solidFill>
                <a:sym typeface="+mn-ea"/>
              </a:rPr>
              <a:t>=</a:t>
            </a:r>
            <a:r>
              <a:rPr lang="en-US" sz="1400" b="1">
                <a:solidFill>
                  <a:srgbClr val="FF0000"/>
                </a:solidFill>
                <a:sym typeface="+mn-ea"/>
              </a:rPr>
              <a:t> </a:t>
            </a:r>
            <a:r>
              <a:rPr lang="en-US" sz="1400" b="1">
                <a:solidFill>
                  <a:srgbClr val="00B0F0"/>
                </a:solidFill>
                <a:sym typeface="+mn-ea"/>
              </a:rPr>
              <a:t>lambda </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r>
              <a:rPr lang="en-US" sz="1400">
                <a:solidFill>
                  <a:schemeClr val="bg1"/>
                </a:solidFill>
                <a:sym typeface="+mn-ea"/>
              </a:rPr>
              <a:t># Single_Line_Return_Statement</a:t>
            </a:r>
            <a:endParaRPr lang="en-US" sz="1400">
              <a:solidFill>
                <a:schemeClr val="bg1"/>
              </a:solidFill>
              <a:sym typeface="+mn-ea"/>
            </a:endParaRPr>
          </a:p>
          <a:p>
            <a:pPr algn="l"/>
            <a:r>
              <a:rPr lang="en-US" sz="1400" b="1">
                <a:solidFill>
                  <a:schemeClr val="accent2"/>
                </a:solidFill>
                <a:sym typeface="+mn-ea"/>
              </a:rPr>
              <a:t>Example </a:t>
            </a:r>
            <a:endParaRPr lang="en-US" sz="1400" b="1">
              <a:solidFill>
                <a:schemeClr val="accent2"/>
              </a:solidFill>
              <a:sym typeface="+mn-ea"/>
            </a:endParaRPr>
          </a:p>
          <a:p>
            <a:pPr algn="l"/>
            <a:r>
              <a:rPr lang="en-US" sz="1400" b="1">
                <a:solidFill>
                  <a:srgbClr val="FF0000"/>
                </a:solidFill>
                <a:sym typeface="+mn-ea"/>
              </a:rPr>
              <a:t>x </a:t>
            </a:r>
            <a:r>
              <a:rPr lang="en-US" sz="1400" b="1">
                <a:solidFill>
                  <a:schemeClr val="accent2"/>
                </a:solidFill>
                <a:sym typeface="+mn-ea"/>
              </a:rPr>
              <a:t>= </a:t>
            </a:r>
            <a:r>
              <a:rPr lang="en-US" sz="1400" b="1">
                <a:solidFill>
                  <a:srgbClr val="00B0F0"/>
                </a:solidFill>
                <a:sym typeface="+mn-ea"/>
              </a:rPr>
              <a:t>lambda </a:t>
            </a:r>
            <a:r>
              <a:rPr lang="en-US" sz="1400" b="1">
                <a:solidFill>
                  <a:schemeClr val="bg1"/>
                </a:solidFill>
                <a:sym typeface="+mn-ea"/>
              </a:rPr>
              <a:t>a</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b</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c </a:t>
            </a:r>
            <a:r>
              <a:rPr lang="en-US" sz="1400" b="1">
                <a:solidFill>
                  <a:srgbClr val="00B0F0"/>
                </a:solidFill>
                <a:sym typeface="+mn-ea"/>
              </a:rPr>
              <a:t>:</a:t>
            </a:r>
            <a:r>
              <a:rPr lang="en-US" sz="1400" b="1">
                <a:solidFill>
                  <a:schemeClr val="bg1"/>
                </a:solidFill>
                <a:sym typeface="+mn-ea"/>
              </a:rPr>
              <a:t> a + b + c</a:t>
            </a:r>
            <a:r>
              <a:rPr lang="en-US" sz="1400" b="1">
                <a:solidFill>
                  <a:schemeClr val="accent2"/>
                </a:solidFill>
                <a:sym typeface="+mn-ea"/>
              </a:rPr>
              <a:t>    </a:t>
            </a:r>
            <a:r>
              <a:rPr lang="en-US" sz="1400" b="1">
                <a:solidFill>
                  <a:srgbClr val="FFFF00"/>
                </a:solidFill>
                <a:sym typeface="+mn-ea"/>
              </a:rPr>
              <a:t>or   </a:t>
            </a:r>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a</a:t>
            </a:r>
            <a:r>
              <a:rPr lang="en-US" sz="1400" b="1">
                <a:solidFill>
                  <a:srgbClr val="00B0F0"/>
                </a:solidFill>
                <a:sym typeface="+mn-ea"/>
              </a:rPr>
              <a:t>,</a:t>
            </a:r>
            <a:r>
              <a:rPr lang="en-US" sz="1400" b="1">
                <a:solidFill>
                  <a:schemeClr val="bg1"/>
                </a:solidFill>
                <a:sym typeface="+mn-ea"/>
              </a:rPr>
              <a:t>b</a:t>
            </a:r>
            <a:r>
              <a:rPr lang="en-US" sz="1400" b="1">
                <a:solidFill>
                  <a:srgbClr val="00B0F0"/>
                </a:solidFill>
                <a:sym typeface="+mn-ea"/>
              </a:rPr>
              <a:t>,</a:t>
            </a:r>
            <a:r>
              <a:rPr lang="en-US" sz="1400" b="1">
                <a:solidFill>
                  <a:schemeClr val="bg1"/>
                </a:solidFill>
                <a:sym typeface="+mn-ea"/>
              </a:rPr>
              <a:t>c</a:t>
            </a:r>
            <a:r>
              <a:rPr lang="en-US" sz="1400" b="1">
                <a:solidFill>
                  <a:srgbClr val="00B0F0"/>
                </a:solidFill>
                <a:sym typeface="+mn-ea"/>
              </a:rPr>
              <a:t>):</a:t>
            </a:r>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a+b+c</a:t>
            </a:r>
            <a:r>
              <a:rPr lang="en-US" sz="1400" b="1">
                <a:solidFill>
                  <a:schemeClr val="accent2"/>
                </a:solidFill>
                <a:sym typeface="+mn-ea"/>
              </a:rPr>
              <a:t>              </a:t>
            </a:r>
            <a:r>
              <a:rPr lang="en-US" sz="1400" b="1">
                <a:solidFill>
                  <a:srgbClr val="00B0F0"/>
                </a:solidFill>
                <a:sym typeface="+mn-ea"/>
              </a:rPr>
              <a:t>print(</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6</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2</a:t>
            </a:r>
            <a:r>
              <a:rPr lang="en-US" sz="1400" b="1">
                <a:solidFill>
                  <a:srgbClr val="00B0F0"/>
                </a:solidFill>
                <a:sym typeface="+mn-ea"/>
              </a:rPr>
              <a:t>))</a:t>
            </a:r>
            <a:r>
              <a:rPr lang="en-US" sz="1400" b="1">
                <a:solidFill>
                  <a:srgbClr val="FFFF00"/>
                </a:solidFill>
                <a:sym typeface="+mn-ea"/>
              </a:rPr>
              <a:t>#13  </a:t>
            </a:r>
            <a:endParaRPr lang="en-US" sz="1400" b="1">
              <a:solidFill>
                <a:srgbClr val="FFFF00"/>
              </a:solidFill>
              <a:sym typeface="+mn-ea"/>
            </a:endParaRPr>
          </a:p>
          <a:p>
            <a:pPr algn="l"/>
            <a:r>
              <a:rPr lang="en-US" sz="1400" b="1">
                <a:solidFill>
                  <a:schemeClr val="accent6"/>
                </a:solidFill>
                <a:sym typeface="+mn-ea"/>
              </a:rPr>
              <a:t>The power of lambda is better shown when you use them as an anonymous function inside another function.</a:t>
            </a:r>
            <a:endParaRPr lang="en-US" sz="1400" b="1">
              <a:solidFill>
                <a:schemeClr val="accent6"/>
              </a:solidFill>
              <a:sym typeface="+mn-ea"/>
            </a:endParaRPr>
          </a:p>
          <a:p>
            <a:pPr algn="l"/>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n</a:t>
            </a:r>
            <a:r>
              <a:rPr lang="en-US" sz="1400" b="1">
                <a:solidFill>
                  <a:srgbClr val="00B0F0"/>
                </a:solidFill>
                <a:sym typeface="+mn-ea"/>
              </a:rPr>
              <a:t>):</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rgbClr val="00B0F0"/>
                </a:solidFill>
                <a:sym typeface="+mn-ea"/>
              </a:rPr>
              <a:t>lambda </a:t>
            </a:r>
            <a:r>
              <a:rPr lang="en-US" sz="1400" b="1">
                <a:solidFill>
                  <a:schemeClr val="bg1"/>
                </a:solidFill>
                <a:sym typeface="+mn-ea"/>
              </a:rPr>
              <a:t>a </a:t>
            </a:r>
            <a:r>
              <a:rPr lang="en-US" sz="1400" b="1">
                <a:solidFill>
                  <a:srgbClr val="00B0F0"/>
                </a:solidFill>
                <a:sym typeface="+mn-ea"/>
              </a:rPr>
              <a:t>:</a:t>
            </a:r>
            <a:r>
              <a:rPr lang="en-US" sz="1400" b="1">
                <a:solidFill>
                  <a:schemeClr val="bg1"/>
                </a:solidFill>
                <a:sym typeface="+mn-ea"/>
              </a:rPr>
              <a:t> a * n</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bg1"/>
                </a:solidFill>
                <a:sym typeface="+mn-ea"/>
              </a:rPr>
              <a:t>mydoubler = myfunc(2)			</a:t>
            </a:r>
            <a:r>
              <a:rPr lang="en-US" sz="1400" b="1">
                <a:solidFill>
                  <a:srgbClr val="00B0F0"/>
                </a:solidFill>
                <a:sym typeface="+mn-ea"/>
              </a:rPr>
              <a:t>print</a:t>
            </a:r>
            <a:r>
              <a:rPr lang="en-US" sz="1400" b="1">
                <a:solidFill>
                  <a:schemeClr val="bg1"/>
                </a:solidFill>
                <a:sym typeface="+mn-ea"/>
              </a:rPr>
              <a:t>(mydoubler(11))</a:t>
            </a:r>
            <a:r>
              <a:rPr lang="en-US" sz="1400" b="1">
                <a:solidFill>
                  <a:srgbClr val="FFFF00"/>
                </a:solidFill>
                <a:sym typeface="+mn-ea"/>
              </a:rPr>
              <a:t>#22</a:t>
            </a:r>
            <a:endParaRPr lang="en-US" sz="1400" b="1">
              <a:solidFill>
                <a:schemeClr val="bg1"/>
              </a:solidFill>
              <a:sym typeface="+mn-ea"/>
            </a:endParaRPr>
          </a:p>
        </p:txBody>
      </p:sp>
      <p:sp>
        <p:nvSpPr>
          <p:cNvPr id="24" name="Rectangles 23"/>
          <p:cNvSpPr/>
          <p:nvPr/>
        </p:nvSpPr>
        <p:spPr>
          <a:xfrm>
            <a:off x="43815" y="4585970"/>
            <a:ext cx="3056255" cy="1600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Example </a:t>
            </a:r>
            <a:r>
              <a:rPr lang="en-US" sz="1400" b="1">
                <a:solidFill>
                  <a:srgbClr val="00B0F0"/>
                </a:solidFill>
                <a:highlight>
                  <a:srgbClr val="FFFF00"/>
                </a:highlight>
                <a:sym typeface="+mn-ea"/>
              </a:rPr>
              <a:t>:- </a:t>
            </a:r>
            <a:endParaRPr lang="en-US" sz="1400" b="1">
              <a:solidFill>
                <a:srgbClr val="00B0F0"/>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country </a:t>
            </a:r>
            <a:r>
              <a:rPr lang="en-US" sz="1400" b="1">
                <a:solidFill>
                  <a:srgbClr val="00B0F0"/>
                </a:solidFill>
                <a:sym typeface="+mn-ea"/>
              </a:rPr>
              <a:t>= </a:t>
            </a:r>
            <a:r>
              <a:rPr lang="en-US" sz="1400" b="1">
                <a:solidFill>
                  <a:schemeClr val="bg1"/>
                </a:solidFill>
                <a:sym typeface="+mn-ea"/>
              </a:rPr>
              <a:t>"Norway"</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print(</a:t>
            </a:r>
            <a:r>
              <a:rPr lang="en-US" sz="1400" b="1">
                <a:solidFill>
                  <a:schemeClr val="bg1"/>
                </a:solidFill>
                <a:sym typeface="+mn-ea"/>
              </a:rPr>
              <a:t>country</a:t>
            </a:r>
            <a:r>
              <a:rPr lang="en-US" sz="1400" b="1">
                <a:solidFill>
                  <a:srgbClr val="00B0F0"/>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("Sweden")</a:t>
            </a:r>
            <a:r>
              <a:rPr lang="en-US" sz="1400">
                <a:solidFill>
                  <a:schemeClr val="bg1"/>
                </a:solidFill>
                <a:sym typeface="+mn-ea"/>
              </a:rPr>
              <a:t> </a:t>
            </a:r>
            <a:r>
              <a:rPr lang="en-US" sz="1400" b="1">
                <a:solidFill>
                  <a:srgbClr val="FFFF00"/>
                </a:solidFill>
                <a:sym typeface="+mn-ea"/>
              </a:rPr>
              <a:t># Sweden     </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my_function</a:t>
            </a:r>
            <a:r>
              <a:rPr lang="en-US" sz="1400" b="1">
                <a:solidFill>
                  <a:schemeClr val="bg1"/>
                </a:solidFill>
                <a:sym typeface="+mn-ea"/>
              </a:rPr>
              <a:t>("India")</a:t>
            </a:r>
            <a:r>
              <a:rPr lang="en-US" sz="1400">
                <a:solidFill>
                  <a:schemeClr val="bg1"/>
                </a:solidFill>
                <a:sym typeface="+mn-ea"/>
              </a:rPr>
              <a:t> </a:t>
            </a:r>
            <a:r>
              <a:rPr lang="en-US" sz="1400" b="1">
                <a:solidFill>
                  <a:srgbClr val="FFFF00"/>
                </a:solidFill>
                <a:sym typeface="+mn-ea"/>
              </a:rPr>
              <a:t># India</a:t>
            </a:r>
            <a:r>
              <a:rPr lang="en-US" sz="1400" b="1">
                <a:solidFill>
                  <a:schemeClr val="bg1"/>
                </a:solidFill>
                <a:sym typeface="+mn-ea"/>
              </a:rPr>
              <a:t>   </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a:t>
            </a:r>
            <a:r>
              <a:rPr lang="en-US" sz="1400">
                <a:solidFill>
                  <a:schemeClr val="bg1"/>
                </a:solidFill>
                <a:sym typeface="+mn-ea"/>
              </a:rPr>
              <a:t> </a:t>
            </a:r>
            <a:r>
              <a:rPr lang="en-US" sz="1400" b="1">
                <a:solidFill>
                  <a:srgbClr val="FFFF00"/>
                </a:solidFill>
                <a:sym typeface="+mn-ea"/>
              </a:rPr>
              <a:t># Norway  	</a:t>
            </a:r>
            <a:endParaRPr lang="en-US" sz="1400" b="1">
              <a:solidFill>
                <a:srgbClr val="FFFF00"/>
              </a:solidFill>
              <a:sym typeface="+mn-ea"/>
            </a:endParaRPr>
          </a:p>
          <a:p>
            <a:pPr algn="l"/>
            <a:r>
              <a:rPr lang="en-US" sz="1400" b="1">
                <a:solidFill>
                  <a:srgbClr val="FFFF00"/>
                </a:solidFill>
                <a:sym typeface="+mn-ea"/>
              </a:rPr>
              <a:t> </a:t>
            </a:r>
            <a:r>
              <a:rPr lang="en-US" sz="1400" b="1">
                <a:solidFill>
                  <a:schemeClr val="accent2"/>
                </a:solidFill>
                <a:sym typeface="+mn-ea"/>
              </a:rPr>
              <a:t>my_function</a:t>
            </a:r>
            <a:r>
              <a:rPr lang="en-US" sz="1400" b="1">
                <a:solidFill>
                  <a:schemeClr val="bg1"/>
                </a:solidFill>
                <a:sym typeface="+mn-ea"/>
              </a:rPr>
              <a:t>("Brazil")</a:t>
            </a:r>
            <a:r>
              <a:rPr lang="en-US" sz="1400">
                <a:solidFill>
                  <a:schemeClr val="bg1"/>
                </a:solidFill>
                <a:sym typeface="+mn-ea"/>
              </a:rPr>
              <a:t> </a:t>
            </a:r>
            <a:r>
              <a:rPr lang="en-US" sz="1400" b="1">
                <a:solidFill>
                  <a:srgbClr val="FFFF00"/>
                </a:solidFill>
                <a:sym typeface="+mn-ea"/>
              </a:rPr>
              <a:t># Brazil</a:t>
            </a:r>
            <a:endParaRPr lang="en-US" sz="1400" b="1">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-Inheritance</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Inheritance in OOP = When a class derives from another class. The child class will inherit all the public and protected properties and methods from the parent class. In addition, it can have its own properties and methods. An inherited class is defined by using the extends keyword.</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valueOf() </a:t>
            </a:r>
            <a:endParaRPr lang="en-US" sz="1400" b="1">
              <a:solidFill>
                <a:schemeClr val="accent1"/>
              </a:solidFill>
              <a:sym typeface="+mn-ea"/>
            </a:endParaRPr>
          </a:p>
          <a:p>
            <a:pPr algn="l"/>
            <a:r>
              <a:rPr lang="en-US" sz="1400" b="1">
                <a:solidFill>
                  <a:schemeClr val="accent1"/>
                </a:solidFill>
                <a:sym typeface="+mn-ea"/>
              </a:rPr>
              <a:t>normalize(</a:t>
            </a:r>
            <a:r>
              <a:rPr lang="en-US" sz="1400" b="1">
                <a:solidFill>
                  <a:schemeClr val="bg1"/>
                </a:solidFill>
                <a:sym typeface="+mn-ea"/>
              </a:rPr>
              <a:t>form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raw``</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085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3457575" y="5836920"/>
            <a:ext cx="4842510"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3005" y="324358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09093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100" y="1855470"/>
            <a:ext cx="3265805" cy="1404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4065" y="22586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5970" y="29267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154749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3" name="Rectangles 2"/>
          <p:cNvSpPr/>
          <p:nvPr/>
        </p:nvSpPr>
        <p:spPr>
          <a:xfrm>
            <a:off x="104140" y="518795"/>
            <a:ext cx="2178685" cy="1925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 </a:t>
            </a:r>
            <a:r>
              <a:rPr lang="en-US" sz="1400" b="1">
                <a:solidFill>
                  <a:schemeClr val="accent1"/>
                </a:solidFill>
                <a:sym typeface="+mn-ea"/>
              </a:rPr>
              <a:t>single</a:t>
            </a:r>
            <a:r>
              <a:rPr lang="en-US" sz="1400" b="1">
                <a:solidFill>
                  <a:schemeClr val="accent6"/>
                </a:solidFill>
                <a:sym typeface="+mn-ea"/>
              </a:rPr>
              <a:t>/</a:t>
            </a:r>
            <a:r>
              <a:rPr lang="en-US" sz="1400" b="1">
                <a:solidFill>
                  <a:schemeClr val="accent1"/>
                </a:solidFill>
                <a:sym typeface="+mn-ea"/>
              </a:rPr>
              <a:t>double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triple-single</a:t>
            </a:r>
            <a:r>
              <a:rPr lang="en-US" sz="1400" b="1">
                <a:solidFill>
                  <a:schemeClr val="accent6"/>
                </a:solidFill>
                <a:sym typeface="+mn-ea"/>
              </a:rPr>
              <a:t>/</a:t>
            </a:r>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r>
              <a:rPr lang="en-US" sz="1400" b="1">
                <a:solidFill>
                  <a:schemeClr val="accent6"/>
                </a:solidFill>
                <a:sym typeface="+mn-ea"/>
              </a:rPr>
              <a:t> </a:t>
            </a:r>
            <a:endParaRPr lang="en-US" sz="1400" b="1">
              <a:solidFill>
                <a:schemeClr val="accent6"/>
              </a:solidFill>
            </a:endParaRPr>
          </a:p>
          <a:p>
            <a:pPr algn="l"/>
            <a:r>
              <a:rPr lang="en-US" sz="1400" b="1">
                <a:solidFill>
                  <a:srgbClr val="7030A0"/>
                </a:solidFill>
                <a:sym typeface="+mn-ea"/>
              </a:rPr>
              <a:t>Multi-line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a:t>
            </a:r>
            <a:r>
              <a:rPr lang="en-US" sz="1400" b="1">
                <a:solidFill>
                  <a:schemeClr val="accent1"/>
                </a:solidFill>
                <a:sym typeface="+mn-ea"/>
              </a:rPr>
              <a:t> triple-single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endParaRPr lang="en-US" sz="1400" b="1">
              <a:solidFill>
                <a:schemeClr val="accent1"/>
              </a:solidFill>
              <a:sym typeface="+mn-ea"/>
            </a:endParaRPr>
          </a:p>
        </p:txBody>
      </p:sp>
      <p:sp>
        <p:nvSpPr>
          <p:cNvPr id="26" name="Rectangles 25"/>
          <p:cNvSpPr/>
          <p:nvPr/>
        </p:nvSpPr>
        <p:spPr>
          <a:xfrm>
            <a:off x="2282190" y="127000"/>
            <a:ext cx="3067685" cy="19246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sz="1400" b="1">
                <a:solidFill>
                  <a:schemeClr val="tx1"/>
                </a:solidFill>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add characterat start/end of the String</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27" name="Rectangles 26"/>
          <p:cNvSpPr/>
          <p:nvPr/>
        </p:nvSpPr>
        <p:spPr>
          <a:xfrm>
            <a:off x="104140" y="2444115"/>
            <a:ext cx="2178685"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1"/>
              </a:solidFill>
              <a:sym typeface="+mn-ea"/>
            </a:endParaRPr>
          </a:p>
        </p:txBody>
      </p:sp>
      <p:sp>
        <p:nvSpPr>
          <p:cNvPr id="30" name="Rectangles 29"/>
          <p:cNvSpPr/>
          <p:nvPr/>
        </p:nvSpPr>
        <p:spPr>
          <a:xfrm>
            <a:off x="104140" y="3030220"/>
            <a:ext cx="2178050" cy="9036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String With Variable</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104140" y="3933825"/>
            <a:ext cx="217868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solidFill>
                  <a:schemeClr val="tx1"/>
                </a:solidFill>
                <a:highlight>
                  <a:srgbClr val="FFFF00"/>
                </a:highlight>
                <a:sym typeface="+mn-ea"/>
              </a:rPr>
              <a:t>Case Converter..</a:t>
            </a:r>
            <a:r>
              <a:rPr lang="en-US" b="1">
                <a:solidFill>
                  <a:schemeClr val="tx1"/>
                </a:solidFill>
                <a:highlight>
                  <a:srgbClr val="FFFF00"/>
                </a:highlight>
                <a:sym typeface="+mn-ea"/>
              </a:rPr>
              <a:t>.</a:t>
            </a:r>
            <a:r>
              <a:rPr lang="en-US" sz="1400">
                <a:highlight>
                  <a:srgbClr val="FFFF00"/>
                </a:highlight>
                <a:sym typeface="+mn-ea"/>
              </a:rPr>
              <a:t>  </a:t>
            </a:r>
            <a:r>
              <a:rPr lang="en-US" sz="1400" b="1">
                <a:solidFill>
                  <a:schemeClr val="accent1"/>
                </a:solidFill>
                <a:highlight>
                  <a:srgbClr val="FFFF00"/>
                </a:highlight>
                <a:sym typeface="+mn-ea"/>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capitalize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title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lower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casefold</a:t>
            </a:r>
            <a:r>
              <a:rPr lang="en-US" sz="1400">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upper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swapcase</a:t>
            </a:r>
            <a:r>
              <a:rPr lang="en-US" sz="1400">
                <a:solidFill>
                  <a:schemeClr val="accent1"/>
                </a:solidFill>
                <a:sym typeface="+mn-ea"/>
              </a:rPr>
              <a:t>()</a:t>
            </a:r>
            <a:endParaRPr lang="en-US" sz="1400">
              <a:solidFill>
                <a:schemeClr val="accent1"/>
              </a:solidFill>
              <a:sym typeface="+mn-ea"/>
            </a:endParaRPr>
          </a:p>
        </p:txBody>
      </p:sp>
      <p:sp>
        <p:nvSpPr>
          <p:cNvPr id="8" name="Rectangles 7"/>
          <p:cNvSpPr/>
          <p:nvPr/>
        </p:nvSpPr>
        <p:spPr>
          <a:xfrm>
            <a:off x="2281555" y="2078990"/>
            <a:ext cx="3068320" cy="28067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with + Operator </a:t>
            </a:r>
            <a:endParaRPr lang="en-US" sz="1400" b="1">
              <a:solidFill>
                <a:schemeClr val="accent6"/>
              </a:solidFill>
              <a:sym typeface="+mn-ea"/>
            </a:endParaRPr>
          </a:p>
          <a:p>
            <a:pPr algn="l"/>
            <a:r>
              <a:rPr lang="en-US" sz="1400" b="1">
                <a:solidFill>
                  <a:schemeClr val="accent6"/>
                </a:solidFill>
                <a:sym typeface="+mn-ea"/>
              </a:rPr>
              <a:t>with * Operator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6" name="Rectangles 5"/>
          <p:cNvSpPr/>
          <p:nvPr/>
        </p:nvSpPr>
        <p:spPr>
          <a:xfrm>
            <a:off x="2281555" y="4852670"/>
            <a:ext cx="3068955" cy="1568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rstrip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chemeClr val="accent1"/>
              </a:solidFill>
              <a:sym typeface="+mn-ea"/>
            </a:endParaRPr>
          </a:p>
        </p:txBody>
      </p:sp>
      <p:sp>
        <p:nvSpPr>
          <p:cNvPr id="7" name="Rectangles 6"/>
          <p:cNvSpPr/>
          <p:nvPr/>
        </p:nvSpPr>
        <p:spPr>
          <a:xfrm>
            <a:off x="5350510" y="127000"/>
            <a:ext cx="2810510"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8161655" y="127000"/>
            <a:ext cx="3850005"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349875" y="5351145"/>
            <a:ext cx="4575175" cy="1069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160385" y="1009015"/>
            <a:ext cx="3851275" cy="1572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1"/>
              </a:solidFill>
              <a:sym typeface="+mn-ea"/>
            </a:endParaRPr>
          </a:p>
        </p:txBody>
      </p:sp>
      <p:sp>
        <p:nvSpPr>
          <p:cNvPr id="12" name="Rectangles 11"/>
          <p:cNvSpPr/>
          <p:nvPr/>
        </p:nvSpPr>
        <p:spPr>
          <a:xfrm>
            <a:off x="5351145" y="4664075"/>
            <a:ext cx="4574540" cy="687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Encodes The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b="1">
              <a:solidFill>
                <a:schemeClr val="accent1"/>
              </a:solidFill>
              <a:sym typeface="+mn-ea"/>
            </a:endParaRPr>
          </a:p>
        </p:txBody>
      </p:sp>
      <p:sp>
        <p:nvSpPr>
          <p:cNvPr id="15" name="Rectangles 14"/>
          <p:cNvSpPr/>
          <p:nvPr/>
        </p:nvSpPr>
        <p:spPr>
          <a:xfrm>
            <a:off x="9926320" y="4652645"/>
            <a:ext cx="2205355" cy="2058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Check Valid String..</a:t>
            </a:r>
            <a:r>
              <a:rPr lang="en-US" sz="1400">
                <a:highlight>
                  <a:srgbClr val="FFFF00"/>
                </a:highlight>
              </a:rPr>
              <a:t>.    </a:t>
            </a:r>
            <a:r>
              <a:rPr lang="en-US" sz="1400" b="1">
                <a:solidFill>
                  <a:schemeClr val="accent1"/>
                </a:solidFill>
              </a:rPr>
              <a:t> </a:t>
            </a:r>
            <a:endParaRPr lang="en-US" sz="1400" b="1">
              <a:solidFill>
                <a:schemeClr val="accent6"/>
              </a:solidFill>
              <a:sym typeface="+mn-ea"/>
            </a:endParaRPr>
          </a:p>
          <a:p>
            <a:pPr algn="l"/>
            <a:r>
              <a:rPr lang="en-US" sz="1400" b="1">
                <a:solidFill>
                  <a:schemeClr val="accent1"/>
                </a:solidFill>
                <a:sym typeface="+mn-ea"/>
              </a:rPr>
              <a:t>isalnum()          isalpha()</a:t>
            </a:r>
            <a:endParaRPr lang="en-US" sz="1400" b="1">
              <a:solidFill>
                <a:schemeClr val="accent1"/>
              </a:solidFill>
              <a:sym typeface="+mn-ea"/>
            </a:endParaRPr>
          </a:p>
          <a:p>
            <a:pPr algn="l"/>
            <a:r>
              <a:rPr lang="en-US" sz="1400" b="1">
                <a:solidFill>
                  <a:schemeClr val="accent1"/>
                </a:solidFill>
                <a:sym typeface="+mn-ea"/>
              </a:rPr>
              <a:t>isnumeric()      isdecimal()</a:t>
            </a:r>
            <a:endParaRPr lang="en-US" sz="1400" b="1">
              <a:solidFill>
                <a:schemeClr val="accent1"/>
              </a:solidFill>
              <a:sym typeface="+mn-ea"/>
            </a:endParaRPr>
          </a:p>
          <a:p>
            <a:pPr algn="l"/>
            <a:r>
              <a:rPr lang="en-US" sz="1400" b="1">
                <a:solidFill>
                  <a:schemeClr val="accent1"/>
                </a:solidFill>
                <a:sym typeface="+mn-ea"/>
              </a:rPr>
              <a:t>isdigit()             isascii()</a:t>
            </a:r>
            <a:endParaRPr lang="en-US" sz="1400" b="1">
              <a:solidFill>
                <a:schemeClr val="accent1"/>
              </a:solidFill>
              <a:sym typeface="+mn-ea"/>
            </a:endParaRPr>
          </a:p>
          <a:p>
            <a:pPr algn="l"/>
            <a:r>
              <a:rPr lang="en-US" sz="1400" b="1">
                <a:solidFill>
                  <a:schemeClr val="accent1"/>
                </a:solidFill>
                <a:sym typeface="+mn-ea"/>
              </a:rPr>
              <a:t>istitle()              islower()</a:t>
            </a:r>
            <a:endParaRPr lang="en-US" sz="1400" b="1">
              <a:solidFill>
                <a:schemeClr val="accent1"/>
              </a:solidFill>
              <a:sym typeface="+mn-ea"/>
            </a:endParaRPr>
          </a:p>
          <a:p>
            <a:pPr algn="l"/>
            <a:r>
              <a:rPr lang="en-US" sz="1400" b="1">
                <a:solidFill>
                  <a:schemeClr val="accent1"/>
                </a:solidFill>
                <a:sym typeface="+mn-ea"/>
              </a:rPr>
              <a:t>isupper()           isspace()</a:t>
            </a:r>
            <a:endParaRPr lang="en-US" sz="1400" b="1">
              <a:solidFill>
                <a:schemeClr val="accent1"/>
              </a:solidFill>
              <a:sym typeface="+mn-ea"/>
            </a:endParaRPr>
          </a:p>
          <a:p>
            <a:pPr algn="l"/>
            <a:r>
              <a:rPr lang="en-US" sz="1400" b="1">
                <a:solidFill>
                  <a:schemeClr val="accent1"/>
                </a:solidFill>
                <a:sym typeface="+mn-ea"/>
              </a:rPr>
              <a:t>isidentifier()     isprintable()</a:t>
            </a:r>
            <a:endParaRPr lang="en-US" sz="1400" b="1">
              <a:solidFill>
                <a:schemeClr val="accent1"/>
              </a:solidFill>
              <a:sym typeface="+mn-ea"/>
            </a:endParaRPr>
          </a:p>
        </p:txBody>
      </p:sp>
      <p:sp>
        <p:nvSpPr>
          <p:cNvPr id="13" name="Rectangles 12"/>
          <p:cNvSpPr/>
          <p:nvPr/>
        </p:nvSpPr>
        <p:spPr>
          <a:xfrm>
            <a:off x="5349875" y="1052830"/>
            <a:ext cx="2810510" cy="13912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Valid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14" name="Rectangles 13"/>
          <p:cNvSpPr/>
          <p:nvPr/>
        </p:nvSpPr>
        <p:spPr>
          <a:xfrm>
            <a:off x="5351145" y="2590800"/>
            <a:ext cx="3289300" cy="19640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16" name="Rectangles 15"/>
          <p:cNvSpPr/>
          <p:nvPr/>
        </p:nvSpPr>
        <p:spPr>
          <a:xfrm>
            <a:off x="8747125" y="2747010"/>
            <a:ext cx="2992755" cy="671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List To String...</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46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4" name="Rectangles 3"/>
          <p:cNvSpPr/>
          <p:nvPr/>
        </p:nvSpPr>
        <p:spPr>
          <a:xfrm>
            <a:off x="8013065" y="457835"/>
            <a:ext cx="3987165" cy="2928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between single/double/triple-single/triple-double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sym typeface="+mn-ea"/>
              </a:rPr>
              <a:t> </a:t>
            </a:r>
            <a:endParaRPr lang="en-US" sz="1400" b="1">
              <a:solidFill>
                <a:schemeClr val="bg1"/>
              </a:solidFill>
            </a:endParaRPr>
          </a:p>
          <a:p>
            <a:pPr algn="l"/>
            <a:r>
              <a:rPr lang="en-US" sz="1400" b="1">
                <a:solidFill>
                  <a:schemeClr val="accent6"/>
                </a:solidFill>
                <a:sym typeface="+mn-ea"/>
              </a:rPr>
              <a:t>between 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triple-single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between triple-double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a:t>
            </a:r>
            <a:r>
              <a:rPr lang="en-US" sz="1400" b="1">
                <a:solidFill>
                  <a:schemeClr val="accent6"/>
                </a:solidFill>
                <a:sym typeface="+mn-ea"/>
              </a:rPr>
              <a:t>triple-single</a:t>
            </a:r>
            <a:r>
              <a:rPr lang="en-US" sz="1400" b="1">
                <a:solidFill>
                  <a:schemeClr val="accent6"/>
                </a:solidFill>
                <a:sym typeface="+mn-ea"/>
              </a:rPr>
              <a:t>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triple-double quotes :-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a:solidFill>
                <a:schemeClr val="accent2"/>
              </a:solidFill>
              <a:sym typeface="+mn-ea"/>
            </a:endParaRPr>
          </a:p>
        </p:txBody>
      </p:sp>
      <p:sp>
        <p:nvSpPr>
          <p:cNvPr id="12" name="Rectangles 11"/>
          <p:cNvSpPr/>
          <p:nvPr/>
        </p:nvSpPr>
        <p:spPr>
          <a:xfrm>
            <a:off x="8409940" y="5457825"/>
            <a:ext cx="3641090" cy="1293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8974455" y="4963795"/>
            <a:ext cx="2511425" cy="415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16" name="矩形 23"/>
          <p:cNvSpPr/>
          <p:nvPr/>
        </p:nvSpPr>
        <p:spPr>
          <a:xfrm>
            <a:off x="8461375" y="19685"/>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20" name="Rectangles 19"/>
          <p:cNvSpPr/>
          <p:nvPr/>
        </p:nvSpPr>
        <p:spPr>
          <a:xfrm>
            <a:off x="6990080" y="214630"/>
            <a:ext cx="939800" cy="1539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2"/>
                </a:solidFill>
                <a:sym typeface="+mn-ea"/>
              </a:rPr>
              <a:t>JavaScript</a:t>
            </a:r>
            <a:endParaRPr lang="en-US" sz="1400" b="1">
              <a:solidFill>
                <a:schemeClr val="accent2"/>
              </a:solidFill>
              <a:sym typeface="+mn-ea"/>
            </a:endParaRPr>
          </a:p>
          <a:p>
            <a:pPr algn="l"/>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9170035" y="3689985"/>
            <a:ext cx="1925955" cy="324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8013065" y="4062730"/>
            <a:ext cx="1626870" cy="822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4" name="Rectangles 23"/>
          <p:cNvSpPr/>
          <p:nvPr/>
        </p:nvSpPr>
        <p:spPr>
          <a:xfrm>
            <a:off x="10455275" y="4063365"/>
            <a:ext cx="1595755"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a:t>
            </a:r>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6"/>
              </a:solidFill>
            </a:endParaRPr>
          </a:p>
        </p:txBody>
      </p:sp>
      <p:sp>
        <p:nvSpPr>
          <p:cNvPr id="26" name="Rectangles 25"/>
          <p:cNvSpPr/>
          <p:nvPr/>
        </p:nvSpPr>
        <p:spPr>
          <a:xfrm>
            <a:off x="104140" y="290004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04140" y="413956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矩形 23"/>
          <p:cNvSpPr/>
          <p:nvPr/>
        </p:nvSpPr>
        <p:spPr>
          <a:xfrm>
            <a:off x="104140" y="0"/>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104140" y="316865"/>
            <a:ext cx="4070350" cy="24517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11" name="Rectangles 10"/>
          <p:cNvSpPr/>
          <p:nvPr/>
        </p:nvSpPr>
        <p:spPr>
          <a:xfrm>
            <a:off x="103505" y="2768600"/>
            <a:ext cx="4070985" cy="2963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a:t>
            </a:r>
            <a:endParaRPr lang="en-US" sz="1400" b="1">
              <a:solidFill>
                <a:schemeClr val="bg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accent6"/>
                </a:solidFill>
                <a:sym typeface="+mn-ea"/>
              </a:rPr>
              <a:t>using triple-single quotes</a:t>
            </a:r>
            <a:endParaRPr lang="en-US" sz="1400" b="1">
              <a:solidFill>
                <a:schemeClr val="accent6"/>
              </a:solidFill>
              <a:sym typeface="+mn-ea"/>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a:t>
            </a:r>
            <a:r>
              <a:rPr lang="en-US" sz="1400" b="1">
                <a:solidFill>
                  <a:schemeClr val="accent1"/>
                </a:solidFill>
                <a:sym typeface="+mn-ea"/>
              </a:rPr>
              <a:t> ,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using triple-double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accent1"/>
              </a:solidFill>
            </a:endParaRPr>
          </a:p>
        </p:txBody>
      </p:sp>
      <p:sp>
        <p:nvSpPr>
          <p:cNvPr id="5" name="矩形 23"/>
          <p:cNvSpPr/>
          <p:nvPr/>
        </p:nvSpPr>
        <p:spPr>
          <a:xfrm>
            <a:off x="8611235" y="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5415280" y="343535"/>
            <a:ext cx="6685915"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25" name="Rectangles 24"/>
          <p:cNvSpPr/>
          <p:nvPr/>
        </p:nvSpPr>
        <p:spPr>
          <a:xfrm>
            <a:off x="5415280" y="1471930"/>
            <a:ext cx="668591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the first character to upperCase and the rest to lowerCase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capitalize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the first character of each word to upperCase:-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title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lower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casefold</a:t>
            </a:r>
            <a:r>
              <a:rPr lang="en-US" sz="1400">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converts a string to upperCase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upper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Swaps cases, lower case becomes upper case and vice versa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swapcase</a:t>
            </a:r>
            <a:r>
              <a:rPr lang="en-US" sz="1400">
                <a:solidFill>
                  <a:srgbClr val="0070C0"/>
                </a:solidFill>
                <a:sym typeface="+mn-ea"/>
              </a:rPr>
              <a:t>()</a:t>
            </a:r>
            <a:endParaRPr lang="en-US" sz="1400">
              <a:solidFill>
                <a:schemeClr val="bg1"/>
              </a:solidFill>
              <a:sym typeface="+mn-ea"/>
            </a:endParaRPr>
          </a:p>
        </p:txBody>
      </p:sp>
      <p:sp>
        <p:nvSpPr>
          <p:cNvPr id="19" name="Rectangles 18"/>
          <p:cNvSpPr/>
          <p:nvPr/>
        </p:nvSpPr>
        <p:spPr>
          <a:xfrm>
            <a:off x="104140" y="5732145"/>
            <a:ext cx="5130800" cy="798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8" name="Rectangles 7"/>
          <p:cNvSpPr/>
          <p:nvPr/>
        </p:nvSpPr>
        <p:spPr>
          <a:xfrm>
            <a:off x="133350" y="343535"/>
            <a:ext cx="7803515" cy="2156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280035" y="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
        <p:nvSpPr>
          <p:cNvPr id="17" name="Rectangles 16"/>
          <p:cNvSpPr/>
          <p:nvPr/>
        </p:nvSpPr>
        <p:spPr>
          <a:xfrm>
            <a:off x="133350" y="2499995"/>
            <a:ext cx="7803515" cy="29089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a:t>
            </a:r>
            <a:r>
              <a:rPr lang="en-US" sz="1400" b="1">
                <a:solidFill>
                  <a:schemeClr val="bg1"/>
                </a:solidFill>
                <a:highlight>
                  <a:srgbClr val="000000">
                    <a:alpha val="0"/>
                  </a:srgbClr>
                </a:highlight>
                <a:sym typeface="+mn-ea"/>
              </a:rPr>
              <a:t>String1String2....  </a:t>
            </a:r>
            <a:endParaRPr lang="en-US" sz="1400" b="1">
              <a:solidFill>
                <a:schemeClr val="accent6"/>
              </a:solidFill>
              <a:sym typeface="+mn-ea"/>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2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String1String1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and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Zero(0)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5873750" cy="1355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6" name="Rectangles 15"/>
          <p:cNvSpPr/>
          <p:nvPr/>
        </p:nvSpPr>
        <p:spPr>
          <a:xfrm>
            <a:off x="90805" y="1788795"/>
            <a:ext cx="5874385" cy="1415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start/leftSide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end/rightSide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rstrip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sets the tab size to the specified number of whitespaces in a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rgbClr val="0070C0"/>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6226810" y="433705"/>
            <a:ext cx="5873750" cy="15963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b="1">
                <a:solidFill>
                  <a:schemeClr val="accent6"/>
                </a:solidFill>
                <a:sym typeface="+mn-ea"/>
              </a:rPr>
              <a:t>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0" name="Rectangles 19"/>
          <p:cNvSpPr/>
          <p:nvPr/>
        </p:nvSpPr>
        <p:spPr>
          <a:xfrm>
            <a:off x="6226810" y="2156460"/>
            <a:ext cx="5873750" cy="8267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3644900"/>
            <a:ext cx="4531995" cy="1700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180975" y="330136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3437890"/>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227445" y="303911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1" name="Rectangles 30"/>
          <p:cNvSpPr/>
          <p:nvPr/>
        </p:nvSpPr>
        <p:spPr>
          <a:xfrm>
            <a:off x="90805" y="5345430"/>
            <a:ext cx="4531995" cy="12490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chemeClr val="bg1"/>
              </a:solidFill>
              <a:sym typeface="+mn-ea"/>
            </a:endParaRPr>
          </a:p>
        </p:txBody>
      </p:sp>
      <p:sp>
        <p:nvSpPr>
          <p:cNvPr id="32" name="Rectangles 31"/>
          <p:cNvSpPr/>
          <p:nvPr/>
        </p:nvSpPr>
        <p:spPr>
          <a:xfrm>
            <a:off x="4986020" y="4705985"/>
            <a:ext cx="7114540" cy="1888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a:t>
            </a:r>
            <a:r>
              <a:rPr lang="en-US" sz="1400" b="1">
                <a:solidFill>
                  <a:schemeClr val="bg1"/>
                </a:solidFill>
                <a:sym typeface="+mn-ea"/>
              </a:rPr>
              <a:t> </a:t>
            </a:r>
            <a:r>
              <a:rPr lang="en-US" sz="1400" b="1">
                <a:solidFill>
                  <a:srgbClr val="0070C0"/>
                </a:solidFill>
                <a:sym typeface="+mn-ea"/>
              </a:rPr>
              <a:t>)</a:t>
            </a:r>
            <a:endParaRPr lang="en-US" sz="1400" b="1">
              <a:solidFill>
                <a:srgbClr val="0070C0"/>
              </a:solidFill>
              <a:sym typeface="+mn-ea"/>
            </a:endParaRPr>
          </a:p>
          <a:p>
            <a:pPr algn="l"/>
            <a:endParaRPr lang="en-US" sz="1400" b="1">
              <a:solidFill>
                <a:schemeClr val="accent6"/>
              </a:solidFill>
              <a:sym typeface="+mn-ea"/>
            </a:endParaRPr>
          </a:p>
          <a:p>
            <a:pPr algn="l"/>
            <a:r>
              <a:rPr lang="en-US" sz="1400" b="1">
                <a:solidFill>
                  <a:schemeClr val="accent6"/>
                </a:solidFill>
                <a:sym typeface="+mn-ea"/>
              </a:rPr>
              <a:t>Returns the translation table which specifies the conversions that can be used by translate()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6"/>
                </a:solidFill>
                <a:sym typeface="+mn-ea"/>
              </a:rPr>
              <a:t>Returns the argument string after performing the translations using the translation 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4767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1440" y="343535"/>
            <a:ext cx="5967095"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6" name="Rectangles 5"/>
          <p:cNvSpPr/>
          <p:nvPr/>
        </p:nvSpPr>
        <p:spPr>
          <a:xfrm>
            <a:off x="90805" y="4279900"/>
            <a:ext cx="5967730" cy="2481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number of times a specified value occurs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447675"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9" name="Rectangles 8"/>
          <p:cNvSpPr/>
          <p:nvPr/>
        </p:nvSpPr>
        <p:spPr>
          <a:xfrm>
            <a:off x="6390640" y="343535"/>
            <a:ext cx="5693410" cy="1657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89673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11" name="矩形 23"/>
          <p:cNvSpPr/>
          <p:nvPr/>
        </p:nvSpPr>
        <p:spPr>
          <a:xfrm>
            <a:off x="6737350"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6391275" y="264160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2" name="Rectangles 21"/>
          <p:cNvSpPr/>
          <p:nvPr/>
        </p:nvSpPr>
        <p:spPr>
          <a:xfrm>
            <a:off x="91440" y="2641600"/>
            <a:ext cx="5967730"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737350" y="370649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391275" y="4171950"/>
            <a:ext cx="5692775"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encodes a string in base-64.. :- </a:t>
            </a:r>
            <a:endParaRPr lang="en-US" sz="1400" b="1">
              <a:solidFill>
                <a:schemeClr val="accent6"/>
              </a:solidFill>
              <a:sym typeface="+mn-ea"/>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endParaRPr lang="en-US" sz="1400" b="1">
              <a:solidFill>
                <a:schemeClr val="accent6"/>
              </a:solidFill>
              <a:sym typeface="+mn-ea"/>
            </a:endParaRPr>
          </a:p>
          <a:p>
            <a:pPr algn="l"/>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
        <p:nvSpPr>
          <p:cNvPr id="2" name="Rectangles 1"/>
          <p:cNvSpPr/>
          <p:nvPr/>
        </p:nvSpPr>
        <p:spPr>
          <a:xfrm>
            <a:off x="6391275" y="558292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encoded version of the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a:t>
            </a:r>
            <a:r>
              <a:rPr lang="en-US" sz="1400" b="1">
                <a:solidFill>
                  <a:schemeClr val="bg1"/>
                </a:solidFill>
                <a:sym typeface="+mn-ea"/>
              </a:rPr>
              <a:t>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7" name="Rectangles 6"/>
          <p:cNvSpPr/>
          <p:nvPr/>
        </p:nvSpPr>
        <p:spPr>
          <a:xfrm>
            <a:off x="121920" y="1198245"/>
            <a:ext cx="4231005" cy="3933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1"/>
              </a:solidFill>
            </a:endParaRPr>
          </a:p>
          <a:p>
            <a:pPr algn="ctr"/>
            <a:r>
              <a:rPr lang="en-US" sz="1400" b="1">
                <a:solidFill>
                  <a:srgbClr val="7030A0"/>
                </a:solidFill>
                <a:sym typeface="+mn-ea"/>
              </a:rPr>
              <a:t>String into List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the string at line breaks and returns a list.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6"/>
                </a:solidFill>
                <a:sym typeface="+mn-ea"/>
              </a:rPr>
              <a:t>Splits a string into a tuple of three substrings , starting from the left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endParaRPr lang="en-US" sz="1400" b="1">
              <a:solidFill>
                <a:srgbClr val="0070C0"/>
              </a:solidFill>
              <a:sym typeface="+mn-ea"/>
            </a:endParaRPr>
          </a:p>
          <a:p>
            <a:pPr algn="l"/>
            <a:r>
              <a:rPr lang="en-US" sz="1400" b="1">
                <a:solidFill>
                  <a:schemeClr val="accent6"/>
                </a:solidFill>
                <a:sym typeface="+mn-ea"/>
              </a:rPr>
              <a:t>Splits a string into a tuple of three substrings , starting from the right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
        <p:nvSpPr>
          <p:cNvPr id="11" name="Rectangles 10"/>
          <p:cNvSpPr/>
          <p:nvPr/>
        </p:nvSpPr>
        <p:spPr>
          <a:xfrm>
            <a:off x="4507230" y="1360170"/>
            <a:ext cx="3762375" cy="6146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List into string :-  </a:t>
            </a:r>
            <a:r>
              <a:rPr lang="en-US" sz="1400" b="1">
                <a:solidFill>
                  <a:srgbClr val="FF0000"/>
                </a:solidFill>
                <a:sym typeface="+mn-ea"/>
              </a:rPr>
              <a:t>separator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
        <p:nvSpPr>
          <p:cNvPr id="14" name="矩形 23"/>
          <p:cNvSpPr/>
          <p:nvPr/>
        </p:nvSpPr>
        <p:spPr>
          <a:xfrm>
            <a:off x="5140325" y="2070735"/>
            <a:ext cx="2495550"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valid String</a:t>
            </a:r>
            <a:endParaRPr lang="en-US" altLang="zh-CN" sz="2000" b="1" dirty="0">
              <a:solidFill>
                <a:schemeClr val="bg1"/>
              </a:solidFill>
              <a:sym typeface="+mn-ea"/>
            </a:endParaRPr>
          </a:p>
        </p:txBody>
      </p:sp>
      <p:sp>
        <p:nvSpPr>
          <p:cNvPr id="15" name="Rectangles 14"/>
          <p:cNvSpPr/>
          <p:nvPr/>
        </p:nvSpPr>
        <p:spPr>
          <a:xfrm>
            <a:off x="4507230" y="2564765"/>
            <a:ext cx="5928360" cy="3541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check AlphaNumeric/Alphabet/Numeric/digit/ascii</a:t>
            </a:r>
            <a:endParaRPr lang="en-US" sz="1400" b="1">
              <a:solidFill>
                <a:schemeClr val="accent6"/>
              </a:solidFill>
              <a:sym typeface="+mn-ea"/>
            </a:endParaRPr>
          </a:p>
          <a:p>
            <a:pPr algn="l"/>
            <a:r>
              <a:rPr lang="en-US" sz="1400" b="1">
                <a:solidFill>
                  <a:schemeClr val="accent6"/>
                </a:solidFill>
                <a:sym typeface="+mn-ea"/>
              </a:rPr>
              <a:t>Returns True if all characters in the string are alphanumeric.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isalnum</a:t>
            </a:r>
            <a:r>
              <a:rPr lang="en-US" sz="1400" b="1">
                <a:solidFill>
                  <a:srgbClr val="0070C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in the alphabet.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isalpha</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isnumeric</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decimals.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isdecimal</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digits.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isdigit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ascii characters.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isascii</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upperCase/LowerCase/Title</a:t>
            </a:r>
            <a:endParaRPr lang="en-US" sz="1400" b="1">
              <a:solidFill>
                <a:srgbClr val="7030A0"/>
              </a:solidFill>
              <a:sym typeface="+mn-ea"/>
            </a:endParaRPr>
          </a:p>
          <a:p>
            <a:pPr algn="l"/>
            <a:r>
              <a:rPr lang="en-US" sz="1400" b="1">
                <a:solidFill>
                  <a:schemeClr val="accent6"/>
                </a:solidFill>
                <a:sym typeface="+mn-ea"/>
              </a:rPr>
              <a:t>Returns True if the string follows the rules of a title.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istitle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lower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islower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upper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isupper</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White-space/identivier/printable</a:t>
            </a:r>
            <a:endParaRPr lang="en-US" sz="1400" b="1">
              <a:solidFill>
                <a:srgbClr val="7030A0"/>
              </a:solidFill>
              <a:sym typeface="+mn-ea"/>
            </a:endParaRPr>
          </a:p>
          <a:p>
            <a:pPr algn="l"/>
            <a:r>
              <a:rPr lang="en-US" sz="1400" b="1">
                <a:solidFill>
                  <a:schemeClr val="accent6"/>
                </a:solidFill>
                <a:sym typeface="+mn-ea"/>
              </a:rPr>
              <a:t>Returns True if all characters in the string are whitespaces.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isspace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the string is an identifier.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isidentifier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printable.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isprintable</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or List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90805" y="450850"/>
            <a:ext cx="2805430" cy="1061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b="1">
                <a:solidFill>
                  <a:schemeClr val="accent1"/>
                </a:solidFill>
                <a:sym typeface="+mn-ea"/>
              </a:rPr>
              <a:t>(</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2" name="Rectangles 1"/>
          <p:cNvSpPr/>
          <p:nvPr/>
        </p:nvSpPr>
        <p:spPr>
          <a:xfrm>
            <a:off x="90805" y="1511935"/>
            <a:ext cx="2805430" cy="5949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list1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Rectangles 2"/>
          <p:cNvSpPr/>
          <p:nvPr/>
        </p:nvSpPr>
        <p:spPr>
          <a:xfrm>
            <a:off x="91440" y="2113280"/>
            <a:ext cx="2806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4" name="Rectangles 3"/>
          <p:cNvSpPr/>
          <p:nvPr/>
        </p:nvSpPr>
        <p:spPr>
          <a:xfrm>
            <a:off x="2896235" y="0"/>
            <a:ext cx="4457065" cy="1181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bg1"/>
                </a:solidFill>
                <a:sym typeface="+mn-ea"/>
              </a:rPr>
              <a:t>endIndex = startIndex</a:t>
            </a:r>
            <a:endParaRPr lang="en-US" sz="1400" b="1">
              <a:solidFill>
                <a:schemeClr val="accent1"/>
              </a:solidFill>
              <a:sym typeface="+mn-ea"/>
            </a:endParaRPr>
          </a:p>
        </p:txBody>
      </p:sp>
      <p:sp>
        <p:nvSpPr>
          <p:cNvPr id="5" name="Rectangles 4"/>
          <p:cNvSpPr/>
          <p:nvPr/>
        </p:nvSpPr>
        <p:spPr>
          <a:xfrm>
            <a:off x="90170" y="2720340"/>
            <a:ext cx="2806065" cy="1521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lnSpc>
                <a:spcPct val="80000"/>
              </a:lnSpc>
            </a:pPr>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6" name="Rectangles 5"/>
          <p:cNvSpPr/>
          <p:nvPr/>
        </p:nvSpPr>
        <p:spPr>
          <a:xfrm>
            <a:off x="92075" y="4241800"/>
            <a:ext cx="280606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lnSpc>
                <a:spcPct val="80000"/>
              </a:lnSpc>
            </a:pPr>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accent1"/>
              </a:solidFill>
              <a:sym typeface="+mn-ea"/>
            </a:endParaRPr>
          </a:p>
        </p:txBody>
      </p:sp>
      <p:sp>
        <p:nvSpPr>
          <p:cNvPr id="8" name="Rectangles 7"/>
          <p:cNvSpPr/>
          <p:nvPr/>
        </p:nvSpPr>
        <p:spPr>
          <a:xfrm>
            <a:off x="2896235" y="1181735"/>
            <a:ext cx="4457065" cy="506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9" name="Rectangles 8"/>
          <p:cNvSpPr/>
          <p:nvPr/>
        </p:nvSpPr>
        <p:spPr>
          <a:xfrm>
            <a:off x="2898140" y="1688465"/>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7" name="Rectangles 6"/>
          <p:cNvSpPr/>
          <p:nvPr/>
        </p:nvSpPr>
        <p:spPr>
          <a:xfrm>
            <a:off x="2898775" y="2268220"/>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2" name="Rectangles 11"/>
          <p:cNvSpPr/>
          <p:nvPr/>
        </p:nvSpPr>
        <p:spPr>
          <a:xfrm>
            <a:off x="7352665" y="0"/>
            <a:ext cx="4822190" cy="9004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b="1">
              <a:solidFill>
                <a:schemeClr val="accent1"/>
              </a:solidFill>
              <a:sym typeface="+mn-ea"/>
            </a:endParaRPr>
          </a:p>
        </p:txBody>
      </p:sp>
      <p:sp>
        <p:nvSpPr>
          <p:cNvPr id="13" name="Rectangles 12"/>
          <p:cNvSpPr/>
          <p:nvPr/>
        </p:nvSpPr>
        <p:spPr>
          <a:xfrm>
            <a:off x="2896235" y="2847975"/>
            <a:ext cx="4454525" cy="18865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Update an element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4" name="Rectangles 13"/>
          <p:cNvSpPr/>
          <p:nvPr/>
        </p:nvSpPr>
        <p:spPr>
          <a:xfrm>
            <a:off x="7350760" y="900430"/>
            <a:ext cx="3267710" cy="1205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 list1</a:t>
            </a:r>
            <a:endParaRPr lang="en-US" sz="1400" b="1">
              <a:solidFill>
                <a:schemeClr val="accent1"/>
              </a:solidFill>
              <a:sym typeface="+mn-ea"/>
            </a:endParaRPr>
          </a:p>
        </p:txBody>
      </p:sp>
      <p:sp>
        <p:nvSpPr>
          <p:cNvPr id="15" name="Rectangles 14"/>
          <p:cNvSpPr/>
          <p:nvPr/>
        </p:nvSpPr>
        <p:spPr>
          <a:xfrm>
            <a:off x="2898775" y="473456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Sub-List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8" name="Rectangles 7"/>
          <p:cNvSpPr/>
          <p:nvPr/>
        </p:nvSpPr>
        <p:spPr>
          <a:xfrm>
            <a:off x="135890" y="4248150"/>
            <a:ext cx="4208780" cy="1350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list1=</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value2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 from elements without new Operators:-</a:t>
            </a:r>
            <a:endParaRPr lang="en-US" sz="1400" b="1">
              <a:solidFill>
                <a:schemeClr val="accent6"/>
              </a:solidFill>
            </a:endParaRPr>
          </a:p>
          <a:p>
            <a:pPr algn="l"/>
            <a:r>
              <a:rPr lang="en-US" sz="1400">
                <a:solidFill>
                  <a:schemeClr val="bg1"/>
                </a:solidFill>
                <a:sym typeface="+mn-ea"/>
              </a:rPr>
              <a:t> </a:t>
            </a:r>
            <a:r>
              <a:rPr lang="en-US" sz="1400">
                <a:solidFill>
                  <a:schemeClr val="bg1"/>
                </a:solidFill>
                <a:sym typeface="+mn-ea"/>
              </a:rPr>
              <a:t>list1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a:solidFill>
                  <a:schemeClr val="bg1"/>
                </a:solidFill>
                <a:sym typeface="+mn-ea"/>
              </a:rPr>
              <a:t> value1,   value2  ,   .....  , valueN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2" name="Rectangles 11"/>
          <p:cNvSpPr/>
          <p:nvPr/>
        </p:nvSpPr>
        <p:spPr>
          <a:xfrm>
            <a:off x="10774680" y="5935980"/>
            <a:ext cx="1257300" cy="823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4" name="Rectangles 13"/>
          <p:cNvSpPr/>
          <p:nvPr/>
        </p:nvSpPr>
        <p:spPr>
          <a:xfrm>
            <a:off x="9739630" y="4902835"/>
            <a:ext cx="2202815" cy="5822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list1</a:t>
            </a:r>
            <a:r>
              <a:rPr lang="en-US" sz="1400">
                <a:solidFill>
                  <a:schemeClr val="accent2"/>
                </a:solidFill>
                <a:sym typeface="+mn-ea"/>
              </a:rPr>
              <a:t>[</a:t>
            </a:r>
            <a:r>
              <a:rPr lang="en-US" sz="1400">
                <a:solidFill>
                  <a:srgbClr val="FF0000"/>
                </a:solidFill>
                <a:sym typeface="+mn-ea"/>
              </a:rPr>
              <a:t> index </a:t>
            </a:r>
            <a:r>
              <a:rPr lang="en-US" sz="1400">
                <a:solidFill>
                  <a:schemeClr val="accent2"/>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1" name="Rectangles 10"/>
          <p:cNvSpPr/>
          <p:nvPr/>
        </p:nvSpPr>
        <p:spPr>
          <a:xfrm>
            <a:off x="153670" y="2271395"/>
            <a:ext cx="8843010" cy="1400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an element at the end of the list :-  </a:t>
            </a: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 the elements of a list (or any iterable), to the end of the current list :-  </a:t>
            </a: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an element at the specified position(index) :-  </a:t>
            </a: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Change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bg1"/>
                </a:solidFill>
                <a:sym typeface="+mn-ea"/>
              </a:rPr>
              <a:t>endIndex = startIndex</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4" name="Rectangles 13"/>
          <p:cNvSpPr/>
          <p:nvPr/>
        </p:nvSpPr>
        <p:spPr>
          <a:xfrm>
            <a:off x="6327140" y="3863340"/>
            <a:ext cx="5433060" cy="16408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delete the list completely :-  </a:t>
            </a: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r>
              <a:rPr lang="en-US" sz="1400" b="1">
                <a:solidFill>
                  <a:schemeClr val="accent6"/>
                </a:solidFill>
                <a:sym typeface="+mn-ea"/>
              </a:rPr>
              <a:t>Removes all the elements from the list :-  </a:t>
            </a: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r>
              <a:rPr lang="en-US" sz="1400" b="1">
                <a:solidFill>
                  <a:schemeClr val="accent6"/>
                </a:solidFill>
                <a:sym typeface="+mn-ea"/>
              </a:rPr>
              <a:t>Removes the element at the specified position :- </a:t>
            </a: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Removes the first item with the specified value :- </a:t>
            </a: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delete by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9154160" y="2024380"/>
            <a:ext cx="287274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 the elements of a list (or any iterable), to the end of the current list :-  </a:t>
            </a:r>
            <a:endParaRPr lang="en-US" sz="1400" b="1">
              <a:solidFill>
                <a:schemeClr val="accent6"/>
              </a:solidFill>
              <a:sym typeface="+mn-ea"/>
            </a:endParaRPr>
          </a:p>
          <a:p>
            <a:pPr algn="l"/>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bg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2670175" y="5944235"/>
            <a:ext cx="354838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6" name="Rectangles 5"/>
          <p:cNvSpPr/>
          <p:nvPr/>
        </p:nvSpPr>
        <p:spPr>
          <a:xfrm>
            <a:off x="9511030" y="5990590"/>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Reverses the order of the list:-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4" name="Rectangles 23"/>
          <p:cNvSpPr/>
          <p:nvPr/>
        </p:nvSpPr>
        <p:spPr>
          <a:xfrm>
            <a:off x="189865" y="2604770"/>
            <a:ext cx="5670550" cy="1496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a:t>
            </a:r>
            <a:r>
              <a:rPr lang="en-US" sz="1400" b="1">
                <a:solidFill>
                  <a:schemeClr val="bg1"/>
                </a:solidFill>
                <a:sym typeface="+mn-ea"/>
              </a:rPr>
              <a:t>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4" name="Rectangles 3"/>
          <p:cNvSpPr/>
          <p:nvPr/>
        </p:nvSpPr>
        <p:spPr>
          <a:xfrm>
            <a:off x="5992495" y="3129280"/>
            <a:ext cx="597598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index</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Rectangles 8"/>
          <p:cNvSpPr/>
          <p:nvPr/>
        </p:nvSpPr>
        <p:spPr>
          <a:xfrm>
            <a:off x="189865" y="5190490"/>
            <a:ext cx="4231005" cy="810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a:t>
            </a:r>
            <a:r>
              <a:rPr lang="en-US" sz="1400" b="1">
                <a:solidFill>
                  <a:schemeClr val="accent6"/>
                </a:solidFill>
                <a:sym typeface="+mn-ea"/>
              </a:rPr>
              <a:t>:-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1" name="Rectangles 10"/>
          <p:cNvSpPr/>
          <p:nvPr/>
        </p:nvSpPr>
        <p:spPr>
          <a:xfrm>
            <a:off x="7035800" y="5636260"/>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a:t>
            </a:r>
            <a:r>
              <a:rPr lang="en-US" sz="1400" b="1">
                <a:solidFill>
                  <a:schemeClr val="accent2"/>
                </a:solidFill>
                <a:sym typeface="+mn-ea"/>
              </a:rPr>
              <a:t>= </a:t>
            </a:r>
            <a:r>
              <a:rPr lang="en-US" sz="1400" b="1">
                <a:solidFill>
                  <a:schemeClr val="accent2"/>
                </a:solidFill>
                <a:sym typeface="+mn-ea"/>
              </a:rPr>
              <a:t>list1</a:t>
            </a:r>
            <a:endParaRPr lang="en-US" sz="1400" b="1">
              <a:solidFill>
                <a:schemeClr val="accent2"/>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 Related Extra Content</a:t>
            </a:r>
            <a:endParaRPr lang="en-US" altLang="zh-CN" sz="2000" b="1" dirty="0">
              <a:solidFill>
                <a:schemeClr val="bg1"/>
              </a:solidFill>
              <a:sym typeface="+mn-ea"/>
            </a:endParaRPr>
          </a:p>
        </p:txBody>
      </p:sp>
      <p:sp>
        <p:nvSpPr>
          <p:cNvPr id="2" name="矩形 23"/>
          <p:cNvSpPr/>
          <p:nvPr/>
        </p:nvSpPr>
        <p:spPr>
          <a:xfrm>
            <a:off x="207010" y="472440"/>
            <a:ext cx="42335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Count An specified element from List</a:t>
            </a:r>
            <a:endParaRPr lang="en-US" altLang="zh-CN" sz="2000" b="1" dirty="0">
              <a:solidFill>
                <a:schemeClr val="bg1"/>
              </a:solidFill>
              <a:sym typeface="+mn-ea"/>
            </a:endParaRPr>
          </a:p>
        </p:txBody>
      </p:sp>
      <p:sp>
        <p:nvSpPr>
          <p:cNvPr id="4" name="Rectangles 3"/>
          <p:cNvSpPr/>
          <p:nvPr/>
        </p:nvSpPr>
        <p:spPr>
          <a:xfrm>
            <a:off x="207010" y="815975"/>
            <a:ext cx="4232910"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7" name="矩形 23"/>
          <p:cNvSpPr/>
          <p:nvPr/>
        </p:nvSpPr>
        <p:spPr>
          <a:xfrm>
            <a:off x="5647055" y="472440"/>
            <a:ext cx="28314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List Comprehension</a:t>
            </a:r>
            <a:endParaRPr lang="en-US" sz="2000" b="1">
              <a:solidFill>
                <a:schemeClr val="bg1"/>
              </a:solidFill>
              <a:sym typeface="+mn-ea"/>
            </a:endParaRPr>
          </a:p>
        </p:txBody>
      </p:sp>
      <p:sp>
        <p:nvSpPr>
          <p:cNvPr id="8" name="Rectangles 7"/>
          <p:cNvSpPr/>
          <p:nvPr/>
        </p:nvSpPr>
        <p:spPr>
          <a:xfrm>
            <a:off x="4576445" y="815975"/>
            <a:ext cx="655383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a:solidFill>
                <a:schemeClr val="bg1"/>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Set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443865"/>
            <a:ext cx="5295265" cy="19996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obj1 =</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"key2" : value2  ,   .....  , "keyN" : valueN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ctr"/>
            <a:r>
              <a:rPr lang="en-US" sz="1400" b="1">
                <a:solidFill>
                  <a:schemeClr val="accent6"/>
                </a:solidFill>
                <a:sym typeface="+mn-ea"/>
              </a:rPr>
              <a:t> // construct from elements :-</a:t>
            </a:r>
            <a:endParaRPr lang="en-US" sz="1400" b="1">
              <a:solidFill>
                <a:schemeClr val="accent6"/>
              </a:solidFill>
            </a:endParaRPr>
          </a:p>
          <a:p>
            <a:pPr algn="ctr"/>
            <a:r>
              <a:rPr lang="en-US" sz="1400">
                <a:solidFill>
                  <a:schemeClr val="bg1"/>
                </a:solidFill>
                <a:sym typeface="+mn-ea"/>
              </a:rPr>
              <a:t> obj1 =</a:t>
            </a:r>
            <a:r>
              <a:rPr lang="en-US" sz="1400">
                <a:solidFill>
                  <a:srgbClr val="FF0000"/>
                </a:solidFill>
                <a:sym typeface="+mn-ea"/>
              </a:rPr>
              <a:t> </a:t>
            </a:r>
            <a:r>
              <a:rPr lang="en-US" sz="1400">
                <a:solidFill>
                  <a:schemeClr val="accent2"/>
                </a:solidFill>
                <a:sym typeface="+mn-ea"/>
              </a:rPr>
              <a:t>new Object()</a:t>
            </a:r>
            <a:r>
              <a:rPr lang="en-US" sz="1400">
                <a:solidFill>
                  <a:schemeClr val="bg1"/>
                </a:solidFill>
                <a:sym typeface="+mn-ea"/>
              </a:rPr>
              <a:t>; </a:t>
            </a:r>
            <a:endParaRPr lang="en-US" sz="1400">
              <a:solidFill>
                <a:schemeClr val="bg1"/>
              </a:solidFill>
            </a:endParaRPr>
          </a:p>
          <a:p>
            <a:pPr algn="ctr"/>
            <a:r>
              <a:rPr lang="en-US" sz="1400">
                <a:solidFill>
                  <a:schemeClr val="bg1"/>
                </a:solidFill>
                <a:sym typeface="+mn-ea"/>
              </a:rPr>
              <a:t> obj1.key1 = value1; </a:t>
            </a:r>
            <a:endParaRPr lang="en-US" sz="1400">
              <a:solidFill>
                <a:schemeClr val="bg1"/>
              </a:solidFill>
            </a:endParaRPr>
          </a:p>
          <a:p>
            <a:pPr algn="ctr"/>
            <a:r>
              <a:rPr lang="en-US" sz="1400">
                <a:solidFill>
                  <a:schemeClr val="bg1"/>
                </a:solidFill>
                <a:sym typeface="+mn-ea"/>
              </a:rPr>
              <a:t>obj1.key2 = value2;</a:t>
            </a:r>
            <a:endParaRPr lang="en-US" sz="1400">
              <a:solidFill>
                <a:schemeClr val="bg1"/>
              </a:solidFill>
            </a:endParaRPr>
          </a:p>
          <a:p>
            <a:pPr algn="ctr"/>
            <a:r>
              <a:rPr lang="en-US" sz="1400">
                <a:solidFill>
                  <a:schemeClr val="bg1"/>
                </a:solidFill>
                <a:sym typeface="+mn-ea"/>
              </a:rPr>
              <a:t> ....... </a:t>
            </a:r>
            <a:endParaRPr lang="en-US" sz="1400">
              <a:solidFill>
                <a:schemeClr val="bg1"/>
              </a:solidFill>
            </a:endParaRPr>
          </a:p>
          <a:p>
            <a:pPr algn="ctr"/>
            <a:r>
              <a:rPr lang="en-US" sz="1400">
                <a:solidFill>
                  <a:schemeClr val="bg1"/>
                </a:solidFill>
                <a:sym typeface="+mn-ea"/>
              </a:rPr>
              <a:t>obj1.keyN = valueN; </a:t>
            </a:r>
            <a:endParaRPr lang="en-US" sz="1400" b="1">
              <a:solidFill>
                <a:schemeClr val="bg1"/>
              </a:solidFill>
            </a:endParaRPr>
          </a:p>
        </p:txBody>
      </p:sp>
      <p:sp>
        <p:nvSpPr>
          <p:cNvPr id="25" name="Rectangles 24"/>
          <p:cNvSpPr/>
          <p:nvPr/>
        </p:nvSpPr>
        <p:spPr>
          <a:xfrm>
            <a:off x="5399405" y="2137410"/>
            <a:ext cx="3734435" cy="129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a:t>
            </a:r>
            <a:r>
              <a:rPr lang="en-US" sz="1400">
                <a:solidFill>
                  <a:schemeClr val="bg1"/>
                </a:solidFill>
                <a:sym typeface="+mn-ea"/>
              </a:rPr>
              <a:t> object me keyName ko doubleQuotes/singleQuotes/backTick ke andr likhna jaruri nhi hai . ydi nhi likhoge to javaSvript apke object ke keyName ko string hi consider krega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JavaScript objects are called </a:t>
            </a:r>
            <a:r>
              <a:rPr lang="en-US" sz="1400" b="1">
                <a:solidFill>
                  <a:srgbClr val="C00000"/>
                </a:solidFill>
                <a:sym typeface="+mn-ea"/>
              </a:rPr>
              <a:t>properties.</a:t>
            </a:r>
            <a:endParaRPr lang="en-US" sz="1400" b="1">
              <a:solidFill>
                <a:srgbClr val="C00000"/>
              </a:solidFill>
              <a:sym typeface="+mn-ea"/>
            </a:endParaRPr>
          </a:p>
        </p:txBody>
      </p:sp>
      <p:sp>
        <p:nvSpPr>
          <p:cNvPr id="4" name="Rectangles 3"/>
          <p:cNvSpPr/>
          <p:nvPr/>
        </p:nvSpPr>
        <p:spPr>
          <a:xfrm>
            <a:off x="6591300" y="457835"/>
            <a:ext cx="5423535" cy="1593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ctr"/>
            <a:r>
              <a:rPr lang="en-US" sz="1400" b="1">
                <a:solidFill>
                  <a:schemeClr val="accent6"/>
                </a:solidFill>
              </a:rPr>
              <a:t> // method 1  :-</a:t>
            </a:r>
            <a:r>
              <a:rPr lang="en-US" sz="1400" b="1">
                <a:solidFill>
                  <a:srgbClr val="C00000"/>
                </a:solidFill>
              </a:rPr>
              <a:t> </a:t>
            </a:r>
            <a:endParaRPr lang="en-US" sz="1400" b="1">
              <a:solidFill>
                <a:srgbClr val="C00000"/>
              </a:solidFill>
            </a:endParaRPr>
          </a:p>
          <a:p>
            <a:pPr algn="l"/>
            <a:r>
              <a:rPr lang="en-US" sz="1400">
                <a:solidFill>
                  <a:schemeClr val="bg1"/>
                </a:solidFill>
              </a:rPr>
              <a:t> dict1 = </a:t>
            </a:r>
            <a:r>
              <a:rPr lang="en-US" sz="1400">
                <a:solidFill>
                  <a:srgbClr val="FF0000"/>
                </a:solidFill>
              </a:rPr>
              <a:t> </a:t>
            </a:r>
            <a:r>
              <a:rPr lang="en-US" sz="1400">
                <a:solidFill>
                  <a:schemeClr val="accent2"/>
                </a:solidFill>
              </a:rPr>
              <a:t>{</a:t>
            </a:r>
            <a:r>
              <a:rPr lang="en-US" sz="1400">
                <a:solidFill>
                  <a:schemeClr val="bg1"/>
                </a:solidFill>
              </a:rPr>
              <a:t> key1 : value1  , key2 : value2  ,  ..... ,  keyN : valueN </a:t>
            </a:r>
            <a:r>
              <a:rPr lang="en-US" sz="1400">
                <a:solidFill>
                  <a:schemeClr val="accent2"/>
                </a:solidFill>
              </a:rPr>
              <a:t>}</a:t>
            </a:r>
            <a:endParaRPr lang="en-US" sz="1400">
              <a:solidFill>
                <a:schemeClr val="bg1"/>
              </a:solidFill>
            </a:endParaRPr>
          </a:p>
          <a:p>
            <a:pPr algn="ctr"/>
            <a:r>
              <a:rPr lang="en-US" sz="1400" b="1">
                <a:solidFill>
                  <a:srgbClr val="C00000"/>
                </a:solidFill>
                <a:sym typeface="+mn-ea"/>
              </a:rPr>
              <a:t> </a:t>
            </a:r>
            <a:r>
              <a:rPr lang="en-US" sz="1400" b="1">
                <a:solidFill>
                  <a:schemeClr val="accent6"/>
                </a:solidFill>
                <a:sym typeface="+mn-ea"/>
              </a:rPr>
              <a:t>// method 2  :-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 dict({</a:t>
            </a:r>
            <a:r>
              <a:rPr lang="en-US" sz="1400">
                <a:solidFill>
                  <a:srgbClr val="FF0000"/>
                </a:solidFill>
                <a:sym typeface="+mn-ea"/>
              </a:rPr>
              <a:t> </a:t>
            </a:r>
            <a:r>
              <a:rPr lang="en-US" sz="1400">
                <a:solidFill>
                  <a:schemeClr val="bg1"/>
                </a:solidFill>
                <a:sym typeface="+mn-ea"/>
              </a:rPr>
              <a:t>key1 : value1  , key2 : value2  ,  ..... ,  keyN : valueN</a:t>
            </a:r>
            <a:r>
              <a:rPr lang="en-US" sz="1400">
                <a:solidFill>
                  <a:schemeClr val="accent2"/>
                </a:solidFill>
                <a:sym typeface="+mn-ea"/>
              </a:rPr>
              <a:t> })</a:t>
            </a:r>
            <a:endParaRPr lang="en-US" sz="1400">
              <a:solidFill>
                <a:schemeClr val="bg1"/>
              </a:solidFill>
            </a:endParaRPr>
          </a:p>
          <a:p>
            <a:pPr algn="ctr"/>
            <a:r>
              <a:rPr lang="en-US" sz="1400" b="1">
                <a:solidFill>
                  <a:schemeClr val="accent6"/>
                </a:solidFill>
                <a:sym typeface="+mn-ea"/>
              </a:rPr>
              <a:t>// method 3  :- </a:t>
            </a:r>
            <a:r>
              <a:rPr lang="en-US" sz="1400" b="1">
                <a:solidFill>
                  <a:srgbClr val="C00000"/>
                </a:solidFill>
                <a:sym typeface="+mn-ea"/>
              </a:rPr>
              <a:t>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dict([</a:t>
            </a:r>
            <a:r>
              <a:rPr lang="en-US" sz="1400">
                <a:solidFill>
                  <a:srgbClr val="FF0000"/>
                </a:solidFill>
                <a:sym typeface="+mn-ea"/>
              </a:rPr>
              <a:t> </a:t>
            </a:r>
            <a:r>
              <a:rPr lang="en-US" sz="1400">
                <a:solidFill>
                  <a:schemeClr val="bg1"/>
                </a:solidFill>
                <a:sym typeface="+mn-ea"/>
              </a:rPr>
              <a:t> (key1 : value1)  , (key2 : value2)  ,  ..... ,  (keyN : valueN) </a:t>
            </a:r>
            <a:r>
              <a:rPr lang="en-US" sz="1400">
                <a:solidFill>
                  <a:schemeClr val="accent2"/>
                </a:solidFill>
                <a:sym typeface="+mn-ea"/>
              </a:rPr>
              <a:t> ])</a:t>
            </a:r>
            <a:endParaRPr lang="en-US" sz="1400">
              <a:solidFill>
                <a:schemeClr val="accent2"/>
              </a:solidFill>
              <a:sym typeface="+mn-ea"/>
            </a:endParaRPr>
          </a:p>
        </p:txBody>
      </p:sp>
      <p:sp>
        <p:nvSpPr>
          <p:cNvPr id="5" name="Rectangles 4"/>
          <p:cNvSpPr/>
          <p:nvPr/>
        </p:nvSpPr>
        <p:spPr>
          <a:xfrm>
            <a:off x="9220200" y="2223135"/>
            <a:ext cx="2916555" cy="116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python </a:t>
            </a:r>
            <a:r>
              <a:rPr lang="en-US" sz="1400">
                <a:solidFill>
                  <a:schemeClr val="bg1"/>
                </a:solidFill>
                <a:sym typeface="+mn-ea"/>
              </a:rPr>
              <a:t>dictionary me key aur value “integer , string, boolean , etc “ bhi ho sakta hai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Python dictionaries are called </a:t>
            </a:r>
            <a:r>
              <a:rPr lang="en-US" sz="1400" b="1">
                <a:solidFill>
                  <a:srgbClr val="C00000"/>
                </a:solidFill>
                <a:sym typeface="+mn-ea"/>
              </a:rPr>
              <a:t>properties.</a:t>
            </a:r>
            <a:endParaRPr lang="en-US" sz="1400" b="1">
              <a:solidFill>
                <a:srgbClr val="C00000"/>
              </a:solidFill>
              <a:sym typeface="+mn-ea"/>
            </a:endParaRPr>
          </a:p>
        </p:txBody>
      </p:sp>
      <p:sp>
        <p:nvSpPr>
          <p:cNvPr id="2" name="Rectangles 1"/>
          <p:cNvSpPr/>
          <p:nvPr/>
        </p:nvSpPr>
        <p:spPr>
          <a:xfrm>
            <a:off x="408305" y="4094480"/>
            <a:ext cx="8725535" cy="26511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object Index in an Object </a:t>
            </a:r>
            <a:endParaRPr lang="en-US" sz="1400" b="1">
              <a:solidFill>
                <a:schemeClr val="accent6"/>
              </a:solidFill>
              <a:sym typeface="+mn-ea"/>
            </a:endParaRPr>
          </a:p>
          <a:p>
            <a:pPr algn="l"/>
            <a:r>
              <a:rPr lang="en-US" sz="1400">
                <a:solidFill>
                  <a:schemeClr val="bg1"/>
                </a:solidFill>
                <a:sym typeface="+mn-ea"/>
              </a:rPr>
              <a:t>obj6 = {"k01" : "v01" , "k02":"v02" , "k03":"v03" , "k04":"v04" , "k05":"v05"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[‘k01’]               [‘k02’]            [‘k03’]            [‘k04’]                [‘k05’]</a:t>
            </a:r>
            <a:endParaRPr lang="en-US" sz="1400">
              <a:solidFill>
                <a:schemeClr val="bg1"/>
              </a:solidFill>
              <a:sym typeface="+mn-ea"/>
            </a:endParaRPr>
          </a:p>
          <a:p>
            <a:pPr algn="l"/>
            <a:r>
              <a:rPr lang="en-US" sz="1400" b="1">
                <a:solidFill>
                  <a:schemeClr val="accent6"/>
                </a:solidFill>
                <a:sym typeface="+mn-ea"/>
              </a:rPr>
              <a:t> // object contain another array</a:t>
            </a:r>
            <a:endParaRPr lang="en-US" sz="1400" b="1">
              <a:solidFill>
                <a:schemeClr val="accent6"/>
              </a:solidFill>
              <a:sym typeface="+mn-ea"/>
            </a:endParaRPr>
          </a:p>
          <a:p>
            <a:pPr algn="l"/>
            <a:r>
              <a:rPr lang="en-US" sz="1400">
                <a:solidFill>
                  <a:schemeClr val="bg1"/>
                </a:solidFill>
                <a:sym typeface="+mn-ea"/>
              </a:rPr>
              <a:t>obj7 = {"k00" : ["v00",         "v01",             "v02"       ] ,              "k11" : ["v10",      "v11",              "v12"] ,         "k22" : "v22"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[‘k00’][0]       [‘k00’][1]      [‘k00’][2]                              [‘k11’][0]     [‘k11’][1]        [‘k11’][2]        [‘k22’] </a:t>
            </a:r>
            <a:endParaRPr lang="en-US" sz="1400">
              <a:solidFill>
                <a:schemeClr val="bg1"/>
              </a:solidFill>
              <a:sym typeface="+mn-ea"/>
            </a:endParaRPr>
          </a:p>
          <a:p>
            <a:pPr algn="l"/>
            <a:r>
              <a:rPr lang="en-US" sz="1400">
                <a:solidFill>
                  <a:schemeClr val="bg1"/>
                </a:solidFill>
                <a:sym typeface="+mn-ea"/>
              </a:rPr>
              <a:t> </a:t>
            </a:r>
            <a:r>
              <a:rPr lang="en-US" sz="1400" b="1">
                <a:solidFill>
                  <a:schemeClr val="accent6"/>
                </a:solidFill>
                <a:sym typeface="+mn-ea"/>
              </a:rPr>
              <a:t>// object contain object</a:t>
            </a:r>
            <a:endParaRPr lang="en-US" sz="1400">
              <a:solidFill>
                <a:schemeClr val="bg1"/>
              </a:solidFill>
              <a:sym typeface="+mn-ea"/>
            </a:endParaRPr>
          </a:p>
          <a:p>
            <a:pPr algn="l"/>
            <a:r>
              <a:rPr lang="en-US" sz="1400">
                <a:solidFill>
                  <a:schemeClr val="bg1"/>
                </a:solidFill>
                <a:sym typeface="+mn-ea"/>
              </a:rPr>
              <a:t>obj8 = { "a20" : {"k21" : "v21" ,        "k22":"v22"} ,        "a30" : {"k31" : "v31" ,        "k32":"v32"}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[‘a20’][‘k21’]           [‘a20’][‘k22’]                          [‘a30’][‘k31’]         [‘a30’][‘k32’] </a:t>
            </a:r>
            <a:endParaRPr lang="en-US" sz="1400">
              <a:solidFill>
                <a:schemeClr val="bg1"/>
              </a:solidFill>
              <a:sym typeface="+mn-ea"/>
            </a:endParaRPr>
          </a:p>
          <a:p>
            <a:pPr algn="l"/>
            <a:r>
              <a:rPr lang="en-US" sz="1400">
                <a:solidFill>
                  <a:schemeClr val="bg1"/>
                </a:solidFill>
                <a:sym typeface="+mn-ea"/>
              </a:rPr>
              <a:t>obj9 =     {"k1" : "v1" ,     "k2" : {"k21" : "v21" ,      "k22":"v22"} ,       "k3" : ["v30" ,          "v31" ,              "v33"]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["k1"]                         ["k2"][‘k21’]            ["k2"][‘k22’]                    ["k3"][0]         ["k3"][1]        ["k3"][2]</a:t>
            </a:r>
            <a:endParaRPr lang="en-US" sz="1400">
              <a:solidFill>
                <a:schemeClr val="bg1"/>
              </a:solidFill>
              <a:sym typeface="+mn-ea"/>
            </a:endParaRPr>
          </a:p>
        </p:txBody>
      </p:sp>
      <p:sp>
        <p:nvSpPr>
          <p:cNvPr id="6" name="矩形 23"/>
          <p:cNvSpPr/>
          <p:nvPr/>
        </p:nvSpPr>
        <p:spPr>
          <a:xfrm>
            <a:off x="803910" y="3637280"/>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Object/Dictionaries</a:t>
            </a:r>
            <a:endParaRPr lang="en-US" altLang="zh-CN" sz="2000" b="1" dirty="0">
              <a:solidFill>
                <a:schemeClr val="bg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Objects or Dictionaries</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90805" y="339090"/>
            <a:ext cx="2449830"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obj1.key1 = value1; </a:t>
            </a:r>
            <a:endParaRPr lang="en-US" sz="1400" b="1">
              <a:solidFill>
                <a:schemeClr val="accent1"/>
              </a:solidFill>
              <a:sym typeface="+mn-ea"/>
            </a:endParaRPr>
          </a:p>
        </p:txBody>
      </p:sp>
      <p:sp>
        <p:nvSpPr>
          <p:cNvPr id="14" name="Rectangles 13"/>
          <p:cNvSpPr/>
          <p:nvPr/>
        </p:nvSpPr>
        <p:spPr>
          <a:xfrm>
            <a:off x="90805" y="1871980"/>
            <a:ext cx="2449830"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90805" y="360235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0805" y="513524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26" name="Rectangles 25"/>
          <p:cNvSpPr/>
          <p:nvPr/>
        </p:nvSpPr>
        <p:spPr>
          <a:xfrm>
            <a:off x="2540635" y="339090"/>
            <a:ext cx="3098165" cy="859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27" name="Rectangles 26"/>
          <p:cNvSpPr/>
          <p:nvPr/>
        </p:nvSpPr>
        <p:spPr>
          <a:xfrm>
            <a:off x="5638800" y="339090"/>
            <a:ext cx="5722620" cy="1439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28" name="Rectangles 27"/>
          <p:cNvSpPr/>
          <p:nvPr/>
        </p:nvSpPr>
        <p:spPr>
          <a:xfrm>
            <a:off x="2540635" y="1198245"/>
            <a:ext cx="3097530" cy="1324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29" name="Rectangles 28"/>
          <p:cNvSpPr/>
          <p:nvPr/>
        </p:nvSpPr>
        <p:spPr>
          <a:xfrm>
            <a:off x="2541270" y="2522855"/>
            <a:ext cx="3097530" cy="661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Array 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31" name="Rectangles 30"/>
          <p:cNvSpPr/>
          <p:nvPr/>
        </p:nvSpPr>
        <p:spPr>
          <a:xfrm>
            <a:off x="2541270" y="3183890"/>
            <a:ext cx="30981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accent1"/>
              </a:solidFill>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105410" y="339090"/>
            <a:ext cx="2917825" cy="2152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 method 1  :-</a:t>
            </a:r>
            <a:r>
              <a:rPr lang="en-US" sz="1400" b="1">
                <a:solidFill>
                  <a:srgbClr val="C00000"/>
                </a:solidFill>
                <a:sym typeface="+mn-ea"/>
              </a:rPr>
              <a:t> </a:t>
            </a:r>
            <a:r>
              <a:rPr lang="en-US" sz="1400" b="1">
                <a:solidFill>
                  <a:schemeClr val="accent6"/>
                </a:solidFill>
                <a:sym typeface="+mn-ea"/>
              </a:rPr>
              <a:t>literal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key1 : value1 ,..</a:t>
            </a:r>
            <a:r>
              <a:rPr lang="en-US" sz="1400" b="1">
                <a:solidFill>
                  <a:schemeClr val="accent1"/>
                </a:solidFill>
                <a:sym typeface="+mn-ea"/>
              </a:rPr>
              <a:t>}</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method 2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3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4  :- </a:t>
            </a:r>
            <a:r>
              <a:rPr lang="en-US" sz="1400" b="1">
                <a:solidFill>
                  <a:srgbClr val="C00000"/>
                </a:solidFill>
                <a:sym typeface="+mn-ea"/>
              </a:rPr>
              <a:t> </a:t>
            </a:r>
            <a:r>
              <a:rPr lang="en-US" sz="1400" b="1">
                <a:solidFill>
                  <a:schemeClr val="accent6"/>
                </a:solidFill>
                <a:sym typeface="+mn-ea"/>
              </a:rPr>
              <a:t>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(key1 : value1)  , .... </a:t>
            </a:r>
            <a:r>
              <a:rPr lang="en-US" sz="1400">
                <a:solidFill>
                  <a:schemeClr val="accent2"/>
                </a:solidFill>
                <a:sym typeface="+mn-ea"/>
              </a:rPr>
              <a:t> </a:t>
            </a:r>
            <a:r>
              <a:rPr lang="en-US" sz="1400" b="1">
                <a:solidFill>
                  <a:schemeClr val="accent1"/>
                </a:solidFill>
                <a:sym typeface="+mn-ea"/>
              </a:rPr>
              <a:t>])</a:t>
            </a:r>
            <a:endParaRPr lang="en-US" sz="1400" b="1">
              <a:solidFill>
                <a:schemeClr val="accent1"/>
              </a:solidFill>
              <a:sym typeface="+mn-ea"/>
            </a:endParaRPr>
          </a:p>
        </p:txBody>
      </p:sp>
      <p:sp>
        <p:nvSpPr>
          <p:cNvPr id="15" name="Rectangles 14"/>
          <p:cNvSpPr/>
          <p:nvPr/>
        </p:nvSpPr>
        <p:spPr>
          <a:xfrm>
            <a:off x="121285" y="4994275"/>
            <a:ext cx="2900680" cy="706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endParaRPr lang="en-US" sz="1400" b="1">
              <a:solidFill>
                <a:schemeClr val="accent1"/>
              </a:solidFill>
              <a:sym typeface="+mn-ea"/>
            </a:endParaRPr>
          </a:p>
        </p:txBody>
      </p:sp>
      <p:sp>
        <p:nvSpPr>
          <p:cNvPr id="23" name="Rectangles 22"/>
          <p:cNvSpPr/>
          <p:nvPr/>
        </p:nvSpPr>
        <p:spPr>
          <a:xfrm>
            <a:off x="3023235" y="127635"/>
            <a:ext cx="3174365" cy="1327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b="1">
              <a:solidFill>
                <a:schemeClr val="accent1"/>
              </a:solidFill>
              <a:sym typeface="+mn-ea"/>
            </a:endParaRPr>
          </a:p>
        </p:txBody>
      </p:sp>
      <p:sp>
        <p:nvSpPr>
          <p:cNvPr id="2" name="Rectangles 1"/>
          <p:cNvSpPr/>
          <p:nvPr/>
        </p:nvSpPr>
        <p:spPr>
          <a:xfrm>
            <a:off x="105410" y="3938905"/>
            <a:ext cx="2918460" cy="1055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and add </a:t>
            </a:r>
            <a:r>
              <a:rPr lang="en-US" b="1">
                <a:highlight>
                  <a:srgbClr val="FFFF00"/>
                </a:highlight>
              </a:rPr>
              <a:t>an item in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rgbClr val="00B0F0"/>
                </a:solidFill>
                <a:sym typeface="+mn-ea"/>
              </a:rPr>
              <a:t>update</a:t>
            </a:r>
            <a:r>
              <a:rPr lang="en-US" sz="1400" b="1">
                <a:solidFill>
                  <a:schemeClr val="accent5"/>
                </a:solidFill>
                <a:sym typeface="+mn-ea"/>
              </a:rPr>
              <a:t>({  </a:t>
            </a:r>
            <a:r>
              <a:rPr lang="en-US" sz="1400">
                <a:solidFill>
                  <a:schemeClr val="bg1"/>
                </a:solidFill>
                <a:sym typeface="+mn-ea"/>
              </a:rPr>
              <a:t>key1 : value1  ,... </a:t>
            </a:r>
            <a:r>
              <a:rPr lang="en-US" sz="1400" b="1">
                <a:solidFill>
                  <a:schemeClr val="accent5"/>
                </a:solidFill>
                <a:sym typeface="+mn-ea"/>
              </a:rPr>
              <a:t>})</a:t>
            </a:r>
            <a:endParaRPr lang="en-US" sz="1400" b="1">
              <a:solidFill>
                <a:schemeClr val="accent1"/>
              </a:solidFill>
              <a:sym typeface="+mn-ea"/>
            </a:endParaRPr>
          </a:p>
        </p:txBody>
      </p:sp>
      <p:sp>
        <p:nvSpPr>
          <p:cNvPr id="3" name="Rectangles 2"/>
          <p:cNvSpPr/>
          <p:nvPr/>
        </p:nvSpPr>
        <p:spPr>
          <a:xfrm>
            <a:off x="113030" y="2491740"/>
            <a:ext cx="2909570" cy="1447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rgbClr val="00B0F0"/>
                </a:solidFill>
                <a:sym typeface="+mn-ea"/>
              </a:rPr>
              <a:t>del </a:t>
            </a:r>
            <a:r>
              <a:rPr lang="en-US" sz="1400">
                <a:solidFill>
                  <a:schemeClr val="accent2"/>
                </a:solidFill>
                <a:sym typeface="+mn-ea"/>
              </a:rPr>
              <a:t>dict1 </a:t>
            </a:r>
            <a:endParaRPr lang="en-US" sz="1400" b="1">
              <a:solidFill>
                <a:schemeClr val="accent1"/>
              </a:solidFill>
              <a:sym typeface="+mn-ea"/>
            </a:endParaRPr>
          </a:p>
        </p:txBody>
      </p:sp>
      <p:sp>
        <p:nvSpPr>
          <p:cNvPr id="27" name="Rectangles 26"/>
          <p:cNvSpPr/>
          <p:nvPr/>
        </p:nvSpPr>
        <p:spPr>
          <a:xfrm>
            <a:off x="121285" y="5700395"/>
            <a:ext cx="2901950" cy="1065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Dictionaries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dict2 = dict1</a:t>
            </a:r>
            <a:endParaRPr lang="en-US" sz="1400" b="1">
              <a:solidFill>
                <a:schemeClr val="accent1"/>
              </a:solidFill>
              <a:sym typeface="+mn-ea"/>
            </a:endParaRPr>
          </a:p>
        </p:txBody>
      </p:sp>
      <p:sp>
        <p:nvSpPr>
          <p:cNvPr id="4" name="Rectangles 3"/>
          <p:cNvSpPr/>
          <p:nvPr/>
        </p:nvSpPr>
        <p:spPr>
          <a:xfrm>
            <a:off x="3022600" y="1455420"/>
            <a:ext cx="3174365" cy="1036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Dictionary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keys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values</a:t>
            </a:r>
            <a:r>
              <a:rPr lang="en-US" sz="1400" b="1">
                <a:solidFill>
                  <a:schemeClr val="accent1"/>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5" name="Rectangles 4"/>
          <p:cNvSpPr/>
          <p:nvPr/>
        </p:nvSpPr>
        <p:spPr>
          <a:xfrm>
            <a:off x="3023870" y="24917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List To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accent1"/>
              </a:solidFill>
              <a:sym typeface="+mn-ea"/>
            </a:endParaRPr>
          </a:p>
        </p:txBody>
      </p:sp>
      <p:sp>
        <p:nvSpPr>
          <p:cNvPr id="6" name="Rectangles 5"/>
          <p:cNvSpPr/>
          <p:nvPr/>
        </p:nvSpPr>
        <p:spPr>
          <a:xfrm>
            <a:off x="3023870" y="31521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endParaRPr lang="en-US" sz="1400" b="1">
              <a:solidFill>
                <a:schemeClr val="accent1"/>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358140"/>
            <a:ext cx="4176395" cy="2618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endParaRPr lang="en-US" sz="1200">
              <a:solidFill>
                <a:schemeClr val="bg1"/>
              </a:solidFill>
            </a:endParaRPr>
          </a:p>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4" name="Rectangles 3"/>
          <p:cNvSpPr/>
          <p:nvPr/>
        </p:nvSpPr>
        <p:spPr>
          <a:xfrm>
            <a:off x="7486650" y="364490"/>
            <a:ext cx="4683760" cy="18154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Python...  </a:t>
            </a:r>
            <a:r>
              <a:rPr lang="en-US" sz="1200" b="1">
                <a:solidFill>
                  <a:schemeClr val="accent1"/>
                </a:solidFill>
              </a:rPr>
              <a:t> </a:t>
            </a:r>
            <a:endParaRPr lang="en-US" sz="1200">
              <a:solidFill>
                <a:schemeClr val="bg1"/>
              </a:solidFill>
            </a:endParaRPr>
          </a:p>
          <a:p>
            <a:pPr algn="ctr"/>
            <a:r>
              <a:rPr lang="en-US" sz="1200" b="1">
                <a:solidFill>
                  <a:schemeClr val="accent6"/>
                </a:solidFill>
              </a:rPr>
              <a:t> // method 1  :-</a:t>
            </a:r>
            <a:r>
              <a:rPr lang="en-US" sz="1200" b="1">
                <a:solidFill>
                  <a:srgbClr val="C00000"/>
                </a:solidFill>
              </a:rPr>
              <a:t> </a:t>
            </a:r>
            <a:r>
              <a:rPr lang="en-US" sz="1200" b="1">
                <a:solidFill>
                  <a:schemeClr val="accent6"/>
                </a:solidFill>
                <a:sym typeface="+mn-ea"/>
              </a:rPr>
              <a:t>literal constructor</a:t>
            </a:r>
            <a:endParaRPr lang="en-US" sz="1200" b="1">
              <a:solidFill>
                <a:srgbClr val="C00000"/>
              </a:solidFill>
            </a:endParaRPr>
          </a:p>
          <a:p>
            <a:pPr algn="l"/>
            <a:r>
              <a:rPr lang="en-US" sz="1200">
                <a:solidFill>
                  <a:schemeClr val="bg1"/>
                </a:solidFill>
              </a:rPr>
              <a:t> </a:t>
            </a:r>
            <a:r>
              <a:rPr lang="en-US" sz="1200">
                <a:solidFill>
                  <a:schemeClr val="accent2"/>
                </a:solidFill>
              </a:rPr>
              <a:t>dict1 </a:t>
            </a:r>
            <a:r>
              <a:rPr lang="en-US" sz="1200">
                <a:solidFill>
                  <a:schemeClr val="bg1"/>
                </a:solidFill>
              </a:rPr>
              <a:t>= </a:t>
            </a:r>
            <a:r>
              <a:rPr lang="en-US" sz="1200">
                <a:solidFill>
                  <a:srgbClr val="FF0000"/>
                </a:solidFill>
              </a:rPr>
              <a:t> </a:t>
            </a:r>
            <a:r>
              <a:rPr lang="en-US" sz="1200" b="1">
                <a:solidFill>
                  <a:schemeClr val="accent1"/>
                </a:solidFill>
              </a:rPr>
              <a:t>{</a:t>
            </a:r>
            <a:r>
              <a:rPr lang="en-US" sz="1200">
                <a:solidFill>
                  <a:schemeClr val="bg1"/>
                </a:solidFill>
              </a:rPr>
              <a:t> key1 : value1  , key2 : value2  ,  ..... ,  keyN : valueN </a:t>
            </a:r>
            <a:r>
              <a:rPr lang="en-US" sz="1200" b="1">
                <a:solidFill>
                  <a:schemeClr val="accent1"/>
                </a:solidFill>
              </a:rPr>
              <a:t>}</a:t>
            </a:r>
            <a:endParaRPr lang="en-US" sz="1200">
              <a:solidFill>
                <a:schemeClr val="bg1"/>
              </a:solidFill>
            </a:endParaRPr>
          </a:p>
          <a:p>
            <a:pPr algn="ctr"/>
            <a:r>
              <a:rPr lang="en-US" sz="1200" b="1">
                <a:solidFill>
                  <a:srgbClr val="C00000"/>
                </a:solidFill>
                <a:sym typeface="+mn-ea"/>
              </a:rPr>
              <a:t> </a:t>
            </a:r>
            <a:r>
              <a:rPr lang="en-US" sz="1200" b="1">
                <a:solidFill>
                  <a:schemeClr val="accent6"/>
                </a:solidFill>
                <a:sym typeface="+mn-ea"/>
              </a:rPr>
              <a:t>// method 2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3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4  :- </a:t>
            </a:r>
            <a:r>
              <a:rPr lang="en-US" sz="1200" b="1">
                <a:solidFill>
                  <a:srgbClr val="C00000"/>
                </a:solidFill>
                <a:sym typeface="+mn-ea"/>
              </a:rPr>
              <a:t> </a:t>
            </a:r>
            <a:r>
              <a:rPr lang="en-US" sz="1200" b="1">
                <a:solidFill>
                  <a:schemeClr val="accent6"/>
                </a:solidFill>
                <a:sym typeface="+mn-ea"/>
              </a:rPr>
              <a:t>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chemeClr val="accent2"/>
                </a:solidFill>
                <a:sym typeface="+mn-ea"/>
              </a:rPr>
              <a:t> </a:t>
            </a:r>
            <a:r>
              <a:rPr lang="en-US" sz="1200" b="1">
                <a:solidFill>
                  <a:schemeClr val="accent1"/>
                </a:solidFill>
                <a:sym typeface="+mn-ea"/>
              </a:rPr>
              <a:t>])</a:t>
            </a:r>
            <a:endParaRPr lang="en-US" sz="1200" b="1">
              <a:solidFill>
                <a:schemeClr val="accent1"/>
              </a:solidFill>
              <a:sym typeface="+mn-ea"/>
            </a:endParaRPr>
          </a:p>
        </p:txBody>
      </p:sp>
      <p:sp>
        <p:nvSpPr>
          <p:cNvPr id="5" name="Rectangles 4"/>
          <p:cNvSpPr/>
          <p:nvPr/>
        </p:nvSpPr>
        <p:spPr>
          <a:xfrm>
            <a:off x="7493000" y="2186305"/>
            <a:ext cx="4687570" cy="7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sym typeface="+mn-ea"/>
              </a:rPr>
              <a:t>in python </a:t>
            </a:r>
            <a:r>
              <a:rPr lang="en-US" sz="1200">
                <a:solidFill>
                  <a:schemeClr val="bg1"/>
                </a:solidFill>
                <a:sym typeface="+mn-ea"/>
              </a:rPr>
              <a:t>dictionary me key aur value “integer , string, boolean , etc “ bhi ho sakta hai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Python dictionaries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104140" y="3237230"/>
            <a:ext cx="7824470" cy="23596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Python...  </a:t>
            </a:r>
            <a:r>
              <a:rPr lang="en-US" sz="1200" b="1">
                <a:solidFill>
                  <a:schemeClr val="accent1"/>
                </a:solidFill>
              </a:rPr>
              <a:t> </a:t>
            </a:r>
            <a:endParaRPr lang="en-US" sz="1200">
              <a:solidFill>
                <a:schemeClr val="bg1"/>
              </a:solidFill>
            </a:endParaRPr>
          </a:p>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104140" y="2976880"/>
            <a:ext cx="336994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Object/Dictionaries</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1021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r>
              <a:rPr lang="en-US" sz="1200">
                <a:solidFill>
                  <a:schemeClr val="bg1"/>
                </a:solidFill>
                <a:sym typeface="+mn-ea"/>
              </a:rPr>
              <a:t>  </a:t>
            </a:r>
            <a:r>
              <a:rPr lang="en-US" sz="1200" b="1">
                <a:solidFill>
                  <a:schemeClr val="accent6"/>
                </a:solidFill>
                <a:sym typeface="+mn-ea"/>
              </a:rPr>
              <a:t> </a:t>
            </a:r>
            <a:endParaRPr lang="en-US" sz="1200" b="1">
              <a:solidFill>
                <a:schemeClr val="accent6"/>
              </a:solidFill>
              <a:sym typeface="+mn-ea"/>
            </a:endParaRPr>
          </a:p>
          <a:p>
            <a:pPr algn="ctr"/>
            <a:r>
              <a:rPr lang="en-US" sz="1200" b="1">
                <a:solidFill>
                  <a:schemeClr val="accent6"/>
                </a:solidFill>
                <a:sym typeface="+mn-ea"/>
              </a:rPr>
              <a:t>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9" name="Rectangles 8"/>
          <p:cNvSpPr/>
          <p:nvPr/>
        </p:nvSpPr>
        <p:spPr>
          <a:xfrm>
            <a:off x="6312535" y="1907540"/>
            <a:ext cx="1179830" cy="674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1" name="Rectangles 10"/>
          <p:cNvSpPr/>
          <p:nvPr/>
        </p:nvSpPr>
        <p:spPr>
          <a:xfrm>
            <a:off x="7931150" y="2955925"/>
            <a:ext cx="4239260" cy="3387090"/>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341880" y="28575"/>
            <a:ext cx="824865" cy="133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25730" y="28575"/>
            <a:ext cx="2200910" cy="1433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4" name="Rectangles 3"/>
          <p:cNvSpPr/>
          <p:nvPr/>
        </p:nvSpPr>
        <p:spPr>
          <a:xfrm>
            <a:off x="125730" y="1461770"/>
            <a:ext cx="2938145" cy="1873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Access item from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with get Method - get()</a:t>
            </a:r>
            <a:endParaRPr lang="en-US" sz="1400" b="1">
              <a:solidFill>
                <a:schemeClr val="bg1"/>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with setdefault Method - setdefault()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chemeClr val="bg1"/>
              </a:solidFill>
            </a:endParaRPr>
          </a:p>
        </p:txBody>
      </p:sp>
      <p:sp>
        <p:nvSpPr>
          <p:cNvPr id="5" name="Rectangles 4"/>
          <p:cNvSpPr/>
          <p:nvPr/>
        </p:nvSpPr>
        <p:spPr>
          <a:xfrm>
            <a:off x="3188335" y="257810"/>
            <a:ext cx="6737985" cy="1390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6" name="Rectangles 5"/>
          <p:cNvSpPr/>
          <p:nvPr/>
        </p:nvSpPr>
        <p:spPr>
          <a:xfrm>
            <a:off x="3180715" y="1747520"/>
            <a:ext cx="7352665" cy="15875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5"/>
                </a:solidFill>
                <a:sym typeface="+mn-ea"/>
              </a:rPr>
              <a:t>dict9=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dict9["k1"] </a:t>
            </a:r>
            <a:r>
              <a:rPr lang="en-US" sz="1400">
                <a:solidFill>
                  <a:srgbClr val="92D050"/>
                </a:solidFill>
                <a:sym typeface="+mn-ea"/>
              </a:rPr>
              <a:t>or </a:t>
            </a:r>
            <a:r>
              <a:rPr lang="en-US" sz="1400">
                <a:solidFill>
                  <a:schemeClr val="bg1"/>
                </a:solidFill>
                <a:sym typeface="+mn-ea"/>
              </a:rPr>
              <a:t>dict9.get(“k1”) </a:t>
            </a:r>
            <a:r>
              <a:rPr lang="en-US" sz="1400">
                <a:solidFill>
                  <a:srgbClr val="FF0000"/>
                </a:solidFill>
                <a:sym typeface="+mn-ea"/>
              </a:rPr>
              <a:t># v1   </a:t>
            </a:r>
            <a:r>
              <a:rPr lang="en-US" sz="1400">
                <a:solidFill>
                  <a:schemeClr val="bg1"/>
                </a:solidFill>
                <a:sym typeface="+mn-ea"/>
              </a:rPr>
              <a:t>dict9["k2"] </a:t>
            </a:r>
            <a:r>
              <a:rPr lang="en-US" sz="1400">
                <a:solidFill>
                  <a:srgbClr val="92D050"/>
                </a:solidFill>
                <a:sym typeface="+mn-ea"/>
              </a:rPr>
              <a:t>or </a:t>
            </a:r>
            <a:r>
              <a:rPr lang="en-US" sz="1400">
                <a:solidFill>
                  <a:schemeClr val="bg1"/>
                </a:solidFill>
                <a:sym typeface="+mn-ea"/>
              </a:rPr>
              <a:t>obj9.get(“k2”)</a:t>
            </a:r>
            <a:r>
              <a:rPr lang="en-US" sz="1400">
                <a:solidFill>
                  <a:srgbClr val="FFFF00"/>
                </a:solidFill>
                <a:sym typeface="+mn-ea"/>
              </a:rPr>
              <a:t> </a:t>
            </a:r>
            <a:r>
              <a:rPr lang="en-US" sz="1400">
                <a:solidFill>
                  <a:srgbClr val="FF0000"/>
                </a:solidFill>
                <a:sym typeface="+mn-ea"/>
              </a:rPr>
              <a:t># {"k21":"v21" , "k22":"v22"} </a:t>
            </a:r>
            <a:endParaRPr lang="en-US" sz="1400">
              <a:solidFill>
                <a:srgbClr val="FFFF00"/>
              </a:solidFill>
            </a:endParaRPr>
          </a:p>
          <a:p>
            <a:pPr algn="l"/>
            <a:r>
              <a:rPr lang="en-US" sz="1400">
                <a:solidFill>
                  <a:schemeClr val="bg1"/>
                </a:solidFill>
                <a:sym typeface="+mn-ea"/>
              </a:rPr>
              <a:t>dict9["k2"]["k21"] </a:t>
            </a:r>
            <a:r>
              <a:rPr lang="en-US" sz="1400">
                <a:solidFill>
                  <a:srgbClr val="92D050"/>
                </a:solidFill>
                <a:sym typeface="+mn-ea"/>
              </a:rPr>
              <a:t>or </a:t>
            </a:r>
            <a:r>
              <a:rPr lang="en-US" sz="1400">
                <a:solidFill>
                  <a:schemeClr val="bg1"/>
                </a:solidFill>
                <a:sym typeface="+mn-ea"/>
              </a:rPr>
              <a:t>dict9.get(“k2”).get(“k21”)</a:t>
            </a:r>
            <a:r>
              <a:rPr lang="en-US" sz="1400">
                <a:solidFill>
                  <a:srgbClr val="FF0000"/>
                </a:solidFill>
                <a:sym typeface="+mn-ea"/>
              </a:rPr>
              <a:t> </a:t>
            </a:r>
            <a:r>
              <a:rPr lang="en-US" sz="1400">
                <a:solidFill>
                  <a:srgbClr val="FF0000"/>
                </a:solidFill>
                <a:sym typeface="+mn-ea"/>
              </a:rPr>
              <a:t>#  v21    </a:t>
            </a:r>
            <a:endParaRPr lang="en-US" sz="1400">
              <a:solidFill>
                <a:srgbClr val="FF0000"/>
              </a:solidFill>
              <a:sym typeface="+mn-ea"/>
            </a:endParaRPr>
          </a:p>
          <a:p>
            <a:pPr algn="l"/>
            <a:r>
              <a:rPr lang="en-US" sz="1400">
                <a:solidFill>
                  <a:srgbClr val="FF0000"/>
                </a:solidFill>
                <a:sym typeface="+mn-ea"/>
              </a:rPr>
              <a:t> </a:t>
            </a:r>
            <a:r>
              <a:rPr lang="en-US" sz="1400">
                <a:solidFill>
                  <a:schemeClr val="bg1"/>
                </a:solidFill>
                <a:sym typeface="+mn-ea"/>
              </a:rPr>
              <a:t>dict9["k2"]["k22"] </a:t>
            </a:r>
            <a:r>
              <a:rPr lang="en-US" sz="1400">
                <a:solidFill>
                  <a:srgbClr val="92D050"/>
                </a:solidFill>
                <a:sym typeface="+mn-ea"/>
              </a:rPr>
              <a:t>or </a:t>
            </a:r>
            <a:r>
              <a:rPr lang="en-US" sz="1400">
                <a:solidFill>
                  <a:schemeClr val="bg1"/>
                </a:solidFill>
                <a:sym typeface="+mn-ea"/>
              </a:rPr>
              <a:t>obj9.get(“k2”).get(“k22”)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dict9["k3"] </a:t>
            </a:r>
            <a:r>
              <a:rPr lang="en-US" sz="1400">
                <a:solidFill>
                  <a:srgbClr val="92D050"/>
                </a:solidFill>
                <a:sym typeface="+mn-ea"/>
              </a:rPr>
              <a:t>or </a:t>
            </a:r>
            <a:r>
              <a:rPr lang="en-US" sz="1400">
                <a:solidFill>
                  <a:schemeClr val="bg1"/>
                </a:solidFill>
                <a:sym typeface="+mn-ea"/>
              </a:rPr>
              <a:t>dict9.get(“k3”)</a:t>
            </a:r>
            <a:r>
              <a:rPr lang="en-US" sz="1400">
                <a:solidFill>
                  <a:srgbClr val="FF0000"/>
                </a:solidFill>
                <a:sym typeface="+mn-ea"/>
              </a:rPr>
              <a:t> #  ["v30" , "v31" , "v33"]    </a:t>
            </a:r>
            <a:r>
              <a:rPr lang="en-US" sz="1400">
                <a:solidFill>
                  <a:schemeClr val="bg1"/>
                </a:solidFill>
                <a:sym typeface="+mn-ea"/>
              </a:rPr>
              <a:t>dict9["k3"][0] </a:t>
            </a:r>
            <a:r>
              <a:rPr lang="en-US" sz="1400">
                <a:solidFill>
                  <a:schemeClr val="accent6"/>
                </a:solidFill>
                <a:sym typeface="+mn-ea"/>
              </a:rPr>
              <a:t>or </a:t>
            </a:r>
            <a:r>
              <a:rPr lang="en-US" sz="1400">
                <a:solidFill>
                  <a:schemeClr val="bg1"/>
                </a:solidFill>
                <a:sym typeface="+mn-ea"/>
              </a:rPr>
              <a:t>obj9.get(“k3”)[0]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dict9["k3"][1] </a:t>
            </a:r>
            <a:r>
              <a:rPr lang="en-US" sz="1400">
                <a:solidFill>
                  <a:srgbClr val="92D050"/>
                </a:solidFill>
                <a:sym typeface="+mn-ea"/>
              </a:rPr>
              <a:t>or </a:t>
            </a:r>
            <a:r>
              <a:rPr lang="en-US" sz="1400">
                <a:solidFill>
                  <a:schemeClr val="bg1"/>
                </a:solidFill>
                <a:sym typeface="+mn-ea"/>
              </a:rPr>
              <a:t>dict9.get(“k3”)[1]</a:t>
            </a:r>
            <a:r>
              <a:rPr lang="en-US" sz="1400">
                <a:solidFill>
                  <a:srgbClr val="FF0000"/>
                </a:solidFill>
                <a:sym typeface="+mn-ea"/>
              </a:rPr>
              <a:t> #  v31	</a:t>
            </a:r>
            <a:r>
              <a:rPr lang="en-US" sz="1400">
                <a:solidFill>
                  <a:srgbClr val="C00000"/>
                </a:solidFill>
                <a:sym typeface="+mn-ea"/>
              </a:rPr>
              <a:t>             </a:t>
            </a:r>
            <a:r>
              <a:rPr lang="en-US" sz="1400">
                <a:solidFill>
                  <a:schemeClr val="bg1"/>
                </a:solidFill>
                <a:sym typeface="+mn-ea"/>
              </a:rPr>
              <a:t>dict9["k3"][2] </a:t>
            </a:r>
            <a:r>
              <a:rPr lang="en-US" sz="1400">
                <a:solidFill>
                  <a:schemeClr val="accent6"/>
                </a:solidFill>
                <a:sym typeface="+mn-ea"/>
              </a:rPr>
              <a:t>or </a:t>
            </a:r>
            <a:r>
              <a:rPr lang="en-US" sz="1400">
                <a:solidFill>
                  <a:schemeClr val="bg1"/>
                </a:solidFill>
                <a:sym typeface="+mn-ea"/>
              </a:rPr>
              <a:t>obj9.get(“k3”)[2] </a:t>
            </a:r>
            <a:r>
              <a:rPr lang="en-US" sz="1400">
                <a:solidFill>
                  <a:srgbClr val="FF0000"/>
                </a:solidFill>
                <a:sym typeface="+mn-ea"/>
              </a:rPr>
              <a:t>#  v32</a:t>
            </a:r>
            <a:endParaRPr lang="en-US" sz="1400">
              <a:solidFill>
                <a:srgbClr val="0070C0"/>
              </a:solidFill>
              <a:sym typeface="+mn-ea"/>
            </a:endParaRPr>
          </a:p>
        </p:txBody>
      </p:sp>
      <p:sp>
        <p:nvSpPr>
          <p:cNvPr id="2" name="矩形 23"/>
          <p:cNvSpPr/>
          <p:nvPr/>
        </p:nvSpPr>
        <p:spPr>
          <a:xfrm>
            <a:off x="10533380" y="313690"/>
            <a:ext cx="1370330" cy="1289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25730" y="3526155"/>
            <a:ext cx="2903855" cy="1506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477385" y="3519170"/>
            <a:ext cx="6333490" cy="16268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9" name="Rectangles 8"/>
          <p:cNvSpPr/>
          <p:nvPr/>
        </p:nvSpPr>
        <p:spPr>
          <a:xfrm>
            <a:off x="125730" y="5160645"/>
            <a:ext cx="392176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Update or add item in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b="1">
                <a:solidFill>
                  <a:schemeClr val="accent6"/>
                </a:solidFill>
                <a:sym typeface="+mn-ea"/>
              </a:rPr>
              <a:t>with update Method - update()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chemeClr val="accent5"/>
                </a:solidFill>
                <a:sym typeface="+mn-ea"/>
              </a:rPr>
              <a:t>update({  </a:t>
            </a:r>
            <a:r>
              <a:rPr lang="en-US" sz="1400">
                <a:solidFill>
                  <a:schemeClr val="bg1"/>
                </a:solidFill>
                <a:sym typeface="+mn-ea"/>
              </a:rPr>
              <a:t>key1 : value1  , key2 : value2  ,  ..... , keyN : valueN </a:t>
            </a:r>
            <a:r>
              <a:rPr lang="en-US" sz="1400" b="1">
                <a:solidFill>
                  <a:schemeClr val="accent5"/>
                </a:solidFill>
                <a:sym typeface="+mn-ea"/>
              </a:rPr>
              <a:t>})</a:t>
            </a:r>
            <a:endParaRPr lang="en-US" sz="1400" b="1">
              <a:solidFill>
                <a:schemeClr val="accent5"/>
              </a:solidFill>
              <a:sym typeface="+mn-ea"/>
            </a:endParaRPr>
          </a:p>
        </p:txBody>
      </p:sp>
      <p:sp>
        <p:nvSpPr>
          <p:cNvPr id="11" name="矩形 23"/>
          <p:cNvSpPr/>
          <p:nvPr/>
        </p:nvSpPr>
        <p:spPr>
          <a:xfrm>
            <a:off x="3188335" y="3660775"/>
            <a:ext cx="1083945" cy="1173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2" name="Rectangles 11"/>
          <p:cNvSpPr/>
          <p:nvPr/>
        </p:nvSpPr>
        <p:spPr>
          <a:xfrm>
            <a:off x="4477385" y="5224145"/>
            <a:ext cx="6634480" cy="15709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 simpleDict= {} ; </a:t>
            </a:r>
            <a:endParaRPr lang="en-US" sz="1400">
              <a:solidFill>
                <a:schemeClr val="bg1"/>
              </a:solidFill>
              <a:sym typeface="+mn-ea"/>
            </a:endParaRPr>
          </a:p>
          <a:p>
            <a:pPr algn="l"/>
            <a:r>
              <a:rPr lang="en-US" sz="1400">
                <a:solidFill>
                  <a:schemeClr val="bg1"/>
                </a:solidFill>
                <a:sym typeface="+mn-ea"/>
              </a:rPr>
              <a:t> simpleDict[“key1”]= "value1"    </a:t>
            </a:r>
            <a:r>
              <a:rPr lang="en-US" sz="1400">
                <a:solidFill>
                  <a:srgbClr val="FF0000"/>
                </a:solidFill>
                <a:sym typeface="+mn-ea"/>
              </a:rPr>
              <a:t># { key1: "value1" }  </a:t>
            </a:r>
            <a:r>
              <a:rPr lang="en-US" sz="1400">
                <a:solidFill>
                  <a:schemeClr val="accent6"/>
                </a:solidFill>
                <a:sym typeface="+mn-ea"/>
              </a:rPr>
              <a:t> # add item</a:t>
            </a:r>
            <a:endParaRPr lang="en-US" sz="1400">
              <a:solidFill>
                <a:srgbClr val="FF0000"/>
              </a:solidFill>
              <a:sym typeface="+mn-ea"/>
            </a:endParaRPr>
          </a:p>
          <a:p>
            <a:pPr algn="l"/>
            <a:r>
              <a:rPr lang="en-US" sz="1400">
                <a:solidFill>
                  <a:schemeClr val="bg1"/>
                </a:solidFill>
                <a:sym typeface="+mn-ea"/>
              </a:rPr>
              <a:t> simpleDict.update({“key2”:“value2”})   </a:t>
            </a:r>
            <a:r>
              <a:rPr lang="en-US" sz="1400">
                <a:solidFill>
                  <a:srgbClr val="FF0000"/>
                </a:solidFill>
                <a:sym typeface="+mn-ea"/>
              </a:rPr>
              <a:t># { key1: "value1",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bg1"/>
                </a:solidFill>
                <a:sym typeface="+mn-ea"/>
              </a:rPr>
              <a:t> simpleDict.update({“key1”:“value3”})   </a:t>
            </a:r>
            <a:r>
              <a:rPr lang="en-US" sz="1400">
                <a:solidFill>
                  <a:srgbClr val="FF0000"/>
                </a:solidFill>
                <a:sym typeface="+mn-ea"/>
              </a:rPr>
              <a:t># { key1: "value3",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accent6"/>
                </a:solidFill>
                <a:sym typeface="+mn-ea"/>
              </a:rPr>
              <a:t> </a:t>
            </a:r>
            <a:r>
              <a:rPr lang="en-US" sz="1400">
                <a:solidFill>
                  <a:schemeClr val="bg1"/>
                </a:solidFill>
                <a:sym typeface="+mn-ea"/>
              </a:rPr>
              <a:t>simpleDict[“key2”] = "value4"     </a:t>
            </a:r>
            <a:r>
              <a:rPr lang="en-US" sz="1400">
                <a:solidFill>
                  <a:srgbClr val="FF0000"/>
                </a:solidFill>
                <a:sym typeface="+mn-ea"/>
              </a:rPr>
              <a:t># { key1: "value3", key2: "value4"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 print(simpleDict)  </a:t>
            </a:r>
            <a:r>
              <a:rPr lang="en-US" sz="1400">
                <a:solidFill>
                  <a:srgbClr val="FF0000"/>
                </a:solidFill>
                <a:sym typeface="+mn-ea"/>
              </a:rPr>
              <a:t># { key1: "value3", key2: "value4"}      </a:t>
            </a:r>
            <a:endParaRPr lang="en-US" sz="1400">
              <a:solidFill>
                <a:srgbClr val="0070C0"/>
              </a:solidFill>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50520" y="85725"/>
            <a:ext cx="3948430" cy="25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3" name="Rectangles 2"/>
          <p:cNvSpPr/>
          <p:nvPr/>
        </p:nvSpPr>
        <p:spPr>
          <a:xfrm>
            <a:off x="97155" y="440055"/>
            <a:ext cx="3379470" cy="1131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4" name="Rectangles 3"/>
          <p:cNvSpPr/>
          <p:nvPr/>
        </p:nvSpPr>
        <p:spPr>
          <a:xfrm>
            <a:off x="6646545" y="440055"/>
            <a:ext cx="5436870" cy="15151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b="1">
                <a:solidFill>
                  <a:srgbClr val="C00000"/>
                </a:solidFill>
                <a:sym typeface="+mn-ea"/>
              </a:rPr>
              <a:t>// Remove an item from dictionary</a:t>
            </a:r>
            <a:endParaRPr lang="en-US" sz="1400" b="1">
              <a:solidFill>
                <a:schemeClr val="accent5"/>
              </a:solidFill>
              <a:sym typeface="+mn-ea"/>
            </a:endParaRPr>
          </a:p>
          <a:p>
            <a:pPr algn="l"/>
            <a:r>
              <a:rPr lang="en-US" sz="1400" b="1">
                <a:solidFill>
                  <a:schemeClr val="accent6"/>
                </a:solidFill>
                <a:sym typeface="+mn-ea"/>
              </a:rPr>
              <a:t>Remove all key - clear()  -&gt;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 specific key - pop() -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Remove last key - popitem()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Deete Dictionary - del  -&gt;   </a:t>
            </a:r>
            <a:r>
              <a:rPr lang="en-US" sz="1400" b="1">
                <a:solidFill>
                  <a:srgbClr val="00B0F0"/>
                </a:solidFill>
                <a:sym typeface="+mn-ea"/>
              </a:rPr>
              <a:t>del </a:t>
            </a:r>
            <a:r>
              <a:rPr lang="en-US" sz="1400">
                <a:solidFill>
                  <a:schemeClr val="accent2"/>
                </a:solidFill>
                <a:sym typeface="+mn-ea"/>
              </a:rPr>
              <a:t>dict1 </a:t>
            </a:r>
            <a:endParaRPr lang="en-US" sz="1400" b="1">
              <a:solidFill>
                <a:schemeClr val="accent5"/>
              </a:solidFill>
              <a:sym typeface="+mn-ea"/>
            </a:endParaRPr>
          </a:p>
        </p:txBody>
      </p:sp>
      <p:sp>
        <p:nvSpPr>
          <p:cNvPr id="5" name="Rectangles 4"/>
          <p:cNvSpPr/>
          <p:nvPr/>
        </p:nvSpPr>
        <p:spPr>
          <a:xfrm>
            <a:off x="97155" y="1674495"/>
            <a:ext cx="6405880"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6" name="Rectangles 5"/>
          <p:cNvSpPr/>
          <p:nvPr/>
        </p:nvSpPr>
        <p:spPr>
          <a:xfrm>
            <a:off x="6645910" y="2512695"/>
            <a:ext cx="5437505" cy="1238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dict9.pop[“k2”] ;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,"k4" : "v4"  } </a:t>
            </a:r>
            <a:endParaRPr lang="en-US" sz="1400">
              <a:solidFill>
                <a:srgbClr val="FF0000"/>
              </a:solidFill>
              <a:sym typeface="+mn-ea"/>
            </a:endParaRPr>
          </a:p>
          <a:p>
            <a:pPr algn="l"/>
            <a:r>
              <a:rPr lang="en-US" sz="1400">
                <a:solidFill>
                  <a:schemeClr val="bg1"/>
                </a:solidFill>
                <a:sym typeface="+mn-ea"/>
              </a:rPr>
              <a:t>dict9.popitem();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   </a:t>
            </a:r>
            <a:endParaRPr lang="en-US" sz="1400">
              <a:solidFill>
                <a:srgbClr val="FF0000"/>
              </a:solidFill>
              <a:sym typeface="+mn-ea"/>
            </a:endParaRPr>
          </a:p>
          <a:p>
            <a:pPr algn="l"/>
            <a:r>
              <a:rPr lang="en-US" sz="1400">
                <a:solidFill>
                  <a:schemeClr val="bg1"/>
                </a:solidFill>
                <a:sym typeface="+mn-ea"/>
              </a:rPr>
              <a:t>dict9.clear();     </a:t>
            </a:r>
            <a:r>
              <a:rPr lang="en-US" sz="1400">
                <a:solidFill>
                  <a:srgbClr val="FF0000"/>
                </a:solidFill>
                <a:sym typeface="+mn-ea"/>
              </a:rPr>
              <a:t> </a:t>
            </a:r>
            <a:r>
              <a:rPr lang="en-US" sz="1400">
                <a:solidFill>
                  <a:schemeClr val="bg1"/>
                </a:solidFill>
                <a:sym typeface="+mn-ea"/>
              </a:rPr>
              <a:t>print(dict9);      </a:t>
            </a:r>
            <a:r>
              <a:rPr lang="en-US" sz="1400">
                <a:solidFill>
                  <a:srgbClr val="FF0000"/>
                </a:solidFill>
                <a:sym typeface="+mn-ea"/>
              </a:rPr>
              <a:t># {}   </a:t>
            </a:r>
            <a:endParaRPr lang="en-US" sz="1400">
              <a:solidFill>
                <a:srgbClr val="0070C0"/>
              </a:solidFill>
              <a:sym typeface="+mn-ea"/>
            </a:endParaRPr>
          </a:p>
        </p:txBody>
      </p:sp>
      <p:sp>
        <p:nvSpPr>
          <p:cNvPr id="16" name="矩形 23"/>
          <p:cNvSpPr/>
          <p:nvPr/>
        </p:nvSpPr>
        <p:spPr>
          <a:xfrm>
            <a:off x="7661275" y="34290"/>
            <a:ext cx="4422140" cy="302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Dictionaries</a:t>
            </a:r>
            <a:endParaRPr lang="en-US" altLang="zh-CN" sz="2000" b="1" dirty="0">
              <a:solidFill>
                <a:schemeClr val="bg1"/>
              </a:solidFill>
              <a:sym typeface="+mn-ea"/>
            </a:endParaRPr>
          </a:p>
        </p:txBody>
      </p:sp>
      <p:sp>
        <p:nvSpPr>
          <p:cNvPr id="2" name="Rectangles 1"/>
          <p:cNvSpPr/>
          <p:nvPr/>
        </p:nvSpPr>
        <p:spPr>
          <a:xfrm>
            <a:off x="97155" y="3486785"/>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7" name="矩形 23"/>
          <p:cNvSpPr/>
          <p:nvPr/>
        </p:nvSpPr>
        <p:spPr>
          <a:xfrm>
            <a:off x="1921510" y="3115945"/>
            <a:ext cx="2981960" cy="2679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8" name="Rectangles 7"/>
          <p:cNvSpPr/>
          <p:nvPr/>
        </p:nvSpPr>
        <p:spPr>
          <a:xfrm>
            <a:off x="7299960" y="4309745"/>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dict2 = dict1</a:t>
            </a:r>
            <a:endParaRPr lang="en-US" sz="1400" b="1">
              <a:solidFill>
                <a:schemeClr val="accent2"/>
              </a:solidFill>
              <a:sym typeface="+mn-ea"/>
            </a:endParaRPr>
          </a:p>
        </p:txBody>
      </p:sp>
      <p:sp>
        <p:nvSpPr>
          <p:cNvPr id="9" name="矩形 23"/>
          <p:cNvSpPr/>
          <p:nvPr/>
        </p:nvSpPr>
        <p:spPr>
          <a:xfrm>
            <a:off x="7051040" y="3967480"/>
            <a:ext cx="3736340" cy="274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a:t>
            </a:r>
            <a:r>
              <a:rPr lang="en-US" sz="2000" b="1">
                <a:solidFill>
                  <a:schemeClr val="bg1"/>
                </a:solidFill>
                <a:sym typeface="+mn-ea"/>
              </a:rPr>
              <a:t>Dictionaries </a:t>
            </a:r>
            <a:r>
              <a:rPr lang="en-US" sz="2000" b="1">
                <a:solidFill>
                  <a:schemeClr val="bg1"/>
                </a:solidFill>
                <a:sym typeface="+mn-ea"/>
              </a:rPr>
              <a:t>in Python</a:t>
            </a:r>
            <a:endParaRPr lang="en-US" sz="2000" b="1">
              <a:solidFill>
                <a:schemeClr val="bg1"/>
              </a:solidFill>
              <a:sym typeface="+mn-ea"/>
            </a:endParaRPr>
          </a:p>
        </p:txBody>
      </p:sp>
      <p:sp>
        <p:nvSpPr>
          <p:cNvPr id="11" name="Rectangles 10"/>
          <p:cNvSpPr/>
          <p:nvPr/>
        </p:nvSpPr>
        <p:spPr>
          <a:xfrm>
            <a:off x="97155" y="4928235"/>
            <a:ext cx="5622290" cy="1458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2" name="Rectangles 11"/>
          <p:cNvSpPr/>
          <p:nvPr/>
        </p:nvSpPr>
        <p:spPr>
          <a:xfrm>
            <a:off x="6788150" y="5523865"/>
            <a:ext cx="4758690" cy="1119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car = { "brand": "Ford", "model": "Mustang",  "year": 1964 }</a:t>
            </a:r>
            <a:endParaRPr lang="en-US" sz="1400">
              <a:solidFill>
                <a:schemeClr val="bg1"/>
              </a:solidFill>
              <a:sym typeface="+mn-ea"/>
            </a:endParaRPr>
          </a:p>
          <a:p>
            <a:pPr algn="l"/>
            <a:r>
              <a:rPr lang="en-US" sz="1400">
                <a:solidFill>
                  <a:schemeClr val="bg1"/>
                </a:solidFill>
                <a:sym typeface="+mn-ea"/>
              </a:rPr>
              <a:t>x = car.copy()</a:t>
            </a:r>
            <a:endParaRPr lang="en-US" sz="1400">
              <a:solidFill>
                <a:schemeClr val="bg1"/>
              </a:solidFill>
              <a:sym typeface="+mn-ea"/>
            </a:endParaRPr>
          </a:p>
          <a:p>
            <a:pPr algn="l"/>
            <a:r>
              <a:rPr lang="en-US" sz="1400">
                <a:solidFill>
                  <a:schemeClr val="bg1"/>
                </a:solidFill>
                <a:sym typeface="+mn-ea"/>
              </a:rPr>
              <a:t>print(x)  </a:t>
            </a:r>
            <a:r>
              <a:rPr lang="en-US" sz="1400">
                <a:solidFill>
                  <a:srgbClr val="FF0000"/>
                </a:solidFill>
                <a:sym typeface="+mn-ea"/>
              </a:rPr>
              <a:t># {'brand': 'Ford', 'model': 'Mustang', 'year': 1964}</a:t>
            </a:r>
            <a:endParaRPr lang="en-US" sz="1400">
              <a:solidFill>
                <a:srgbClr val="FF0000"/>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Rectangles 1"/>
          <p:cNvSpPr/>
          <p:nvPr/>
        </p:nvSpPr>
        <p:spPr>
          <a:xfrm>
            <a:off x="141605" y="240665"/>
            <a:ext cx="5332730" cy="1585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7" name="Rectangles 6"/>
          <p:cNvSpPr/>
          <p:nvPr/>
        </p:nvSpPr>
        <p:spPr>
          <a:xfrm>
            <a:off x="6576060" y="240665"/>
            <a:ext cx="5478780" cy="1560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as tupels in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List of keys - keys()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keys()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 key2 , key3 , key4 , key5 , key6 , .... ]</a:t>
            </a:r>
            <a:endParaRPr lang="en-US" sz="1400" b="1">
              <a:solidFill>
                <a:schemeClr val="bg1"/>
              </a:solidFill>
            </a:endParaRPr>
          </a:p>
          <a:p>
            <a:pPr algn="l"/>
            <a:r>
              <a:rPr lang="en-US" sz="1400" b="1">
                <a:solidFill>
                  <a:schemeClr val="accent6"/>
                </a:solidFill>
                <a:sym typeface="+mn-ea"/>
              </a:rPr>
              <a:t>Returns a List of values - values()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values()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value1 , value2 , value3 , value4, value5 , .... ]</a:t>
            </a:r>
            <a:endParaRPr lang="en-US" sz="1400" b="1">
              <a:solidFill>
                <a:schemeClr val="bg1"/>
              </a:solidFill>
            </a:endParaRPr>
          </a:p>
        </p:txBody>
      </p:sp>
      <p:sp>
        <p:nvSpPr>
          <p:cNvPr id="8" name="Rectangles 7"/>
          <p:cNvSpPr/>
          <p:nvPr/>
        </p:nvSpPr>
        <p:spPr>
          <a:xfrm>
            <a:off x="141605" y="1920875"/>
            <a:ext cx="533273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16" name="Rectangles 15"/>
          <p:cNvSpPr/>
          <p:nvPr/>
        </p:nvSpPr>
        <p:spPr>
          <a:xfrm>
            <a:off x="6576060" y="1801495"/>
            <a:ext cx="547878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print(dict9.items())</a:t>
            </a:r>
            <a:r>
              <a:rPr lang="en-US" sz="1400">
                <a:solidFill>
                  <a:schemeClr val="bg1"/>
                </a:solidFill>
                <a:sym typeface="+mn-ea"/>
              </a:rPr>
              <a:t>    </a:t>
            </a:r>
            <a:r>
              <a:rPr lang="en-US" sz="1400">
                <a:solidFill>
                  <a:srgbClr val="FF0000"/>
                </a:solidFill>
                <a:sym typeface="+mn-ea"/>
              </a:rPr>
              <a:t># dict_items([('k1', 'v1'), ('k2', 'v2'), ('k3', 'v3'), ('k4', 'v4')])</a:t>
            </a:r>
            <a:endParaRPr lang="en-US" sz="1400">
              <a:solidFill>
                <a:schemeClr val="bg1"/>
              </a:solidFill>
              <a:sym typeface="+mn-ea"/>
            </a:endParaRPr>
          </a:p>
          <a:p>
            <a:pPr algn="l"/>
            <a:r>
              <a:rPr lang="en-US" sz="1400">
                <a:solidFill>
                  <a:schemeClr val="bg1"/>
                </a:solidFill>
                <a:sym typeface="+mn-ea"/>
              </a:rPr>
              <a:t>print(dict9.keys())</a:t>
            </a:r>
            <a:r>
              <a:rPr lang="en-US" sz="1400">
                <a:solidFill>
                  <a:schemeClr val="bg1"/>
                </a:solidFill>
                <a:sym typeface="+mn-ea"/>
              </a:rPr>
              <a:t>    </a:t>
            </a:r>
            <a:r>
              <a:rPr lang="en-US" sz="1400">
                <a:solidFill>
                  <a:srgbClr val="FF0000"/>
                </a:solidFill>
                <a:sym typeface="+mn-ea"/>
              </a:rPr>
              <a:t>#  dict_keys(['k1', 'k2', 'k3', 'k4'])</a:t>
            </a:r>
            <a:endParaRPr lang="en-US" sz="1400">
              <a:solidFill>
                <a:schemeClr val="bg1"/>
              </a:solidFill>
              <a:sym typeface="+mn-ea"/>
            </a:endParaRPr>
          </a:p>
          <a:p>
            <a:pPr algn="l"/>
            <a:r>
              <a:rPr lang="en-US" sz="1400">
                <a:solidFill>
                  <a:schemeClr val="bg1"/>
                </a:solidFill>
                <a:sym typeface="+mn-ea"/>
              </a:rPr>
              <a:t>print(dict9.values())    </a:t>
            </a:r>
            <a:r>
              <a:rPr lang="en-US" sz="1400">
                <a:solidFill>
                  <a:srgbClr val="FF0000"/>
                </a:solidFill>
                <a:sym typeface="+mn-ea"/>
              </a:rPr>
              <a:t># dict_values(['v1', 'v2', 'v3', 'v4'])</a:t>
            </a:r>
            <a:endParaRPr lang="en-US" sz="1400">
              <a:solidFill>
                <a:srgbClr val="FF0000"/>
              </a:solidFill>
              <a:sym typeface="+mn-ea"/>
            </a:endParaRPr>
          </a:p>
        </p:txBody>
      </p:sp>
      <p:sp>
        <p:nvSpPr>
          <p:cNvPr id="17" name="矩形 23"/>
          <p:cNvSpPr/>
          <p:nvPr/>
        </p:nvSpPr>
        <p:spPr>
          <a:xfrm>
            <a:off x="1202690" y="1143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Object To Array </a:t>
            </a:r>
            <a:r>
              <a:rPr lang="en-US" sz="1600" b="1">
                <a:solidFill>
                  <a:schemeClr val="bg1"/>
                </a:solidFill>
                <a:sym typeface="+mn-ea"/>
              </a:rPr>
              <a:t>- converted </a:t>
            </a:r>
            <a:endParaRPr lang="en-US" altLang="zh-CN" sz="1600" b="1" dirty="0">
              <a:solidFill>
                <a:schemeClr val="bg1"/>
              </a:solidFill>
              <a:sym typeface="+mn-ea"/>
            </a:endParaRPr>
          </a:p>
        </p:txBody>
      </p:sp>
      <p:sp>
        <p:nvSpPr>
          <p:cNvPr id="18" name="矩形 23"/>
          <p:cNvSpPr/>
          <p:nvPr/>
        </p:nvSpPr>
        <p:spPr>
          <a:xfrm>
            <a:off x="7633970" y="444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Dictionaries To Lists - converted </a:t>
            </a:r>
            <a:endParaRPr lang="en-US" altLang="zh-CN" sz="1600" b="1" dirty="0">
              <a:solidFill>
                <a:schemeClr val="bg1"/>
              </a:solidFill>
              <a:sym typeface="+mn-ea"/>
            </a:endParaRPr>
          </a:p>
        </p:txBody>
      </p:sp>
      <p:sp>
        <p:nvSpPr>
          <p:cNvPr id="19" name="Rectangles 18"/>
          <p:cNvSpPr/>
          <p:nvPr/>
        </p:nvSpPr>
        <p:spPr>
          <a:xfrm>
            <a:off x="69850" y="4254500"/>
            <a:ext cx="5476240"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
        <p:nvSpPr>
          <p:cNvPr id="20" name="矩形 23"/>
          <p:cNvSpPr/>
          <p:nvPr/>
        </p:nvSpPr>
        <p:spPr>
          <a:xfrm>
            <a:off x="881380" y="400558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Array/Map To Object </a:t>
            </a:r>
            <a:r>
              <a:rPr lang="en-US" sz="1600" b="1">
                <a:solidFill>
                  <a:schemeClr val="bg1"/>
                </a:solidFill>
                <a:sym typeface="+mn-ea"/>
              </a:rPr>
              <a:t>- converted </a:t>
            </a:r>
            <a:endParaRPr lang="en-US" altLang="zh-CN" sz="1600" b="1" dirty="0">
              <a:solidFill>
                <a:schemeClr val="bg1"/>
              </a:solidFill>
              <a:sym typeface="+mn-ea"/>
            </a:endParaRPr>
          </a:p>
        </p:txBody>
      </p:sp>
      <p:sp>
        <p:nvSpPr>
          <p:cNvPr id="21" name="Rectangles 20"/>
          <p:cNvSpPr/>
          <p:nvPr/>
        </p:nvSpPr>
        <p:spPr>
          <a:xfrm>
            <a:off x="5810885" y="4286885"/>
            <a:ext cx="5836285" cy="758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bg1"/>
              </a:solidFill>
              <a:sym typeface="+mn-ea"/>
            </a:endParaRPr>
          </a:p>
          <a:p>
            <a:pPr algn="l"/>
            <a:r>
              <a:rPr lang="en-US" sz="1400" b="1">
                <a:solidFill>
                  <a:srgbClr val="FF0000"/>
                </a:solidFill>
                <a:sym typeface="+mn-ea"/>
              </a:rPr>
              <a:t>iterableObj  :- </a:t>
            </a:r>
            <a:r>
              <a:rPr lang="en-US" sz="1400" b="1">
                <a:solidFill>
                  <a:schemeClr val="bg1"/>
                </a:solidFill>
                <a:sym typeface="+mn-ea"/>
              </a:rPr>
              <a:t>string </a:t>
            </a:r>
            <a:r>
              <a:rPr lang="en-US" sz="1400" b="1">
                <a:solidFill>
                  <a:srgbClr val="FF0000"/>
                </a:solidFill>
                <a:sym typeface="+mn-ea"/>
              </a:rPr>
              <a:t>, </a:t>
            </a:r>
            <a:r>
              <a:rPr lang="en-US" sz="1400" b="1">
                <a:solidFill>
                  <a:schemeClr val="bg1"/>
                </a:solidFill>
                <a:sym typeface="+mn-ea"/>
              </a:rPr>
              <a:t>tupels </a:t>
            </a:r>
            <a:r>
              <a:rPr lang="en-US" sz="1400" b="1">
                <a:solidFill>
                  <a:srgbClr val="FF0000"/>
                </a:solidFill>
                <a:sym typeface="+mn-ea"/>
              </a:rPr>
              <a:t>,</a:t>
            </a:r>
            <a:r>
              <a:rPr lang="en-US" sz="1400" b="1">
                <a:solidFill>
                  <a:schemeClr val="bg1"/>
                </a:solidFill>
                <a:sym typeface="+mn-ea"/>
              </a:rPr>
              <a:t>set</a:t>
            </a:r>
            <a:r>
              <a:rPr lang="en-US" sz="1400" b="1">
                <a:solidFill>
                  <a:srgbClr val="FF0000"/>
                </a:solidFill>
                <a:sym typeface="+mn-ea"/>
              </a:rPr>
              <a:t>, </a:t>
            </a:r>
            <a:r>
              <a:rPr lang="en-US" sz="1400" b="1">
                <a:solidFill>
                  <a:schemeClr val="bg1"/>
                </a:solidFill>
                <a:sym typeface="+mn-ea"/>
              </a:rPr>
              <a:t>lists</a:t>
            </a:r>
            <a:endParaRPr lang="en-US" sz="1400" b="1">
              <a:solidFill>
                <a:schemeClr val="bg1"/>
              </a:solidFill>
              <a:sym typeface="+mn-ea"/>
            </a:endParaRPr>
          </a:p>
        </p:txBody>
      </p:sp>
      <p:sp>
        <p:nvSpPr>
          <p:cNvPr id="22" name="矩形 23"/>
          <p:cNvSpPr/>
          <p:nvPr/>
        </p:nvSpPr>
        <p:spPr>
          <a:xfrm>
            <a:off x="7593965" y="398589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Lists To Dictionaries - converted </a:t>
            </a:r>
            <a:endParaRPr lang="en-US" altLang="zh-CN" sz="1600" b="1" dirty="0">
              <a:solidFill>
                <a:schemeClr val="bg1"/>
              </a:solidFill>
              <a:sym typeface="+mn-ea"/>
            </a:endParaRPr>
          </a:p>
        </p:txBody>
      </p:sp>
      <p:sp>
        <p:nvSpPr>
          <p:cNvPr id="23" name="Rectangles 22"/>
          <p:cNvSpPr/>
          <p:nvPr/>
        </p:nvSpPr>
        <p:spPr>
          <a:xfrm>
            <a:off x="71120" y="5097145"/>
            <a:ext cx="4689475" cy="1626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a:t>
            </a:r>
            <a:endParaRPr lang="en-US" sz="1400">
              <a:solidFill>
                <a:schemeClr val="bg1"/>
              </a:solidFill>
              <a:sym typeface="+mn-ea"/>
            </a:endParaRPr>
          </a:p>
          <a:p>
            <a:pPr algn="l"/>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endParaRPr lang="en-US" sz="1400">
              <a:solidFill>
                <a:schemeClr val="bg1"/>
              </a:solidFill>
              <a:sym typeface="+mn-ea"/>
            </a:endParaRPr>
          </a:p>
          <a:p>
            <a:pPr algn="l"/>
            <a:r>
              <a:rPr lang="en-US" sz="1400">
                <a:solidFill>
                  <a:srgbClr val="FF0000"/>
                </a:solidFill>
                <a:sym typeface="+mn-ea"/>
              </a:rPr>
              <a:t>//  Object { foo: "bar", baz: 42 }</a:t>
            </a:r>
            <a:endParaRPr lang="en-US" sz="1400">
              <a:solidFill>
                <a:srgbClr val="FF0000"/>
              </a:solidFill>
              <a:sym typeface="+mn-ea"/>
            </a:endParaRPr>
          </a:p>
        </p:txBody>
      </p:sp>
      <p:sp>
        <p:nvSpPr>
          <p:cNvPr id="24" name="Rectangles 23"/>
          <p:cNvSpPr/>
          <p:nvPr/>
        </p:nvSpPr>
        <p:spPr>
          <a:xfrm>
            <a:off x="5140960" y="5346065"/>
            <a:ext cx="2281555"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 32, 'e': 32, 'y': 32}</a:t>
            </a:r>
            <a:endParaRPr lang="en-US" sz="1400">
              <a:solidFill>
                <a:srgbClr val="FF0000"/>
              </a:solidFill>
              <a:sym typeface="+mn-ea"/>
            </a:endParaRPr>
          </a:p>
        </p:txBody>
      </p:sp>
      <p:sp>
        <p:nvSpPr>
          <p:cNvPr id="25" name="Rectangles 24"/>
          <p:cNvSpPr/>
          <p:nvPr/>
        </p:nvSpPr>
        <p:spPr>
          <a:xfrm>
            <a:off x="742251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
        <p:nvSpPr>
          <p:cNvPr id="26" name="Rectangles 25"/>
          <p:cNvSpPr/>
          <p:nvPr/>
        </p:nvSpPr>
        <p:spPr>
          <a:xfrm>
            <a:off x="980122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Rectangles 6"/>
          <p:cNvSpPr/>
          <p:nvPr/>
        </p:nvSpPr>
        <p:spPr>
          <a:xfrm>
            <a:off x="657606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dictionary  -&gt;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r>
              <a:rPr lang="en-US" sz="1400" b="1">
                <a:solidFill>
                  <a:schemeClr val="bg1"/>
                </a:solidFill>
                <a:sym typeface="+mn-ea"/>
              </a:rPr>
              <a:t> </a:t>
            </a:r>
            <a:endParaRPr lang="en-US" sz="1400" b="1">
              <a:solidFill>
                <a:schemeClr val="bg1"/>
              </a:solidFill>
            </a:endParaRPr>
          </a:p>
        </p:txBody>
      </p:sp>
      <p:sp>
        <p:nvSpPr>
          <p:cNvPr id="17" name="矩形 23"/>
          <p:cNvSpPr/>
          <p:nvPr/>
        </p:nvSpPr>
        <p:spPr>
          <a:xfrm>
            <a:off x="120142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3" name="矩形 23"/>
          <p:cNvSpPr/>
          <p:nvPr/>
        </p:nvSpPr>
        <p:spPr>
          <a:xfrm>
            <a:off x="739457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Dictionaries </a:t>
            </a:r>
            <a:endParaRPr lang="en-US" altLang="zh-CN" sz="1600" b="1" dirty="0">
              <a:solidFill>
                <a:schemeClr val="bg1"/>
              </a:solidFill>
              <a:sym typeface="+mn-ea"/>
            </a:endParaRPr>
          </a:p>
        </p:txBody>
      </p:sp>
      <p:sp>
        <p:nvSpPr>
          <p:cNvPr id="4" name="Rectangles 3"/>
          <p:cNvSpPr/>
          <p:nvPr/>
        </p:nvSpPr>
        <p:spPr>
          <a:xfrm>
            <a:off x="21463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object-&gt;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5" name="矩形 23"/>
          <p:cNvSpPr/>
          <p:nvPr/>
        </p:nvSpPr>
        <p:spPr>
          <a:xfrm>
            <a:off x="7394575" y="9620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loop in </a:t>
            </a:r>
            <a:r>
              <a:rPr lang="en-US" sz="1600" b="1">
                <a:solidFill>
                  <a:schemeClr val="bg1"/>
                </a:solidFill>
                <a:sym typeface="+mn-ea"/>
              </a:rPr>
              <a:t>Dictionaries </a:t>
            </a:r>
            <a:endParaRPr lang="en-US" altLang="zh-CN" sz="1600" b="1" dirty="0">
              <a:solidFill>
                <a:schemeClr val="bg1"/>
              </a:solidFill>
              <a:sym typeface="+mn-ea"/>
            </a:endParaRPr>
          </a:p>
        </p:txBody>
      </p:sp>
      <p:sp>
        <p:nvSpPr>
          <p:cNvPr id="6" name="Rectangles 5"/>
          <p:cNvSpPr/>
          <p:nvPr/>
        </p:nvSpPr>
        <p:spPr>
          <a:xfrm>
            <a:off x="6576695" y="1259840"/>
            <a:ext cx="145097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9" name="Rectangles 8"/>
          <p:cNvSpPr/>
          <p:nvPr/>
        </p:nvSpPr>
        <p:spPr>
          <a:xfrm>
            <a:off x="8039735" y="1259840"/>
            <a:ext cx="208470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for x, y in thisdict.items():</a:t>
            </a:r>
            <a:endParaRPr lang="en-US" sz="1400" b="1">
              <a:solidFill>
                <a:schemeClr val="bg1"/>
              </a:solidFill>
              <a:sym typeface="+mn-ea"/>
            </a:endParaRPr>
          </a:p>
          <a:p>
            <a:pPr algn="l"/>
            <a:r>
              <a:rPr lang="en-US" sz="1400" b="1">
                <a:solidFill>
                  <a:schemeClr val="bg1"/>
                </a:solidFill>
                <a:sym typeface="+mn-ea"/>
              </a:rPr>
              <a:t>  print(x, y)</a:t>
            </a:r>
            <a:endParaRPr lang="en-US" sz="1400" b="1">
              <a:solidFill>
                <a:schemeClr val="bg1"/>
              </a:solidFill>
              <a:sym typeface="+mn-ea"/>
            </a:endParaRPr>
          </a:p>
        </p:txBody>
      </p:sp>
      <p:sp>
        <p:nvSpPr>
          <p:cNvPr id="10" name="Rectangles 9"/>
          <p:cNvSpPr/>
          <p:nvPr/>
        </p:nvSpPr>
        <p:spPr>
          <a:xfrm>
            <a:off x="10136505" y="1259840"/>
            <a:ext cx="1929130" cy="7969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thisdict.keys():</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2" name="Rectangles 1"/>
          <p:cNvSpPr/>
          <p:nvPr/>
        </p:nvSpPr>
        <p:spPr>
          <a:xfrm>
            <a:off x="214630" y="962025"/>
            <a:ext cx="5478780" cy="697865"/>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000" b="1"/>
              <a:t>In JavaScript , the </a:t>
            </a:r>
            <a:r>
              <a:rPr lang="en-US" sz="1000" b="1">
                <a:solidFill>
                  <a:schemeClr val="accent6"/>
                </a:solidFill>
              </a:rPr>
              <a:t>element of object </a:t>
            </a:r>
            <a:r>
              <a:rPr lang="en-US" sz="1000" b="1"/>
              <a:t>can be </a:t>
            </a:r>
            <a:r>
              <a:rPr lang="en-US" sz="1000" b="1">
                <a:solidFill>
                  <a:srgbClr val="FF0000"/>
                </a:solidFill>
              </a:rPr>
              <a:t>number, boolean, string, array, map, set, weakMap, weakSet,object,function, document...etc</a:t>
            </a:r>
            <a:endParaRPr lang="en-US" sz="1000" b="1"/>
          </a:p>
          <a:p>
            <a:pPr marL="342900" indent="-342900" algn="l">
              <a:buAutoNum type="arabicPeriod"/>
            </a:pPr>
            <a:r>
              <a:rPr lang="en-US" sz="1000" b="1"/>
              <a:t>Because in JS </a:t>
            </a:r>
            <a:r>
              <a:rPr lang="en-US" sz="1000" b="1">
                <a:solidFill>
                  <a:srgbClr val="00B050"/>
                </a:solidFill>
              </a:rPr>
              <a:t>object </a:t>
            </a:r>
            <a:r>
              <a:rPr lang="en-US" sz="1000" b="1"/>
              <a:t>is a </a:t>
            </a:r>
            <a:r>
              <a:rPr lang="en-US" sz="1000" b="1">
                <a:solidFill>
                  <a:srgbClr val="FF0000"/>
                </a:solidFill>
              </a:rPr>
              <a:t>object</a:t>
            </a:r>
            <a:r>
              <a:rPr lang="en-US" sz="1000" b="1"/>
              <a:t>. and </a:t>
            </a:r>
            <a:r>
              <a:rPr lang="en-US" sz="1000" b="1">
                <a:solidFill>
                  <a:srgbClr val="00B0F0"/>
                </a:solidFill>
                <a:sym typeface="+mn-ea"/>
              </a:rPr>
              <a:t>object</a:t>
            </a:r>
            <a:r>
              <a:rPr lang="en-US" sz="1000" b="1">
                <a:solidFill>
                  <a:srgbClr val="00B0F0"/>
                </a:solidFill>
              </a:rPr>
              <a:t> can be element of object.</a:t>
            </a:r>
            <a:endParaRPr lang="en-US" sz="1000" b="1"/>
          </a:p>
          <a:p>
            <a:pPr marL="342900" indent="-342900" algn="l">
              <a:buAutoNum type="arabicPeriod"/>
            </a:pPr>
            <a:r>
              <a:rPr lang="en-US" sz="1000" b="1"/>
              <a:t>In JS </a:t>
            </a:r>
            <a:r>
              <a:rPr lang="en-US" sz="1000" b="1">
                <a:solidFill>
                  <a:srgbClr val="00B050"/>
                </a:solidFill>
              </a:rPr>
              <a:t>everything </a:t>
            </a:r>
            <a:r>
              <a:rPr lang="en-US" sz="1000" b="1"/>
              <a:t>is </a:t>
            </a:r>
            <a:r>
              <a:rPr lang="en-US" sz="1000" b="1">
                <a:solidFill>
                  <a:srgbClr val="FF0000"/>
                </a:solidFill>
              </a:rPr>
              <a:t>Object </a:t>
            </a:r>
            <a:r>
              <a:rPr lang="en-US" sz="1000" b="1"/>
              <a:t>or </a:t>
            </a:r>
            <a:r>
              <a:rPr lang="en-US" sz="1000" b="1">
                <a:solidFill>
                  <a:srgbClr val="FF0000"/>
                </a:solidFill>
              </a:rPr>
              <a:t>part/method/memeber of Object</a:t>
            </a:r>
            <a:endParaRPr lang="en-US" sz="10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307965" y="0"/>
            <a:ext cx="1730375" cy="349250"/>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5" name="Rectangles 4"/>
          <p:cNvSpPr/>
          <p:nvPr/>
        </p:nvSpPr>
        <p:spPr>
          <a:xfrm>
            <a:off x="134620" y="89154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15" name="Rectangles 14"/>
          <p:cNvSpPr/>
          <p:nvPr/>
        </p:nvSpPr>
        <p:spPr>
          <a:xfrm>
            <a:off x="8968105" y="0"/>
            <a:ext cx="3089275" cy="1616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a:t>
            </a:r>
            <a:r>
              <a:rPr lang="en-US" sz="1400" b="1">
                <a:solidFill>
                  <a:srgbClr val="FF0000"/>
                </a:solidFill>
                <a:sym typeface="+mn-ea"/>
              </a:rPr>
              <a:t># Increment /Decrement</a:t>
            </a:r>
            <a:r>
              <a:rPr lang="en-US" sz="1400">
                <a:solidFill>
                  <a:schemeClr val="bg1"/>
                </a:solidFill>
                <a:sym typeface="+mn-ea"/>
              </a:rPr>
              <a:t> </a:t>
            </a:r>
            <a:endParaRPr lang="en-US" sz="1400">
              <a:solidFill>
                <a:schemeClr val="bg1"/>
              </a:solidFill>
              <a:sym typeface="+mn-ea"/>
            </a:endParaRPr>
          </a:p>
          <a:p>
            <a:pPr algn="l"/>
            <a:r>
              <a:rPr lang="en-US" sz="1400">
                <a:solidFill>
                  <a:srgbClr val="00B0F0"/>
                </a:solidFill>
                <a:sym typeface="+mn-ea"/>
              </a:rPr>
              <a:t>else</a:t>
            </a:r>
            <a:r>
              <a:rPr lang="en-US" sz="1400" b="1">
                <a:solidFill>
                  <a:srgbClr val="00B0F0"/>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16" name="Rectangles 15"/>
          <p:cNvSpPr/>
          <p:nvPr/>
        </p:nvSpPr>
        <p:spPr>
          <a:xfrm>
            <a:off x="8947150" y="1616075"/>
            <a:ext cx="3122930" cy="13201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chemeClr val="bg1"/>
                </a:solidFill>
                <a:sym typeface="+mn-ea"/>
              </a:rPr>
              <a:t>i </a:t>
            </a:r>
            <a:r>
              <a:rPr lang="en-US" sz="1400" b="1">
                <a:solidFill>
                  <a:srgbClr val="00B0F0"/>
                </a:solidFill>
                <a:sym typeface="+mn-ea"/>
              </a:rPr>
              <a:t>in range</a:t>
            </a:r>
            <a:r>
              <a:rPr lang="en-US" sz="1400">
                <a:solidFill>
                  <a:schemeClr val="bg1"/>
                </a:solidFill>
                <a:sym typeface="+mn-ea"/>
              </a:rPr>
              <a:t>(</a:t>
            </a:r>
            <a:r>
              <a:rPr lang="en-US" sz="1400" b="1">
                <a:solidFill>
                  <a:srgbClr val="FF0000"/>
                </a:solidFill>
                <a:sym typeface="+mn-ea"/>
              </a:rPr>
              <a:t>start </a:t>
            </a:r>
            <a:r>
              <a:rPr lang="en-US" sz="1400">
                <a:solidFill>
                  <a:schemeClr val="bg1"/>
                </a:solidFill>
                <a:sym typeface="+mn-ea"/>
              </a:rPr>
              <a:t>, </a:t>
            </a:r>
            <a:r>
              <a:rPr lang="en-US" sz="1400" b="1">
                <a:solidFill>
                  <a:srgbClr val="FF0000"/>
                </a:solidFill>
                <a:sym typeface="+mn-ea"/>
              </a:rPr>
              <a:t>end </a:t>
            </a:r>
            <a:r>
              <a:rPr lang="en-US" sz="1400">
                <a:solidFill>
                  <a:schemeClr val="bg1"/>
                </a:solidFill>
                <a:sym typeface="+mn-ea"/>
              </a:rPr>
              <a:t>, </a:t>
            </a:r>
            <a:r>
              <a:rPr lang="en-US" sz="1400" b="1">
                <a:solidFill>
                  <a:srgbClr val="FF0000"/>
                </a:solidFill>
                <a:sym typeface="+mn-ea"/>
              </a:rPr>
              <a:t>increment/decrement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rgbClr val="00B0F0"/>
                </a:solidFill>
                <a:sym typeface="+mn-ea"/>
              </a:rPr>
              <a:t>else:</a:t>
            </a:r>
            <a:endParaRPr lang="en-US" sz="1400">
              <a:solidFill>
                <a:srgbClr val="00B0F0"/>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0" name="Rectangles 19"/>
          <p:cNvSpPr/>
          <p:nvPr/>
        </p:nvSpPr>
        <p:spPr>
          <a:xfrm>
            <a:off x="8968105" y="2935605"/>
            <a:ext cx="3089910" cy="1138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a:t>
            </a:r>
            <a:r>
              <a:rPr lang="en-US" sz="1400">
                <a:solidFill>
                  <a:schemeClr val="bg1"/>
                </a:solidFill>
                <a:sym typeface="+mn-ea"/>
              </a:rPr>
              <a:t>iterlableObject :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1" name="Rectangles 20"/>
          <p:cNvSpPr/>
          <p:nvPr/>
        </p:nvSpPr>
        <p:spPr>
          <a:xfrm>
            <a:off x="8968740" y="4074160"/>
            <a:ext cx="3088640" cy="11664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 - Pass</a:t>
            </a:r>
            <a:r>
              <a:rPr lang="en-US" sz="1400">
                <a:highlight>
                  <a:srgbClr val="FFFF00"/>
                </a:highlight>
                <a:sym typeface="+mn-ea"/>
              </a:rPr>
              <a:t> :-  python...  ...</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range</a:t>
            </a:r>
            <a:r>
              <a:rPr lang="en-US" sz="1400" b="1">
                <a:solidFill>
                  <a:schemeClr val="bg1"/>
                </a:solidFill>
                <a:sym typeface="+mn-ea"/>
              </a:rPr>
              <a:t>(</a:t>
            </a:r>
            <a:r>
              <a:rPr lang="en-US" sz="1400" b="1">
                <a:solidFill>
                  <a:srgbClr val="FF0000"/>
                </a:solidFill>
                <a:sym typeface="+mn-ea"/>
              </a:rPr>
              <a:t>start , end , inc/dec</a:t>
            </a:r>
            <a:r>
              <a:rPr lang="en-US" sz="1400" b="1">
                <a:solidFill>
                  <a:schemeClr val="bg1"/>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b="1">
                <a:solidFill>
                  <a:schemeClr val="bg1"/>
                </a:solidFill>
                <a:sym typeface="+mn-ea"/>
              </a:rPr>
              <a:t>pass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2" name="Rectangles 21"/>
          <p:cNvSpPr/>
          <p:nvPr/>
        </p:nvSpPr>
        <p:spPr>
          <a:xfrm>
            <a:off x="8968105" y="5240655"/>
            <a:ext cx="3089910" cy="12033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6"/>
                </a:solidFill>
                <a:sym typeface="+mn-ea"/>
              </a:rPr>
              <a:t>pass </a:t>
            </a:r>
            <a:r>
              <a:rPr lang="en-US" sz="1400">
                <a:solidFill>
                  <a:schemeClr val="tx1"/>
                </a:solidFill>
                <a:sym typeface="+mn-ea"/>
              </a:rPr>
              <a:t>is written when for-loop don’t have any statement</a:t>
            </a:r>
            <a:endParaRPr lang="en-US" sz="1400">
              <a:solidFill>
                <a:schemeClr val="tx1"/>
              </a:solidFill>
              <a:sym typeface="+mn-ea"/>
            </a:endParaRPr>
          </a:p>
          <a:p>
            <a:pPr algn="l"/>
            <a:r>
              <a:rPr lang="en-US" sz="1400">
                <a:solidFill>
                  <a:schemeClr val="tx1"/>
                </a:solidFill>
                <a:sym typeface="+mn-ea"/>
              </a:rPr>
              <a:t>when loop will compelete then </a:t>
            </a:r>
            <a:r>
              <a:rPr lang="en-US" sz="1400" b="1">
                <a:solidFill>
                  <a:schemeClr val="accent6"/>
                </a:solidFill>
                <a:sym typeface="+mn-ea"/>
              </a:rPr>
              <a:t>else </a:t>
            </a:r>
            <a:r>
              <a:rPr lang="en-US" sz="1400">
                <a:solidFill>
                  <a:schemeClr val="tx1"/>
                </a:solidFill>
                <a:sym typeface="+mn-ea"/>
              </a:rPr>
              <a:t>statement will work </a:t>
            </a:r>
            <a:endParaRPr lang="en-US" sz="1400" b="1">
              <a:solidFill>
                <a:schemeClr val="tx1"/>
              </a:solidFill>
              <a:sym typeface="+mn-ea"/>
            </a:endParaRPr>
          </a:p>
        </p:txBody>
      </p:sp>
      <p:sp>
        <p:nvSpPr>
          <p:cNvPr id="45" name="Rectangles 44"/>
          <p:cNvSpPr/>
          <p:nvPr/>
        </p:nvSpPr>
        <p:spPr>
          <a:xfrm>
            <a:off x="135255" y="3589020"/>
            <a:ext cx="3141345"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135255" y="4507230"/>
            <a:ext cx="314198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4620" y="548195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146050" y="6012815"/>
            <a:ext cx="3130550" cy="8204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3277235" y="890905"/>
            <a:ext cx="5669280" cy="47110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string1 = "Abhay";</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 console.log(element);</a:t>
            </a:r>
            <a:r>
              <a:rPr lang="en-US" sz="1400" b="1">
                <a:solidFill>
                  <a:srgbClr val="FFFF00"/>
                </a:solidFill>
                <a:sym typeface="+mn-ea"/>
              </a:rPr>
              <a:t>  //  "0" , "1", "2", "3", "4"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 console.log(element);</a:t>
            </a:r>
            <a:r>
              <a:rPr lang="en-US" sz="1400" b="1">
                <a:solidFill>
                  <a:srgbClr val="FFFF00"/>
                </a:solidFill>
                <a:sym typeface="+mn-ea"/>
              </a:rPr>
              <a:t>   //  "A" , "b", "h", "a", "y"</a:t>
            </a:r>
            <a:r>
              <a:rPr lang="en-US" sz="1400" b="1">
                <a:solidFill>
                  <a:schemeClr val="bg1"/>
                </a:solidFill>
                <a:sym typeface="+mn-ea"/>
              </a:rPr>
              <a:t>}</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array1 = ['a', 'b', 'c'];</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 console.log(element);   </a:t>
            </a:r>
            <a:r>
              <a:rPr lang="en-US" sz="1400" b="1">
                <a:solidFill>
                  <a:srgbClr val="FFFF00"/>
                </a:solidFill>
                <a:sym typeface="+mn-ea"/>
              </a:rPr>
              <a:t>//  "0" , "1", "2"</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 console.log(element);   </a:t>
            </a:r>
            <a:r>
              <a:rPr lang="en-US" sz="1400" b="1">
                <a:solidFill>
                  <a:srgbClr val="FFFF00"/>
                </a:solidFill>
                <a:sym typeface="+mn-ea"/>
              </a:rPr>
              <a:t>//  "a" , "b", "c"</a:t>
            </a:r>
            <a:r>
              <a:rPr lang="en-US" sz="1400" b="1">
                <a:solidFill>
                  <a:schemeClr val="bg1"/>
                </a:solidFill>
                <a:sym typeface="+mn-ea"/>
              </a:rPr>
              <a:t>}</a:t>
            </a:r>
            <a:endParaRPr lang="en-US" sz="1400" b="1">
              <a:solidFill>
                <a:schemeClr val="bg1"/>
              </a:solidFill>
              <a:sym typeface="+mn-ea"/>
            </a:endParaRPr>
          </a:p>
          <a:p>
            <a:pPr algn="l"/>
            <a:endParaRPr lang="en-US" sz="1400" b="1">
              <a:solidFill>
                <a:schemeClr val="bg1"/>
              </a:solidFill>
              <a:sym typeface="+mn-ea"/>
            </a:endParaRPr>
          </a:p>
          <a:p>
            <a:pPr algn="l"/>
            <a:r>
              <a:rPr lang="en-US" sz="1400" b="1">
                <a:solidFill>
                  <a:srgbClr val="00B0F0"/>
                </a:solidFill>
                <a:sym typeface="+mn-ea"/>
              </a:rPr>
              <a:t>const </a:t>
            </a:r>
            <a:r>
              <a:rPr lang="en-US" sz="1400" b="1">
                <a:solidFill>
                  <a:schemeClr val="bg1"/>
                </a:solidFill>
                <a:sym typeface="+mn-ea"/>
              </a:rPr>
              <a:t>object1 </a:t>
            </a:r>
            <a:r>
              <a:rPr lang="en-US" sz="1400" b="1">
                <a:solidFill>
                  <a:schemeClr val="bg1"/>
                </a:solidFill>
                <a:sym typeface="+mn-ea"/>
              </a:rPr>
              <a:t>= {fname:"John", lname:"Doe", age:25};</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 console.log(element);</a:t>
            </a:r>
            <a:r>
              <a:rPr lang="en-US" sz="1400" b="1">
                <a:solidFill>
                  <a:srgbClr val="FFFF00"/>
                </a:solidFill>
                <a:sym typeface="+mn-ea"/>
              </a:rPr>
              <a:t>  // "fname", "lname", "age"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 console.log(element);</a:t>
            </a:r>
            <a:r>
              <a:rPr lang="en-US" sz="1400" b="1">
                <a:solidFill>
                  <a:srgbClr val="FFFF00"/>
                </a:solidFill>
                <a:sym typeface="+mn-ea"/>
              </a:rPr>
              <a:t>   </a:t>
            </a:r>
            <a:r>
              <a:rPr lang="en-US" sz="1400" b="1">
                <a:solidFill>
                  <a:srgbClr val="FFFF00"/>
                </a:solidFill>
                <a:sym typeface="+mn-ea"/>
              </a:rPr>
              <a:t>//Error: person is not iterable</a:t>
            </a:r>
            <a:r>
              <a:rPr lang="en-US" sz="1400" b="1">
                <a:solidFill>
                  <a:schemeClr val="bg1"/>
                </a:solidFill>
                <a:sym typeface="+mn-ea"/>
              </a:rPr>
              <a:t>}</a:t>
            </a:r>
            <a:endParaRPr lang="en-US" sz="1400" b="1">
              <a:solidFill>
                <a:schemeClr val="bg1"/>
              </a:solidFill>
              <a:sym typeface="+mn-ea"/>
            </a:endParaRPr>
          </a:p>
        </p:txBody>
      </p:sp>
      <p:sp>
        <p:nvSpPr>
          <p:cNvPr id="7" name="Rectangles 6"/>
          <p:cNvSpPr/>
          <p:nvPr/>
        </p:nvSpPr>
        <p:spPr>
          <a:xfrm>
            <a:off x="3354705" y="5601970"/>
            <a:ext cx="4148455" cy="8420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a:t>
            </a:r>
            <a:r>
              <a:rPr lang="en-US" sz="1400" b="1">
                <a:solidFill>
                  <a:schemeClr val="accent6"/>
                </a:solidFill>
                <a:sym typeface="+mn-ea"/>
              </a:rPr>
              <a:t>increment </a:t>
            </a:r>
            <a:r>
              <a:rPr lang="en-US" sz="1400">
                <a:solidFill>
                  <a:schemeClr val="tx1"/>
                </a:solidFill>
                <a:sym typeface="+mn-ea"/>
              </a:rPr>
              <a:t>will be -2,2,3,,1,-1,0,7 ,-9</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will be i=i+2 , i=i+3 , i=i+4 , i=i-7 , i=i-8</a:t>
            </a:r>
            <a:r>
              <a:rPr lang="en-US" sz="1400">
                <a:solidFill>
                  <a:schemeClr val="tx1"/>
                </a:solidFill>
                <a:sym typeface="+mn-ea"/>
              </a:rPr>
              <a:t> </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 i=i+1 can be written as  i++ </a:t>
            </a:r>
            <a:endParaRPr lang="en-US" sz="1400" b="1">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118271</Words>
  <Application>WPS Presentation</Application>
  <PresentationFormat>Widescreen</PresentationFormat>
  <Paragraphs>2999</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387</cp:revision>
  <dcterms:created xsi:type="dcterms:W3CDTF">2022-12-28T05:03:00Z</dcterms:created>
  <dcterms:modified xsi:type="dcterms:W3CDTF">2023-04-23T20:22:59Z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1033-11.2.0.11536</vt:lpwstr>
  </property>
</Properties>
</file>