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2" r:id="rId16"/>
    <p:sldId id="273" r:id="rId17"/>
    <p:sldId id="271" r:id="rId18"/>
    <p:sldId id="274" r:id="rId19"/>
    <p:sldId id="275" r:id="rId20"/>
  </p:sldIdLst>
  <p:sldSz cx="18288000" cy="10287000"/>
  <p:notesSz cx="6858000" cy="9144000"/>
  <p:embeddedFontLst>
    <p:embeddedFont>
      <p:font typeface="Arimo" panose="020B0604020202020204" charset="0"/>
      <p:regular r:id="rId21"/>
    </p:embeddedFont>
    <p:embeddedFont>
      <p:font typeface="Arimo Bold" panose="020B0604020202020204" charset="0"/>
      <p:regular r:id="rId22"/>
    </p:embeddedFont>
    <p:embeddedFont>
      <p:font typeface="Barlow Bold Italics" panose="020B0604020202020204" charset="0"/>
      <p:regular r:id="rId23"/>
    </p:embeddedFont>
    <p:embeddedFont>
      <p:font typeface="Barlow Ultra-Bold Italics" panose="020B0604020202020204" charset="0"/>
      <p:regular r:id="rId24"/>
    </p:embeddedFont>
    <p:embeddedFont>
      <p:font typeface="Cambria Math" panose="02040503050406030204" pitchFamily="18" charset="0"/>
      <p:regular r:id="rId25"/>
    </p:embeddedFont>
    <p:embeddedFont>
      <p:font typeface="Open Sauce" panose="020B0604020202020204" charset="0"/>
      <p:regular r:id="rId26"/>
    </p:embeddedFont>
    <p:embeddedFont>
      <p:font typeface="Times New Roman Bold" panose="02020803070505020304" pitchFamily="18" charset="0"/>
      <p:regular r:id="rId27"/>
      <p:bold r:id="rId28"/>
    </p:embeddedFont>
    <p:embeddedFont>
      <p:font typeface="Times New Roman Ultra-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123" y="13519"/>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IN" dirty="0"/>
          </a:p>
        </p:txBody>
      </p:sp>
      <p:sp>
        <p:nvSpPr>
          <p:cNvPr id="4" name="TextBox 4"/>
          <p:cNvSpPr txBox="1"/>
          <p:nvPr/>
        </p:nvSpPr>
        <p:spPr>
          <a:xfrm>
            <a:off x="2043772" y="3578084"/>
            <a:ext cx="11970752" cy="2291461"/>
          </a:xfrm>
          <a:prstGeom prst="rect">
            <a:avLst/>
          </a:prstGeom>
        </p:spPr>
        <p:txBody>
          <a:bodyPr lIns="0" tIns="0" rIns="0" bIns="0" rtlCol="0" anchor="t">
            <a:spAutoFit/>
          </a:bodyPr>
          <a:lstStyle/>
          <a:p>
            <a:pPr algn="l">
              <a:lnSpc>
                <a:spcPts val="19462"/>
              </a:lnSpc>
            </a:pPr>
            <a:endParaRPr lang="en-US" sz="16218" dirty="0">
              <a:solidFill>
                <a:srgbClr val="00569E"/>
              </a:solidFill>
              <a:latin typeface="Barlow Ultra-Bold Italics"/>
            </a:endParaRPr>
          </a:p>
        </p:txBody>
      </p:sp>
      <p:sp>
        <p:nvSpPr>
          <p:cNvPr id="5" name="TextBox 5"/>
          <p:cNvSpPr txBox="1"/>
          <p:nvPr/>
        </p:nvSpPr>
        <p:spPr>
          <a:xfrm>
            <a:off x="2043772" y="1800398"/>
            <a:ext cx="15329828" cy="3981090"/>
          </a:xfrm>
          <a:prstGeom prst="rect">
            <a:avLst/>
          </a:prstGeom>
        </p:spPr>
        <p:txBody>
          <a:bodyPr wrap="square" lIns="0" tIns="0" rIns="0" bIns="0" rtlCol="0" anchor="t">
            <a:spAutoFit/>
          </a:bodyPr>
          <a:lstStyle/>
          <a:p>
            <a:pPr algn="ctr">
              <a:lnSpc>
                <a:spcPts val="16434"/>
              </a:lnSpc>
            </a:pPr>
            <a:r>
              <a:rPr lang="en-US" sz="10000" dirty="0">
                <a:latin typeface="Times New Roman" panose="02020603050405020304" pitchFamily="18" charset="0"/>
                <a:cs typeface="Times New Roman" panose="02020603050405020304" pitchFamily="18" charset="0"/>
              </a:rPr>
              <a:t>Analysis &amp; Design of Algorithms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FF5"/>
        </a:solidFill>
        <a:effectLst/>
      </p:bgPr>
    </p:bg>
    <p:spTree>
      <p:nvGrpSpPr>
        <p:cNvPr id="1" name=""/>
        <p:cNvGrpSpPr/>
        <p:nvPr/>
      </p:nvGrpSpPr>
      <p:grpSpPr>
        <a:xfrm>
          <a:off x="0" y="0"/>
          <a:ext cx="0" cy="0"/>
          <a:chOff x="0" y="0"/>
          <a:chExt cx="0" cy="0"/>
        </a:xfrm>
      </p:grpSpPr>
      <p:sp>
        <p:nvSpPr>
          <p:cNvPr id="2" name="Freeform 2"/>
          <p:cNvSpPr/>
          <p:nvPr/>
        </p:nvSpPr>
        <p:spPr>
          <a:xfrm>
            <a:off x="11714593" y="4600922"/>
            <a:ext cx="5726609" cy="3982534"/>
          </a:xfrm>
          <a:custGeom>
            <a:avLst/>
            <a:gdLst/>
            <a:ahLst/>
            <a:cxnLst/>
            <a:rect l="l" t="t" r="r" b="b"/>
            <a:pathLst>
              <a:path w="5726609" h="3982534">
                <a:moveTo>
                  <a:pt x="0" y="0"/>
                </a:moveTo>
                <a:lnTo>
                  <a:pt x="5726609" y="0"/>
                </a:lnTo>
                <a:lnTo>
                  <a:pt x="5726609" y="3982534"/>
                </a:lnTo>
                <a:lnTo>
                  <a:pt x="0" y="3982534"/>
                </a:lnTo>
                <a:lnTo>
                  <a:pt x="0" y="0"/>
                </a:lnTo>
                <a:close/>
              </a:path>
            </a:pathLst>
          </a:custGeom>
          <a:blipFill>
            <a:blip r:embed="rId2"/>
            <a:stretch>
              <a:fillRect/>
            </a:stretch>
          </a:blipFill>
        </p:spPr>
      </p:sp>
      <p:sp>
        <p:nvSpPr>
          <p:cNvPr id="3" name="TextBox 3"/>
          <p:cNvSpPr txBox="1"/>
          <p:nvPr/>
        </p:nvSpPr>
        <p:spPr>
          <a:xfrm>
            <a:off x="1774068" y="952500"/>
            <a:ext cx="11838516" cy="676275"/>
          </a:xfrm>
          <a:prstGeom prst="rect">
            <a:avLst/>
          </a:prstGeom>
        </p:spPr>
        <p:txBody>
          <a:bodyPr lIns="0" tIns="0" rIns="0" bIns="0" rtlCol="0" anchor="t">
            <a:spAutoFit/>
          </a:bodyPr>
          <a:lstStyle/>
          <a:p>
            <a:pPr marL="0" lvl="0" indent="0" algn="l">
              <a:lnSpc>
                <a:spcPts val="4799"/>
              </a:lnSpc>
              <a:spcBef>
                <a:spcPct val="0"/>
              </a:spcBef>
            </a:pPr>
            <a:r>
              <a:rPr lang="en-US" sz="3999">
                <a:solidFill>
                  <a:srgbClr val="000000"/>
                </a:solidFill>
                <a:latin typeface="Times New Roman Bold"/>
              </a:rPr>
              <a:t>ASYMPOTIC NOTATIONS</a:t>
            </a:r>
          </a:p>
        </p:txBody>
      </p:sp>
      <p:sp>
        <p:nvSpPr>
          <p:cNvPr id="4" name="TextBox 4"/>
          <p:cNvSpPr txBox="1"/>
          <p:nvPr/>
        </p:nvSpPr>
        <p:spPr>
          <a:xfrm>
            <a:off x="1453713" y="1969508"/>
            <a:ext cx="15380575" cy="2275870"/>
          </a:xfrm>
          <a:prstGeom prst="rect">
            <a:avLst/>
          </a:prstGeom>
        </p:spPr>
        <p:txBody>
          <a:bodyPr lIns="0" tIns="0" rIns="0" bIns="0" rtlCol="0" anchor="t">
            <a:spAutoFit/>
          </a:bodyPr>
          <a:lstStyle/>
          <a:p>
            <a:pPr algn="l">
              <a:lnSpc>
                <a:spcPts val="4523"/>
              </a:lnSpc>
            </a:pPr>
            <a:r>
              <a:rPr lang="en-US" sz="3015">
                <a:solidFill>
                  <a:srgbClr val="000000"/>
                </a:solidFill>
                <a:latin typeface="Arimo Bold"/>
              </a:rPr>
              <a:t>Asymptotic Notations: </a:t>
            </a:r>
            <a:r>
              <a:rPr lang="en-US" sz="3015">
                <a:solidFill>
                  <a:srgbClr val="000000"/>
                </a:solidFill>
                <a:latin typeface="Arimo"/>
              </a:rPr>
              <a:t>Asymptotic notation is a way of comparing functions that ignores constant factors and small input sizes. Three notations used to compare orders of growth of an algorithm’s basic operation count are: O, Ω, Θ notations</a:t>
            </a:r>
          </a:p>
          <a:p>
            <a:pPr algn="l">
              <a:lnSpc>
                <a:spcPts val="4523"/>
              </a:lnSpc>
            </a:pPr>
            <a:endParaRPr lang="en-US" sz="3015">
              <a:solidFill>
                <a:srgbClr val="000000"/>
              </a:solidFill>
              <a:latin typeface="Arimo"/>
            </a:endParaRPr>
          </a:p>
        </p:txBody>
      </p:sp>
      <p:sp>
        <p:nvSpPr>
          <p:cNvPr id="5" name="TextBox 5"/>
          <p:cNvSpPr txBox="1"/>
          <p:nvPr/>
        </p:nvSpPr>
        <p:spPr>
          <a:xfrm>
            <a:off x="1453713" y="3925491"/>
            <a:ext cx="9947273" cy="6324600"/>
          </a:xfrm>
          <a:prstGeom prst="rect">
            <a:avLst/>
          </a:prstGeom>
        </p:spPr>
        <p:txBody>
          <a:bodyPr lIns="0" tIns="0" rIns="0" bIns="0" rtlCol="0" anchor="t">
            <a:spAutoFit/>
          </a:bodyPr>
          <a:lstStyle/>
          <a:p>
            <a:pPr algn="l">
              <a:lnSpc>
                <a:spcPts val="4500"/>
              </a:lnSpc>
            </a:pPr>
            <a:endParaRPr/>
          </a:p>
          <a:p>
            <a:pPr marL="647700" lvl="1" indent="-323850" algn="l">
              <a:lnSpc>
                <a:spcPts val="4500"/>
              </a:lnSpc>
              <a:buAutoNum type="arabicPeriod"/>
            </a:pPr>
            <a:r>
              <a:rPr lang="en-US" sz="3000">
                <a:solidFill>
                  <a:srgbClr val="000000"/>
                </a:solidFill>
                <a:latin typeface="Times New Roman"/>
              </a:rPr>
              <a:t> </a:t>
            </a:r>
            <a:r>
              <a:rPr lang="en-US" sz="3000">
                <a:solidFill>
                  <a:srgbClr val="000000"/>
                </a:solidFill>
                <a:latin typeface="Times New Roman Bold"/>
              </a:rPr>
              <a:t>Big Oh- O notation: </a:t>
            </a:r>
            <a:r>
              <a:rPr lang="en-US" sz="3000">
                <a:solidFill>
                  <a:srgbClr val="000000"/>
                </a:solidFill>
                <a:latin typeface="Times New Roman"/>
              </a:rPr>
              <a:t>A function t(n) is said to be in O(g(n)), denoted t(n) ∈O(g(n)), if t(n) is bounded above by some constant multiple of g(n) for all large n, i.e., if there exist some positive constant c and some nonnegative integer n0 such that </a:t>
            </a:r>
          </a:p>
          <a:p>
            <a:pPr algn="l">
              <a:lnSpc>
                <a:spcPts val="4500"/>
              </a:lnSpc>
            </a:pPr>
            <a:r>
              <a:rPr lang="en-US" sz="3000">
                <a:solidFill>
                  <a:srgbClr val="000000"/>
                </a:solidFill>
                <a:latin typeface="Times New Roman"/>
              </a:rPr>
              <a:t>                    </a:t>
            </a:r>
            <a:r>
              <a:rPr lang="en-US" sz="3000">
                <a:solidFill>
                  <a:srgbClr val="000000"/>
                </a:solidFill>
                <a:latin typeface="Times New Roman Bold"/>
              </a:rPr>
              <a:t>t(n) ≤ cg(n) for all n ≥ n0</a:t>
            </a:r>
          </a:p>
          <a:p>
            <a:pPr algn="l">
              <a:lnSpc>
                <a:spcPts val="4500"/>
              </a:lnSpc>
            </a:pPr>
            <a:endParaRPr lang="en-US" sz="3000">
              <a:solidFill>
                <a:srgbClr val="000000"/>
              </a:solidFill>
              <a:latin typeface="Times New Roman Bold"/>
            </a:endParaRPr>
          </a:p>
          <a:p>
            <a:pPr algn="l">
              <a:lnSpc>
                <a:spcPts val="4500"/>
              </a:lnSpc>
            </a:pPr>
            <a:endParaRPr lang="en-US" sz="3000">
              <a:solidFill>
                <a:srgbClr val="000000"/>
              </a:solidFill>
              <a:latin typeface="Times New Roman Bold"/>
            </a:endParaRPr>
          </a:p>
          <a:p>
            <a:pPr algn="l">
              <a:lnSpc>
                <a:spcPts val="4500"/>
              </a:lnSpc>
            </a:pPr>
            <a:endParaRPr lang="en-US" sz="3000">
              <a:solidFill>
                <a:srgbClr val="000000"/>
              </a:solidFill>
              <a:latin typeface="Times New Roman Bold"/>
            </a:endParaRPr>
          </a:p>
          <a:p>
            <a:pPr algn="l">
              <a:lnSpc>
                <a:spcPts val="4500"/>
              </a:lnSpc>
            </a:pPr>
            <a:endParaRPr lang="en-US" sz="3000">
              <a:solidFill>
                <a:srgbClr val="000000"/>
              </a:solidFill>
              <a:latin typeface="Times New Roman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201992" y="583473"/>
            <a:ext cx="5284990" cy="4114800"/>
          </a:xfrm>
          <a:custGeom>
            <a:avLst/>
            <a:gdLst/>
            <a:ahLst/>
            <a:cxnLst/>
            <a:rect l="l" t="t" r="r" b="b"/>
            <a:pathLst>
              <a:path w="5284990" h="4114800">
                <a:moveTo>
                  <a:pt x="0" y="0"/>
                </a:moveTo>
                <a:lnTo>
                  <a:pt x="5284989" y="0"/>
                </a:lnTo>
                <a:lnTo>
                  <a:pt x="5284989" y="4114800"/>
                </a:lnTo>
                <a:lnTo>
                  <a:pt x="0" y="4114800"/>
                </a:lnTo>
                <a:lnTo>
                  <a:pt x="0" y="0"/>
                </a:lnTo>
                <a:close/>
              </a:path>
            </a:pathLst>
          </a:custGeom>
          <a:blipFill>
            <a:blip r:embed="rId2"/>
            <a:stretch>
              <a:fillRect l="-2908" r="-1578"/>
            </a:stretch>
          </a:blipFill>
        </p:spPr>
      </p:sp>
      <p:sp>
        <p:nvSpPr>
          <p:cNvPr id="3" name="TextBox 3"/>
          <p:cNvSpPr txBox="1"/>
          <p:nvPr/>
        </p:nvSpPr>
        <p:spPr>
          <a:xfrm>
            <a:off x="1336548" y="1105505"/>
            <a:ext cx="10865444" cy="8039100"/>
          </a:xfrm>
          <a:prstGeom prst="rect">
            <a:avLst/>
          </a:prstGeom>
        </p:spPr>
        <p:txBody>
          <a:bodyPr lIns="0" tIns="0" rIns="0" bIns="0" rtlCol="0" anchor="t">
            <a:spAutoFit/>
          </a:bodyPr>
          <a:lstStyle/>
          <a:p>
            <a:pPr algn="l">
              <a:lnSpc>
                <a:spcPts val="4500"/>
              </a:lnSpc>
            </a:pPr>
            <a:endParaRPr/>
          </a:p>
          <a:p>
            <a:pPr algn="l">
              <a:lnSpc>
                <a:spcPts val="4500"/>
              </a:lnSpc>
            </a:pPr>
            <a:r>
              <a:rPr lang="en-US" sz="3000">
                <a:solidFill>
                  <a:srgbClr val="000000"/>
                </a:solidFill>
                <a:latin typeface="Times New Roman Bold"/>
              </a:rPr>
              <a:t>2.Big Omega- Ω notation: </a:t>
            </a:r>
            <a:r>
              <a:rPr lang="en-US" sz="3000">
                <a:solidFill>
                  <a:srgbClr val="000000"/>
                </a:solidFill>
                <a:latin typeface="Times New Roman"/>
              </a:rPr>
              <a:t>A function t (n) is said to be in Ω (g(n)), denoted t(n) ∈ Ω (g (n)), if t (n) is bounded below by some constant multiple of g (n) for all large n, i.e., if there exist some positive constant c and some nonnegative integer n0 such that </a:t>
            </a:r>
            <a:r>
              <a:rPr lang="en-US" sz="3000">
                <a:solidFill>
                  <a:srgbClr val="000000"/>
                </a:solidFill>
                <a:latin typeface="Times New Roman Bold"/>
              </a:rPr>
              <a:t>t(n) ≥ cg(n) for all n ≥ n0</a:t>
            </a:r>
          </a:p>
          <a:p>
            <a:pPr algn="l">
              <a:lnSpc>
                <a:spcPts val="4500"/>
              </a:lnSpc>
            </a:pPr>
            <a:endParaRPr lang="en-US" sz="3000">
              <a:solidFill>
                <a:srgbClr val="000000"/>
              </a:solidFill>
              <a:latin typeface="Times New Roman Bold"/>
            </a:endParaRPr>
          </a:p>
          <a:p>
            <a:pPr algn="l">
              <a:lnSpc>
                <a:spcPts val="4500"/>
              </a:lnSpc>
            </a:pPr>
            <a:r>
              <a:rPr lang="en-US" sz="3000">
                <a:solidFill>
                  <a:srgbClr val="000000"/>
                </a:solidFill>
                <a:latin typeface="Times New Roman Bold"/>
              </a:rPr>
              <a:t>3.Big Theta- Θ notation Definition: </a:t>
            </a:r>
            <a:r>
              <a:rPr lang="en-US" sz="3000">
                <a:solidFill>
                  <a:srgbClr val="000000"/>
                </a:solidFill>
                <a:latin typeface="Times New Roman"/>
              </a:rPr>
              <a:t>A function t (n) is said to be in Θ(g (n)), denoted t(n) ∈ Θ(g (n)), if t (n) is bounded both above and below by some constant multiple of g (n) for all large n, i.e., if there exist some positive constant c1 and c2 and some nonnegative integer n0 such that </a:t>
            </a:r>
          </a:p>
          <a:p>
            <a:pPr algn="l">
              <a:lnSpc>
                <a:spcPts val="4500"/>
              </a:lnSpc>
            </a:pPr>
            <a:r>
              <a:rPr lang="en-US" sz="3000">
                <a:solidFill>
                  <a:srgbClr val="000000"/>
                </a:solidFill>
                <a:latin typeface="Times New Roman Bold"/>
              </a:rPr>
              <a:t>c2 g (n) ≤ t (n) ≤ c1 g (n) for all n ≥ n0</a:t>
            </a:r>
          </a:p>
          <a:p>
            <a:pPr algn="l">
              <a:lnSpc>
                <a:spcPts val="4500"/>
              </a:lnSpc>
            </a:pPr>
            <a:endParaRPr lang="en-US" sz="3000">
              <a:solidFill>
                <a:srgbClr val="000000"/>
              </a:solidFill>
              <a:latin typeface="Times New Roman Bold"/>
            </a:endParaRPr>
          </a:p>
        </p:txBody>
      </p:sp>
      <p:sp>
        <p:nvSpPr>
          <p:cNvPr id="4" name="Freeform 4"/>
          <p:cNvSpPr/>
          <p:nvPr/>
        </p:nvSpPr>
        <p:spPr>
          <a:xfrm>
            <a:off x="12201992" y="5424696"/>
            <a:ext cx="5559099" cy="4361527"/>
          </a:xfrm>
          <a:custGeom>
            <a:avLst/>
            <a:gdLst/>
            <a:ahLst/>
            <a:cxnLst/>
            <a:rect l="l" t="t" r="r" b="b"/>
            <a:pathLst>
              <a:path w="5559099" h="4361527">
                <a:moveTo>
                  <a:pt x="0" y="0"/>
                </a:moveTo>
                <a:lnTo>
                  <a:pt x="5559099" y="0"/>
                </a:lnTo>
                <a:lnTo>
                  <a:pt x="5559099" y="4361528"/>
                </a:lnTo>
                <a:lnTo>
                  <a:pt x="0" y="4361528"/>
                </a:lnTo>
                <a:lnTo>
                  <a:pt x="0" y="0"/>
                </a:lnTo>
                <a:close/>
              </a:path>
            </a:pathLst>
          </a:custGeom>
          <a:blipFill>
            <a:blip r:embed="rId3"/>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FF5"/>
        </a:solidFill>
        <a:effectLst/>
      </p:bgPr>
    </p:bg>
    <p:spTree>
      <p:nvGrpSpPr>
        <p:cNvPr id="1" name=""/>
        <p:cNvGrpSpPr/>
        <p:nvPr/>
      </p:nvGrpSpPr>
      <p:grpSpPr>
        <a:xfrm>
          <a:off x="0" y="0"/>
          <a:ext cx="0" cy="0"/>
          <a:chOff x="0" y="0"/>
          <a:chExt cx="0" cy="0"/>
        </a:xfrm>
      </p:grpSpPr>
      <p:sp>
        <p:nvSpPr>
          <p:cNvPr id="2" name="TextBox 2"/>
          <p:cNvSpPr txBox="1"/>
          <p:nvPr/>
        </p:nvSpPr>
        <p:spPr>
          <a:xfrm>
            <a:off x="1893967" y="1047750"/>
            <a:ext cx="14500066" cy="6870855"/>
          </a:xfrm>
          <a:prstGeom prst="rect">
            <a:avLst/>
          </a:prstGeom>
        </p:spPr>
        <p:txBody>
          <a:bodyPr lIns="0" tIns="0" rIns="0" bIns="0" rtlCol="0" anchor="t">
            <a:spAutoFit/>
          </a:bodyPr>
          <a:lstStyle/>
          <a:p>
            <a:pPr marL="457200" indent="-457200" algn="l">
              <a:lnSpc>
                <a:spcPts val="4500"/>
              </a:lnSpc>
              <a:buFont typeface="Wingdings" panose="05000000000000000000" pitchFamily="2" charset="2"/>
              <a:buChar char="v"/>
            </a:pPr>
            <a:r>
              <a:rPr lang="en-US" sz="3000" dirty="0">
                <a:solidFill>
                  <a:srgbClr val="000000"/>
                </a:solidFill>
                <a:latin typeface="Times New Roman Bold"/>
              </a:rPr>
              <a:t>Mathematical analysis (Time Efficiency) of Non-recursive Algorithms </a:t>
            </a:r>
          </a:p>
          <a:p>
            <a:pPr algn="l">
              <a:lnSpc>
                <a:spcPts val="4500"/>
              </a:lnSpc>
            </a:pPr>
            <a:r>
              <a:rPr lang="en-US" sz="3000" dirty="0">
                <a:solidFill>
                  <a:srgbClr val="000000"/>
                </a:solidFill>
                <a:latin typeface="Times New Roman Bold"/>
              </a:rPr>
              <a:t>        </a:t>
            </a:r>
          </a:p>
          <a:p>
            <a:pPr algn="l">
              <a:lnSpc>
                <a:spcPts val="4500"/>
              </a:lnSpc>
            </a:pPr>
            <a:r>
              <a:rPr lang="en-US" sz="3000" dirty="0">
                <a:solidFill>
                  <a:srgbClr val="000000"/>
                </a:solidFill>
                <a:latin typeface="Times New Roman Bold"/>
              </a:rPr>
              <a:t>General plan for analyzing efficiency of non-recursive algorithms:</a:t>
            </a:r>
            <a:r>
              <a:rPr lang="en-US" sz="3000" dirty="0">
                <a:solidFill>
                  <a:srgbClr val="000000"/>
                </a:solidFill>
                <a:latin typeface="Times New Roman"/>
              </a:rPr>
              <a:t> </a:t>
            </a:r>
          </a:p>
          <a:p>
            <a:pPr algn="l">
              <a:lnSpc>
                <a:spcPts val="4500"/>
              </a:lnSpc>
            </a:pPr>
            <a:r>
              <a:rPr lang="en-US" sz="3000" dirty="0">
                <a:solidFill>
                  <a:srgbClr val="000000"/>
                </a:solidFill>
                <a:latin typeface="Times New Roman"/>
              </a:rPr>
              <a:t>1. Decide on parameter n indicating input size </a:t>
            </a:r>
          </a:p>
          <a:p>
            <a:pPr algn="l">
              <a:lnSpc>
                <a:spcPts val="4500"/>
              </a:lnSpc>
            </a:pPr>
            <a:r>
              <a:rPr lang="en-US" sz="3000" dirty="0">
                <a:solidFill>
                  <a:srgbClr val="000000"/>
                </a:solidFill>
                <a:latin typeface="Times New Roman"/>
              </a:rPr>
              <a:t>2. Identify algorithm’s basic operation</a:t>
            </a:r>
          </a:p>
          <a:p>
            <a:pPr algn="l">
              <a:lnSpc>
                <a:spcPts val="4500"/>
              </a:lnSpc>
            </a:pPr>
            <a:r>
              <a:rPr lang="en-US" sz="3000" dirty="0">
                <a:solidFill>
                  <a:srgbClr val="000000"/>
                </a:solidFill>
                <a:latin typeface="Times New Roman"/>
              </a:rPr>
              <a:t>3. Check whether the number of times the basic operation is executed depends only on the input size n. If it also depends on the type of input, investigate worst, average, and best case efficiency separately. </a:t>
            </a:r>
          </a:p>
          <a:p>
            <a:pPr algn="l">
              <a:lnSpc>
                <a:spcPts val="4500"/>
              </a:lnSpc>
            </a:pPr>
            <a:r>
              <a:rPr lang="en-US" sz="3000" dirty="0">
                <a:solidFill>
                  <a:srgbClr val="000000"/>
                </a:solidFill>
                <a:latin typeface="Times New Roman"/>
              </a:rPr>
              <a:t>4. Set up summation for C(n) reflecting the number of times the algorithm’s basic operation is executed. </a:t>
            </a:r>
          </a:p>
          <a:p>
            <a:pPr algn="l">
              <a:lnSpc>
                <a:spcPts val="4500"/>
              </a:lnSpc>
            </a:pPr>
            <a:r>
              <a:rPr lang="en-US" sz="3000" dirty="0">
                <a:solidFill>
                  <a:srgbClr val="000000"/>
                </a:solidFill>
                <a:latin typeface="Times New Roman"/>
              </a:rPr>
              <a:t>5. Simplify summation using standard formulas </a:t>
            </a:r>
          </a:p>
          <a:p>
            <a:pPr algn="l">
              <a:lnSpc>
                <a:spcPts val="4500"/>
              </a:lnSpc>
            </a:pPr>
            <a:endParaRPr lang="en-US" sz="3000" dirty="0">
              <a:solidFill>
                <a:srgbClr val="000000"/>
              </a:solidFill>
              <a:latin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FF5"/>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2"/>
              <p:cNvSpPr txBox="1"/>
              <p:nvPr/>
            </p:nvSpPr>
            <p:spPr>
              <a:xfrm>
                <a:off x="1905000" y="647700"/>
                <a:ext cx="15174833" cy="9179179"/>
              </a:xfrm>
              <a:prstGeom prst="rect">
                <a:avLst/>
              </a:prstGeom>
            </p:spPr>
            <p:txBody>
              <a:bodyPr wrap="square" lIns="0" tIns="0" rIns="0" bIns="0" rtlCol="0" anchor="t">
                <a:spAutoFit/>
              </a:bodyPr>
              <a:lstStyle/>
              <a:p>
                <a:pPr algn="l">
                  <a:lnSpc>
                    <a:spcPts val="4500"/>
                  </a:lnSpc>
                </a:pPr>
                <a:r>
                  <a:rPr lang="en-US" sz="3000" b="1" dirty="0">
                    <a:solidFill>
                      <a:srgbClr val="000000"/>
                    </a:solidFill>
                    <a:latin typeface="Times New Roman"/>
                  </a:rPr>
                  <a:t>Example: </a:t>
                </a:r>
                <a:r>
                  <a:rPr lang="en-US" sz="3000" dirty="0">
                    <a:solidFill>
                      <a:srgbClr val="000000"/>
                    </a:solidFill>
                    <a:latin typeface="Times New Roman"/>
                  </a:rPr>
                  <a:t>Finding the largest element in a given array </a:t>
                </a:r>
              </a:p>
              <a:p>
                <a:pPr algn="l">
                  <a:lnSpc>
                    <a:spcPts val="4500"/>
                  </a:lnSpc>
                </a:pPr>
                <a:r>
                  <a:rPr lang="en-US" sz="3000" dirty="0">
                    <a:solidFill>
                      <a:srgbClr val="000000"/>
                    </a:solidFill>
                    <a:latin typeface="Times New Roman"/>
                  </a:rPr>
                  <a:t>Algorithm </a:t>
                </a:r>
                <a:r>
                  <a:rPr lang="en-US" sz="3000" dirty="0" err="1">
                    <a:solidFill>
                      <a:srgbClr val="000000"/>
                    </a:solidFill>
                    <a:latin typeface="Times New Roman"/>
                  </a:rPr>
                  <a:t>MaxElement</a:t>
                </a:r>
                <a:r>
                  <a:rPr lang="en-US" sz="3000" dirty="0">
                    <a:solidFill>
                      <a:srgbClr val="000000"/>
                    </a:solidFill>
                    <a:latin typeface="Times New Roman"/>
                  </a:rPr>
                  <a:t>(A[0…….n-1]) </a:t>
                </a:r>
              </a:p>
              <a:p>
                <a:pPr algn="l">
                  <a:lnSpc>
                    <a:spcPts val="4500"/>
                  </a:lnSpc>
                </a:pPr>
                <a:r>
                  <a:rPr lang="en-US" sz="3000" dirty="0">
                    <a:solidFill>
                      <a:srgbClr val="000000"/>
                    </a:solidFill>
                    <a:latin typeface="Times New Roman"/>
                  </a:rPr>
                  <a:t>//Determines the value of largest element in a given array </a:t>
                </a:r>
              </a:p>
              <a:p>
                <a:pPr algn="l">
                  <a:lnSpc>
                    <a:spcPts val="4500"/>
                  </a:lnSpc>
                </a:pPr>
                <a:r>
                  <a:rPr lang="en-US" sz="3000" dirty="0">
                    <a:solidFill>
                      <a:srgbClr val="000000"/>
                    </a:solidFill>
                    <a:latin typeface="Times New Roman"/>
                  </a:rPr>
                  <a:t>//Input: An array A[0……..n-1] of real numbers </a:t>
                </a:r>
              </a:p>
              <a:p>
                <a:pPr algn="l">
                  <a:lnSpc>
                    <a:spcPts val="4500"/>
                  </a:lnSpc>
                </a:pPr>
                <a:r>
                  <a:rPr lang="en-US" sz="3000" dirty="0">
                    <a:solidFill>
                      <a:srgbClr val="000000"/>
                    </a:solidFill>
                    <a:latin typeface="Times New Roman"/>
                  </a:rPr>
                  <a:t>//Output: The value of the largest element in A</a:t>
                </a:r>
              </a:p>
              <a:p>
                <a:pPr algn="l">
                  <a:lnSpc>
                    <a:spcPts val="4500"/>
                  </a:lnSpc>
                </a:pPr>
                <a:r>
                  <a:rPr lang="en-US" sz="3000" dirty="0" err="1">
                    <a:solidFill>
                      <a:srgbClr val="000000"/>
                    </a:solidFill>
                    <a:latin typeface="Times New Roman"/>
                  </a:rPr>
                  <a:t>Max_Value</a:t>
                </a:r>
                <a:r>
                  <a:rPr lang="en-US" sz="3000" dirty="0">
                    <a:solidFill>
                      <a:srgbClr val="000000"/>
                    </a:solidFill>
                    <a:latin typeface="Times New Roman"/>
                  </a:rPr>
                  <a:t> ← A[0] </a:t>
                </a:r>
              </a:p>
              <a:p>
                <a:pPr algn="l">
                  <a:lnSpc>
                    <a:spcPts val="4500"/>
                  </a:lnSpc>
                </a:pPr>
                <a:r>
                  <a:rPr lang="en-US" sz="3000" dirty="0">
                    <a:solidFill>
                      <a:srgbClr val="000000"/>
                    </a:solidFill>
                    <a:latin typeface="Times New Roman"/>
                  </a:rPr>
                  <a:t>for </a:t>
                </a:r>
                <a:r>
                  <a:rPr lang="en-US" sz="3000" dirty="0" err="1">
                    <a:solidFill>
                      <a:srgbClr val="000000"/>
                    </a:solidFill>
                    <a:latin typeface="Times New Roman"/>
                  </a:rPr>
                  <a:t>i</a:t>
                </a:r>
                <a:r>
                  <a:rPr lang="en-US" sz="3000" dirty="0">
                    <a:solidFill>
                      <a:srgbClr val="000000"/>
                    </a:solidFill>
                    <a:latin typeface="Times New Roman"/>
                  </a:rPr>
                  <a:t> ← 1 to n − 1 do</a:t>
                </a:r>
              </a:p>
              <a:p>
                <a:pPr algn="l">
                  <a:lnSpc>
                    <a:spcPts val="4500"/>
                  </a:lnSpc>
                </a:pPr>
                <a:r>
                  <a:rPr lang="en-US" sz="3000" dirty="0">
                    <a:solidFill>
                      <a:srgbClr val="000000"/>
                    </a:solidFill>
                    <a:latin typeface="Times New Roman"/>
                  </a:rPr>
                  <a:t>      if A[</a:t>
                </a:r>
                <a:r>
                  <a:rPr lang="en-US" sz="3000" dirty="0" err="1">
                    <a:solidFill>
                      <a:srgbClr val="000000"/>
                    </a:solidFill>
                    <a:latin typeface="Times New Roman"/>
                  </a:rPr>
                  <a:t>i</a:t>
                </a:r>
                <a:r>
                  <a:rPr lang="en-US" sz="3000" dirty="0">
                    <a:solidFill>
                      <a:srgbClr val="000000"/>
                    </a:solidFill>
                    <a:latin typeface="Times New Roman"/>
                  </a:rPr>
                  <a:t>] &gt; </a:t>
                </a:r>
                <a:r>
                  <a:rPr lang="en-US" sz="3000" dirty="0" err="1">
                    <a:solidFill>
                      <a:srgbClr val="000000"/>
                    </a:solidFill>
                    <a:latin typeface="Times New Roman"/>
                  </a:rPr>
                  <a:t>Max_Value</a:t>
                </a:r>
                <a:r>
                  <a:rPr lang="en-US" sz="3000" dirty="0">
                    <a:solidFill>
                      <a:srgbClr val="000000"/>
                    </a:solidFill>
                    <a:latin typeface="Times New Roman"/>
                  </a:rPr>
                  <a:t> </a:t>
                </a:r>
              </a:p>
              <a:p>
                <a:pPr algn="l">
                  <a:lnSpc>
                    <a:spcPts val="4500"/>
                  </a:lnSpc>
                </a:pPr>
                <a:r>
                  <a:rPr lang="en-US" sz="3000" dirty="0">
                    <a:solidFill>
                      <a:srgbClr val="000000"/>
                    </a:solidFill>
                    <a:latin typeface="Times New Roman"/>
                  </a:rPr>
                  <a:t>            </a:t>
                </a:r>
                <a:r>
                  <a:rPr lang="en-US" sz="3000" dirty="0" err="1">
                    <a:solidFill>
                      <a:srgbClr val="000000"/>
                    </a:solidFill>
                    <a:latin typeface="Times New Roman"/>
                  </a:rPr>
                  <a:t>Max_Value</a:t>
                </a:r>
                <a:r>
                  <a:rPr lang="en-US" sz="3000" dirty="0">
                    <a:solidFill>
                      <a:srgbClr val="000000"/>
                    </a:solidFill>
                    <a:latin typeface="Times New Roman"/>
                  </a:rPr>
                  <a:t> ← A[</a:t>
                </a:r>
                <a:r>
                  <a:rPr lang="en-US" sz="3000" dirty="0" err="1">
                    <a:solidFill>
                      <a:srgbClr val="000000"/>
                    </a:solidFill>
                    <a:latin typeface="Times New Roman"/>
                  </a:rPr>
                  <a:t>i</a:t>
                </a:r>
                <a:r>
                  <a:rPr lang="en-US" sz="3000" dirty="0">
                    <a:solidFill>
                      <a:srgbClr val="000000"/>
                    </a:solidFill>
                    <a:latin typeface="Times New Roman"/>
                  </a:rPr>
                  <a:t>] </a:t>
                </a:r>
              </a:p>
              <a:p>
                <a:pPr algn="l">
                  <a:lnSpc>
                    <a:spcPts val="4500"/>
                  </a:lnSpc>
                </a:pPr>
                <a:r>
                  <a:rPr lang="en-US" sz="3000" dirty="0">
                    <a:solidFill>
                      <a:srgbClr val="000000"/>
                    </a:solidFill>
                    <a:latin typeface="Times New Roman"/>
                  </a:rPr>
                  <a:t>return </a:t>
                </a:r>
                <a:r>
                  <a:rPr lang="en-US" sz="3000" dirty="0" err="1">
                    <a:solidFill>
                      <a:srgbClr val="000000"/>
                    </a:solidFill>
                    <a:latin typeface="Times New Roman"/>
                  </a:rPr>
                  <a:t>Max_Value</a:t>
                </a:r>
                <a:endParaRPr lang="en-US" sz="3000" dirty="0">
                  <a:solidFill>
                    <a:srgbClr val="000000"/>
                  </a:solidFill>
                  <a:latin typeface="Times New Roman"/>
                </a:endParaRPr>
              </a:p>
              <a:p>
                <a:pPr algn="l">
                  <a:lnSpc>
                    <a:spcPts val="4500"/>
                  </a:lnSpc>
                </a:pPr>
                <a:endParaRPr lang="en-US" sz="3000" dirty="0">
                  <a:solidFill>
                    <a:srgbClr val="000000"/>
                  </a:solidFill>
                  <a:latin typeface="Times New Roman"/>
                </a:endParaRPr>
              </a:p>
              <a:p>
                <a:pPr algn="l">
                  <a:lnSpc>
                    <a:spcPts val="4500"/>
                  </a:lnSpc>
                </a:pPr>
                <a:r>
                  <a:rPr lang="en-US" sz="3000" b="1" dirty="0">
                    <a:solidFill>
                      <a:srgbClr val="000000"/>
                    </a:solidFill>
                    <a:latin typeface="Times New Roman"/>
                  </a:rPr>
                  <a:t>Time Complexity</a:t>
                </a:r>
              </a:p>
              <a:p>
                <a:pPr algn="l">
                  <a:lnSpc>
                    <a:spcPts val="4500"/>
                  </a:lnSpc>
                </a:pPr>
                <a:r>
                  <a:rPr lang="en-US" sz="3000" dirty="0">
                    <a:solidFill>
                      <a:srgbClr val="000000"/>
                    </a:solidFill>
                    <a:latin typeface="Times New Roman"/>
                  </a:rPr>
                  <a:t>C(n)=</a:t>
                </a:r>
                <a14:m>
                  <m:oMath xmlns:m="http://schemas.openxmlformats.org/officeDocument/2006/math">
                    <m:nary>
                      <m:naryPr>
                        <m:chr m:val="∑"/>
                        <m:ctrlPr>
                          <a:rPr lang="en-US" sz="3000" i="1" smtClean="0">
                            <a:solidFill>
                              <a:srgbClr val="000000"/>
                            </a:solidFill>
                            <a:latin typeface="Cambria Math" panose="02040503050406030204" pitchFamily="18" charset="0"/>
                          </a:rPr>
                        </m:ctrlPr>
                      </m:naryPr>
                      <m:sub>
                        <m:r>
                          <m:rPr>
                            <m:brk m:alnAt="23"/>
                          </m:rPr>
                          <a:rPr lang="en-IN" sz="3000" b="0" i="1" smtClean="0">
                            <a:solidFill>
                              <a:srgbClr val="000000"/>
                            </a:solidFill>
                            <a:latin typeface="Cambria Math" panose="02040503050406030204" pitchFamily="18" charset="0"/>
                          </a:rPr>
                          <m:t>𝑖</m:t>
                        </m:r>
                        <m:r>
                          <a:rPr lang="en-IN" sz="3000" b="0" i="1" smtClean="0">
                            <a:solidFill>
                              <a:srgbClr val="000000"/>
                            </a:solidFill>
                            <a:latin typeface="Cambria Math" panose="02040503050406030204" pitchFamily="18" charset="0"/>
                          </a:rPr>
                          <m:t>=1</m:t>
                        </m:r>
                      </m:sub>
                      <m:sup>
                        <m:r>
                          <a:rPr lang="en-IN" sz="3000" b="0" i="1" smtClean="0">
                            <a:solidFill>
                              <a:srgbClr val="000000"/>
                            </a:solidFill>
                            <a:latin typeface="Cambria Math" panose="02040503050406030204" pitchFamily="18" charset="0"/>
                          </a:rPr>
                          <m:t>𝑛</m:t>
                        </m:r>
                        <m:r>
                          <a:rPr lang="en-IN" sz="3000" b="0" i="1" smtClean="0">
                            <a:solidFill>
                              <a:srgbClr val="000000"/>
                            </a:solidFill>
                            <a:latin typeface="Cambria Math" panose="02040503050406030204" pitchFamily="18" charset="0"/>
                          </a:rPr>
                          <m:t>−1</m:t>
                        </m:r>
                      </m:sup>
                      <m:e>
                        <m:r>
                          <a:rPr lang="en-IN" sz="3000" b="0" i="1" smtClean="0">
                            <a:solidFill>
                              <a:srgbClr val="000000"/>
                            </a:solidFill>
                            <a:latin typeface="Cambria Math" panose="02040503050406030204" pitchFamily="18" charset="0"/>
                          </a:rPr>
                          <m:t>1</m:t>
                        </m:r>
                      </m:e>
                    </m:nary>
                  </m:oMath>
                </a14:m>
                <a:r>
                  <a:rPr lang="en-US" sz="3000" dirty="0">
                    <a:solidFill>
                      <a:srgbClr val="000000"/>
                    </a:solidFill>
                    <a:latin typeface="Times New Roman"/>
                  </a:rPr>
                  <a:t>=upper order – lower order+1</a:t>
                </a:r>
              </a:p>
              <a:p>
                <a:pPr algn="l">
                  <a:lnSpc>
                    <a:spcPts val="4500"/>
                  </a:lnSpc>
                </a:pPr>
                <a:r>
                  <a:rPr lang="en-US" sz="3000" dirty="0">
                    <a:solidFill>
                      <a:srgbClr val="000000"/>
                    </a:solidFill>
                    <a:latin typeface="Times New Roman"/>
                  </a:rPr>
                  <a:t>                      =n-1-1+1</a:t>
                </a:r>
              </a:p>
              <a:p>
                <a:pPr algn="l">
                  <a:lnSpc>
                    <a:spcPts val="4500"/>
                  </a:lnSpc>
                </a:pPr>
                <a:r>
                  <a:rPr lang="en-US" sz="3000" dirty="0">
                    <a:solidFill>
                      <a:srgbClr val="000000"/>
                    </a:solidFill>
                    <a:latin typeface="Times New Roman"/>
                  </a:rPr>
                  <a:t>                      =n-1</a:t>
                </a:r>
              </a:p>
              <a:p>
                <a:pPr algn="l">
                  <a:lnSpc>
                    <a:spcPts val="4500"/>
                  </a:lnSpc>
                </a:pPr>
                <a:r>
                  <a:rPr lang="en-US" sz="3000" dirty="0">
                    <a:solidFill>
                      <a:srgbClr val="000000"/>
                    </a:solidFill>
                    <a:latin typeface="Times New Roman"/>
                  </a:rPr>
                  <a:t>               C(n)=</a:t>
                </a:r>
                <a14:m>
                  <m:oMath xmlns:m="http://schemas.openxmlformats.org/officeDocument/2006/math">
                    <m:r>
                      <a:rPr lang="en-US" sz="3000" i="1" smtClean="0">
                        <a:solidFill>
                          <a:srgbClr val="000000"/>
                        </a:solidFill>
                        <a:latin typeface="Cambria Math" panose="02040503050406030204" pitchFamily="18" charset="0"/>
                        <a:ea typeface="Cambria Math" panose="02040503050406030204" pitchFamily="18" charset="0"/>
                      </a:rPr>
                      <m:t>𝜃</m:t>
                    </m:r>
                    <m:r>
                      <a:rPr lang="en-IN" sz="3000" b="0" i="1" smtClean="0">
                        <a:solidFill>
                          <a:srgbClr val="000000"/>
                        </a:solidFill>
                        <a:latin typeface="Cambria Math" panose="02040503050406030204" pitchFamily="18" charset="0"/>
                        <a:ea typeface="Cambria Math" panose="02040503050406030204" pitchFamily="18" charset="0"/>
                      </a:rPr>
                      <m:t>(</m:t>
                    </m:r>
                    <m:r>
                      <a:rPr lang="en-IN" sz="3000" b="0" i="1" smtClean="0">
                        <a:solidFill>
                          <a:srgbClr val="000000"/>
                        </a:solidFill>
                        <a:latin typeface="Cambria Math" panose="02040503050406030204" pitchFamily="18" charset="0"/>
                        <a:ea typeface="Cambria Math" panose="02040503050406030204" pitchFamily="18" charset="0"/>
                      </a:rPr>
                      <m:t>𝑛</m:t>
                    </m:r>
                    <m:r>
                      <a:rPr lang="en-IN" sz="3000" b="0" i="1" smtClean="0">
                        <a:solidFill>
                          <a:srgbClr val="000000"/>
                        </a:solidFill>
                        <a:latin typeface="Cambria Math" panose="02040503050406030204" pitchFamily="18" charset="0"/>
                        <a:ea typeface="Cambria Math" panose="02040503050406030204" pitchFamily="18" charset="0"/>
                      </a:rPr>
                      <m:t>)</m:t>
                    </m:r>
                  </m:oMath>
                </a14:m>
                <a:endParaRPr lang="en-US" sz="3000" dirty="0">
                  <a:solidFill>
                    <a:srgbClr val="000000"/>
                  </a:solidFill>
                  <a:latin typeface="Times New Roman"/>
                </a:endParaRPr>
              </a:p>
            </p:txBody>
          </p:sp>
        </mc:Choice>
        <mc:Fallback>
          <p:sp>
            <p:nvSpPr>
              <p:cNvPr id="2" name="TextBox 2"/>
              <p:cNvSpPr txBox="1">
                <a:spLocks noRot="1" noChangeAspect="1" noMove="1" noResize="1" noEditPoints="1" noAdjustHandles="1" noChangeArrowheads="1" noChangeShapeType="1" noTextEdit="1"/>
              </p:cNvSpPr>
              <p:nvPr/>
            </p:nvSpPr>
            <p:spPr>
              <a:xfrm>
                <a:off x="1905000" y="647700"/>
                <a:ext cx="15174833" cy="9179179"/>
              </a:xfrm>
              <a:prstGeom prst="rect">
                <a:avLst/>
              </a:prstGeom>
              <a:blipFill>
                <a:blip r:embed="rId2"/>
                <a:stretch>
                  <a:fillRect l="-1567" t="-664" b="-1660"/>
                </a:stretch>
              </a:blipFill>
            </p:spPr>
            <p:txBody>
              <a:bodyPr/>
              <a:lstStyle/>
              <a:p>
                <a:r>
                  <a:rPr lang="en-IN">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FF5"/>
        </a:solidFill>
        <a:effectLst/>
      </p:bgPr>
    </p:bg>
    <p:spTree>
      <p:nvGrpSpPr>
        <p:cNvPr id="1" name=""/>
        <p:cNvGrpSpPr/>
        <p:nvPr/>
      </p:nvGrpSpPr>
      <p:grpSpPr>
        <a:xfrm>
          <a:off x="0" y="0"/>
          <a:ext cx="0" cy="0"/>
          <a:chOff x="0" y="0"/>
          <a:chExt cx="0" cy="0"/>
        </a:xfrm>
      </p:grpSpPr>
      <p:sp>
        <p:nvSpPr>
          <p:cNvPr id="2" name="TextBox 2"/>
          <p:cNvSpPr txBox="1"/>
          <p:nvPr/>
        </p:nvSpPr>
        <p:spPr>
          <a:xfrm>
            <a:off x="1893967" y="1047750"/>
            <a:ext cx="14500066" cy="5181600"/>
          </a:xfrm>
          <a:prstGeom prst="rect">
            <a:avLst/>
          </a:prstGeom>
        </p:spPr>
        <p:txBody>
          <a:bodyPr lIns="0" tIns="0" rIns="0" bIns="0" rtlCol="0" anchor="t">
            <a:spAutoFit/>
          </a:bodyPr>
          <a:lstStyle/>
          <a:p>
            <a:pPr algn="l">
              <a:lnSpc>
                <a:spcPts val="4500"/>
              </a:lnSpc>
            </a:pPr>
            <a:r>
              <a:rPr lang="en-US" sz="3000">
                <a:solidFill>
                  <a:srgbClr val="000000"/>
                </a:solidFill>
                <a:latin typeface="Times New Roman"/>
              </a:rPr>
              <a:t> </a:t>
            </a:r>
          </a:p>
          <a:p>
            <a:pPr algn="l">
              <a:lnSpc>
                <a:spcPts val="4500"/>
              </a:lnSpc>
            </a:pPr>
            <a:r>
              <a:rPr lang="en-US" sz="3000">
                <a:solidFill>
                  <a:srgbClr val="000000"/>
                </a:solidFill>
                <a:latin typeface="Times New Roman"/>
              </a:rPr>
              <a:t>Analysis:</a:t>
            </a:r>
          </a:p>
          <a:p>
            <a:pPr algn="l">
              <a:lnSpc>
                <a:spcPts val="4500"/>
              </a:lnSpc>
            </a:pPr>
            <a:r>
              <a:rPr lang="en-US" sz="3000">
                <a:solidFill>
                  <a:srgbClr val="000000"/>
                </a:solidFill>
                <a:latin typeface="Times New Roman"/>
              </a:rPr>
              <a:t>1. Input size: number of elements = n (size of the array) </a:t>
            </a:r>
          </a:p>
          <a:p>
            <a:pPr algn="l">
              <a:lnSpc>
                <a:spcPts val="4500"/>
              </a:lnSpc>
            </a:pPr>
            <a:r>
              <a:rPr lang="en-US" sz="3000">
                <a:solidFill>
                  <a:srgbClr val="000000"/>
                </a:solidFill>
                <a:latin typeface="Times New Roman"/>
              </a:rPr>
              <a:t>2. Basic operation: a) Comparison b) Assignment </a:t>
            </a:r>
          </a:p>
          <a:p>
            <a:pPr algn="l">
              <a:lnSpc>
                <a:spcPts val="4500"/>
              </a:lnSpc>
            </a:pPr>
            <a:r>
              <a:rPr lang="en-US" sz="3000">
                <a:solidFill>
                  <a:srgbClr val="000000"/>
                </a:solidFill>
                <a:latin typeface="Times New Roman"/>
              </a:rPr>
              <a:t>3. NO best, worst, average cases. </a:t>
            </a:r>
          </a:p>
          <a:p>
            <a:pPr algn="l">
              <a:lnSpc>
                <a:spcPts val="4500"/>
              </a:lnSpc>
            </a:pPr>
            <a:r>
              <a:rPr lang="en-US" sz="3000">
                <a:solidFill>
                  <a:srgbClr val="000000"/>
                </a:solidFill>
                <a:latin typeface="Times New Roman"/>
              </a:rPr>
              <a:t>4. Let C (n) denotes number of comparisons:</a:t>
            </a:r>
          </a:p>
          <a:p>
            <a:pPr algn="l">
              <a:lnSpc>
                <a:spcPts val="4500"/>
              </a:lnSpc>
            </a:pPr>
            <a:r>
              <a:rPr lang="en-US" sz="3000">
                <a:solidFill>
                  <a:srgbClr val="000000"/>
                </a:solidFill>
                <a:latin typeface="Times New Roman"/>
              </a:rPr>
              <a:t> Algorithm makes one comparison on each execution of the loop, which is repeated for each value of the loop’s variable i within the bound between 1 and n – 1. 5. Simplify summation using standard formulas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923A10-1230-8F88-74AA-3633F68E3F72}"/>
              </a:ext>
            </a:extLst>
          </p:cNvPr>
          <p:cNvSpPr txBox="1"/>
          <p:nvPr/>
        </p:nvSpPr>
        <p:spPr>
          <a:xfrm>
            <a:off x="1752600" y="334756"/>
            <a:ext cx="12192000" cy="7478970"/>
          </a:xfrm>
          <a:prstGeom prst="rect">
            <a:avLst/>
          </a:prstGeom>
          <a:noFill/>
        </p:spPr>
        <p:txBody>
          <a:bodyPr wrap="square">
            <a:spAutoFit/>
          </a:bodyPr>
          <a:lstStyle/>
          <a:p>
            <a:pPr marL="457200" indent="-457200">
              <a:buFont typeface="Wingdings" panose="05000000000000000000" pitchFamily="2" charset="2"/>
              <a:buChar char="v"/>
            </a:pPr>
            <a:r>
              <a:rPr lang="en-US" sz="3000" dirty="0">
                <a:solidFill>
                  <a:srgbClr val="000000"/>
                </a:solidFill>
                <a:latin typeface="Times New Roman Bold"/>
              </a:rPr>
              <a:t>Mathematical analysis (Time Efficiency) of Recursive Algorithms </a:t>
            </a:r>
          </a:p>
          <a:p>
            <a:pPr algn="l"/>
            <a:endParaRPr lang="en-US" sz="3000" b="1" i="0" dirty="0">
              <a:effectLst/>
              <a:highlight>
                <a:srgbClr val="FFFFFF"/>
              </a:highlight>
              <a:latin typeface="Times New Roman" panose="02020603050405020304" pitchFamily="18" charset="0"/>
              <a:cs typeface="Times New Roman" panose="02020603050405020304" pitchFamily="18" charset="0"/>
            </a:endParaRPr>
          </a:p>
          <a:p>
            <a:pPr algn="l"/>
            <a:r>
              <a:rPr lang="en-US" sz="3000" b="1" i="0" dirty="0">
                <a:effectLst/>
                <a:highlight>
                  <a:srgbClr val="FFFFFF"/>
                </a:highlight>
                <a:latin typeface="Times New Roman" panose="02020603050405020304" pitchFamily="18" charset="0"/>
                <a:cs typeface="Times New Roman" panose="02020603050405020304" pitchFamily="18" charset="0"/>
              </a:rPr>
              <a:t>General Plan for Analyzing the Time Efficiency of Recursive Algorithms</a:t>
            </a:r>
            <a:br>
              <a:rPr lang="en-US" sz="3000" b="0" i="0" dirty="0">
                <a:effectLst/>
                <a:highlight>
                  <a:srgbClr val="FFFFFF"/>
                </a:highlight>
                <a:latin typeface="Times New Roman" panose="02020603050405020304" pitchFamily="18" charset="0"/>
                <a:cs typeface="Times New Roman" panose="02020603050405020304" pitchFamily="18" charset="0"/>
              </a:rPr>
            </a:br>
            <a:br>
              <a:rPr lang="en-US" sz="3000" b="0" i="0" dirty="0">
                <a:effectLst/>
                <a:highlight>
                  <a:srgbClr val="FFFFFF"/>
                </a:highlight>
                <a:latin typeface="Times New Roman" panose="02020603050405020304" pitchFamily="18" charset="0"/>
                <a:cs typeface="Times New Roman" panose="02020603050405020304" pitchFamily="18" charset="0"/>
              </a:rPr>
            </a:br>
            <a:r>
              <a:rPr lang="en-US" sz="3000" b="0" i="0" dirty="0">
                <a:effectLst/>
                <a:highlight>
                  <a:srgbClr val="FFFFFF"/>
                </a:highlight>
                <a:latin typeface="Times New Roman" panose="02020603050405020304" pitchFamily="18" charset="0"/>
                <a:cs typeface="Times New Roman" panose="02020603050405020304" pitchFamily="18" charset="0"/>
              </a:rPr>
              <a:t>1. Decide on a parameter (or parameters) indicating an input's size.</a:t>
            </a:r>
            <a:br>
              <a:rPr lang="en-US" sz="3000" b="0" i="0" dirty="0">
                <a:effectLst/>
                <a:highlight>
                  <a:srgbClr val="FFFFFF"/>
                </a:highlight>
                <a:latin typeface="Times New Roman" panose="02020603050405020304" pitchFamily="18" charset="0"/>
                <a:cs typeface="Times New Roman" panose="02020603050405020304" pitchFamily="18" charset="0"/>
              </a:rPr>
            </a:br>
            <a:r>
              <a:rPr lang="en-US" sz="3000" b="0" i="0" dirty="0">
                <a:effectLst/>
                <a:highlight>
                  <a:srgbClr val="FFFFFF"/>
                </a:highlight>
                <a:latin typeface="Times New Roman" panose="02020603050405020304" pitchFamily="18" charset="0"/>
                <a:cs typeface="Times New Roman" panose="02020603050405020304" pitchFamily="18" charset="0"/>
              </a:rPr>
              <a:t>2. Identify the algorithm's basic operation.</a:t>
            </a:r>
            <a:br>
              <a:rPr lang="en-US" sz="3000" b="0" i="0" dirty="0">
                <a:effectLst/>
                <a:highlight>
                  <a:srgbClr val="FFFFFF"/>
                </a:highlight>
                <a:latin typeface="Times New Roman" panose="02020603050405020304" pitchFamily="18" charset="0"/>
                <a:cs typeface="Times New Roman" panose="02020603050405020304" pitchFamily="18" charset="0"/>
              </a:rPr>
            </a:br>
            <a:r>
              <a:rPr lang="en-US" sz="3000" b="0" i="0" dirty="0">
                <a:effectLst/>
                <a:highlight>
                  <a:srgbClr val="FFFFFF"/>
                </a:highlight>
                <a:latin typeface="Times New Roman" panose="02020603050405020304" pitchFamily="18" charset="0"/>
                <a:cs typeface="Times New Roman" panose="02020603050405020304" pitchFamily="18" charset="0"/>
              </a:rPr>
              <a:t>3. Check whether the number of times the basic operation is executed can vary on different</a:t>
            </a:r>
            <a:br>
              <a:rPr lang="en-US" sz="3000" b="0" i="0" dirty="0">
                <a:effectLst/>
                <a:highlight>
                  <a:srgbClr val="FFFFFF"/>
                </a:highlight>
                <a:latin typeface="Times New Roman" panose="02020603050405020304" pitchFamily="18" charset="0"/>
                <a:cs typeface="Times New Roman" panose="02020603050405020304" pitchFamily="18" charset="0"/>
              </a:rPr>
            </a:br>
            <a:r>
              <a:rPr lang="en-US" sz="3000" b="0" i="0" dirty="0">
                <a:effectLst/>
                <a:highlight>
                  <a:srgbClr val="FFFFFF"/>
                </a:highlight>
                <a:latin typeface="Times New Roman" panose="02020603050405020304" pitchFamily="18" charset="0"/>
                <a:cs typeface="Times New Roman" panose="02020603050405020304" pitchFamily="18" charset="0"/>
              </a:rPr>
              <a:t>inputs of the same size; if it can, the worst-case, average-case, and best-case efficiencies</a:t>
            </a:r>
            <a:br>
              <a:rPr lang="en-US" sz="3000" b="0" i="0" dirty="0">
                <a:effectLst/>
                <a:highlight>
                  <a:srgbClr val="FFFFFF"/>
                </a:highlight>
                <a:latin typeface="Times New Roman" panose="02020603050405020304" pitchFamily="18" charset="0"/>
                <a:cs typeface="Times New Roman" panose="02020603050405020304" pitchFamily="18" charset="0"/>
              </a:rPr>
            </a:br>
            <a:r>
              <a:rPr lang="en-US" sz="3000" b="0" i="0" dirty="0">
                <a:effectLst/>
                <a:highlight>
                  <a:srgbClr val="FFFFFF"/>
                </a:highlight>
                <a:latin typeface="Times New Roman" panose="02020603050405020304" pitchFamily="18" charset="0"/>
                <a:cs typeface="Times New Roman" panose="02020603050405020304" pitchFamily="18" charset="0"/>
              </a:rPr>
              <a:t>must be investigated separately.</a:t>
            </a:r>
            <a:br>
              <a:rPr lang="en-US" sz="3000" b="0" i="0" dirty="0">
                <a:effectLst/>
                <a:highlight>
                  <a:srgbClr val="FFFFFF"/>
                </a:highlight>
                <a:latin typeface="Times New Roman" panose="02020603050405020304" pitchFamily="18" charset="0"/>
                <a:cs typeface="Times New Roman" panose="02020603050405020304" pitchFamily="18" charset="0"/>
              </a:rPr>
            </a:br>
            <a:r>
              <a:rPr lang="en-US" sz="3000" b="0" i="0" dirty="0">
                <a:effectLst/>
                <a:highlight>
                  <a:srgbClr val="FFFFFF"/>
                </a:highlight>
                <a:latin typeface="Times New Roman" panose="02020603050405020304" pitchFamily="18" charset="0"/>
                <a:cs typeface="Times New Roman" panose="02020603050405020304" pitchFamily="18" charset="0"/>
              </a:rPr>
              <a:t>4. Set up a recurrence relation, with an appropriate initial condition, for the number of times</a:t>
            </a:r>
            <a:br>
              <a:rPr lang="en-US" sz="3000" b="0" i="0" dirty="0">
                <a:effectLst/>
                <a:highlight>
                  <a:srgbClr val="FFFFFF"/>
                </a:highlight>
                <a:latin typeface="Times New Roman" panose="02020603050405020304" pitchFamily="18" charset="0"/>
                <a:cs typeface="Times New Roman" panose="02020603050405020304" pitchFamily="18" charset="0"/>
              </a:rPr>
            </a:br>
            <a:r>
              <a:rPr lang="en-US" sz="3000" b="0" i="0" dirty="0">
                <a:effectLst/>
                <a:highlight>
                  <a:srgbClr val="FFFFFF"/>
                </a:highlight>
                <a:latin typeface="Times New Roman" panose="02020603050405020304" pitchFamily="18" charset="0"/>
                <a:cs typeface="Times New Roman" panose="02020603050405020304" pitchFamily="18" charset="0"/>
              </a:rPr>
              <a:t>the basic operation is executed.</a:t>
            </a:r>
            <a:br>
              <a:rPr lang="en-US" sz="3000" b="0" i="0" dirty="0">
                <a:effectLst/>
                <a:highlight>
                  <a:srgbClr val="FFFFFF"/>
                </a:highlight>
                <a:latin typeface="Times New Roman" panose="02020603050405020304" pitchFamily="18" charset="0"/>
                <a:cs typeface="Times New Roman" panose="02020603050405020304" pitchFamily="18" charset="0"/>
              </a:rPr>
            </a:br>
            <a:r>
              <a:rPr lang="en-US" sz="3000" b="0" i="0" dirty="0">
                <a:effectLst/>
                <a:highlight>
                  <a:srgbClr val="FFFFFF"/>
                </a:highlight>
                <a:latin typeface="Times New Roman" panose="02020603050405020304" pitchFamily="18" charset="0"/>
                <a:cs typeface="Times New Roman" panose="02020603050405020304" pitchFamily="18" charset="0"/>
              </a:rPr>
              <a:t>5. Solve the recurrence or, at least, ascertain the order of growth of its solution.</a:t>
            </a:r>
          </a:p>
        </p:txBody>
      </p:sp>
    </p:spTree>
    <p:extLst>
      <p:ext uri="{BB962C8B-B14F-4D97-AF65-F5344CB8AC3E}">
        <p14:creationId xmlns:p14="http://schemas.microsoft.com/office/powerpoint/2010/main" val="1908045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122468-DFE5-BDA7-1886-E36C76733AEF}"/>
              </a:ext>
            </a:extLst>
          </p:cNvPr>
          <p:cNvSpPr txBox="1"/>
          <p:nvPr/>
        </p:nvSpPr>
        <p:spPr>
          <a:xfrm>
            <a:off x="2286000" y="2324100"/>
            <a:ext cx="6747387" cy="4708981"/>
          </a:xfrm>
          <a:prstGeom prst="rect">
            <a:avLst/>
          </a:prstGeom>
          <a:noFill/>
        </p:spPr>
        <p:txBody>
          <a:bodyPr wrap="square">
            <a:spAutoFit/>
          </a:bodyPr>
          <a:lstStyle/>
          <a:p>
            <a:pPr algn="l"/>
            <a:r>
              <a:rPr lang="en-US" sz="3000" b="1" i="0" dirty="0">
                <a:effectLst/>
                <a:highlight>
                  <a:srgbClr val="FFFFFF"/>
                </a:highlight>
                <a:latin typeface="Times New Roman" panose="02020603050405020304" pitchFamily="18" charset="0"/>
                <a:cs typeface="Times New Roman" panose="02020603050405020304" pitchFamily="18" charset="0"/>
              </a:rPr>
              <a:t>Example: </a:t>
            </a:r>
            <a:r>
              <a:rPr lang="en-US" sz="3000" dirty="0">
                <a:highlight>
                  <a:srgbClr val="FFFFFF"/>
                </a:highlight>
                <a:latin typeface="Times New Roman" panose="02020603050405020304" pitchFamily="18" charset="0"/>
                <a:cs typeface="Times New Roman" panose="02020603050405020304" pitchFamily="18" charset="0"/>
              </a:rPr>
              <a:t>To Find factorial of number</a:t>
            </a:r>
            <a:endParaRPr lang="en-US" sz="3000" i="0" dirty="0">
              <a:effectLst/>
              <a:highlight>
                <a:srgbClr val="FFFFFF"/>
              </a:highlight>
              <a:latin typeface="Times New Roman" panose="02020603050405020304" pitchFamily="18" charset="0"/>
              <a:cs typeface="Times New Roman" panose="02020603050405020304" pitchFamily="18" charset="0"/>
            </a:endParaRPr>
          </a:p>
          <a:p>
            <a:pPr algn="l"/>
            <a:endParaRPr lang="en-US" sz="3000" b="0" i="0" dirty="0">
              <a:effectLst/>
              <a:highlight>
                <a:srgbClr val="FFFFFF"/>
              </a:highlight>
              <a:latin typeface="Times New Roman" panose="02020603050405020304" pitchFamily="18" charset="0"/>
              <a:cs typeface="Times New Roman" panose="02020603050405020304" pitchFamily="18" charset="0"/>
            </a:endParaRPr>
          </a:p>
          <a:p>
            <a:pPr algn="l"/>
            <a:r>
              <a:rPr lang="en-US" sz="3000" b="0" i="0" dirty="0">
                <a:effectLst/>
                <a:highlight>
                  <a:srgbClr val="FFFFFF"/>
                </a:highlight>
                <a:latin typeface="Times New Roman" panose="02020603050405020304" pitchFamily="18" charset="0"/>
                <a:cs typeface="Times New Roman" panose="02020603050405020304" pitchFamily="18" charset="0"/>
              </a:rPr>
              <a:t>Algorithm F</a:t>
            </a:r>
            <a:r>
              <a:rPr lang="en-US" sz="3000" dirty="0">
                <a:highlight>
                  <a:srgbClr val="FFFFFF"/>
                </a:highlight>
                <a:latin typeface="Times New Roman" panose="02020603050405020304" pitchFamily="18" charset="0"/>
                <a:cs typeface="Times New Roman" panose="02020603050405020304" pitchFamily="18" charset="0"/>
              </a:rPr>
              <a:t>actorial</a:t>
            </a:r>
            <a:r>
              <a:rPr lang="en-US" sz="3000" b="0" i="0" dirty="0">
                <a:effectLst/>
                <a:highlight>
                  <a:srgbClr val="FFFFFF"/>
                </a:highlight>
                <a:latin typeface="Times New Roman" panose="02020603050405020304" pitchFamily="18" charset="0"/>
                <a:cs typeface="Times New Roman" panose="02020603050405020304" pitchFamily="18" charset="0"/>
              </a:rPr>
              <a:t>(n)</a:t>
            </a:r>
          </a:p>
          <a:p>
            <a:pPr algn="l"/>
            <a:r>
              <a:rPr lang="en-US" sz="3000" b="0" i="0" dirty="0">
                <a:effectLst/>
                <a:highlight>
                  <a:srgbClr val="FFFFFF"/>
                </a:highlight>
                <a:latin typeface="Times New Roman" panose="02020603050405020304" pitchFamily="18" charset="0"/>
                <a:cs typeface="Times New Roman" panose="02020603050405020304" pitchFamily="18" charset="0"/>
              </a:rPr>
              <a:t>//Computes n! recursively</a:t>
            </a:r>
          </a:p>
          <a:p>
            <a:pPr algn="l"/>
            <a:r>
              <a:rPr lang="en-US" sz="3000" b="0" i="0" dirty="0">
                <a:effectLst/>
                <a:highlight>
                  <a:srgbClr val="FFFFFF"/>
                </a:highlight>
                <a:latin typeface="Times New Roman" panose="02020603050405020304" pitchFamily="18" charset="0"/>
                <a:cs typeface="Times New Roman" panose="02020603050405020304" pitchFamily="18" charset="0"/>
              </a:rPr>
              <a:t>//Input: n</a:t>
            </a:r>
          </a:p>
          <a:p>
            <a:pPr algn="l"/>
            <a:r>
              <a:rPr lang="en-US" sz="3000" b="0" i="0" dirty="0">
                <a:effectLst/>
                <a:highlight>
                  <a:srgbClr val="FFFFFF"/>
                </a:highlight>
                <a:latin typeface="Times New Roman" panose="02020603050405020304" pitchFamily="18" charset="0"/>
                <a:cs typeface="Times New Roman" panose="02020603050405020304" pitchFamily="18" charset="0"/>
              </a:rPr>
              <a:t>//Output: The value of n!</a:t>
            </a:r>
          </a:p>
          <a:p>
            <a:pPr algn="l"/>
            <a:r>
              <a:rPr lang="en-US" sz="3000" b="0" i="0" dirty="0">
                <a:effectLst/>
                <a:highlight>
                  <a:srgbClr val="FFFFFF"/>
                </a:highlight>
                <a:latin typeface="Times New Roman" panose="02020603050405020304" pitchFamily="18" charset="0"/>
                <a:cs typeface="Times New Roman" panose="02020603050405020304" pitchFamily="18" charset="0"/>
              </a:rPr>
              <a:t>if n = 0 return 1</a:t>
            </a:r>
          </a:p>
          <a:p>
            <a:pPr algn="l"/>
            <a:r>
              <a:rPr lang="en-US" sz="3000" b="0" i="0" dirty="0">
                <a:effectLst/>
                <a:highlight>
                  <a:srgbClr val="FFFFFF"/>
                </a:highlight>
                <a:latin typeface="Times New Roman" panose="02020603050405020304" pitchFamily="18" charset="0"/>
                <a:cs typeface="Times New Roman" panose="02020603050405020304" pitchFamily="18" charset="0"/>
              </a:rPr>
              <a:t>else return F(n - 1)*n</a:t>
            </a:r>
          </a:p>
          <a:p>
            <a:pPr algn="l"/>
            <a:endParaRPr lang="en-US" sz="3000" dirty="0">
              <a:highlight>
                <a:srgbClr val="FFFFFF"/>
              </a:highlight>
              <a:latin typeface="Times New Roman" panose="02020603050405020304" pitchFamily="18" charset="0"/>
              <a:cs typeface="Times New Roman" panose="02020603050405020304" pitchFamily="18" charset="0"/>
            </a:endParaRPr>
          </a:p>
          <a:p>
            <a:endParaRPr lang="en-US" sz="3000" dirty="0">
              <a:effectLst/>
              <a:highlight>
                <a:srgbClr val="FFFFFF"/>
              </a:highligh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1220A08-6112-5605-4286-815846DD751D}"/>
                  </a:ext>
                </a:extLst>
              </p:cNvPr>
              <p:cNvSpPr txBox="1"/>
              <p:nvPr/>
            </p:nvSpPr>
            <p:spPr>
              <a:xfrm>
                <a:off x="10210800" y="2324100"/>
                <a:ext cx="6747387" cy="6555641"/>
              </a:xfrm>
              <a:prstGeom prst="rect">
                <a:avLst/>
              </a:prstGeom>
              <a:noFill/>
            </p:spPr>
            <p:txBody>
              <a:bodyPr wrap="square">
                <a:spAutoFit/>
              </a:bodyPr>
              <a:lstStyle/>
              <a:p>
                <a:pPr algn="l"/>
                <a:r>
                  <a:rPr lang="en-US" sz="3000" b="1" i="0" dirty="0">
                    <a:effectLst/>
                    <a:highlight>
                      <a:srgbClr val="FFFFFF"/>
                    </a:highlight>
                    <a:latin typeface="Times New Roman" panose="02020603050405020304" pitchFamily="18" charset="0"/>
                    <a:cs typeface="Times New Roman" panose="02020603050405020304" pitchFamily="18" charset="0"/>
                  </a:rPr>
                  <a:t>Time complexity</a:t>
                </a:r>
              </a:p>
              <a:p>
                <a:pPr algn="l"/>
                <a:r>
                  <a:rPr lang="en-US" sz="3000" dirty="0">
                    <a:highlight>
                      <a:srgbClr val="FFFFFF"/>
                    </a:highlight>
                    <a:latin typeface="Times New Roman" panose="02020603050405020304" pitchFamily="18" charset="0"/>
                    <a:cs typeface="Times New Roman" panose="02020603050405020304" pitchFamily="18" charset="0"/>
                  </a:rPr>
                  <a:t>      M(0)=0</a:t>
                </a:r>
              </a:p>
              <a:p>
                <a:r>
                  <a:rPr lang="en-US" sz="3000" b="0" i="0" dirty="0">
                    <a:effectLst/>
                    <a:highlight>
                      <a:srgbClr val="FFFFFF"/>
                    </a:highlight>
                    <a:latin typeface="Times New Roman" panose="02020603050405020304" pitchFamily="18" charset="0"/>
                    <a:cs typeface="Times New Roman" panose="02020603050405020304" pitchFamily="18" charset="0"/>
                  </a:rPr>
                  <a:t>M(n)=M(n-1)+1       </a:t>
                </a:r>
                <a:r>
                  <a:rPr lang="en-US" sz="3000" dirty="0">
                    <a:effectLst/>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1</a:t>
                </a:r>
              </a:p>
              <a:p>
                <a:r>
                  <a:rPr lang="en-US" sz="3000" dirty="0">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        =M(n-1-1)+1+1</a:t>
                </a:r>
              </a:p>
              <a:p>
                <a:r>
                  <a:rPr lang="en-US" sz="3000" dirty="0">
                    <a:effectLst/>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        =M(n-2)+2</a:t>
                </a:r>
              </a:p>
              <a:p>
                <a:r>
                  <a:rPr lang="en-US" sz="3000" dirty="0">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        =M(n-1-2)+2+1</a:t>
                </a:r>
              </a:p>
              <a:p>
                <a:r>
                  <a:rPr lang="en-US" sz="3000" dirty="0">
                    <a:effectLst/>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        =</a:t>
                </a:r>
                <a:r>
                  <a:rPr lang="en-US" sz="3000" dirty="0">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M(n-3)+3</a:t>
                </a:r>
              </a:p>
              <a:p>
                <a:pPr algn="l"/>
                <a:r>
                  <a:rPr lang="en-US" sz="3000" b="0" i="0" dirty="0">
                    <a:effectLst/>
                    <a:highlight>
                      <a:srgbClr val="FFFFFF"/>
                    </a:highlight>
                    <a:latin typeface="Times New Roman" panose="02020603050405020304" pitchFamily="18" charset="0"/>
                    <a:cs typeface="Times New Roman" panose="02020603050405020304" pitchFamily="18" charset="0"/>
                  </a:rPr>
                  <a:t>       </a:t>
                </a:r>
              </a:p>
              <a:p>
                <a:pPr algn="l"/>
                <a:r>
                  <a:rPr lang="en-US" sz="3000" dirty="0">
                    <a:highlight>
                      <a:srgbClr val="FFFFFF"/>
                    </a:highlight>
                    <a:latin typeface="Times New Roman" panose="02020603050405020304" pitchFamily="18" charset="0"/>
                    <a:cs typeface="Times New Roman" panose="02020603050405020304" pitchFamily="18" charset="0"/>
                  </a:rPr>
                  <a:t>        </a:t>
                </a:r>
                <a:r>
                  <a:rPr lang="en-US" sz="3000" b="0" i="0" dirty="0">
                    <a:effectLst/>
                    <a:highlight>
                      <a:srgbClr val="FFFFFF"/>
                    </a:highlight>
                    <a:latin typeface="Times New Roman" panose="02020603050405020304" pitchFamily="18" charset="0"/>
                    <a:cs typeface="Times New Roman" panose="02020603050405020304" pitchFamily="18" charset="0"/>
                  </a:rPr>
                  <a:t>=M(n-</a:t>
                </a:r>
                <a:r>
                  <a:rPr lang="en-US" sz="3000" b="0" i="0" dirty="0" err="1">
                    <a:effectLst/>
                    <a:highlight>
                      <a:srgbClr val="FFFFFF"/>
                    </a:highlight>
                    <a:latin typeface="Times New Roman" panose="02020603050405020304" pitchFamily="18" charset="0"/>
                    <a:cs typeface="Times New Roman" panose="02020603050405020304" pitchFamily="18" charset="0"/>
                  </a:rPr>
                  <a:t>i</a:t>
                </a:r>
                <a:r>
                  <a:rPr lang="en-US" sz="3000" b="0" i="0" dirty="0">
                    <a:effectLst/>
                    <a:highlight>
                      <a:srgbClr val="FFFFFF"/>
                    </a:highlight>
                    <a:latin typeface="Times New Roman" panose="02020603050405020304" pitchFamily="18" charset="0"/>
                    <a:cs typeface="Times New Roman" panose="02020603050405020304" pitchFamily="18" charset="0"/>
                  </a:rPr>
                  <a:t>)+</a:t>
                </a:r>
                <a:r>
                  <a:rPr lang="en-US" sz="3000" b="0" i="0" dirty="0" err="1">
                    <a:effectLst/>
                    <a:highlight>
                      <a:srgbClr val="FFFFFF"/>
                    </a:highlight>
                    <a:latin typeface="Times New Roman" panose="02020603050405020304" pitchFamily="18" charset="0"/>
                    <a:cs typeface="Times New Roman" panose="02020603050405020304" pitchFamily="18" charset="0"/>
                  </a:rPr>
                  <a:t>i</a:t>
                </a:r>
                <a:r>
                  <a:rPr lang="en-US" sz="3000" b="0" i="0" dirty="0">
                    <a:effectLst/>
                    <a:highlight>
                      <a:srgbClr val="FFFFFF"/>
                    </a:highlight>
                    <a:latin typeface="Times New Roman" panose="02020603050405020304" pitchFamily="18" charset="0"/>
                    <a:cs typeface="Times New Roman" panose="02020603050405020304" pitchFamily="18" charset="0"/>
                  </a:rPr>
                  <a:t>     </a:t>
                </a:r>
                <a:r>
                  <a:rPr lang="en-US" sz="3000" b="0" i="0" dirty="0">
                    <a:effectLst/>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2</a:t>
                </a:r>
              </a:p>
              <a:p>
                <a:pPr algn="l"/>
                <a:r>
                  <a:rPr lang="en-US" sz="3000" dirty="0">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        Substitute </a:t>
                </a:r>
                <a:r>
                  <a:rPr lang="en-US" sz="3000" dirty="0" err="1">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i</a:t>
                </a:r>
                <a:r>
                  <a:rPr lang="en-US" sz="3000" dirty="0">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=n in </a:t>
                </a:r>
                <a:r>
                  <a:rPr lang="en-US" sz="3000" dirty="0" err="1">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eqn</a:t>
                </a:r>
                <a:r>
                  <a:rPr lang="en-US" sz="3000" dirty="0">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 2</a:t>
                </a:r>
              </a:p>
              <a:p>
                <a:pPr algn="l"/>
                <a:r>
                  <a:rPr lang="en-US" sz="3000" b="0" i="0" dirty="0">
                    <a:effectLst/>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       =M(n-n)+n</a:t>
                </a:r>
              </a:p>
              <a:p>
                <a:pPr algn="l"/>
                <a:r>
                  <a:rPr lang="en-US" sz="3000" b="0" i="0" dirty="0">
                    <a:effectLst/>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       =M(0)+n</a:t>
                </a:r>
              </a:p>
              <a:p>
                <a:pPr algn="l"/>
                <a:r>
                  <a:rPr lang="en-US" sz="3000" dirty="0">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M(n)=n</a:t>
                </a:r>
              </a:p>
              <a:p>
                <a:pPr algn="l"/>
                <a:r>
                  <a:rPr lang="en-US" sz="3000" b="0" i="0" dirty="0">
                    <a:effectLst/>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M(n)=</a:t>
                </a:r>
                <a14:m>
                  <m:oMath xmlns:m="http://schemas.openxmlformats.org/officeDocument/2006/math">
                    <m:r>
                      <a:rPr lang="en-US" sz="3000" b="0" i="1" smtClean="0">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𝜃</m:t>
                    </m:r>
                  </m:oMath>
                </a14:m>
                <a:r>
                  <a:rPr lang="en-US" sz="3000" b="0" i="0" dirty="0">
                    <a:effectLst/>
                    <a:highlight>
                      <a:srgbClr val="FFFFFF"/>
                    </a:highlight>
                    <a:latin typeface="Times New Roman" panose="02020603050405020304" pitchFamily="18" charset="0"/>
                    <a:cs typeface="Times New Roman" panose="02020603050405020304" pitchFamily="18" charset="0"/>
                  </a:rPr>
                  <a:t>(n)</a:t>
                </a:r>
              </a:p>
            </p:txBody>
          </p:sp>
        </mc:Choice>
        <mc:Fallback>
          <p:sp>
            <p:nvSpPr>
              <p:cNvPr id="2" name="TextBox 1">
                <a:extLst>
                  <a:ext uri="{FF2B5EF4-FFF2-40B4-BE49-F238E27FC236}">
                    <a16:creationId xmlns:a16="http://schemas.microsoft.com/office/drawing/2014/main" id="{41220A08-6112-5605-4286-815846DD751D}"/>
                  </a:ext>
                </a:extLst>
              </p:cNvPr>
              <p:cNvSpPr txBox="1">
                <a:spLocks noRot="1" noChangeAspect="1" noMove="1" noResize="1" noEditPoints="1" noAdjustHandles="1" noChangeArrowheads="1" noChangeShapeType="1" noTextEdit="1"/>
              </p:cNvSpPr>
              <p:nvPr/>
            </p:nvSpPr>
            <p:spPr>
              <a:xfrm>
                <a:off x="10210800" y="2324100"/>
                <a:ext cx="6747387" cy="6555641"/>
              </a:xfrm>
              <a:prstGeom prst="rect">
                <a:avLst/>
              </a:prstGeom>
              <a:blipFill>
                <a:blip r:embed="rId2"/>
                <a:stretch>
                  <a:fillRect l="-2078" t="-1208" b="-1859"/>
                </a:stretch>
              </a:blipFill>
            </p:spPr>
            <p:txBody>
              <a:bodyPr/>
              <a:lstStyle/>
              <a:p>
                <a:r>
                  <a:rPr lang="en-IN">
                    <a:noFill/>
                  </a:rPr>
                  <a:t> </a:t>
                </a:r>
              </a:p>
            </p:txBody>
          </p:sp>
        </mc:Fallback>
      </mc:AlternateContent>
    </p:spTree>
    <p:extLst>
      <p:ext uri="{BB962C8B-B14F-4D97-AF65-F5344CB8AC3E}">
        <p14:creationId xmlns:p14="http://schemas.microsoft.com/office/powerpoint/2010/main" val="567713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5FFF5"/>
        </a:solidFill>
        <a:effectLst/>
      </p:bgPr>
    </p:bg>
    <p:spTree>
      <p:nvGrpSpPr>
        <p:cNvPr id="1" name=""/>
        <p:cNvGrpSpPr/>
        <p:nvPr/>
      </p:nvGrpSpPr>
      <p:grpSpPr>
        <a:xfrm>
          <a:off x="0" y="0"/>
          <a:ext cx="0" cy="0"/>
          <a:chOff x="0" y="0"/>
          <a:chExt cx="0" cy="0"/>
        </a:xfrm>
      </p:grpSpPr>
      <p:sp>
        <p:nvSpPr>
          <p:cNvPr id="2" name="TextBox 2"/>
          <p:cNvSpPr txBox="1"/>
          <p:nvPr/>
        </p:nvSpPr>
        <p:spPr>
          <a:xfrm>
            <a:off x="1893967" y="1047750"/>
            <a:ext cx="5421233" cy="6870855"/>
          </a:xfrm>
          <a:prstGeom prst="rect">
            <a:avLst/>
          </a:prstGeom>
        </p:spPr>
        <p:txBody>
          <a:bodyPr wrap="square" lIns="0" tIns="0" rIns="0" bIns="0" rtlCol="0" anchor="t">
            <a:spAutoFit/>
          </a:bodyPr>
          <a:lstStyle/>
          <a:p>
            <a:pPr algn="l">
              <a:lnSpc>
                <a:spcPts val="4500"/>
              </a:lnSpc>
            </a:pPr>
            <a:r>
              <a:rPr lang="en-US" sz="3000" dirty="0">
                <a:solidFill>
                  <a:srgbClr val="000000"/>
                </a:solidFill>
                <a:latin typeface="Times New Roman"/>
              </a:rPr>
              <a:t> </a:t>
            </a:r>
          </a:p>
          <a:p>
            <a:pPr algn="l">
              <a:lnSpc>
                <a:spcPts val="4500"/>
              </a:lnSpc>
            </a:pPr>
            <a:r>
              <a:rPr lang="en-US" sz="3000" dirty="0">
                <a:solidFill>
                  <a:srgbClr val="000000"/>
                </a:solidFill>
                <a:latin typeface="Times New Roman Bold"/>
              </a:rPr>
              <a:t>Selection sort  Algorithm</a:t>
            </a:r>
          </a:p>
          <a:p>
            <a:pPr algn="l">
              <a:lnSpc>
                <a:spcPts val="4500"/>
              </a:lnSpc>
            </a:pPr>
            <a:r>
              <a:rPr lang="en-US" sz="3000" dirty="0">
                <a:solidFill>
                  <a:srgbClr val="000000"/>
                </a:solidFill>
                <a:latin typeface="Times New Roman"/>
              </a:rPr>
              <a:t>    selection sort(A[0     n-1])</a:t>
            </a:r>
          </a:p>
          <a:p>
            <a:pPr algn="l">
              <a:lnSpc>
                <a:spcPts val="4500"/>
              </a:lnSpc>
            </a:pPr>
            <a:r>
              <a:rPr lang="en-US" sz="3000" dirty="0">
                <a:solidFill>
                  <a:srgbClr val="000000"/>
                </a:solidFill>
                <a:latin typeface="Times New Roman"/>
              </a:rPr>
              <a:t>//To sort the array element</a:t>
            </a:r>
          </a:p>
          <a:p>
            <a:pPr algn="l">
              <a:lnSpc>
                <a:spcPts val="4500"/>
              </a:lnSpc>
            </a:pPr>
            <a:r>
              <a:rPr lang="en-US" sz="3000" dirty="0">
                <a:solidFill>
                  <a:srgbClr val="000000"/>
                </a:solidFill>
                <a:latin typeface="Times New Roman"/>
              </a:rPr>
              <a:t>//I/P: A[0   n-1]</a:t>
            </a:r>
          </a:p>
          <a:p>
            <a:pPr algn="l">
              <a:lnSpc>
                <a:spcPts val="4500"/>
              </a:lnSpc>
            </a:pPr>
            <a:r>
              <a:rPr lang="en-US" sz="3000" dirty="0">
                <a:solidFill>
                  <a:srgbClr val="000000"/>
                </a:solidFill>
                <a:latin typeface="Times New Roman"/>
              </a:rPr>
              <a:t>//O/P: sorted array element</a:t>
            </a:r>
          </a:p>
          <a:p>
            <a:pPr algn="l">
              <a:lnSpc>
                <a:spcPts val="4500"/>
              </a:lnSpc>
            </a:pPr>
            <a:r>
              <a:rPr lang="en-US" sz="3000" dirty="0">
                <a:solidFill>
                  <a:srgbClr val="000000"/>
                </a:solidFill>
                <a:latin typeface="Times New Roman"/>
              </a:rPr>
              <a:t>    for </a:t>
            </a:r>
            <a:r>
              <a:rPr lang="en-US" sz="3000" dirty="0" err="1">
                <a:solidFill>
                  <a:srgbClr val="000000"/>
                </a:solidFill>
                <a:latin typeface="Times New Roman"/>
              </a:rPr>
              <a:t>i</a:t>
            </a:r>
            <a:r>
              <a:rPr lang="en-US" sz="3000" dirty="0">
                <a:solidFill>
                  <a:srgbClr val="000000"/>
                </a:solidFill>
                <a:latin typeface="Times New Roman"/>
              </a:rPr>
              <a:t> </a:t>
            </a:r>
            <a:r>
              <a:rPr lang="en-US" sz="3000" dirty="0">
                <a:solidFill>
                  <a:srgbClr val="000000"/>
                </a:solidFill>
                <a:latin typeface="Times New Roman"/>
                <a:sym typeface="Wingdings" panose="05000000000000000000" pitchFamily="2" charset="2"/>
              </a:rPr>
              <a:t>0 to n-2 do</a:t>
            </a:r>
          </a:p>
          <a:p>
            <a:pPr algn="l">
              <a:lnSpc>
                <a:spcPts val="4500"/>
              </a:lnSpc>
            </a:pPr>
            <a:r>
              <a:rPr lang="en-US" sz="3000" dirty="0">
                <a:solidFill>
                  <a:srgbClr val="000000"/>
                </a:solidFill>
                <a:latin typeface="Times New Roman"/>
                <a:sym typeface="Wingdings" panose="05000000000000000000" pitchFamily="2" charset="2"/>
              </a:rPr>
              <a:t>         min 1</a:t>
            </a:r>
          </a:p>
          <a:p>
            <a:pPr algn="l">
              <a:lnSpc>
                <a:spcPts val="4500"/>
              </a:lnSpc>
            </a:pPr>
            <a:r>
              <a:rPr lang="en-US" sz="3000" dirty="0">
                <a:solidFill>
                  <a:srgbClr val="000000"/>
                </a:solidFill>
                <a:latin typeface="Times New Roman"/>
                <a:sym typeface="Wingdings" panose="05000000000000000000" pitchFamily="2" charset="2"/>
              </a:rPr>
              <a:t>         for ji+1 to n-1 do</a:t>
            </a:r>
          </a:p>
          <a:p>
            <a:pPr algn="l">
              <a:lnSpc>
                <a:spcPts val="4500"/>
              </a:lnSpc>
            </a:pPr>
            <a:r>
              <a:rPr lang="en-US" sz="3000" dirty="0">
                <a:solidFill>
                  <a:srgbClr val="000000"/>
                </a:solidFill>
                <a:latin typeface="Times New Roman"/>
                <a:sym typeface="Wingdings" panose="05000000000000000000" pitchFamily="2" charset="2"/>
              </a:rPr>
              <a:t>               if[(A[j]&lt;A[min])</a:t>
            </a:r>
          </a:p>
          <a:p>
            <a:pPr algn="l">
              <a:lnSpc>
                <a:spcPts val="4500"/>
              </a:lnSpc>
            </a:pPr>
            <a:r>
              <a:rPr lang="en-US" sz="3000" dirty="0">
                <a:solidFill>
                  <a:srgbClr val="000000"/>
                </a:solidFill>
                <a:latin typeface="Times New Roman"/>
                <a:sym typeface="Wingdings" panose="05000000000000000000" pitchFamily="2" charset="2"/>
              </a:rPr>
              <a:t>               </a:t>
            </a:r>
            <a:r>
              <a:rPr lang="en-US" sz="3000" dirty="0" err="1">
                <a:solidFill>
                  <a:srgbClr val="000000"/>
                </a:solidFill>
                <a:latin typeface="Times New Roman"/>
                <a:sym typeface="Wingdings" panose="05000000000000000000" pitchFamily="2" charset="2"/>
              </a:rPr>
              <a:t>minj</a:t>
            </a:r>
            <a:endParaRPr lang="en-US" sz="3000" dirty="0">
              <a:solidFill>
                <a:srgbClr val="000000"/>
              </a:solidFill>
              <a:latin typeface="Times New Roman"/>
              <a:sym typeface="Wingdings" panose="05000000000000000000" pitchFamily="2" charset="2"/>
            </a:endParaRPr>
          </a:p>
          <a:p>
            <a:pPr algn="l">
              <a:lnSpc>
                <a:spcPts val="4500"/>
              </a:lnSpc>
            </a:pPr>
            <a:r>
              <a:rPr lang="en-US" sz="3000" dirty="0">
                <a:solidFill>
                  <a:srgbClr val="000000"/>
                </a:solidFill>
                <a:latin typeface="Times New Roman"/>
                <a:sym typeface="Wingdings" panose="05000000000000000000" pitchFamily="2" charset="2"/>
              </a:rPr>
              <a:t>         swap A[</a:t>
            </a:r>
            <a:r>
              <a:rPr lang="en-US" sz="3000" dirty="0" err="1">
                <a:solidFill>
                  <a:srgbClr val="000000"/>
                </a:solidFill>
                <a:latin typeface="Times New Roman"/>
                <a:sym typeface="Wingdings" panose="05000000000000000000" pitchFamily="2" charset="2"/>
              </a:rPr>
              <a:t>i</a:t>
            </a:r>
            <a:r>
              <a:rPr lang="en-US" sz="3000" dirty="0">
                <a:solidFill>
                  <a:srgbClr val="000000"/>
                </a:solidFill>
                <a:latin typeface="Times New Roman"/>
                <a:sym typeface="Wingdings" panose="05000000000000000000" pitchFamily="2" charset="2"/>
              </a:rPr>
              <a:t>] and A[min]</a:t>
            </a:r>
            <a:endParaRPr lang="en-US" sz="3000" dirty="0">
              <a:solidFill>
                <a:srgbClr val="000000"/>
              </a:solidFill>
              <a:latin typeface="Times New Roman"/>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1BACD07-89F6-B5FA-0E17-2447D7180E1B}"/>
                  </a:ext>
                </a:extLst>
              </p:cNvPr>
              <p:cNvSpPr txBox="1"/>
              <p:nvPr/>
            </p:nvSpPr>
            <p:spPr>
              <a:xfrm>
                <a:off x="9753600" y="1181100"/>
                <a:ext cx="7391400" cy="5716693"/>
              </a:xfrm>
              <a:prstGeom prst="rect">
                <a:avLst/>
              </a:prstGeom>
            </p:spPr>
            <p:txBody>
              <a:bodyPr wrap="square" lIns="0" tIns="0" rIns="0" bIns="0" rtlCol="0" anchor="t">
                <a:spAutoFit/>
              </a:bodyPr>
              <a:lstStyle/>
              <a:p>
                <a:pPr algn="l">
                  <a:lnSpc>
                    <a:spcPts val="4500"/>
                  </a:lnSpc>
                </a:pPr>
                <a:r>
                  <a:rPr lang="en-US" sz="3000" dirty="0">
                    <a:solidFill>
                      <a:srgbClr val="000000"/>
                    </a:solidFill>
                    <a:latin typeface="Times New Roman"/>
                  </a:rPr>
                  <a:t> </a:t>
                </a:r>
              </a:p>
              <a:p>
                <a:pPr algn="l">
                  <a:lnSpc>
                    <a:spcPts val="4500"/>
                  </a:lnSpc>
                </a:pPr>
                <a:r>
                  <a:rPr lang="en-US" sz="3000" dirty="0">
                    <a:solidFill>
                      <a:srgbClr val="000000"/>
                    </a:solidFill>
                    <a:latin typeface="Times New Roman Bold"/>
                  </a:rPr>
                  <a:t>Time complexity</a:t>
                </a:r>
              </a:p>
              <a:p>
                <a:pPr algn="l">
                  <a:lnSpc>
                    <a:spcPts val="4500"/>
                  </a:lnSpc>
                </a:pPr>
                <a:r>
                  <a:rPr lang="en-US" sz="3000" dirty="0">
                    <a:solidFill>
                      <a:srgbClr val="000000"/>
                    </a:solidFill>
                    <a:latin typeface="Times New Roman"/>
                  </a:rPr>
                  <a:t>    </a:t>
                </a:r>
              </a:p>
              <a:p>
                <a:pPr algn="l">
                  <a:lnSpc>
                    <a:spcPts val="4500"/>
                  </a:lnSpc>
                </a:pPr>
                <a:r>
                  <a:rPr lang="en-US" sz="3000" dirty="0">
                    <a:solidFill>
                      <a:srgbClr val="000000"/>
                    </a:solidFill>
                    <a:latin typeface="Times New Roman"/>
                  </a:rPr>
                  <a:t>C(n)=</a:t>
                </a:r>
                <a:r>
                  <a:rPr lang="en-US" sz="3000" dirty="0">
                    <a:solidFill>
                      <a:srgbClr val="000000"/>
                    </a:solidFill>
                  </a:rPr>
                  <a:t> </a:t>
                </a:r>
                <a14:m>
                  <m:oMath xmlns:m="http://schemas.openxmlformats.org/officeDocument/2006/math">
                    <m:nary>
                      <m:naryPr>
                        <m:chr m:val="∑"/>
                        <m:ctrlPr>
                          <a:rPr lang="en-US" sz="3000" i="1" smtClean="0">
                            <a:solidFill>
                              <a:srgbClr val="000000"/>
                            </a:solidFill>
                            <a:latin typeface="Cambria Math" panose="02040503050406030204" pitchFamily="18" charset="0"/>
                          </a:rPr>
                        </m:ctrlPr>
                      </m:naryPr>
                      <m:sub>
                        <m:r>
                          <m:rPr>
                            <m:brk m:alnAt="23"/>
                          </m:rPr>
                          <a:rPr lang="en-IN" sz="3000" b="0" i="1" smtClean="0">
                            <a:solidFill>
                              <a:srgbClr val="000000"/>
                            </a:solidFill>
                            <a:latin typeface="Cambria Math" panose="02040503050406030204" pitchFamily="18" charset="0"/>
                          </a:rPr>
                          <m:t>𝑖</m:t>
                        </m:r>
                        <m:r>
                          <a:rPr lang="en-IN" sz="3000" b="0" i="1" smtClean="0">
                            <a:solidFill>
                              <a:srgbClr val="000000"/>
                            </a:solidFill>
                            <a:latin typeface="Cambria Math" panose="02040503050406030204" pitchFamily="18" charset="0"/>
                          </a:rPr>
                          <m:t>=0</m:t>
                        </m:r>
                      </m:sub>
                      <m:sup>
                        <m:r>
                          <a:rPr lang="en-IN" sz="3000" b="0" i="1" smtClean="0">
                            <a:solidFill>
                              <a:srgbClr val="000000"/>
                            </a:solidFill>
                            <a:latin typeface="Cambria Math" panose="02040503050406030204" pitchFamily="18" charset="0"/>
                          </a:rPr>
                          <m:t>𝑛</m:t>
                        </m:r>
                        <m:r>
                          <a:rPr lang="en-IN" sz="3000" b="0" i="1" smtClean="0">
                            <a:solidFill>
                              <a:srgbClr val="000000"/>
                            </a:solidFill>
                            <a:latin typeface="Cambria Math" panose="02040503050406030204" pitchFamily="18" charset="0"/>
                          </a:rPr>
                          <m:t>−2</m:t>
                        </m:r>
                      </m:sup>
                      <m:e>
                        <m:nary>
                          <m:naryPr>
                            <m:chr m:val="∑"/>
                            <m:ctrlPr>
                              <a:rPr lang="en-US" sz="3000" i="1" smtClean="0">
                                <a:solidFill>
                                  <a:srgbClr val="000000"/>
                                </a:solidFill>
                                <a:latin typeface="Cambria Math" panose="02040503050406030204" pitchFamily="18" charset="0"/>
                              </a:rPr>
                            </m:ctrlPr>
                          </m:naryPr>
                          <m:sub>
                            <m:r>
                              <m:rPr>
                                <m:brk m:alnAt="23"/>
                              </m:rPr>
                              <a:rPr lang="en-IN" sz="3000" b="0" i="1" smtClean="0">
                                <a:solidFill>
                                  <a:srgbClr val="000000"/>
                                </a:solidFill>
                                <a:latin typeface="Cambria Math" panose="02040503050406030204" pitchFamily="18" charset="0"/>
                              </a:rPr>
                              <m:t>𝑗</m:t>
                            </m:r>
                            <m:r>
                              <a:rPr lang="en-IN" sz="3000" b="0" i="1" smtClean="0">
                                <a:solidFill>
                                  <a:srgbClr val="000000"/>
                                </a:solidFill>
                                <a:latin typeface="Cambria Math" panose="02040503050406030204" pitchFamily="18" charset="0"/>
                              </a:rPr>
                              <m:t>=</m:t>
                            </m:r>
                            <m:r>
                              <a:rPr lang="en-IN" sz="3000" b="0" i="1" smtClean="0">
                                <a:solidFill>
                                  <a:srgbClr val="000000"/>
                                </a:solidFill>
                                <a:latin typeface="Cambria Math" panose="02040503050406030204" pitchFamily="18" charset="0"/>
                              </a:rPr>
                              <m:t>𝑖</m:t>
                            </m:r>
                            <m:r>
                              <a:rPr lang="en-IN" sz="3000" b="0" i="1" smtClean="0">
                                <a:solidFill>
                                  <a:srgbClr val="000000"/>
                                </a:solidFill>
                                <a:latin typeface="Cambria Math" panose="02040503050406030204" pitchFamily="18" charset="0"/>
                              </a:rPr>
                              <m:t>+1</m:t>
                            </m:r>
                          </m:sub>
                          <m:sup>
                            <m:r>
                              <a:rPr lang="en-IN" sz="3000" b="0" i="1" smtClean="0">
                                <a:solidFill>
                                  <a:srgbClr val="000000"/>
                                </a:solidFill>
                                <a:latin typeface="Cambria Math" panose="02040503050406030204" pitchFamily="18" charset="0"/>
                              </a:rPr>
                              <m:t>𝑛</m:t>
                            </m:r>
                            <m:r>
                              <a:rPr lang="en-IN" sz="3000" b="0" i="1" smtClean="0">
                                <a:solidFill>
                                  <a:srgbClr val="000000"/>
                                </a:solidFill>
                                <a:latin typeface="Cambria Math" panose="02040503050406030204" pitchFamily="18" charset="0"/>
                              </a:rPr>
                              <m:t>−1</m:t>
                            </m:r>
                          </m:sup>
                          <m:e>
                            <m:r>
                              <a:rPr lang="en-IN" sz="3000" b="0" i="1" smtClean="0">
                                <a:solidFill>
                                  <a:srgbClr val="000000"/>
                                </a:solidFill>
                                <a:latin typeface="Cambria Math" panose="02040503050406030204" pitchFamily="18" charset="0"/>
                              </a:rPr>
                              <m:t>1</m:t>
                            </m:r>
                          </m:e>
                        </m:nary>
                      </m:e>
                    </m:nary>
                  </m:oMath>
                </a14:m>
                <a:endParaRPr lang="en-US" sz="3000" dirty="0">
                  <a:solidFill>
                    <a:srgbClr val="000000"/>
                  </a:solidFill>
                  <a:latin typeface="Times New Roman"/>
                </a:endParaRPr>
              </a:p>
              <a:p>
                <a:pPr algn="l">
                  <a:lnSpc>
                    <a:spcPts val="4500"/>
                  </a:lnSpc>
                </a:pPr>
                <a:r>
                  <a:rPr lang="en-US" sz="3000" dirty="0">
                    <a:solidFill>
                      <a:srgbClr val="000000"/>
                    </a:solidFill>
                    <a:latin typeface="Times New Roman"/>
                  </a:rPr>
                  <a:t>        =</a:t>
                </a:r>
                <a:r>
                  <a:rPr lang="en-US" sz="3000" dirty="0">
                    <a:solidFill>
                      <a:srgbClr val="000000"/>
                    </a:solidFill>
                  </a:rPr>
                  <a:t> </a:t>
                </a:r>
                <a14:m>
                  <m:oMath xmlns:m="http://schemas.openxmlformats.org/officeDocument/2006/math">
                    <m:nary>
                      <m:naryPr>
                        <m:chr m:val="∑"/>
                        <m:ctrlPr>
                          <a:rPr lang="en-US" sz="3000" i="1" smtClean="0">
                            <a:solidFill>
                              <a:srgbClr val="000000"/>
                            </a:solidFill>
                            <a:latin typeface="Cambria Math" panose="02040503050406030204" pitchFamily="18" charset="0"/>
                          </a:rPr>
                        </m:ctrlPr>
                      </m:naryPr>
                      <m:sub>
                        <m:r>
                          <m:rPr>
                            <m:brk m:alnAt="23"/>
                          </m:rPr>
                          <a:rPr lang="en-IN" sz="3000" b="0" i="1" smtClean="0">
                            <a:solidFill>
                              <a:srgbClr val="000000"/>
                            </a:solidFill>
                            <a:latin typeface="Cambria Math" panose="02040503050406030204" pitchFamily="18" charset="0"/>
                          </a:rPr>
                          <m:t>𝑖</m:t>
                        </m:r>
                        <m:r>
                          <a:rPr lang="en-IN" sz="3000" b="0" i="1" smtClean="0">
                            <a:solidFill>
                              <a:srgbClr val="000000"/>
                            </a:solidFill>
                            <a:latin typeface="Cambria Math" panose="02040503050406030204" pitchFamily="18" charset="0"/>
                          </a:rPr>
                          <m:t>=0</m:t>
                        </m:r>
                      </m:sub>
                      <m:sup>
                        <m:r>
                          <a:rPr lang="en-IN" sz="3000" b="0" i="1" smtClean="0">
                            <a:solidFill>
                              <a:srgbClr val="000000"/>
                            </a:solidFill>
                            <a:latin typeface="Cambria Math" panose="02040503050406030204" pitchFamily="18" charset="0"/>
                          </a:rPr>
                          <m:t>𝑛</m:t>
                        </m:r>
                        <m:r>
                          <a:rPr lang="en-IN" sz="3000" b="0" i="1" smtClean="0">
                            <a:solidFill>
                              <a:srgbClr val="000000"/>
                            </a:solidFill>
                            <a:latin typeface="Cambria Math" panose="02040503050406030204" pitchFamily="18" charset="0"/>
                          </a:rPr>
                          <m:t>−2</m:t>
                        </m:r>
                      </m:sup>
                      <m:e>
                        <m:r>
                          <a:rPr lang="en-IN" sz="3000" b="0" i="1" smtClean="0">
                            <a:solidFill>
                              <a:srgbClr val="000000"/>
                            </a:solidFill>
                            <a:latin typeface="Cambria Math" panose="02040503050406030204" pitchFamily="18" charset="0"/>
                          </a:rPr>
                          <m:t>[</m:t>
                        </m:r>
                        <m:r>
                          <a:rPr lang="en-IN" sz="3000" b="0" i="1" smtClean="0">
                            <a:solidFill>
                              <a:srgbClr val="000000"/>
                            </a:solidFill>
                            <a:latin typeface="Cambria Math" panose="02040503050406030204" pitchFamily="18" charset="0"/>
                          </a:rPr>
                          <m:t>𝑛</m:t>
                        </m:r>
                        <m:r>
                          <a:rPr lang="en-IN" sz="3000" b="0" i="1" smtClean="0">
                            <a:solidFill>
                              <a:srgbClr val="000000"/>
                            </a:solidFill>
                            <a:latin typeface="Cambria Math" panose="02040503050406030204" pitchFamily="18" charset="0"/>
                          </a:rPr>
                          <m:t>−1−</m:t>
                        </m:r>
                        <m:r>
                          <a:rPr lang="en-IN" sz="3000" b="0" i="1" smtClean="0">
                            <a:solidFill>
                              <a:srgbClr val="000000"/>
                            </a:solidFill>
                            <a:latin typeface="Cambria Math" panose="02040503050406030204" pitchFamily="18" charset="0"/>
                          </a:rPr>
                          <m:t>𝑖</m:t>
                        </m:r>
                        <m:r>
                          <a:rPr lang="en-IN" sz="3000" b="0" i="1" smtClean="0">
                            <a:solidFill>
                              <a:srgbClr val="000000"/>
                            </a:solidFill>
                            <a:latin typeface="Cambria Math" panose="02040503050406030204" pitchFamily="18" charset="0"/>
                          </a:rPr>
                          <m:t>−1+1]</m:t>
                        </m:r>
                      </m:e>
                    </m:nary>
                  </m:oMath>
                </a14:m>
                <a:endParaRPr lang="en-US" sz="3000" dirty="0">
                  <a:solidFill>
                    <a:srgbClr val="000000"/>
                  </a:solidFill>
                  <a:latin typeface="Times New Roman"/>
                </a:endParaRPr>
              </a:p>
              <a:p>
                <a:pPr algn="l">
                  <a:lnSpc>
                    <a:spcPts val="4500"/>
                  </a:lnSpc>
                </a:pPr>
                <a:r>
                  <a:rPr lang="en-US" sz="3000" dirty="0">
                    <a:solidFill>
                      <a:srgbClr val="000000"/>
                    </a:solidFill>
                    <a:latin typeface="Times New Roman"/>
                  </a:rPr>
                  <a:t>        =</a:t>
                </a:r>
                <a:r>
                  <a:rPr lang="en-US" sz="3000" dirty="0">
                    <a:solidFill>
                      <a:srgbClr val="000000"/>
                    </a:solidFill>
                  </a:rPr>
                  <a:t> </a:t>
                </a:r>
                <a14:m>
                  <m:oMath xmlns:m="http://schemas.openxmlformats.org/officeDocument/2006/math">
                    <m:nary>
                      <m:naryPr>
                        <m:chr m:val="∑"/>
                        <m:ctrlPr>
                          <a:rPr lang="en-US" sz="3000" i="1" smtClean="0">
                            <a:solidFill>
                              <a:srgbClr val="000000"/>
                            </a:solidFill>
                            <a:latin typeface="Cambria Math" panose="02040503050406030204" pitchFamily="18" charset="0"/>
                          </a:rPr>
                        </m:ctrlPr>
                      </m:naryPr>
                      <m:sub>
                        <m:r>
                          <m:rPr>
                            <m:brk m:alnAt="23"/>
                          </m:rPr>
                          <a:rPr lang="en-IN" sz="3000" b="0" i="1" smtClean="0">
                            <a:solidFill>
                              <a:srgbClr val="000000"/>
                            </a:solidFill>
                            <a:latin typeface="Cambria Math" panose="02040503050406030204" pitchFamily="18" charset="0"/>
                          </a:rPr>
                          <m:t>𝑖</m:t>
                        </m:r>
                        <m:r>
                          <a:rPr lang="en-IN" sz="3000" b="0" i="1" smtClean="0">
                            <a:solidFill>
                              <a:srgbClr val="000000"/>
                            </a:solidFill>
                            <a:latin typeface="Cambria Math" panose="02040503050406030204" pitchFamily="18" charset="0"/>
                          </a:rPr>
                          <m:t>=0</m:t>
                        </m:r>
                      </m:sub>
                      <m:sup>
                        <m:r>
                          <a:rPr lang="en-IN" sz="3000" b="0" i="1" smtClean="0">
                            <a:solidFill>
                              <a:srgbClr val="000000"/>
                            </a:solidFill>
                            <a:latin typeface="Cambria Math" panose="02040503050406030204" pitchFamily="18" charset="0"/>
                          </a:rPr>
                          <m:t>𝑛</m:t>
                        </m:r>
                        <m:r>
                          <a:rPr lang="en-IN" sz="3000" b="0" i="1" smtClean="0">
                            <a:solidFill>
                              <a:srgbClr val="000000"/>
                            </a:solidFill>
                            <a:latin typeface="Cambria Math" panose="02040503050406030204" pitchFamily="18" charset="0"/>
                          </a:rPr>
                          <m:t>−2</m:t>
                        </m:r>
                      </m:sup>
                      <m:e>
                        <m:r>
                          <a:rPr lang="en-IN" sz="3000" b="0" i="1" smtClean="0">
                            <a:solidFill>
                              <a:srgbClr val="000000"/>
                            </a:solidFill>
                            <a:latin typeface="Cambria Math" panose="02040503050406030204" pitchFamily="18" charset="0"/>
                          </a:rPr>
                          <m:t>[</m:t>
                        </m:r>
                        <m:r>
                          <a:rPr lang="en-IN" sz="3000" b="0" i="1" smtClean="0">
                            <a:solidFill>
                              <a:srgbClr val="000000"/>
                            </a:solidFill>
                            <a:latin typeface="Cambria Math" panose="02040503050406030204" pitchFamily="18" charset="0"/>
                          </a:rPr>
                          <m:t>𝑛</m:t>
                        </m:r>
                        <m:r>
                          <a:rPr lang="en-IN" sz="3000" b="0" i="1" smtClean="0">
                            <a:solidFill>
                              <a:srgbClr val="000000"/>
                            </a:solidFill>
                            <a:latin typeface="Cambria Math" panose="02040503050406030204" pitchFamily="18" charset="0"/>
                          </a:rPr>
                          <m:t>−1−</m:t>
                        </m:r>
                        <m:r>
                          <a:rPr lang="en-IN" sz="3000" b="0" i="1" smtClean="0">
                            <a:solidFill>
                              <a:srgbClr val="000000"/>
                            </a:solidFill>
                            <a:latin typeface="Cambria Math" panose="02040503050406030204" pitchFamily="18" charset="0"/>
                          </a:rPr>
                          <m:t>𝑖</m:t>
                        </m:r>
                        <m:r>
                          <a:rPr lang="en-IN" sz="3000" b="0" i="1" smtClean="0">
                            <a:solidFill>
                              <a:srgbClr val="000000"/>
                            </a:solidFill>
                            <a:latin typeface="Cambria Math" panose="02040503050406030204" pitchFamily="18" charset="0"/>
                          </a:rPr>
                          <m:t>]</m:t>
                        </m:r>
                      </m:e>
                    </m:nary>
                  </m:oMath>
                </a14:m>
                <a:endParaRPr lang="en-US" sz="3000" dirty="0">
                  <a:solidFill>
                    <a:srgbClr val="000000"/>
                  </a:solidFill>
                  <a:latin typeface="Times New Roman"/>
                </a:endParaRPr>
              </a:p>
              <a:p>
                <a:pPr algn="l">
                  <a:lnSpc>
                    <a:spcPts val="4500"/>
                  </a:lnSpc>
                </a:pPr>
                <a:r>
                  <a:rPr lang="en-US" sz="3000" dirty="0">
                    <a:solidFill>
                      <a:srgbClr val="000000"/>
                    </a:solidFill>
                    <a:latin typeface="Times New Roman"/>
                  </a:rPr>
                  <a:t>        =(n-1-0)+(n-1-1)+(n-1-2)......+(n-1-n+2)</a:t>
                </a:r>
              </a:p>
              <a:p>
                <a:pPr algn="l">
                  <a:lnSpc>
                    <a:spcPts val="4500"/>
                  </a:lnSpc>
                </a:pPr>
                <a:r>
                  <a:rPr lang="en-US" sz="3000" dirty="0">
                    <a:solidFill>
                      <a:srgbClr val="000000"/>
                    </a:solidFill>
                    <a:latin typeface="Times New Roman"/>
                  </a:rPr>
                  <a:t>        =(n-1)+(n-2)+(n-3)……….2+1</a:t>
                </a:r>
              </a:p>
              <a:p>
                <a:pPr algn="l">
                  <a:lnSpc>
                    <a:spcPts val="4500"/>
                  </a:lnSpc>
                </a:pPr>
                <a:r>
                  <a:rPr lang="en-US" sz="3000" dirty="0">
                    <a:solidFill>
                      <a:srgbClr val="000000"/>
                    </a:solidFill>
                    <a:latin typeface="Times New Roman"/>
                  </a:rPr>
                  <a:t>        =</a:t>
                </a:r>
                <a14:m>
                  <m:oMath xmlns:m="http://schemas.openxmlformats.org/officeDocument/2006/math">
                    <m:f>
                      <m:fPr>
                        <m:ctrlPr>
                          <a:rPr lang="en-US" sz="3000" i="1" smtClean="0">
                            <a:solidFill>
                              <a:srgbClr val="000000"/>
                            </a:solidFill>
                            <a:latin typeface="Cambria Math" panose="02040503050406030204" pitchFamily="18" charset="0"/>
                          </a:rPr>
                        </m:ctrlPr>
                      </m:fPr>
                      <m:num>
                        <m:r>
                          <a:rPr lang="en-IN" sz="3000" b="0" i="1" smtClean="0">
                            <a:solidFill>
                              <a:srgbClr val="000000"/>
                            </a:solidFill>
                            <a:latin typeface="Cambria Math" panose="02040503050406030204" pitchFamily="18" charset="0"/>
                          </a:rPr>
                          <m:t>𝑛</m:t>
                        </m:r>
                        <m:r>
                          <a:rPr lang="en-IN" sz="3000" b="0" i="1" smtClean="0">
                            <a:solidFill>
                              <a:srgbClr val="000000"/>
                            </a:solidFill>
                            <a:latin typeface="Cambria Math" panose="02040503050406030204" pitchFamily="18" charset="0"/>
                          </a:rPr>
                          <m:t>(</m:t>
                        </m:r>
                        <m:r>
                          <a:rPr lang="en-IN" sz="3000" b="0" i="1" smtClean="0">
                            <a:solidFill>
                              <a:srgbClr val="000000"/>
                            </a:solidFill>
                            <a:latin typeface="Cambria Math" panose="02040503050406030204" pitchFamily="18" charset="0"/>
                          </a:rPr>
                          <m:t>𝑛</m:t>
                        </m:r>
                        <m:r>
                          <a:rPr lang="en-IN" sz="3000" b="0" i="1" smtClean="0">
                            <a:solidFill>
                              <a:srgbClr val="000000"/>
                            </a:solidFill>
                            <a:latin typeface="Cambria Math" panose="02040503050406030204" pitchFamily="18" charset="0"/>
                          </a:rPr>
                          <m:t>−1)</m:t>
                        </m:r>
                      </m:num>
                      <m:den>
                        <m:r>
                          <a:rPr lang="en-IN" sz="3000" b="0" i="1" smtClean="0">
                            <a:solidFill>
                              <a:srgbClr val="000000"/>
                            </a:solidFill>
                            <a:latin typeface="Cambria Math" panose="02040503050406030204" pitchFamily="18" charset="0"/>
                          </a:rPr>
                          <m:t>2</m:t>
                        </m:r>
                      </m:den>
                    </m:f>
                    <m:r>
                      <a:rPr lang="en-IN" sz="3000" b="0" i="0" smtClean="0">
                        <a:solidFill>
                          <a:srgbClr val="000000"/>
                        </a:solidFill>
                        <a:latin typeface="Cambria Math" panose="02040503050406030204" pitchFamily="18" charset="0"/>
                      </a:rPr>
                      <m:t>−</m:t>
                    </m:r>
                    <m:f>
                      <m:fPr>
                        <m:ctrlPr>
                          <a:rPr lang="en-US" sz="3000" i="1" dirty="0" smtClean="0">
                            <a:solidFill>
                              <a:srgbClr val="000000"/>
                            </a:solidFill>
                            <a:latin typeface="Cambria Math" panose="02040503050406030204" pitchFamily="18" charset="0"/>
                          </a:rPr>
                        </m:ctrlPr>
                      </m:fPr>
                      <m:num>
                        <m:r>
                          <a:rPr lang="en-IN" sz="3000" b="0" i="1" dirty="0" smtClean="0">
                            <a:solidFill>
                              <a:srgbClr val="000000"/>
                            </a:solidFill>
                            <a:latin typeface="Cambria Math" panose="02040503050406030204" pitchFamily="18" charset="0"/>
                          </a:rPr>
                          <m:t>𝑛</m:t>
                        </m:r>
                      </m:num>
                      <m:den>
                        <m:r>
                          <a:rPr lang="en-IN" sz="3000" b="0" i="1" dirty="0" smtClean="0">
                            <a:solidFill>
                              <a:srgbClr val="000000"/>
                            </a:solidFill>
                            <a:latin typeface="Cambria Math" panose="02040503050406030204" pitchFamily="18" charset="0"/>
                          </a:rPr>
                          <m:t>2</m:t>
                        </m:r>
                      </m:den>
                    </m:f>
                    <m:r>
                      <a:rPr lang="en-IN" sz="3000" b="0" i="1" dirty="0" smtClean="0">
                        <a:solidFill>
                          <a:srgbClr val="000000"/>
                        </a:solidFill>
                        <a:latin typeface="Cambria Math" panose="02040503050406030204" pitchFamily="18" charset="0"/>
                      </a:rPr>
                      <m:t>−</m:t>
                    </m:r>
                    <m:f>
                      <m:fPr>
                        <m:ctrlPr>
                          <a:rPr lang="en-US" sz="3000" i="1" dirty="0" smtClean="0">
                            <a:solidFill>
                              <a:srgbClr val="000000"/>
                            </a:solidFill>
                            <a:latin typeface="Cambria Math" panose="02040503050406030204" pitchFamily="18" charset="0"/>
                          </a:rPr>
                        </m:ctrlPr>
                      </m:fPr>
                      <m:num>
                        <m:r>
                          <a:rPr lang="en-IN" sz="3000" b="0" i="1" dirty="0" smtClean="0">
                            <a:solidFill>
                              <a:srgbClr val="000000"/>
                            </a:solidFill>
                            <a:latin typeface="Cambria Math" panose="02040503050406030204" pitchFamily="18" charset="0"/>
                          </a:rPr>
                          <m:t>𝑛</m:t>
                        </m:r>
                      </m:num>
                      <m:den>
                        <m:r>
                          <a:rPr lang="en-IN" sz="3000" b="0" i="1" dirty="0" smtClean="0">
                            <a:solidFill>
                              <a:srgbClr val="000000"/>
                            </a:solidFill>
                            <a:latin typeface="Cambria Math" panose="02040503050406030204" pitchFamily="18" charset="0"/>
                          </a:rPr>
                          <m:t>2</m:t>
                        </m:r>
                      </m:den>
                    </m:f>
                  </m:oMath>
                </a14:m>
                <a:endParaRPr lang="en-US" sz="3000" dirty="0">
                  <a:solidFill>
                    <a:srgbClr val="000000"/>
                  </a:solidFill>
                  <a:latin typeface="Times New Roman"/>
                </a:endParaRPr>
              </a:p>
              <a:p>
                <a:pPr algn="l">
                  <a:lnSpc>
                    <a:spcPts val="4500"/>
                  </a:lnSpc>
                </a:pPr>
                <a:r>
                  <a:rPr lang="en-US" sz="3000" dirty="0">
                    <a:solidFill>
                      <a:srgbClr val="000000"/>
                    </a:solidFill>
                    <a:latin typeface="Times New Roman"/>
                  </a:rPr>
                  <a:t>C(n)=</a:t>
                </a:r>
                <a14:m>
                  <m:oMath xmlns:m="http://schemas.openxmlformats.org/officeDocument/2006/math">
                    <m:r>
                      <a:rPr lang="en-US" sz="3000" i="1" smtClean="0">
                        <a:solidFill>
                          <a:srgbClr val="000000"/>
                        </a:solidFill>
                        <a:latin typeface="Cambria Math" panose="02040503050406030204" pitchFamily="18" charset="0"/>
                        <a:ea typeface="Cambria Math" panose="02040503050406030204" pitchFamily="18" charset="0"/>
                      </a:rPr>
                      <m:t>𝜃</m:t>
                    </m:r>
                    <m:r>
                      <a:rPr lang="en-IN" sz="3000" b="0" i="1" smtClean="0">
                        <a:solidFill>
                          <a:srgbClr val="000000"/>
                        </a:solidFill>
                        <a:latin typeface="Cambria Math" panose="02040503050406030204" pitchFamily="18" charset="0"/>
                        <a:ea typeface="Cambria Math" panose="02040503050406030204" pitchFamily="18" charset="0"/>
                      </a:rPr>
                      <m:t>(</m:t>
                    </m:r>
                    <m:sSup>
                      <m:sSupPr>
                        <m:ctrlPr>
                          <a:rPr lang="en-IN" sz="3000" b="0" i="1" smtClean="0">
                            <a:solidFill>
                              <a:srgbClr val="000000"/>
                            </a:solidFill>
                            <a:latin typeface="Cambria Math" panose="02040503050406030204" pitchFamily="18" charset="0"/>
                            <a:ea typeface="Cambria Math" panose="02040503050406030204" pitchFamily="18" charset="0"/>
                          </a:rPr>
                        </m:ctrlPr>
                      </m:sSupPr>
                      <m:e>
                        <m:r>
                          <a:rPr lang="en-IN" sz="3000" b="0" i="1" smtClean="0">
                            <a:solidFill>
                              <a:srgbClr val="000000"/>
                            </a:solidFill>
                            <a:latin typeface="Cambria Math" panose="02040503050406030204" pitchFamily="18" charset="0"/>
                            <a:ea typeface="Cambria Math" panose="02040503050406030204" pitchFamily="18" charset="0"/>
                          </a:rPr>
                          <m:t>𝑛</m:t>
                        </m:r>
                      </m:e>
                      <m:sup>
                        <m:r>
                          <a:rPr lang="en-IN" sz="3000" b="0" i="1" smtClean="0">
                            <a:solidFill>
                              <a:srgbClr val="000000"/>
                            </a:solidFill>
                            <a:latin typeface="Cambria Math" panose="02040503050406030204" pitchFamily="18" charset="0"/>
                            <a:ea typeface="Cambria Math" panose="02040503050406030204" pitchFamily="18" charset="0"/>
                          </a:rPr>
                          <m:t>2</m:t>
                        </m:r>
                      </m:sup>
                    </m:sSup>
                  </m:oMath>
                </a14:m>
                <a:r>
                  <a:rPr lang="en-US" sz="3000" dirty="0">
                    <a:solidFill>
                      <a:srgbClr val="000000"/>
                    </a:solidFill>
                    <a:latin typeface="Times New Roman"/>
                  </a:rPr>
                  <a:t>)</a:t>
                </a:r>
              </a:p>
            </p:txBody>
          </p:sp>
        </mc:Choice>
        <mc:Fallback>
          <p:sp>
            <p:nvSpPr>
              <p:cNvPr id="3" name="TextBox 2">
                <a:extLst>
                  <a:ext uri="{FF2B5EF4-FFF2-40B4-BE49-F238E27FC236}">
                    <a16:creationId xmlns:a16="http://schemas.microsoft.com/office/drawing/2014/main" id="{01BACD07-89F6-B5FA-0E17-2447D7180E1B}"/>
                  </a:ext>
                </a:extLst>
              </p:cNvPr>
              <p:cNvSpPr txBox="1">
                <a:spLocks noRot="1" noChangeAspect="1" noMove="1" noResize="1" noEditPoints="1" noAdjustHandles="1" noChangeArrowheads="1" noChangeShapeType="1" noTextEdit="1"/>
              </p:cNvSpPr>
              <p:nvPr/>
            </p:nvSpPr>
            <p:spPr>
              <a:xfrm>
                <a:off x="9753600" y="1181100"/>
                <a:ext cx="7391400" cy="5716693"/>
              </a:xfrm>
              <a:prstGeom prst="rect">
                <a:avLst/>
              </a:prstGeom>
              <a:blipFill>
                <a:blip r:embed="rId2"/>
                <a:stretch>
                  <a:fillRect l="-3133" b="-3092"/>
                </a:stretch>
              </a:blipFill>
            </p:spPr>
            <p:txBody>
              <a:bodyPr/>
              <a:lstStyle/>
              <a:p>
                <a:r>
                  <a:rPr lang="en-IN">
                    <a:noFill/>
                  </a:rPr>
                  <a:t> </a:t>
                </a:r>
              </a:p>
            </p:txBody>
          </p:sp>
        </mc:Fallback>
      </mc:AlternateContent>
      <p:sp>
        <p:nvSpPr>
          <p:cNvPr id="4" name="Title 3">
            <a:extLst>
              <a:ext uri="{FF2B5EF4-FFF2-40B4-BE49-F238E27FC236}">
                <a16:creationId xmlns:a16="http://schemas.microsoft.com/office/drawing/2014/main" id="{160F9303-B880-21DC-50BF-7C00343BC10D}"/>
              </a:ext>
            </a:extLst>
          </p:cNvPr>
          <p:cNvSpPr>
            <a:spLocks noGrp="1"/>
          </p:cNvSpPr>
          <p:nvPr>
            <p:ph type="title"/>
          </p:nvPr>
        </p:nvSpPr>
        <p:spPr>
          <a:xfrm>
            <a:off x="2743202" y="476250"/>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Brute Force Approaches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A47D5-8F2A-04E6-F7FE-7F4857B9343B}"/>
              </a:ext>
            </a:extLst>
          </p:cNvPr>
          <p:cNvSpPr txBox="1"/>
          <p:nvPr/>
        </p:nvSpPr>
        <p:spPr>
          <a:xfrm>
            <a:off x="2514600" y="1257300"/>
            <a:ext cx="5715000" cy="5231945"/>
          </a:xfrm>
          <a:prstGeom prst="rect">
            <a:avLst/>
          </a:prstGeom>
          <a:noFill/>
        </p:spPr>
        <p:txBody>
          <a:bodyPr wrap="square">
            <a:spAutoFit/>
          </a:bodyPr>
          <a:lstStyle/>
          <a:p>
            <a:pPr algn="l">
              <a:lnSpc>
                <a:spcPts val="4500"/>
              </a:lnSpc>
            </a:pPr>
            <a:r>
              <a:rPr lang="en-US" sz="3000" dirty="0">
                <a:solidFill>
                  <a:srgbClr val="000000"/>
                </a:solidFill>
                <a:latin typeface="Times New Roman Bold"/>
              </a:rPr>
              <a:t>Bubble sort</a:t>
            </a:r>
          </a:p>
          <a:p>
            <a:pPr algn="l">
              <a:lnSpc>
                <a:spcPts val="4500"/>
              </a:lnSpc>
            </a:pPr>
            <a:r>
              <a:rPr lang="en-US" sz="3000" dirty="0">
                <a:solidFill>
                  <a:srgbClr val="000000"/>
                </a:solidFill>
                <a:latin typeface="Times New Roman"/>
              </a:rPr>
              <a:t>    Bubble sort(A[0     n-1])</a:t>
            </a:r>
          </a:p>
          <a:p>
            <a:pPr algn="l">
              <a:lnSpc>
                <a:spcPts val="4500"/>
              </a:lnSpc>
            </a:pPr>
            <a:r>
              <a:rPr lang="en-US" sz="3000" dirty="0">
                <a:solidFill>
                  <a:srgbClr val="000000"/>
                </a:solidFill>
                <a:latin typeface="Times New Roman"/>
              </a:rPr>
              <a:t>//To sort the array element</a:t>
            </a:r>
          </a:p>
          <a:p>
            <a:pPr algn="l">
              <a:lnSpc>
                <a:spcPts val="4500"/>
              </a:lnSpc>
            </a:pPr>
            <a:r>
              <a:rPr lang="en-US" sz="3000" dirty="0">
                <a:solidFill>
                  <a:srgbClr val="000000"/>
                </a:solidFill>
                <a:latin typeface="Times New Roman"/>
              </a:rPr>
              <a:t>//I/P: A[0      n-1]</a:t>
            </a:r>
          </a:p>
          <a:p>
            <a:pPr algn="l">
              <a:lnSpc>
                <a:spcPts val="4500"/>
              </a:lnSpc>
            </a:pPr>
            <a:r>
              <a:rPr lang="en-US" sz="3000" dirty="0">
                <a:solidFill>
                  <a:srgbClr val="000000"/>
                </a:solidFill>
                <a:latin typeface="Times New Roman"/>
              </a:rPr>
              <a:t>//O/P: sorted array element</a:t>
            </a:r>
          </a:p>
          <a:p>
            <a:pPr algn="l">
              <a:lnSpc>
                <a:spcPts val="4500"/>
              </a:lnSpc>
            </a:pPr>
            <a:r>
              <a:rPr lang="en-US" sz="3000" dirty="0">
                <a:solidFill>
                  <a:srgbClr val="000000"/>
                </a:solidFill>
                <a:latin typeface="Times New Roman"/>
              </a:rPr>
              <a:t>    for </a:t>
            </a:r>
            <a:r>
              <a:rPr lang="en-US" sz="3000" dirty="0" err="1">
                <a:solidFill>
                  <a:srgbClr val="000000"/>
                </a:solidFill>
                <a:latin typeface="Times New Roman"/>
              </a:rPr>
              <a:t>i</a:t>
            </a:r>
            <a:r>
              <a:rPr lang="en-US" sz="3000" dirty="0">
                <a:solidFill>
                  <a:srgbClr val="000000"/>
                </a:solidFill>
                <a:latin typeface="Times New Roman"/>
              </a:rPr>
              <a:t> </a:t>
            </a:r>
            <a:r>
              <a:rPr lang="en-US" sz="3000" dirty="0">
                <a:solidFill>
                  <a:srgbClr val="000000"/>
                </a:solidFill>
                <a:latin typeface="Times New Roman"/>
                <a:sym typeface="Wingdings" panose="05000000000000000000" pitchFamily="2" charset="2"/>
              </a:rPr>
              <a:t>0 to n-2 do</a:t>
            </a:r>
          </a:p>
          <a:p>
            <a:pPr algn="l">
              <a:lnSpc>
                <a:spcPts val="4500"/>
              </a:lnSpc>
            </a:pPr>
            <a:r>
              <a:rPr lang="en-US" sz="3000" dirty="0">
                <a:solidFill>
                  <a:srgbClr val="000000"/>
                </a:solidFill>
                <a:latin typeface="Times New Roman"/>
                <a:sym typeface="Wingdings" panose="05000000000000000000" pitchFamily="2" charset="2"/>
              </a:rPr>
              <a:t>          for ji+1 to n-1 do</a:t>
            </a:r>
          </a:p>
          <a:p>
            <a:pPr algn="l">
              <a:lnSpc>
                <a:spcPts val="4500"/>
              </a:lnSpc>
            </a:pPr>
            <a:r>
              <a:rPr lang="en-US" sz="3000" dirty="0">
                <a:solidFill>
                  <a:srgbClr val="000000"/>
                </a:solidFill>
                <a:latin typeface="Times New Roman"/>
                <a:sym typeface="Wingdings" panose="05000000000000000000" pitchFamily="2" charset="2"/>
              </a:rPr>
              <a:t>               if[(A[j]&lt;A[j+1])</a:t>
            </a:r>
          </a:p>
          <a:p>
            <a:pPr algn="l">
              <a:lnSpc>
                <a:spcPts val="4500"/>
              </a:lnSpc>
            </a:pPr>
            <a:r>
              <a:rPr lang="en-US" sz="3000" dirty="0">
                <a:solidFill>
                  <a:srgbClr val="000000"/>
                </a:solidFill>
                <a:latin typeface="Times New Roman"/>
                <a:sym typeface="Wingdings" panose="05000000000000000000" pitchFamily="2" charset="2"/>
              </a:rPr>
              <a:t>                    swap A[j] and A[j+1]</a:t>
            </a:r>
            <a:endParaRPr lang="en-US" sz="3000" dirty="0">
              <a:solidFill>
                <a:srgbClr val="000000"/>
              </a:solidFill>
              <a:latin typeface="Times New Roman"/>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3AA84C1-6814-5E02-5EB1-D02B2CE69482}"/>
                  </a:ext>
                </a:extLst>
              </p:cNvPr>
              <p:cNvSpPr txBox="1"/>
              <p:nvPr/>
            </p:nvSpPr>
            <p:spPr>
              <a:xfrm>
                <a:off x="10046112" y="1257300"/>
                <a:ext cx="7391400" cy="5138971"/>
              </a:xfrm>
              <a:prstGeom prst="rect">
                <a:avLst/>
              </a:prstGeom>
            </p:spPr>
            <p:txBody>
              <a:bodyPr wrap="square" lIns="0" tIns="0" rIns="0" bIns="0" rtlCol="0" anchor="t">
                <a:spAutoFit/>
              </a:bodyPr>
              <a:lstStyle/>
              <a:p>
                <a:pPr algn="l">
                  <a:lnSpc>
                    <a:spcPts val="4500"/>
                  </a:lnSpc>
                </a:pPr>
                <a:r>
                  <a:rPr lang="en-US" sz="3000" dirty="0">
                    <a:solidFill>
                      <a:srgbClr val="000000"/>
                    </a:solidFill>
                    <a:latin typeface="Times New Roman Bold"/>
                  </a:rPr>
                  <a:t>Time complexity</a:t>
                </a:r>
              </a:p>
              <a:p>
                <a:pPr algn="l">
                  <a:lnSpc>
                    <a:spcPts val="4500"/>
                  </a:lnSpc>
                </a:pPr>
                <a:r>
                  <a:rPr lang="en-US" sz="3000" dirty="0">
                    <a:solidFill>
                      <a:srgbClr val="000000"/>
                    </a:solidFill>
                    <a:latin typeface="Times New Roman"/>
                  </a:rPr>
                  <a:t>    </a:t>
                </a:r>
              </a:p>
              <a:p>
                <a:pPr algn="l">
                  <a:lnSpc>
                    <a:spcPts val="4500"/>
                  </a:lnSpc>
                </a:pPr>
                <a:r>
                  <a:rPr lang="en-US" sz="3000" dirty="0">
                    <a:solidFill>
                      <a:srgbClr val="000000"/>
                    </a:solidFill>
                    <a:latin typeface="Times New Roman"/>
                  </a:rPr>
                  <a:t>C(n)=</a:t>
                </a:r>
                <a:r>
                  <a:rPr lang="en-US" sz="3000" dirty="0">
                    <a:solidFill>
                      <a:srgbClr val="000000"/>
                    </a:solidFill>
                  </a:rPr>
                  <a:t> </a:t>
                </a:r>
                <a14:m>
                  <m:oMath xmlns:m="http://schemas.openxmlformats.org/officeDocument/2006/math">
                    <m:nary>
                      <m:naryPr>
                        <m:chr m:val="∑"/>
                        <m:ctrlPr>
                          <a:rPr lang="en-US" sz="3000" i="1" smtClean="0">
                            <a:solidFill>
                              <a:srgbClr val="000000"/>
                            </a:solidFill>
                            <a:latin typeface="Cambria Math" panose="02040503050406030204" pitchFamily="18" charset="0"/>
                          </a:rPr>
                        </m:ctrlPr>
                      </m:naryPr>
                      <m:sub>
                        <m:r>
                          <a:rPr lang="en-IN" sz="3000" b="0" i="1" smtClean="0">
                            <a:solidFill>
                              <a:srgbClr val="000000"/>
                            </a:solidFill>
                            <a:latin typeface="Cambria Math" panose="02040503050406030204" pitchFamily="18" charset="0"/>
                          </a:rPr>
                          <m:t>𝑗</m:t>
                        </m:r>
                        <m:r>
                          <m:rPr>
                            <m:brk m:alnAt="23"/>
                          </m:rPr>
                          <a:rPr lang="en-IN" sz="3000" b="0" i="1" smtClean="0">
                            <a:solidFill>
                              <a:srgbClr val="000000"/>
                            </a:solidFill>
                            <a:latin typeface="Cambria Math" panose="02040503050406030204" pitchFamily="18" charset="0"/>
                            <a:ea typeface="Cambria Math" panose="02040503050406030204" pitchFamily="18" charset="0"/>
                          </a:rPr>
                          <m:t>←</m:t>
                        </m:r>
                        <m:r>
                          <a:rPr lang="en-IN" sz="3000" b="0" i="1" smtClean="0">
                            <a:solidFill>
                              <a:srgbClr val="000000"/>
                            </a:solidFill>
                            <a:latin typeface="Cambria Math" panose="02040503050406030204" pitchFamily="18" charset="0"/>
                          </a:rPr>
                          <m:t>0</m:t>
                        </m:r>
                      </m:sub>
                      <m:sup>
                        <m:r>
                          <a:rPr lang="en-IN" sz="3000" b="0" i="1" smtClean="0">
                            <a:solidFill>
                              <a:srgbClr val="000000"/>
                            </a:solidFill>
                            <a:latin typeface="Cambria Math" panose="02040503050406030204" pitchFamily="18" charset="0"/>
                          </a:rPr>
                          <m:t>𝑛</m:t>
                        </m:r>
                        <m:r>
                          <a:rPr lang="en-IN" sz="3000" b="0" i="1" smtClean="0">
                            <a:solidFill>
                              <a:srgbClr val="000000"/>
                            </a:solidFill>
                            <a:latin typeface="Cambria Math" panose="02040503050406030204" pitchFamily="18" charset="0"/>
                          </a:rPr>
                          <m:t>−2</m:t>
                        </m:r>
                      </m:sup>
                      <m:e>
                        <m:nary>
                          <m:naryPr>
                            <m:chr m:val="∑"/>
                            <m:ctrlPr>
                              <a:rPr lang="en-US" sz="3000" i="1" smtClean="0">
                                <a:solidFill>
                                  <a:srgbClr val="000000"/>
                                </a:solidFill>
                                <a:latin typeface="Cambria Math" panose="02040503050406030204" pitchFamily="18" charset="0"/>
                              </a:rPr>
                            </m:ctrlPr>
                          </m:naryPr>
                          <m:sub>
                            <m:r>
                              <m:rPr>
                                <m:brk m:alnAt="23"/>
                              </m:rPr>
                              <a:rPr lang="en-IN" sz="3000" b="0" i="1" smtClean="0">
                                <a:solidFill>
                                  <a:srgbClr val="000000"/>
                                </a:solidFill>
                                <a:latin typeface="Cambria Math" panose="02040503050406030204" pitchFamily="18" charset="0"/>
                              </a:rPr>
                              <m:t>𝑗</m:t>
                            </m:r>
                            <m:r>
                              <a:rPr lang="en-IN" sz="3000" i="1">
                                <a:solidFill>
                                  <a:srgbClr val="000000"/>
                                </a:solidFill>
                                <a:latin typeface="Cambria Math" panose="02040503050406030204" pitchFamily="18" charset="0"/>
                                <a:ea typeface="Cambria Math" panose="02040503050406030204" pitchFamily="18" charset="0"/>
                              </a:rPr>
                              <m:t>←</m:t>
                            </m:r>
                            <m:r>
                              <a:rPr lang="en-IN" sz="3000" b="0" i="1" smtClean="0">
                                <a:solidFill>
                                  <a:srgbClr val="000000"/>
                                </a:solidFill>
                                <a:latin typeface="Cambria Math" panose="02040503050406030204" pitchFamily="18" charset="0"/>
                                <a:ea typeface="Cambria Math" panose="02040503050406030204" pitchFamily="18" charset="0"/>
                              </a:rPr>
                              <m:t>0</m:t>
                            </m:r>
                          </m:sub>
                          <m:sup>
                            <m:r>
                              <a:rPr lang="en-IN" sz="3000" b="0" i="1" smtClean="0">
                                <a:solidFill>
                                  <a:srgbClr val="000000"/>
                                </a:solidFill>
                                <a:latin typeface="Cambria Math" panose="02040503050406030204" pitchFamily="18" charset="0"/>
                              </a:rPr>
                              <m:t>𝑛</m:t>
                            </m:r>
                            <m:r>
                              <a:rPr lang="en-IN" sz="3000" b="0" i="1" smtClean="0">
                                <a:solidFill>
                                  <a:srgbClr val="000000"/>
                                </a:solidFill>
                                <a:latin typeface="Cambria Math" panose="02040503050406030204" pitchFamily="18" charset="0"/>
                              </a:rPr>
                              <m:t>−2−</m:t>
                            </m:r>
                            <m:r>
                              <a:rPr lang="en-IN" sz="3000" b="0" i="1" smtClean="0">
                                <a:solidFill>
                                  <a:srgbClr val="000000"/>
                                </a:solidFill>
                                <a:latin typeface="Cambria Math" panose="02040503050406030204" pitchFamily="18" charset="0"/>
                              </a:rPr>
                              <m:t>𝑖</m:t>
                            </m:r>
                          </m:sup>
                          <m:e>
                            <m:r>
                              <a:rPr lang="en-IN" sz="3000" b="0" i="1" smtClean="0">
                                <a:solidFill>
                                  <a:srgbClr val="000000"/>
                                </a:solidFill>
                                <a:latin typeface="Cambria Math" panose="02040503050406030204" pitchFamily="18" charset="0"/>
                              </a:rPr>
                              <m:t>1</m:t>
                            </m:r>
                          </m:e>
                        </m:nary>
                      </m:e>
                    </m:nary>
                  </m:oMath>
                </a14:m>
                <a:endParaRPr lang="en-US" sz="3000" dirty="0">
                  <a:solidFill>
                    <a:srgbClr val="000000"/>
                  </a:solidFill>
                  <a:latin typeface="Times New Roman"/>
                </a:endParaRPr>
              </a:p>
              <a:p>
                <a:pPr algn="l">
                  <a:lnSpc>
                    <a:spcPts val="4500"/>
                  </a:lnSpc>
                </a:pPr>
                <a:r>
                  <a:rPr lang="en-US" sz="3000" dirty="0">
                    <a:solidFill>
                      <a:srgbClr val="000000"/>
                    </a:solidFill>
                    <a:latin typeface="Times New Roman"/>
                  </a:rPr>
                  <a:t>        =</a:t>
                </a:r>
                <a:r>
                  <a:rPr lang="en-US" sz="3000" dirty="0">
                    <a:solidFill>
                      <a:srgbClr val="000000"/>
                    </a:solidFill>
                  </a:rPr>
                  <a:t> </a:t>
                </a:r>
                <a14:m>
                  <m:oMath xmlns:m="http://schemas.openxmlformats.org/officeDocument/2006/math">
                    <m:nary>
                      <m:naryPr>
                        <m:chr m:val="∑"/>
                        <m:ctrlPr>
                          <a:rPr lang="en-US" sz="3000" i="1" smtClean="0">
                            <a:solidFill>
                              <a:srgbClr val="000000"/>
                            </a:solidFill>
                            <a:latin typeface="Cambria Math" panose="02040503050406030204" pitchFamily="18" charset="0"/>
                          </a:rPr>
                        </m:ctrlPr>
                      </m:naryPr>
                      <m:sub>
                        <m:r>
                          <m:rPr>
                            <m:brk m:alnAt="23"/>
                          </m:rPr>
                          <a:rPr lang="en-IN" sz="3000" b="0" i="1" smtClean="0">
                            <a:solidFill>
                              <a:srgbClr val="000000"/>
                            </a:solidFill>
                            <a:latin typeface="Cambria Math" panose="02040503050406030204" pitchFamily="18" charset="0"/>
                          </a:rPr>
                          <m:t>𝑖</m:t>
                        </m:r>
                        <m:r>
                          <a:rPr lang="en-IN" sz="3000" i="1">
                            <a:solidFill>
                              <a:srgbClr val="000000"/>
                            </a:solidFill>
                            <a:latin typeface="Cambria Math" panose="02040503050406030204" pitchFamily="18" charset="0"/>
                            <a:ea typeface="Cambria Math" panose="02040503050406030204" pitchFamily="18" charset="0"/>
                          </a:rPr>
                          <m:t>←</m:t>
                        </m:r>
                        <m:r>
                          <a:rPr lang="en-IN" sz="3000" b="0" i="1" smtClean="0">
                            <a:solidFill>
                              <a:srgbClr val="000000"/>
                            </a:solidFill>
                            <a:latin typeface="Cambria Math" panose="02040503050406030204" pitchFamily="18" charset="0"/>
                          </a:rPr>
                          <m:t>0</m:t>
                        </m:r>
                      </m:sub>
                      <m:sup>
                        <m:r>
                          <a:rPr lang="en-IN" sz="3000" b="0" i="1" smtClean="0">
                            <a:solidFill>
                              <a:srgbClr val="000000"/>
                            </a:solidFill>
                            <a:latin typeface="Cambria Math" panose="02040503050406030204" pitchFamily="18" charset="0"/>
                          </a:rPr>
                          <m:t>𝑛</m:t>
                        </m:r>
                        <m:r>
                          <a:rPr lang="en-IN" sz="3000" b="0" i="1" smtClean="0">
                            <a:solidFill>
                              <a:srgbClr val="000000"/>
                            </a:solidFill>
                            <a:latin typeface="Cambria Math" panose="02040503050406030204" pitchFamily="18" charset="0"/>
                          </a:rPr>
                          <m:t>−2</m:t>
                        </m:r>
                      </m:sup>
                      <m:e>
                        <m:r>
                          <a:rPr lang="en-IN" sz="3000" b="0" i="1" smtClean="0">
                            <a:solidFill>
                              <a:srgbClr val="000000"/>
                            </a:solidFill>
                            <a:latin typeface="Cambria Math" panose="02040503050406030204" pitchFamily="18" charset="0"/>
                          </a:rPr>
                          <m:t>[</m:t>
                        </m:r>
                        <m:r>
                          <a:rPr lang="en-IN" sz="3000" b="0" i="1" smtClean="0">
                            <a:solidFill>
                              <a:srgbClr val="000000"/>
                            </a:solidFill>
                            <a:latin typeface="Cambria Math" panose="02040503050406030204" pitchFamily="18" charset="0"/>
                          </a:rPr>
                          <m:t>𝑛</m:t>
                        </m:r>
                        <m:r>
                          <a:rPr lang="en-IN" sz="3000" b="0" i="1" smtClean="0">
                            <a:solidFill>
                              <a:srgbClr val="000000"/>
                            </a:solidFill>
                            <a:latin typeface="Cambria Math" panose="02040503050406030204" pitchFamily="18" charset="0"/>
                          </a:rPr>
                          <m:t>−2−</m:t>
                        </m:r>
                        <m:r>
                          <a:rPr lang="en-IN" sz="3000" b="0" i="1" smtClean="0">
                            <a:solidFill>
                              <a:srgbClr val="000000"/>
                            </a:solidFill>
                            <a:latin typeface="Cambria Math" panose="02040503050406030204" pitchFamily="18" charset="0"/>
                          </a:rPr>
                          <m:t>𝑖</m:t>
                        </m:r>
                        <m:r>
                          <a:rPr lang="en-IN" sz="3000" b="0" i="1" smtClean="0">
                            <a:solidFill>
                              <a:srgbClr val="000000"/>
                            </a:solidFill>
                            <a:latin typeface="Cambria Math" panose="02040503050406030204" pitchFamily="18" charset="0"/>
                          </a:rPr>
                          <m:t>−0+1]</m:t>
                        </m:r>
                      </m:e>
                    </m:nary>
                  </m:oMath>
                </a14:m>
                <a:endParaRPr lang="en-US" sz="3000" dirty="0">
                  <a:solidFill>
                    <a:srgbClr val="000000"/>
                  </a:solidFill>
                  <a:latin typeface="Times New Roman"/>
                </a:endParaRPr>
              </a:p>
              <a:p>
                <a:pPr algn="l">
                  <a:lnSpc>
                    <a:spcPts val="4500"/>
                  </a:lnSpc>
                </a:pPr>
                <a:r>
                  <a:rPr lang="en-US" sz="3000" dirty="0">
                    <a:solidFill>
                      <a:srgbClr val="000000"/>
                    </a:solidFill>
                    <a:latin typeface="Times New Roman"/>
                  </a:rPr>
                  <a:t>        =</a:t>
                </a:r>
                <a:r>
                  <a:rPr lang="en-US" sz="3000" dirty="0">
                    <a:solidFill>
                      <a:srgbClr val="000000"/>
                    </a:solidFill>
                  </a:rPr>
                  <a:t> </a:t>
                </a:r>
                <a14:m>
                  <m:oMath xmlns:m="http://schemas.openxmlformats.org/officeDocument/2006/math">
                    <m:nary>
                      <m:naryPr>
                        <m:chr m:val="∑"/>
                        <m:ctrlPr>
                          <a:rPr lang="en-US" sz="3000" i="1" smtClean="0">
                            <a:solidFill>
                              <a:srgbClr val="000000"/>
                            </a:solidFill>
                            <a:latin typeface="Cambria Math" panose="02040503050406030204" pitchFamily="18" charset="0"/>
                          </a:rPr>
                        </m:ctrlPr>
                      </m:naryPr>
                      <m:sub>
                        <m:r>
                          <m:rPr>
                            <m:brk m:alnAt="23"/>
                          </m:rPr>
                          <a:rPr lang="en-IN" sz="3000" b="0" i="1" smtClean="0">
                            <a:solidFill>
                              <a:srgbClr val="000000"/>
                            </a:solidFill>
                            <a:latin typeface="Cambria Math" panose="02040503050406030204" pitchFamily="18" charset="0"/>
                          </a:rPr>
                          <m:t>𝑖</m:t>
                        </m:r>
                        <m:r>
                          <a:rPr lang="en-IN" sz="3000" i="1">
                            <a:solidFill>
                              <a:srgbClr val="000000"/>
                            </a:solidFill>
                            <a:latin typeface="Cambria Math" panose="02040503050406030204" pitchFamily="18" charset="0"/>
                            <a:ea typeface="Cambria Math" panose="02040503050406030204" pitchFamily="18" charset="0"/>
                          </a:rPr>
                          <m:t>←</m:t>
                        </m:r>
                        <m:r>
                          <a:rPr lang="en-IN" sz="3000" b="0" i="1" smtClean="0">
                            <a:solidFill>
                              <a:srgbClr val="000000"/>
                            </a:solidFill>
                            <a:latin typeface="Cambria Math" panose="02040503050406030204" pitchFamily="18" charset="0"/>
                          </a:rPr>
                          <m:t>0</m:t>
                        </m:r>
                      </m:sub>
                      <m:sup>
                        <m:r>
                          <a:rPr lang="en-IN" sz="3000" b="0" i="1" smtClean="0">
                            <a:solidFill>
                              <a:srgbClr val="000000"/>
                            </a:solidFill>
                            <a:latin typeface="Cambria Math" panose="02040503050406030204" pitchFamily="18" charset="0"/>
                          </a:rPr>
                          <m:t>𝑛</m:t>
                        </m:r>
                        <m:r>
                          <a:rPr lang="en-IN" sz="3000" b="0" i="1" smtClean="0">
                            <a:solidFill>
                              <a:srgbClr val="000000"/>
                            </a:solidFill>
                            <a:latin typeface="Cambria Math" panose="02040503050406030204" pitchFamily="18" charset="0"/>
                          </a:rPr>
                          <m:t>−2</m:t>
                        </m:r>
                      </m:sup>
                      <m:e>
                        <m:r>
                          <a:rPr lang="en-IN" sz="3000" b="0" i="1" smtClean="0">
                            <a:solidFill>
                              <a:srgbClr val="000000"/>
                            </a:solidFill>
                            <a:latin typeface="Cambria Math" panose="02040503050406030204" pitchFamily="18" charset="0"/>
                          </a:rPr>
                          <m:t>[</m:t>
                        </m:r>
                        <m:r>
                          <a:rPr lang="en-IN" sz="3000" b="0" i="1" smtClean="0">
                            <a:solidFill>
                              <a:srgbClr val="000000"/>
                            </a:solidFill>
                            <a:latin typeface="Cambria Math" panose="02040503050406030204" pitchFamily="18" charset="0"/>
                          </a:rPr>
                          <m:t>𝑛</m:t>
                        </m:r>
                        <m:r>
                          <a:rPr lang="en-IN" sz="3000" b="0" i="1" smtClean="0">
                            <a:solidFill>
                              <a:srgbClr val="000000"/>
                            </a:solidFill>
                            <a:latin typeface="Cambria Math" panose="02040503050406030204" pitchFamily="18" charset="0"/>
                          </a:rPr>
                          <m:t>−1−</m:t>
                        </m:r>
                        <m:r>
                          <a:rPr lang="en-IN" sz="3000" b="0" i="1" smtClean="0">
                            <a:solidFill>
                              <a:srgbClr val="000000"/>
                            </a:solidFill>
                            <a:latin typeface="Cambria Math" panose="02040503050406030204" pitchFamily="18" charset="0"/>
                          </a:rPr>
                          <m:t>𝑖</m:t>
                        </m:r>
                        <m:r>
                          <a:rPr lang="en-IN" sz="3000" b="0" i="1" smtClean="0">
                            <a:solidFill>
                              <a:srgbClr val="000000"/>
                            </a:solidFill>
                            <a:latin typeface="Cambria Math" panose="02040503050406030204" pitchFamily="18" charset="0"/>
                          </a:rPr>
                          <m:t>]</m:t>
                        </m:r>
                      </m:e>
                    </m:nary>
                  </m:oMath>
                </a14:m>
                <a:endParaRPr lang="en-US" sz="3000" dirty="0">
                  <a:solidFill>
                    <a:srgbClr val="000000"/>
                  </a:solidFill>
                  <a:latin typeface="Times New Roman"/>
                </a:endParaRPr>
              </a:p>
              <a:p>
                <a:pPr algn="l">
                  <a:lnSpc>
                    <a:spcPts val="4500"/>
                  </a:lnSpc>
                </a:pPr>
                <a:r>
                  <a:rPr lang="en-US" sz="3000" dirty="0">
                    <a:solidFill>
                      <a:srgbClr val="000000"/>
                    </a:solidFill>
                    <a:latin typeface="Times New Roman"/>
                  </a:rPr>
                  <a:t>        =(n-1)+(n-2)+(n-3)……….2+1</a:t>
                </a:r>
              </a:p>
              <a:p>
                <a:pPr algn="l">
                  <a:lnSpc>
                    <a:spcPts val="4500"/>
                  </a:lnSpc>
                </a:pPr>
                <a:r>
                  <a:rPr lang="en-US" sz="3000" dirty="0">
                    <a:solidFill>
                      <a:srgbClr val="000000"/>
                    </a:solidFill>
                    <a:latin typeface="Times New Roman"/>
                  </a:rPr>
                  <a:t>        =</a:t>
                </a:r>
                <a14:m>
                  <m:oMath xmlns:m="http://schemas.openxmlformats.org/officeDocument/2006/math">
                    <m:f>
                      <m:fPr>
                        <m:ctrlPr>
                          <a:rPr lang="en-US" sz="3000" i="1" smtClean="0">
                            <a:solidFill>
                              <a:srgbClr val="000000"/>
                            </a:solidFill>
                            <a:latin typeface="Cambria Math" panose="02040503050406030204" pitchFamily="18" charset="0"/>
                          </a:rPr>
                        </m:ctrlPr>
                      </m:fPr>
                      <m:num>
                        <m:r>
                          <a:rPr lang="en-IN" sz="3000" b="0" i="1" smtClean="0">
                            <a:solidFill>
                              <a:srgbClr val="000000"/>
                            </a:solidFill>
                            <a:latin typeface="Cambria Math" panose="02040503050406030204" pitchFamily="18" charset="0"/>
                          </a:rPr>
                          <m:t>𝑛</m:t>
                        </m:r>
                        <m:r>
                          <a:rPr lang="en-IN" sz="3000" b="0" i="1" smtClean="0">
                            <a:solidFill>
                              <a:srgbClr val="000000"/>
                            </a:solidFill>
                            <a:latin typeface="Cambria Math" panose="02040503050406030204" pitchFamily="18" charset="0"/>
                          </a:rPr>
                          <m:t>(</m:t>
                        </m:r>
                        <m:r>
                          <a:rPr lang="en-IN" sz="3000" b="0" i="1" smtClean="0">
                            <a:solidFill>
                              <a:srgbClr val="000000"/>
                            </a:solidFill>
                            <a:latin typeface="Cambria Math" panose="02040503050406030204" pitchFamily="18" charset="0"/>
                          </a:rPr>
                          <m:t>𝑛</m:t>
                        </m:r>
                        <m:r>
                          <a:rPr lang="en-IN" sz="3000" b="0" i="1" smtClean="0">
                            <a:solidFill>
                              <a:srgbClr val="000000"/>
                            </a:solidFill>
                            <a:latin typeface="Cambria Math" panose="02040503050406030204" pitchFamily="18" charset="0"/>
                          </a:rPr>
                          <m:t>−1)</m:t>
                        </m:r>
                      </m:num>
                      <m:den>
                        <m:r>
                          <a:rPr lang="en-IN" sz="3000" b="0" i="1" smtClean="0">
                            <a:solidFill>
                              <a:srgbClr val="000000"/>
                            </a:solidFill>
                            <a:latin typeface="Cambria Math" panose="02040503050406030204" pitchFamily="18" charset="0"/>
                          </a:rPr>
                          <m:t>2</m:t>
                        </m:r>
                      </m:den>
                    </m:f>
                  </m:oMath>
                </a14:m>
                <a:endParaRPr lang="en-IN" sz="3000" dirty="0">
                  <a:solidFill>
                    <a:srgbClr val="000000"/>
                  </a:solidFill>
                  <a:latin typeface="Times New Roman"/>
                </a:endParaRPr>
              </a:p>
              <a:p>
                <a:pPr algn="l">
                  <a:lnSpc>
                    <a:spcPts val="4500"/>
                  </a:lnSpc>
                </a:pPr>
                <a:r>
                  <a:rPr lang="en-US" sz="3000" dirty="0">
                    <a:solidFill>
                      <a:srgbClr val="000000"/>
                    </a:solidFill>
                    <a:latin typeface="Times New Roman"/>
                  </a:rPr>
                  <a:t>        =</a:t>
                </a:r>
                <a14:m>
                  <m:oMath xmlns:m="http://schemas.openxmlformats.org/officeDocument/2006/math">
                    <m:f>
                      <m:fPr>
                        <m:ctrlPr>
                          <a:rPr lang="en-US" sz="3000" i="1" smtClean="0">
                            <a:solidFill>
                              <a:srgbClr val="000000"/>
                            </a:solidFill>
                            <a:latin typeface="Cambria Math" panose="02040503050406030204" pitchFamily="18" charset="0"/>
                          </a:rPr>
                        </m:ctrlPr>
                      </m:fPr>
                      <m:num>
                        <m:sSup>
                          <m:sSupPr>
                            <m:ctrlPr>
                              <a:rPr lang="en-US" sz="3000" i="1" smtClean="0">
                                <a:solidFill>
                                  <a:srgbClr val="000000"/>
                                </a:solidFill>
                                <a:latin typeface="Cambria Math" panose="02040503050406030204" pitchFamily="18" charset="0"/>
                              </a:rPr>
                            </m:ctrlPr>
                          </m:sSupPr>
                          <m:e>
                            <m:r>
                              <a:rPr lang="en-IN" sz="3000" b="0" i="1" smtClean="0">
                                <a:solidFill>
                                  <a:srgbClr val="000000"/>
                                </a:solidFill>
                                <a:latin typeface="Cambria Math" panose="02040503050406030204" pitchFamily="18" charset="0"/>
                              </a:rPr>
                              <m:t>𝑛</m:t>
                            </m:r>
                          </m:e>
                          <m:sup>
                            <m:r>
                              <a:rPr lang="en-IN" sz="3000" b="0" i="1" smtClean="0">
                                <a:solidFill>
                                  <a:srgbClr val="000000"/>
                                </a:solidFill>
                                <a:latin typeface="Cambria Math" panose="02040503050406030204" pitchFamily="18" charset="0"/>
                              </a:rPr>
                              <m:t>2</m:t>
                            </m:r>
                          </m:sup>
                        </m:sSup>
                        <m:r>
                          <a:rPr lang="en-IN" sz="3000" b="0" i="1" smtClean="0">
                            <a:solidFill>
                              <a:srgbClr val="000000"/>
                            </a:solidFill>
                            <a:latin typeface="Cambria Math" panose="02040503050406030204" pitchFamily="18" charset="0"/>
                          </a:rPr>
                          <m:t>−</m:t>
                        </m:r>
                        <m:r>
                          <a:rPr lang="en-IN" sz="3000" b="0" i="1" smtClean="0">
                            <a:solidFill>
                              <a:srgbClr val="000000"/>
                            </a:solidFill>
                            <a:latin typeface="Cambria Math" panose="02040503050406030204" pitchFamily="18" charset="0"/>
                          </a:rPr>
                          <m:t>𝑛</m:t>
                        </m:r>
                      </m:num>
                      <m:den>
                        <m:r>
                          <a:rPr lang="en-IN" sz="3000" b="0" i="1" smtClean="0">
                            <a:solidFill>
                              <a:srgbClr val="000000"/>
                            </a:solidFill>
                            <a:latin typeface="Cambria Math" panose="02040503050406030204" pitchFamily="18" charset="0"/>
                          </a:rPr>
                          <m:t>2</m:t>
                        </m:r>
                      </m:den>
                    </m:f>
                  </m:oMath>
                </a14:m>
                <a:endParaRPr lang="en-US" sz="3000" dirty="0">
                  <a:solidFill>
                    <a:srgbClr val="000000"/>
                  </a:solidFill>
                  <a:latin typeface="Times New Roman"/>
                </a:endParaRPr>
              </a:p>
              <a:p>
                <a:pPr algn="l">
                  <a:lnSpc>
                    <a:spcPts val="4500"/>
                  </a:lnSpc>
                </a:pPr>
                <a:r>
                  <a:rPr lang="en-US" sz="3000" dirty="0">
                    <a:solidFill>
                      <a:srgbClr val="000000"/>
                    </a:solidFill>
                    <a:latin typeface="Times New Roman"/>
                  </a:rPr>
                  <a:t>C(n)=</a:t>
                </a:r>
                <a14:m>
                  <m:oMath xmlns:m="http://schemas.openxmlformats.org/officeDocument/2006/math">
                    <m:r>
                      <a:rPr lang="en-US" sz="3000" i="1" smtClean="0">
                        <a:solidFill>
                          <a:srgbClr val="000000"/>
                        </a:solidFill>
                        <a:latin typeface="Cambria Math" panose="02040503050406030204" pitchFamily="18" charset="0"/>
                        <a:ea typeface="Cambria Math" panose="02040503050406030204" pitchFamily="18" charset="0"/>
                      </a:rPr>
                      <m:t>𝜃</m:t>
                    </m:r>
                    <m:r>
                      <a:rPr lang="en-IN" sz="3000" b="0" i="1" smtClean="0">
                        <a:solidFill>
                          <a:srgbClr val="000000"/>
                        </a:solidFill>
                        <a:latin typeface="Cambria Math" panose="02040503050406030204" pitchFamily="18" charset="0"/>
                        <a:ea typeface="Cambria Math" panose="02040503050406030204" pitchFamily="18" charset="0"/>
                      </a:rPr>
                      <m:t>(</m:t>
                    </m:r>
                    <m:sSup>
                      <m:sSupPr>
                        <m:ctrlPr>
                          <a:rPr lang="en-IN" sz="3000" b="0" i="1" smtClean="0">
                            <a:solidFill>
                              <a:srgbClr val="000000"/>
                            </a:solidFill>
                            <a:latin typeface="Cambria Math" panose="02040503050406030204" pitchFamily="18" charset="0"/>
                            <a:ea typeface="Cambria Math" panose="02040503050406030204" pitchFamily="18" charset="0"/>
                          </a:rPr>
                        </m:ctrlPr>
                      </m:sSupPr>
                      <m:e>
                        <m:r>
                          <a:rPr lang="en-IN" sz="3000" b="0" i="1" smtClean="0">
                            <a:solidFill>
                              <a:srgbClr val="000000"/>
                            </a:solidFill>
                            <a:latin typeface="Cambria Math" panose="02040503050406030204" pitchFamily="18" charset="0"/>
                            <a:ea typeface="Cambria Math" panose="02040503050406030204" pitchFamily="18" charset="0"/>
                          </a:rPr>
                          <m:t>𝑛</m:t>
                        </m:r>
                      </m:e>
                      <m:sup>
                        <m:r>
                          <a:rPr lang="en-IN" sz="3000" b="0" i="1" smtClean="0">
                            <a:solidFill>
                              <a:srgbClr val="000000"/>
                            </a:solidFill>
                            <a:latin typeface="Cambria Math" panose="02040503050406030204" pitchFamily="18" charset="0"/>
                            <a:ea typeface="Cambria Math" panose="02040503050406030204" pitchFamily="18" charset="0"/>
                          </a:rPr>
                          <m:t>2</m:t>
                        </m:r>
                      </m:sup>
                    </m:sSup>
                  </m:oMath>
                </a14:m>
                <a:r>
                  <a:rPr lang="en-US" sz="3000" dirty="0">
                    <a:solidFill>
                      <a:srgbClr val="000000"/>
                    </a:solidFill>
                    <a:latin typeface="Times New Roman"/>
                  </a:rPr>
                  <a:t>)</a:t>
                </a:r>
              </a:p>
            </p:txBody>
          </p:sp>
        </mc:Choice>
        <mc:Fallback>
          <p:sp>
            <p:nvSpPr>
              <p:cNvPr id="3" name="TextBox 2">
                <a:extLst>
                  <a:ext uri="{FF2B5EF4-FFF2-40B4-BE49-F238E27FC236}">
                    <a16:creationId xmlns:a16="http://schemas.microsoft.com/office/drawing/2014/main" id="{C3AA84C1-6814-5E02-5EB1-D02B2CE69482}"/>
                  </a:ext>
                </a:extLst>
              </p:cNvPr>
              <p:cNvSpPr txBox="1">
                <a:spLocks noRot="1" noChangeAspect="1" noMove="1" noResize="1" noEditPoints="1" noAdjustHandles="1" noChangeArrowheads="1" noChangeShapeType="1" noTextEdit="1"/>
              </p:cNvSpPr>
              <p:nvPr/>
            </p:nvSpPr>
            <p:spPr>
              <a:xfrm>
                <a:off x="10046112" y="1257300"/>
                <a:ext cx="7391400" cy="5138971"/>
              </a:xfrm>
              <a:prstGeom prst="rect">
                <a:avLst/>
              </a:prstGeom>
              <a:blipFill>
                <a:blip r:embed="rId2"/>
                <a:stretch>
                  <a:fillRect l="-3218" t="-1186" b="-3677"/>
                </a:stretch>
              </a:blipFill>
            </p:spPr>
            <p:txBody>
              <a:bodyPr/>
              <a:lstStyle/>
              <a:p>
                <a:r>
                  <a:rPr lang="en-IN">
                    <a:noFill/>
                  </a:rPr>
                  <a:t> </a:t>
                </a:r>
              </a:p>
            </p:txBody>
          </p:sp>
        </mc:Fallback>
      </mc:AlternateContent>
    </p:spTree>
    <p:extLst>
      <p:ext uri="{BB962C8B-B14F-4D97-AF65-F5344CB8AC3E}">
        <p14:creationId xmlns:p14="http://schemas.microsoft.com/office/powerpoint/2010/main" val="2788043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B7A190D-F1C8-A881-5D83-24106775B3E4}"/>
                  </a:ext>
                </a:extLst>
              </p:cNvPr>
              <p:cNvSpPr txBox="1"/>
              <p:nvPr/>
            </p:nvSpPr>
            <p:spPr>
              <a:xfrm>
                <a:off x="1295400" y="1181100"/>
                <a:ext cx="8382000" cy="7540269"/>
              </a:xfrm>
              <a:prstGeom prst="rect">
                <a:avLst/>
              </a:prstGeom>
              <a:noFill/>
            </p:spPr>
            <p:txBody>
              <a:bodyPr wrap="square">
                <a:spAutoFit/>
              </a:bodyPr>
              <a:lstStyle/>
              <a:p>
                <a:pPr algn="l">
                  <a:lnSpc>
                    <a:spcPts val="4500"/>
                  </a:lnSpc>
                </a:pPr>
                <a:r>
                  <a:rPr lang="en-US" sz="3000" b="1" dirty="0">
                    <a:solidFill>
                      <a:srgbClr val="000000"/>
                    </a:solidFill>
                    <a:latin typeface="Times New Roman" panose="02020603050405020304" pitchFamily="18" charset="0"/>
                    <a:cs typeface="Times New Roman" panose="02020603050405020304" pitchFamily="18" charset="0"/>
                  </a:rPr>
                  <a:t>Brute Force String Matching</a:t>
                </a:r>
              </a:p>
              <a:p>
                <a:pPr algn="l">
                  <a:lnSpc>
                    <a:spcPts val="4500"/>
                  </a:lnSpc>
                </a:pPr>
                <a:r>
                  <a:rPr lang="en-US" sz="3000" dirty="0">
                    <a:solidFill>
                      <a:srgbClr val="000000"/>
                    </a:solidFill>
                    <a:latin typeface="Times New Roman" panose="02020603050405020304" pitchFamily="18" charset="0"/>
                    <a:cs typeface="Times New Roman" panose="02020603050405020304" pitchFamily="18" charset="0"/>
                  </a:rPr>
                  <a:t>    String Matching(T[0     n-1], P[0      m-1])</a:t>
                </a:r>
              </a:p>
              <a:p>
                <a:pPr algn="l">
                  <a:lnSpc>
                    <a:spcPts val="4500"/>
                  </a:lnSpc>
                </a:pPr>
                <a:r>
                  <a:rPr lang="en-US" sz="3000" dirty="0">
                    <a:solidFill>
                      <a:srgbClr val="000000"/>
                    </a:solidFill>
                    <a:latin typeface="Times New Roman" panose="02020603050405020304" pitchFamily="18" charset="0"/>
                    <a:cs typeface="Times New Roman" panose="02020603050405020304" pitchFamily="18" charset="0"/>
                  </a:rPr>
                  <a:t>//Implement string matching</a:t>
                </a:r>
              </a:p>
              <a:p>
                <a:pPr algn="l">
                  <a:lnSpc>
                    <a:spcPts val="4500"/>
                  </a:lnSpc>
                </a:pPr>
                <a:r>
                  <a:rPr lang="en-US" sz="3000" dirty="0">
                    <a:solidFill>
                      <a:srgbClr val="000000"/>
                    </a:solidFill>
                    <a:latin typeface="Times New Roman" panose="02020603050405020304" pitchFamily="18" charset="0"/>
                    <a:cs typeface="Times New Roman" panose="02020603050405020304" pitchFamily="18" charset="0"/>
                  </a:rPr>
                  <a:t>//I/P: Array T[0…….n-1]n representing character of text &amp; Array P[0……..m-1]m representing the character of pattern</a:t>
                </a:r>
              </a:p>
              <a:p>
                <a:pPr algn="l">
                  <a:lnSpc>
                    <a:spcPts val="4500"/>
                  </a:lnSpc>
                </a:pPr>
                <a:r>
                  <a:rPr lang="en-US" sz="3000" dirty="0">
                    <a:solidFill>
                      <a:srgbClr val="000000"/>
                    </a:solidFill>
                    <a:latin typeface="Times New Roman" panose="02020603050405020304" pitchFamily="18" charset="0"/>
                    <a:cs typeface="Times New Roman" panose="02020603050405020304" pitchFamily="18" charset="0"/>
                  </a:rPr>
                  <a:t>//O/P: return the index of first character</a:t>
                </a:r>
              </a:p>
              <a:p>
                <a:pPr algn="l">
                  <a:lnSpc>
                    <a:spcPts val="4500"/>
                  </a:lnSpc>
                </a:pPr>
                <a:r>
                  <a:rPr lang="en-US" sz="3000" dirty="0">
                    <a:solidFill>
                      <a:srgbClr val="000000"/>
                    </a:solidFill>
                    <a:latin typeface="Times New Roman" panose="02020603050405020304" pitchFamily="18" charset="0"/>
                    <a:cs typeface="Times New Roman" panose="02020603050405020304" pitchFamily="18" charset="0"/>
                  </a:rPr>
                  <a:t>    for </a:t>
                </a:r>
                <a:r>
                  <a:rPr lang="en-US" sz="3000" dirty="0" err="1">
                    <a:solidFill>
                      <a:srgbClr val="000000"/>
                    </a:solidFill>
                    <a:latin typeface="Times New Roman" panose="02020603050405020304" pitchFamily="18" charset="0"/>
                    <a:cs typeface="Times New Roman" panose="02020603050405020304" pitchFamily="18" charset="0"/>
                  </a:rPr>
                  <a:t>i</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0 to n-m do</a:t>
                </a:r>
              </a:p>
              <a:p>
                <a:pPr algn="l">
                  <a:lnSpc>
                    <a:spcPts val="4500"/>
                  </a:lnSpc>
                </a:pPr>
                <a:r>
                  <a:rPr lang="en-US" sz="30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j0</a:t>
                </a:r>
              </a:p>
              <a:p>
                <a:pPr algn="l">
                  <a:lnSpc>
                    <a:spcPts val="4500"/>
                  </a:lnSpc>
                </a:pPr>
                <a:r>
                  <a:rPr lang="en-US" sz="30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while </a:t>
                </a:r>
                <a:r>
                  <a:rPr lang="en-US" sz="3000" dirty="0" err="1">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j</a:t>
                </a:r>
                <a14:m>
                  <m:oMath xmlns:m="http://schemas.openxmlformats.org/officeDocument/2006/math">
                    <m:r>
                      <a:rPr lang="en-US" sz="300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&lt;</m:t>
                    </m:r>
                  </m:oMath>
                </a14:m>
                <a:r>
                  <a:rPr lang="en-US" sz="30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m and P[j]==T[</a:t>
                </a:r>
                <a:r>
                  <a:rPr lang="en-US" sz="3000" dirty="0" err="1">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i+j</a:t>
                </a:r>
                <a:r>
                  <a:rPr lang="en-US" sz="30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p>
              <a:p>
                <a:pPr algn="l">
                  <a:lnSpc>
                    <a:spcPts val="4500"/>
                  </a:lnSpc>
                </a:pPr>
                <a:r>
                  <a:rPr lang="en-US" sz="30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jj+1</a:t>
                </a:r>
              </a:p>
              <a:p>
                <a:pPr algn="l">
                  <a:lnSpc>
                    <a:spcPts val="4500"/>
                  </a:lnSpc>
                </a:pPr>
                <a:r>
                  <a:rPr lang="en-US" sz="30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if  j==m  return I</a:t>
                </a:r>
              </a:p>
              <a:p>
                <a:pPr algn="l">
                  <a:lnSpc>
                    <a:spcPts val="4500"/>
                  </a:lnSpc>
                </a:pPr>
                <a:r>
                  <a:rPr lang="en-US" sz="30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return  -1</a:t>
                </a:r>
                <a:endParaRPr lang="en-US" sz="3000" dirty="0">
                  <a:solidFill>
                    <a:srgbClr val="000000"/>
                  </a:solidFill>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BB7A190D-F1C8-A881-5D83-24106775B3E4}"/>
                  </a:ext>
                </a:extLst>
              </p:cNvPr>
              <p:cNvSpPr txBox="1">
                <a:spLocks noRot="1" noChangeAspect="1" noMove="1" noResize="1" noEditPoints="1" noAdjustHandles="1" noChangeArrowheads="1" noChangeShapeType="1" noTextEdit="1"/>
              </p:cNvSpPr>
              <p:nvPr/>
            </p:nvSpPr>
            <p:spPr>
              <a:xfrm>
                <a:off x="1295400" y="1181100"/>
                <a:ext cx="8382000" cy="7540269"/>
              </a:xfrm>
              <a:prstGeom prst="rect">
                <a:avLst/>
              </a:prstGeom>
              <a:blipFill>
                <a:blip r:embed="rId2"/>
                <a:stretch>
                  <a:fillRect l="-1745" t="-243" b="-153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4C16E0C-7980-C0EF-3F46-39CAAABFEE6A}"/>
                  </a:ext>
                </a:extLst>
              </p:cNvPr>
              <p:cNvSpPr txBox="1"/>
              <p:nvPr/>
            </p:nvSpPr>
            <p:spPr>
              <a:xfrm>
                <a:off x="9906000" y="1181100"/>
                <a:ext cx="7239000" cy="4654223"/>
              </a:xfrm>
              <a:prstGeom prst="rect">
                <a:avLst/>
              </a:prstGeom>
              <a:noFill/>
            </p:spPr>
            <p:txBody>
              <a:bodyPr wrap="square">
                <a:spAutoFit/>
              </a:bodyPr>
              <a:lstStyle/>
              <a:p>
                <a:pPr algn="l">
                  <a:lnSpc>
                    <a:spcPts val="4500"/>
                  </a:lnSpc>
                </a:pPr>
                <a:r>
                  <a:rPr lang="en-US" sz="3000" dirty="0">
                    <a:solidFill>
                      <a:srgbClr val="000000"/>
                    </a:solidFill>
                    <a:latin typeface="Times New Roman Bold"/>
                  </a:rPr>
                  <a:t>Time complexity</a:t>
                </a:r>
              </a:p>
              <a:p>
                <a:pPr algn="l">
                  <a:lnSpc>
                    <a:spcPts val="4500"/>
                  </a:lnSpc>
                </a:pPr>
                <a:r>
                  <a:rPr lang="en-US" sz="3000" dirty="0">
                    <a:solidFill>
                      <a:srgbClr val="000000"/>
                    </a:solidFill>
                    <a:latin typeface="Times New Roman"/>
                  </a:rPr>
                  <a:t>    </a:t>
                </a:r>
              </a:p>
              <a:p>
                <a:pPr algn="l">
                  <a:lnSpc>
                    <a:spcPts val="4500"/>
                  </a:lnSpc>
                </a:pPr>
                <a:r>
                  <a:rPr lang="en-US" sz="3000" dirty="0">
                    <a:solidFill>
                      <a:srgbClr val="000000"/>
                    </a:solidFill>
                    <a:latin typeface="Times New Roman"/>
                  </a:rPr>
                  <a:t>C(n)=</a:t>
                </a:r>
                <a:r>
                  <a:rPr lang="en-US" sz="3000" dirty="0">
                    <a:solidFill>
                      <a:srgbClr val="000000"/>
                    </a:solidFill>
                  </a:rPr>
                  <a:t> </a:t>
                </a:r>
                <a14:m>
                  <m:oMath xmlns:m="http://schemas.openxmlformats.org/officeDocument/2006/math">
                    <m:nary>
                      <m:naryPr>
                        <m:chr m:val="∑"/>
                        <m:ctrlPr>
                          <a:rPr lang="en-US" sz="3000" i="1" smtClean="0">
                            <a:solidFill>
                              <a:srgbClr val="000000"/>
                            </a:solidFill>
                            <a:latin typeface="Cambria Math" panose="02040503050406030204" pitchFamily="18" charset="0"/>
                          </a:rPr>
                        </m:ctrlPr>
                      </m:naryPr>
                      <m:sub>
                        <m:r>
                          <m:rPr>
                            <m:brk m:alnAt="23"/>
                          </m:rPr>
                          <a:rPr lang="en-IN" sz="3000" b="0" i="1" smtClean="0">
                            <a:solidFill>
                              <a:srgbClr val="000000"/>
                            </a:solidFill>
                            <a:latin typeface="Cambria Math" panose="02040503050406030204" pitchFamily="18" charset="0"/>
                          </a:rPr>
                          <m:t>𝑖</m:t>
                        </m:r>
                        <m:r>
                          <a:rPr lang="en-IN" sz="3000" b="0" i="1" smtClean="0">
                            <a:solidFill>
                              <a:srgbClr val="000000"/>
                            </a:solidFill>
                            <a:latin typeface="Cambria Math" panose="02040503050406030204" pitchFamily="18" charset="0"/>
                          </a:rPr>
                          <m:t>=0</m:t>
                        </m:r>
                      </m:sub>
                      <m:sup>
                        <m:r>
                          <a:rPr lang="en-IN" sz="3000" b="0" i="1" smtClean="0">
                            <a:solidFill>
                              <a:srgbClr val="000000"/>
                            </a:solidFill>
                            <a:latin typeface="Cambria Math" panose="02040503050406030204" pitchFamily="18" charset="0"/>
                          </a:rPr>
                          <m:t>𝑛</m:t>
                        </m:r>
                        <m:r>
                          <a:rPr lang="en-IN" sz="3000" b="0" i="1" smtClean="0">
                            <a:solidFill>
                              <a:srgbClr val="000000"/>
                            </a:solidFill>
                            <a:latin typeface="Cambria Math" panose="02040503050406030204" pitchFamily="18" charset="0"/>
                          </a:rPr>
                          <m:t>−</m:t>
                        </m:r>
                        <m:r>
                          <a:rPr lang="en-IN" sz="3000" b="0" i="1" smtClean="0">
                            <a:solidFill>
                              <a:srgbClr val="000000"/>
                            </a:solidFill>
                            <a:latin typeface="Cambria Math" panose="02040503050406030204" pitchFamily="18" charset="0"/>
                          </a:rPr>
                          <m:t>𝑚</m:t>
                        </m:r>
                      </m:sup>
                      <m:e>
                        <m:nary>
                          <m:naryPr>
                            <m:chr m:val="∑"/>
                            <m:ctrlPr>
                              <a:rPr lang="en-US" sz="3000" i="1" smtClean="0">
                                <a:solidFill>
                                  <a:srgbClr val="000000"/>
                                </a:solidFill>
                                <a:latin typeface="Cambria Math" panose="02040503050406030204" pitchFamily="18" charset="0"/>
                              </a:rPr>
                            </m:ctrlPr>
                          </m:naryPr>
                          <m:sub>
                            <m:r>
                              <m:rPr>
                                <m:brk m:alnAt="23"/>
                              </m:rPr>
                              <a:rPr lang="en-IN" sz="3000" b="0" i="1" smtClean="0">
                                <a:solidFill>
                                  <a:srgbClr val="000000"/>
                                </a:solidFill>
                                <a:latin typeface="Cambria Math" panose="02040503050406030204" pitchFamily="18" charset="0"/>
                              </a:rPr>
                              <m:t>𝑗</m:t>
                            </m:r>
                            <m:r>
                              <a:rPr lang="en-IN" sz="3000" b="0" i="1" smtClean="0">
                                <a:solidFill>
                                  <a:srgbClr val="000000"/>
                                </a:solidFill>
                                <a:latin typeface="Cambria Math" panose="02040503050406030204" pitchFamily="18" charset="0"/>
                              </a:rPr>
                              <m:t>=</m:t>
                            </m:r>
                            <m:r>
                              <a:rPr lang="en-IN" sz="3000" b="0" i="1" smtClean="0">
                                <a:solidFill>
                                  <a:srgbClr val="000000"/>
                                </a:solidFill>
                                <a:latin typeface="Cambria Math" panose="02040503050406030204" pitchFamily="18" charset="0"/>
                              </a:rPr>
                              <m:t>0</m:t>
                            </m:r>
                          </m:sub>
                          <m:sup>
                            <m:r>
                              <a:rPr lang="en-IN" sz="3000" b="0" i="1" smtClean="0">
                                <a:solidFill>
                                  <a:srgbClr val="000000"/>
                                </a:solidFill>
                                <a:latin typeface="Cambria Math" panose="02040503050406030204" pitchFamily="18" charset="0"/>
                              </a:rPr>
                              <m:t>𝑚</m:t>
                            </m:r>
                            <m:r>
                              <a:rPr lang="en-IN" sz="3000" b="0" i="1" smtClean="0">
                                <a:solidFill>
                                  <a:srgbClr val="000000"/>
                                </a:solidFill>
                                <a:latin typeface="Cambria Math" panose="02040503050406030204" pitchFamily="18" charset="0"/>
                              </a:rPr>
                              <m:t>−1</m:t>
                            </m:r>
                          </m:sup>
                          <m:e>
                            <m:r>
                              <a:rPr lang="en-IN" sz="3000" b="0" i="1" smtClean="0">
                                <a:solidFill>
                                  <a:srgbClr val="000000"/>
                                </a:solidFill>
                                <a:latin typeface="Cambria Math" panose="02040503050406030204" pitchFamily="18" charset="0"/>
                              </a:rPr>
                              <m:t>1</m:t>
                            </m:r>
                          </m:e>
                        </m:nary>
                      </m:e>
                    </m:nary>
                  </m:oMath>
                </a14:m>
                <a:endParaRPr lang="en-US" sz="3000" dirty="0">
                  <a:solidFill>
                    <a:srgbClr val="000000"/>
                  </a:solidFill>
                  <a:latin typeface="Times New Roman"/>
                </a:endParaRPr>
              </a:p>
              <a:p>
                <a:pPr algn="l">
                  <a:lnSpc>
                    <a:spcPts val="4500"/>
                  </a:lnSpc>
                </a:pPr>
                <a:r>
                  <a:rPr lang="en-US" sz="3000" dirty="0">
                    <a:solidFill>
                      <a:srgbClr val="000000"/>
                    </a:solidFill>
                    <a:latin typeface="Times New Roman"/>
                  </a:rPr>
                  <a:t>        =</a:t>
                </a:r>
                <a:r>
                  <a:rPr lang="en-US" sz="3000" dirty="0">
                    <a:solidFill>
                      <a:srgbClr val="000000"/>
                    </a:solidFill>
                  </a:rPr>
                  <a:t> </a:t>
                </a:r>
                <a14:m>
                  <m:oMath xmlns:m="http://schemas.openxmlformats.org/officeDocument/2006/math">
                    <m:nary>
                      <m:naryPr>
                        <m:chr m:val="∑"/>
                        <m:ctrlPr>
                          <a:rPr lang="en-US" sz="3000" i="1" smtClean="0">
                            <a:solidFill>
                              <a:srgbClr val="000000"/>
                            </a:solidFill>
                            <a:latin typeface="Cambria Math" panose="02040503050406030204" pitchFamily="18" charset="0"/>
                          </a:rPr>
                        </m:ctrlPr>
                      </m:naryPr>
                      <m:sub>
                        <m:r>
                          <m:rPr>
                            <m:brk m:alnAt="23"/>
                          </m:rPr>
                          <a:rPr lang="en-IN" sz="3000" b="0" i="1" smtClean="0">
                            <a:solidFill>
                              <a:srgbClr val="000000"/>
                            </a:solidFill>
                            <a:latin typeface="Cambria Math" panose="02040503050406030204" pitchFamily="18" charset="0"/>
                          </a:rPr>
                          <m:t>𝑖</m:t>
                        </m:r>
                        <m:r>
                          <a:rPr lang="en-IN" sz="3000" b="0" i="1" smtClean="0">
                            <a:solidFill>
                              <a:srgbClr val="000000"/>
                            </a:solidFill>
                            <a:latin typeface="Cambria Math" panose="02040503050406030204" pitchFamily="18" charset="0"/>
                          </a:rPr>
                          <m:t>=0</m:t>
                        </m:r>
                      </m:sub>
                      <m:sup>
                        <m:r>
                          <a:rPr lang="en-IN" sz="3000" b="0" i="1" smtClean="0">
                            <a:solidFill>
                              <a:srgbClr val="000000"/>
                            </a:solidFill>
                            <a:latin typeface="Cambria Math" panose="02040503050406030204" pitchFamily="18" charset="0"/>
                          </a:rPr>
                          <m:t>𝑛</m:t>
                        </m:r>
                        <m:r>
                          <a:rPr lang="en-IN" sz="3000" b="0" i="1" smtClean="0">
                            <a:solidFill>
                              <a:srgbClr val="000000"/>
                            </a:solidFill>
                            <a:latin typeface="Cambria Math" panose="02040503050406030204" pitchFamily="18" charset="0"/>
                          </a:rPr>
                          <m:t>−</m:t>
                        </m:r>
                        <m:r>
                          <a:rPr lang="en-IN" sz="3000" b="0" i="1" smtClean="0">
                            <a:solidFill>
                              <a:srgbClr val="000000"/>
                            </a:solidFill>
                            <a:latin typeface="Cambria Math" panose="02040503050406030204" pitchFamily="18" charset="0"/>
                          </a:rPr>
                          <m:t>𝑚</m:t>
                        </m:r>
                      </m:sup>
                      <m:e>
                        <m:r>
                          <a:rPr lang="en-IN" sz="3000" b="0" i="1" smtClean="0">
                            <a:solidFill>
                              <a:srgbClr val="000000"/>
                            </a:solidFill>
                            <a:latin typeface="Cambria Math" panose="02040503050406030204" pitchFamily="18" charset="0"/>
                          </a:rPr>
                          <m:t>[</m:t>
                        </m:r>
                        <m:r>
                          <a:rPr lang="en-IN" sz="3000" b="0" i="1" smtClean="0">
                            <a:solidFill>
                              <a:srgbClr val="000000"/>
                            </a:solidFill>
                            <a:latin typeface="Cambria Math" panose="02040503050406030204" pitchFamily="18" charset="0"/>
                          </a:rPr>
                          <m:t>𝑚</m:t>
                        </m:r>
                        <m:r>
                          <a:rPr lang="en-IN" sz="3000" b="0" i="1" smtClean="0">
                            <a:solidFill>
                              <a:srgbClr val="000000"/>
                            </a:solidFill>
                            <a:latin typeface="Cambria Math" panose="02040503050406030204" pitchFamily="18" charset="0"/>
                          </a:rPr>
                          <m:t>−1−</m:t>
                        </m:r>
                        <m:r>
                          <a:rPr lang="en-IN" sz="3000" b="0" i="1" smtClean="0">
                            <a:solidFill>
                              <a:srgbClr val="000000"/>
                            </a:solidFill>
                            <a:latin typeface="Cambria Math" panose="02040503050406030204" pitchFamily="18" charset="0"/>
                          </a:rPr>
                          <m:t>𝑛</m:t>
                        </m:r>
                        <m:r>
                          <a:rPr lang="en-IN" sz="3000" b="0" i="1" smtClean="0">
                            <a:solidFill>
                              <a:srgbClr val="000000"/>
                            </a:solidFill>
                            <a:latin typeface="Cambria Math" panose="02040503050406030204" pitchFamily="18" charset="0"/>
                          </a:rPr>
                          <m:t>+1]</m:t>
                        </m:r>
                      </m:e>
                    </m:nary>
                  </m:oMath>
                </a14:m>
                <a:endParaRPr lang="en-US" sz="3000" dirty="0">
                  <a:solidFill>
                    <a:srgbClr val="000000"/>
                  </a:solidFill>
                  <a:latin typeface="Times New Roman"/>
                </a:endParaRPr>
              </a:p>
              <a:p>
                <a:pPr algn="l">
                  <a:lnSpc>
                    <a:spcPts val="4500"/>
                  </a:lnSpc>
                </a:pPr>
                <a:r>
                  <a:rPr lang="en-US" sz="3000" dirty="0">
                    <a:solidFill>
                      <a:srgbClr val="000000"/>
                    </a:solidFill>
                    <a:latin typeface="Times New Roman"/>
                  </a:rPr>
                  <a:t>        =</a:t>
                </a:r>
                <a:r>
                  <a:rPr lang="en-US" sz="3000" dirty="0">
                    <a:solidFill>
                      <a:srgbClr val="000000"/>
                    </a:solidFill>
                  </a:rPr>
                  <a:t> </a:t>
                </a:r>
                <a14:m>
                  <m:oMath xmlns:m="http://schemas.openxmlformats.org/officeDocument/2006/math">
                    <m:nary>
                      <m:naryPr>
                        <m:chr m:val="∑"/>
                        <m:ctrlPr>
                          <a:rPr lang="en-US" sz="3000" i="1" smtClean="0">
                            <a:solidFill>
                              <a:srgbClr val="000000"/>
                            </a:solidFill>
                            <a:latin typeface="Cambria Math" panose="02040503050406030204" pitchFamily="18" charset="0"/>
                          </a:rPr>
                        </m:ctrlPr>
                      </m:naryPr>
                      <m:sub>
                        <m:r>
                          <m:rPr>
                            <m:brk m:alnAt="23"/>
                          </m:rPr>
                          <a:rPr lang="en-IN" sz="3000" b="0" i="1" smtClean="0">
                            <a:solidFill>
                              <a:srgbClr val="000000"/>
                            </a:solidFill>
                            <a:latin typeface="Cambria Math" panose="02040503050406030204" pitchFamily="18" charset="0"/>
                          </a:rPr>
                          <m:t>𝑖</m:t>
                        </m:r>
                        <m:r>
                          <a:rPr lang="en-IN" sz="3000" b="0" i="1" smtClean="0">
                            <a:solidFill>
                              <a:srgbClr val="000000"/>
                            </a:solidFill>
                            <a:latin typeface="Cambria Math" panose="02040503050406030204" pitchFamily="18" charset="0"/>
                          </a:rPr>
                          <m:t>=0</m:t>
                        </m:r>
                      </m:sub>
                      <m:sup>
                        <m:r>
                          <a:rPr lang="en-IN" sz="3000" b="0" i="1" smtClean="0">
                            <a:solidFill>
                              <a:srgbClr val="000000"/>
                            </a:solidFill>
                            <a:latin typeface="Cambria Math" panose="02040503050406030204" pitchFamily="18" charset="0"/>
                          </a:rPr>
                          <m:t>𝑛</m:t>
                        </m:r>
                        <m:r>
                          <a:rPr lang="en-IN" sz="3000" b="0" i="1" smtClean="0">
                            <a:solidFill>
                              <a:srgbClr val="000000"/>
                            </a:solidFill>
                            <a:latin typeface="Cambria Math" panose="02040503050406030204" pitchFamily="18" charset="0"/>
                          </a:rPr>
                          <m:t>−</m:t>
                        </m:r>
                        <m:r>
                          <a:rPr lang="en-IN" sz="3000" b="0" i="1" smtClean="0">
                            <a:solidFill>
                              <a:srgbClr val="000000"/>
                            </a:solidFill>
                            <a:latin typeface="Cambria Math" panose="02040503050406030204" pitchFamily="18" charset="0"/>
                          </a:rPr>
                          <m:t>𝑚</m:t>
                        </m:r>
                      </m:sup>
                      <m:e>
                        <m:r>
                          <a:rPr lang="en-IN" sz="3000" b="0" i="1" smtClean="0">
                            <a:solidFill>
                              <a:srgbClr val="000000"/>
                            </a:solidFill>
                            <a:latin typeface="Cambria Math" panose="02040503050406030204" pitchFamily="18" charset="0"/>
                          </a:rPr>
                          <m:t>[</m:t>
                        </m:r>
                        <m:r>
                          <a:rPr lang="en-IN" sz="3000" b="0" i="1" smtClean="0">
                            <a:solidFill>
                              <a:srgbClr val="000000"/>
                            </a:solidFill>
                            <a:latin typeface="Cambria Math" panose="02040503050406030204" pitchFamily="18" charset="0"/>
                          </a:rPr>
                          <m:t>𝑚</m:t>
                        </m:r>
                        <m:r>
                          <a:rPr lang="en-IN" sz="3000" b="0" i="1" smtClean="0">
                            <a:solidFill>
                              <a:srgbClr val="000000"/>
                            </a:solidFill>
                            <a:latin typeface="Cambria Math" panose="02040503050406030204" pitchFamily="18" charset="0"/>
                          </a:rPr>
                          <m:t>]</m:t>
                        </m:r>
                      </m:e>
                    </m:nary>
                  </m:oMath>
                </a14:m>
                <a:endParaRPr lang="en-US" sz="3000" dirty="0">
                  <a:solidFill>
                    <a:srgbClr val="000000"/>
                  </a:solidFill>
                  <a:latin typeface="Times New Roman"/>
                </a:endParaRPr>
              </a:p>
              <a:p>
                <a:pPr algn="l">
                  <a:lnSpc>
                    <a:spcPts val="4500"/>
                  </a:lnSpc>
                </a:pPr>
                <a:r>
                  <a:rPr lang="en-US" sz="3000" dirty="0">
                    <a:solidFill>
                      <a:srgbClr val="000000"/>
                    </a:solidFill>
                    <a:latin typeface="Times New Roman"/>
                  </a:rPr>
                  <a:t>        =[n-m-0+1]m</a:t>
                </a:r>
              </a:p>
              <a:p>
                <a:pPr algn="l">
                  <a:lnSpc>
                    <a:spcPts val="4500"/>
                  </a:lnSpc>
                </a:pPr>
                <a:r>
                  <a:rPr lang="en-US" sz="3000" dirty="0">
                    <a:solidFill>
                      <a:srgbClr val="000000"/>
                    </a:solidFill>
                    <a:latin typeface="Times New Roman"/>
                  </a:rPr>
                  <a:t>        =</a:t>
                </a:r>
                <a:r>
                  <a:rPr lang="en-US" sz="3000" dirty="0" err="1">
                    <a:solidFill>
                      <a:srgbClr val="000000"/>
                    </a:solidFill>
                    <a:latin typeface="Times New Roman"/>
                  </a:rPr>
                  <a:t>mn</a:t>
                </a:r>
                <a:r>
                  <a:rPr lang="en-US" sz="3000" dirty="0">
                    <a:solidFill>
                      <a:srgbClr val="000000"/>
                    </a:solidFill>
                    <a:latin typeface="Times New Roman"/>
                  </a:rPr>
                  <a:t>-</a:t>
                </a:r>
                <a14:m>
                  <m:oMath xmlns:m="http://schemas.openxmlformats.org/officeDocument/2006/math">
                    <m:sSup>
                      <m:sSupPr>
                        <m:ctrlPr>
                          <a:rPr lang="en-US" sz="3000" i="1" smtClean="0">
                            <a:solidFill>
                              <a:srgbClr val="000000"/>
                            </a:solidFill>
                            <a:latin typeface="Cambria Math" panose="02040503050406030204" pitchFamily="18" charset="0"/>
                          </a:rPr>
                        </m:ctrlPr>
                      </m:sSupPr>
                      <m:e>
                        <m:r>
                          <a:rPr lang="en-IN" sz="3000" b="0" i="1" smtClean="0">
                            <a:solidFill>
                              <a:srgbClr val="000000"/>
                            </a:solidFill>
                            <a:latin typeface="Cambria Math" panose="02040503050406030204" pitchFamily="18" charset="0"/>
                          </a:rPr>
                          <m:t>𝑚</m:t>
                        </m:r>
                      </m:e>
                      <m:sup>
                        <m:r>
                          <a:rPr lang="en-IN" sz="3000" b="0" i="1" smtClean="0">
                            <a:solidFill>
                              <a:srgbClr val="000000"/>
                            </a:solidFill>
                            <a:latin typeface="Cambria Math" panose="02040503050406030204" pitchFamily="18" charset="0"/>
                          </a:rPr>
                          <m:t>2</m:t>
                        </m:r>
                      </m:sup>
                    </m:sSup>
                  </m:oMath>
                </a14:m>
                <a:r>
                  <a:rPr lang="en-US" sz="3000" dirty="0">
                    <a:solidFill>
                      <a:srgbClr val="000000"/>
                    </a:solidFill>
                    <a:latin typeface="Times New Roman"/>
                  </a:rPr>
                  <a:t>+m</a:t>
                </a:r>
              </a:p>
              <a:p>
                <a:pPr algn="l">
                  <a:lnSpc>
                    <a:spcPts val="4500"/>
                  </a:lnSpc>
                </a:pPr>
                <a:r>
                  <a:rPr lang="en-US" sz="3000" dirty="0">
                    <a:solidFill>
                      <a:srgbClr val="000000"/>
                    </a:solidFill>
                    <a:latin typeface="Times New Roman"/>
                  </a:rPr>
                  <a:t>C(n)=</a:t>
                </a:r>
                <a14:m>
                  <m:oMath xmlns:m="http://schemas.openxmlformats.org/officeDocument/2006/math">
                    <m:r>
                      <a:rPr lang="en-US" sz="3000" i="1" smtClean="0">
                        <a:solidFill>
                          <a:srgbClr val="000000"/>
                        </a:solidFill>
                        <a:latin typeface="Cambria Math" panose="02040503050406030204" pitchFamily="18" charset="0"/>
                        <a:ea typeface="Cambria Math" panose="02040503050406030204" pitchFamily="18" charset="0"/>
                      </a:rPr>
                      <m:t>𝜃</m:t>
                    </m:r>
                    <m:r>
                      <a:rPr lang="en-IN" sz="3000" b="0" i="1" smtClean="0">
                        <a:solidFill>
                          <a:srgbClr val="000000"/>
                        </a:solidFill>
                        <a:latin typeface="Cambria Math" panose="02040503050406030204" pitchFamily="18" charset="0"/>
                        <a:ea typeface="Cambria Math" panose="02040503050406030204" pitchFamily="18" charset="0"/>
                      </a:rPr>
                      <m:t>(</m:t>
                    </m:r>
                    <m:r>
                      <a:rPr lang="en-IN" sz="3000" b="0" i="1" smtClean="0">
                        <a:solidFill>
                          <a:srgbClr val="000000"/>
                        </a:solidFill>
                        <a:latin typeface="Cambria Math" panose="02040503050406030204" pitchFamily="18" charset="0"/>
                        <a:ea typeface="Cambria Math" panose="02040503050406030204" pitchFamily="18" charset="0"/>
                      </a:rPr>
                      <m:t>𝑚𝑛</m:t>
                    </m:r>
                  </m:oMath>
                </a14:m>
                <a:r>
                  <a:rPr lang="en-US" sz="3000" dirty="0">
                    <a:solidFill>
                      <a:srgbClr val="000000"/>
                    </a:solidFill>
                    <a:latin typeface="Times New Roman"/>
                  </a:rPr>
                  <a:t>)</a:t>
                </a:r>
              </a:p>
            </p:txBody>
          </p:sp>
        </mc:Choice>
        <mc:Fallback>
          <p:sp>
            <p:nvSpPr>
              <p:cNvPr id="2" name="TextBox 1">
                <a:extLst>
                  <a:ext uri="{FF2B5EF4-FFF2-40B4-BE49-F238E27FC236}">
                    <a16:creationId xmlns:a16="http://schemas.microsoft.com/office/drawing/2014/main" id="{14C16E0C-7980-C0EF-3F46-39CAAABFEE6A}"/>
                  </a:ext>
                </a:extLst>
              </p:cNvPr>
              <p:cNvSpPr txBox="1">
                <a:spLocks noRot="1" noChangeAspect="1" noMove="1" noResize="1" noEditPoints="1" noAdjustHandles="1" noChangeArrowheads="1" noChangeShapeType="1" noTextEdit="1"/>
              </p:cNvSpPr>
              <p:nvPr/>
            </p:nvSpPr>
            <p:spPr>
              <a:xfrm>
                <a:off x="9906000" y="1181100"/>
                <a:ext cx="7239000" cy="4654223"/>
              </a:xfrm>
              <a:prstGeom prst="rect">
                <a:avLst/>
              </a:prstGeom>
              <a:blipFill>
                <a:blip r:embed="rId3"/>
                <a:stretch>
                  <a:fillRect l="-1936" t="-393" b="-3277"/>
                </a:stretch>
              </a:blipFill>
            </p:spPr>
            <p:txBody>
              <a:bodyPr/>
              <a:lstStyle/>
              <a:p>
                <a:r>
                  <a:rPr lang="en-IN">
                    <a:noFill/>
                  </a:rPr>
                  <a:t> </a:t>
                </a:r>
              </a:p>
            </p:txBody>
          </p:sp>
        </mc:Fallback>
      </mc:AlternateContent>
    </p:spTree>
    <p:extLst>
      <p:ext uri="{BB962C8B-B14F-4D97-AF65-F5344CB8AC3E}">
        <p14:creationId xmlns:p14="http://schemas.microsoft.com/office/powerpoint/2010/main" val="291869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FF5"/>
        </a:solidFill>
        <a:effectLst/>
      </p:bgPr>
    </p:bg>
    <p:spTree>
      <p:nvGrpSpPr>
        <p:cNvPr id="1" name=""/>
        <p:cNvGrpSpPr/>
        <p:nvPr/>
      </p:nvGrpSpPr>
      <p:grpSpPr>
        <a:xfrm>
          <a:off x="0" y="0"/>
          <a:ext cx="0" cy="0"/>
          <a:chOff x="0" y="0"/>
          <a:chExt cx="0" cy="0"/>
        </a:xfrm>
      </p:grpSpPr>
      <p:grpSp>
        <p:nvGrpSpPr>
          <p:cNvPr id="4" name="Group 4"/>
          <p:cNvGrpSpPr/>
          <p:nvPr/>
        </p:nvGrpSpPr>
        <p:grpSpPr>
          <a:xfrm>
            <a:off x="7441534" y="3139726"/>
            <a:ext cx="4895333" cy="514151"/>
            <a:chOff x="0" y="0"/>
            <a:chExt cx="1289306" cy="135414"/>
          </a:xfrm>
        </p:grpSpPr>
        <p:sp>
          <p:nvSpPr>
            <p:cNvPr id="5" name="Freeform 5"/>
            <p:cNvSpPr/>
            <p:nvPr/>
          </p:nvSpPr>
          <p:spPr>
            <a:xfrm>
              <a:off x="0" y="0"/>
              <a:ext cx="1289306" cy="135414"/>
            </a:xfrm>
            <a:custGeom>
              <a:avLst/>
              <a:gdLst/>
              <a:ahLst/>
              <a:cxnLst/>
              <a:rect l="l" t="t" r="r" b="b"/>
              <a:pathLst>
                <a:path w="1289306" h="135414">
                  <a:moveTo>
                    <a:pt x="0" y="0"/>
                  </a:moveTo>
                  <a:lnTo>
                    <a:pt x="1289306" y="0"/>
                  </a:lnTo>
                  <a:lnTo>
                    <a:pt x="1289306" y="135414"/>
                  </a:lnTo>
                  <a:lnTo>
                    <a:pt x="0" y="135414"/>
                  </a:lnTo>
                  <a:close/>
                </a:path>
              </a:pathLst>
            </a:custGeom>
            <a:solidFill>
              <a:srgbClr val="C5EBDF"/>
            </a:solidFill>
          </p:spPr>
        </p:sp>
        <p:sp>
          <p:nvSpPr>
            <p:cNvPr id="6" name="TextBox 6"/>
            <p:cNvSpPr txBox="1"/>
            <p:nvPr/>
          </p:nvSpPr>
          <p:spPr>
            <a:xfrm>
              <a:off x="0" y="-19050"/>
              <a:ext cx="1289306" cy="154464"/>
            </a:xfrm>
            <a:prstGeom prst="rect">
              <a:avLst/>
            </a:prstGeom>
          </p:spPr>
          <p:txBody>
            <a:bodyPr lIns="50800" tIns="50800" rIns="50800" bIns="50800" rtlCol="0" anchor="ctr"/>
            <a:lstStyle/>
            <a:p>
              <a:pPr algn="ctr">
                <a:lnSpc>
                  <a:spcPts val="2859"/>
                </a:lnSpc>
              </a:pPr>
              <a:r>
                <a:rPr lang="en-US" sz="2199" dirty="0">
                  <a:solidFill>
                    <a:srgbClr val="000000"/>
                  </a:solidFill>
                  <a:latin typeface="Open Sauce"/>
                </a:rPr>
                <a:t>Introduction</a:t>
              </a:r>
            </a:p>
          </p:txBody>
        </p:sp>
      </p:grpSp>
      <p:sp>
        <p:nvSpPr>
          <p:cNvPr id="7" name="TextBox 7"/>
          <p:cNvSpPr txBox="1"/>
          <p:nvPr/>
        </p:nvSpPr>
        <p:spPr>
          <a:xfrm>
            <a:off x="4982644" y="1019175"/>
            <a:ext cx="8818172" cy="1503617"/>
          </a:xfrm>
          <a:prstGeom prst="rect">
            <a:avLst/>
          </a:prstGeom>
        </p:spPr>
        <p:txBody>
          <a:bodyPr lIns="0" tIns="0" rIns="0" bIns="0" rtlCol="0" anchor="t">
            <a:spAutoFit/>
          </a:bodyPr>
          <a:lstStyle/>
          <a:p>
            <a:pPr algn="ctr">
              <a:lnSpc>
                <a:spcPts val="14336"/>
              </a:lnSpc>
            </a:pPr>
            <a:r>
              <a:rPr lang="en-US" sz="5000" dirty="0">
                <a:latin typeface="Barlow Bold Italics"/>
              </a:rPr>
              <a:t>CONTENT</a:t>
            </a:r>
          </a:p>
        </p:txBody>
      </p:sp>
      <p:sp>
        <p:nvSpPr>
          <p:cNvPr id="9" name="TextBox 9"/>
          <p:cNvSpPr txBox="1"/>
          <p:nvPr/>
        </p:nvSpPr>
        <p:spPr>
          <a:xfrm>
            <a:off x="6534468" y="2972718"/>
            <a:ext cx="907066" cy="782265"/>
          </a:xfrm>
          <a:prstGeom prst="rect">
            <a:avLst/>
          </a:prstGeom>
        </p:spPr>
        <p:txBody>
          <a:bodyPr lIns="0" tIns="0" rIns="0" bIns="0" rtlCol="0" anchor="t">
            <a:spAutoFit/>
          </a:bodyPr>
          <a:lstStyle/>
          <a:p>
            <a:pPr algn="ctr">
              <a:lnSpc>
                <a:spcPts val="6122"/>
              </a:lnSpc>
            </a:pPr>
            <a:r>
              <a:rPr lang="en-US" sz="5102" dirty="0">
                <a:latin typeface="Barlow Ultra-Bold Italics"/>
              </a:rPr>
              <a:t>01</a:t>
            </a:r>
          </a:p>
        </p:txBody>
      </p:sp>
      <p:grpSp>
        <p:nvGrpSpPr>
          <p:cNvPr id="10" name="Group 10"/>
          <p:cNvGrpSpPr/>
          <p:nvPr/>
        </p:nvGrpSpPr>
        <p:grpSpPr>
          <a:xfrm>
            <a:off x="7441534" y="3911199"/>
            <a:ext cx="4895333" cy="514151"/>
            <a:chOff x="0" y="0"/>
            <a:chExt cx="1289306" cy="135414"/>
          </a:xfrm>
        </p:grpSpPr>
        <p:sp>
          <p:nvSpPr>
            <p:cNvPr id="11" name="Freeform 11"/>
            <p:cNvSpPr/>
            <p:nvPr/>
          </p:nvSpPr>
          <p:spPr>
            <a:xfrm>
              <a:off x="0" y="0"/>
              <a:ext cx="1289306" cy="135414"/>
            </a:xfrm>
            <a:custGeom>
              <a:avLst/>
              <a:gdLst/>
              <a:ahLst/>
              <a:cxnLst/>
              <a:rect l="l" t="t" r="r" b="b"/>
              <a:pathLst>
                <a:path w="1289306" h="135414">
                  <a:moveTo>
                    <a:pt x="0" y="0"/>
                  </a:moveTo>
                  <a:lnTo>
                    <a:pt x="1289306" y="0"/>
                  </a:lnTo>
                  <a:lnTo>
                    <a:pt x="1289306" y="135414"/>
                  </a:lnTo>
                  <a:lnTo>
                    <a:pt x="0" y="135414"/>
                  </a:lnTo>
                  <a:close/>
                </a:path>
              </a:pathLst>
            </a:custGeom>
            <a:solidFill>
              <a:srgbClr val="C5EBDF"/>
            </a:solidFill>
            <a:ln cap="sq">
              <a:noFill/>
              <a:prstDash val="solid"/>
              <a:miter/>
            </a:ln>
          </p:spPr>
        </p:sp>
        <p:sp>
          <p:nvSpPr>
            <p:cNvPr id="12" name="TextBox 12"/>
            <p:cNvSpPr txBox="1"/>
            <p:nvPr/>
          </p:nvSpPr>
          <p:spPr>
            <a:xfrm>
              <a:off x="0" y="-19050"/>
              <a:ext cx="1289306" cy="154464"/>
            </a:xfrm>
            <a:prstGeom prst="rect">
              <a:avLst/>
            </a:prstGeom>
          </p:spPr>
          <p:txBody>
            <a:bodyPr lIns="50800" tIns="50800" rIns="50800" bIns="50800" rtlCol="0" anchor="ctr"/>
            <a:lstStyle/>
            <a:p>
              <a:pPr marL="0" lvl="0" indent="0" algn="ctr">
                <a:lnSpc>
                  <a:spcPts val="2859"/>
                </a:lnSpc>
                <a:spcBef>
                  <a:spcPct val="0"/>
                </a:spcBef>
              </a:pPr>
              <a:r>
                <a:rPr lang="en-US" sz="2199" dirty="0">
                  <a:solidFill>
                    <a:srgbClr val="000000"/>
                  </a:solidFill>
                  <a:latin typeface="Open Sauce"/>
                </a:rPr>
                <a:t>Asymptotic notations</a:t>
              </a:r>
            </a:p>
          </p:txBody>
        </p:sp>
      </p:grpSp>
      <p:sp>
        <p:nvSpPr>
          <p:cNvPr id="13" name="TextBox 13"/>
          <p:cNvSpPr txBox="1"/>
          <p:nvPr/>
        </p:nvSpPr>
        <p:spPr>
          <a:xfrm>
            <a:off x="6534468" y="3744192"/>
            <a:ext cx="907066" cy="782265"/>
          </a:xfrm>
          <a:prstGeom prst="rect">
            <a:avLst/>
          </a:prstGeom>
        </p:spPr>
        <p:txBody>
          <a:bodyPr lIns="0" tIns="0" rIns="0" bIns="0" rtlCol="0" anchor="t">
            <a:spAutoFit/>
          </a:bodyPr>
          <a:lstStyle/>
          <a:p>
            <a:pPr algn="ctr">
              <a:lnSpc>
                <a:spcPts val="6122"/>
              </a:lnSpc>
            </a:pPr>
            <a:r>
              <a:rPr lang="en-US" sz="5102" dirty="0">
                <a:latin typeface="Barlow Ultra-Bold Italics"/>
              </a:rPr>
              <a:t>02</a:t>
            </a:r>
          </a:p>
        </p:txBody>
      </p:sp>
      <p:grpSp>
        <p:nvGrpSpPr>
          <p:cNvPr id="14" name="Group 14"/>
          <p:cNvGrpSpPr/>
          <p:nvPr/>
        </p:nvGrpSpPr>
        <p:grpSpPr>
          <a:xfrm>
            <a:off x="7441534" y="4764007"/>
            <a:ext cx="4895333" cy="514151"/>
            <a:chOff x="0" y="0"/>
            <a:chExt cx="1289306" cy="135414"/>
          </a:xfrm>
        </p:grpSpPr>
        <p:sp>
          <p:nvSpPr>
            <p:cNvPr id="15" name="Freeform 15"/>
            <p:cNvSpPr/>
            <p:nvPr/>
          </p:nvSpPr>
          <p:spPr>
            <a:xfrm>
              <a:off x="0" y="0"/>
              <a:ext cx="1289306" cy="135414"/>
            </a:xfrm>
            <a:custGeom>
              <a:avLst/>
              <a:gdLst/>
              <a:ahLst/>
              <a:cxnLst/>
              <a:rect l="l" t="t" r="r" b="b"/>
              <a:pathLst>
                <a:path w="1289306" h="135414">
                  <a:moveTo>
                    <a:pt x="0" y="0"/>
                  </a:moveTo>
                  <a:lnTo>
                    <a:pt x="1289306" y="0"/>
                  </a:lnTo>
                  <a:lnTo>
                    <a:pt x="1289306" y="135414"/>
                  </a:lnTo>
                  <a:lnTo>
                    <a:pt x="0" y="135414"/>
                  </a:lnTo>
                  <a:close/>
                </a:path>
              </a:pathLst>
            </a:custGeom>
            <a:solidFill>
              <a:srgbClr val="C5EBDF"/>
            </a:solidFill>
          </p:spPr>
        </p:sp>
        <p:sp>
          <p:nvSpPr>
            <p:cNvPr id="16" name="TextBox 16"/>
            <p:cNvSpPr txBox="1"/>
            <p:nvPr/>
          </p:nvSpPr>
          <p:spPr>
            <a:xfrm>
              <a:off x="0" y="-19050"/>
              <a:ext cx="1289306" cy="154464"/>
            </a:xfrm>
            <a:prstGeom prst="rect">
              <a:avLst/>
            </a:prstGeom>
          </p:spPr>
          <p:txBody>
            <a:bodyPr lIns="50800" tIns="50800" rIns="50800" bIns="50800" rtlCol="0" anchor="ctr"/>
            <a:lstStyle/>
            <a:p>
              <a:pPr algn="ctr">
                <a:lnSpc>
                  <a:spcPts val="2859"/>
                </a:lnSpc>
              </a:pPr>
              <a:r>
                <a:rPr lang="en-US" sz="2199" dirty="0">
                  <a:solidFill>
                    <a:srgbClr val="000000"/>
                  </a:solidFill>
                  <a:latin typeface="Open Sauce"/>
                </a:rPr>
                <a:t>Mathematical Analysis of non recursive algorithm</a:t>
              </a:r>
            </a:p>
          </p:txBody>
        </p:sp>
      </p:grpSp>
      <p:sp>
        <p:nvSpPr>
          <p:cNvPr id="17" name="TextBox 17"/>
          <p:cNvSpPr txBox="1"/>
          <p:nvPr/>
        </p:nvSpPr>
        <p:spPr>
          <a:xfrm>
            <a:off x="6534468" y="4596999"/>
            <a:ext cx="907066" cy="782265"/>
          </a:xfrm>
          <a:prstGeom prst="rect">
            <a:avLst/>
          </a:prstGeom>
        </p:spPr>
        <p:txBody>
          <a:bodyPr lIns="0" tIns="0" rIns="0" bIns="0" rtlCol="0" anchor="t">
            <a:spAutoFit/>
          </a:bodyPr>
          <a:lstStyle/>
          <a:p>
            <a:pPr algn="ctr">
              <a:lnSpc>
                <a:spcPts val="6122"/>
              </a:lnSpc>
            </a:pPr>
            <a:r>
              <a:rPr lang="en-US" sz="5102" dirty="0">
                <a:latin typeface="Barlow Ultra-Bold Italics"/>
              </a:rPr>
              <a:t>03</a:t>
            </a:r>
          </a:p>
        </p:txBody>
      </p:sp>
      <p:grpSp>
        <p:nvGrpSpPr>
          <p:cNvPr id="18" name="Group 18"/>
          <p:cNvGrpSpPr/>
          <p:nvPr/>
        </p:nvGrpSpPr>
        <p:grpSpPr>
          <a:xfrm>
            <a:off x="7441534" y="5535481"/>
            <a:ext cx="4895333" cy="514151"/>
            <a:chOff x="0" y="0"/>
            <a:chExt cx="1289306" cy="135414"/>
          </a:xfrm>
        </p:grpSpPr>
        <p:sp>
          <p:nvSpPr>
            <p:cNvPr id="19" name="Freeform 19"/>
            <p:cNvSpPr/>
            <p:nvPr/>
          </p:nvSpPr>
          <p:spPr>
            <a:xfrm>
              <a:off x="0" y="0"/>
              <a:ext cx="1289306" cy="135414"/>
            </a:xfrm>
            <a:custGeom>
              <a:avLst/>
              <a:gdLst/>
              <a:ahLst/>
              <a:cxnLst/>
              <a:rect l="l" t="t" r="r" b="b"/>
              <a:pathLst>
                <a:path w="1289306" h="135414">
                  <a:moveTo>
                    <a:pt x="0" y="0"/>
                  </a:moveTo>
                  <a:lnTo>
                    <a:pt x="1289306" y="0"/>
                  </a:lnTo>
                  <a:lnTo>
                    <a:pt x="1289306" y="135414"/>
                  </a:lnTo>
                  <a:lnTo>
                    <a:pt x="0" y="135414"/>
                  </a:lnTo>
                  <a:close/>
                </a:path>
              </a:pathLst>
            </a:custGeom>
            <a:solidFill>
              <a:srgbClr val="C5EBDF"/>
            </a:solidFill>
            <a:ln cap="sq">
              <a:noFill/>
              <a:prstDash val="solid"/>
              <a:miter/>
            </a:ln>
          </p:spPr>
          <p:txBody>
            <a:bodyPr/>
            <a:lstStyle/>
            <a:p>
              <a:endParaRPr lang="en-IN" dirty="0"/>
            </a:p>
          </p:txBody>
        </p:sp>
        <p:sp>
          <p:nvSpPr>
            <p:cNvPr id="20" name="TextBox 20"/>
            <p:cNvSpPr txBox="1"/>
            <p:nvPr/>
          </p:nvSpPr>
          <p:spPr>
            <a:xfrm>
              <a:off x="0" y="-19050"/>
              <a:ext cx="1289306" cy="154464"/>
            </a:xfrm>
            <a:prstGeom prst="rect">
              <a:avLst/>
            </a:prstGeom>
          </p:spPr>
          <p:txBody>
            <a:bodyPr lIns="50800" tIns="50800" rIns="50800" bIns="50800" rtlCol="0" anchor="ctr"/>
            <a:lstStyle/>
            <a:p>
              <a:pPr algn="ctr">
                <a:lnSpc>
                  <a:spcPts val="2859"/>
                </a:lnSpc>
              </a:pPr>
              <a:r>
                <a:rPr lang="en-US" sz="2199" dirty="0">
                  <a:solidFill>
                    <a:srgbClr val="000000"/>
                  </a:solidFill>
                  <a:latin typeface="Open Sauce"/>
                </a:rPr>
                <a:t>Mathematical Analysis of  recursive algorithm</a:t>
              </a:r>
            </a:p>
          </p:txBody>
        </p:sp>
      </p:grpSp>
      <p:sp>
        <p:nvSpPr>
          <p:cNvPr id="21" name="TextBox 21"/>
          <p:cNvSpPr txBox="1"/>
          <p:nvPr/>
        </p:nvSpPr>
        <p:spPr>
          <a:xfrm>
            <a:off x="6534468" y="5368473"/>
            <a:ext cx="907066" cy="782265"/>
          </a:xfrm>
          <a:prstGeom prst="rect">
            <a:avLst/>
          </a:prstGeom>
        </p:spPr>
        <p:txBody>
          <a:bodyPr lIns="0" tIns="0" rIns="0" bIns="0" rtlCol="0" anchor="t">
            <a:spAutoFit/>
          </a:bodyPr>
          <a:lstStyle/>
          <a:p>
            <a:pPr algn="ctr">
              <a:lnSpc>
                <a:spcPts val="6122"/>
              </a:lnSpc>
            </a:pPr>
            <a:r>
              <a:rPr lang="en-US" sz="5102" dirty="0">
                <a:latin typeface="Barlow Ultra-Bold Italics"/>
              </a:rPr>
              <a:t>04</a:t>
            </a:r>
          </a:p>
        </p:txBody>
      </p:sp>
      <p:grpSp>
        <p:nvGrpSpPr>
          <p:cNvPr id="22" name="Group 22"/>
          <p:cNvGrpSpPr/>
          <p:nvPr/>
        </p:nvGrpSpPr>
        <p:grpSpPr>
          <a:xfrm>
            <a:off x="7460504" y="6302364"/>
            <a:ext cx="4895333" cy="514151"/>
            <a:chOff x="0" y="0"/>
            <a:chExt cx="1289306" cy="135414"/>
          </a:xfrm>
        </p:grpSpPr>
        <p:sp>
          <p:nvSpPr>
            <p:cNvPr id="23" name="Freeform 23"/>
            <p:cNvSpPr/>
            <p:nvPr/>
          </p:nvSpPr>
          <p:spPr>
            <a:xfrm>
              <a:off x="0" y="0"/>
              <a:ext cx="1289306" cy="135414"/>
            </a:xfrm>
            <a:custGeom>
              <a:avLst/>
              <a:gdLst/>
              <a:ahLst/>
              <a:cxnLst/>
              <a:rect l="l" t="t" r="r" b="b"/>
              <a:pathLst>
                <a:path w="1289306" h="135414">
                  <a:moveTo>
                    <a:pt x="0" y="0"/>
                  </a:moveTo>
                  <a:lnTo>
                    <a:pt x="1289306" y="0"/>
                  </a:lnTo>
                  <a:lnTo>
                    <a:pt x="1289306" y="135414"/>
                  </a:lnTo>
                  <a:lnTo>
                    <a:pt x="0" y="135414"/>
                  </a:lnTo>
                  <a:close/>
                </a:path>
              </a:pathLst>
            </a:custGeom>
            <a:solidFill>
              <a:srgbClr val="C5EBDF"/>
            </a:solidFill>
            <a:ln cap="sq">
              <a:noFill/>
              <a:prstDash val="solid"/>
              <a:miter/>
            </a:ln>
          </p:spPr>
        </p:sp>
        <p:sp>
          <p:nvSpPr>
            <p:cNvPr id="24" name="TextBox 24"/>
            <p:cNvSpPr txBox="1"/>
            <p:nvPr/>
          </p:nvSpPr>
          <p:spPr>
            <a:xfrm>
              <a:off x="0" y="-19050"/>
              <a:ext cx="1289306" cy="154464"/>
            </a:xfrm>
            <a:prstGeom prst="rect">
              <a:avLst/>
            </a:prstGeom>
          </p:spPr>
          <p:txBody>
            <a:bodyPr lIns="50800" tIns="50800" rIns="50800" bIns="50800" rtlCol="0" anchor="ctr"/>
            <a:lstStyle/>
            <a:p>
              <a:pPr marL="0" lvl="0" indent="0" algn="ctr">
                <a:lnSpc>
                  <a:spcPts val="2859"/>
                </a:lnSpc>
                <a:spcBef>
                  <a:spcPct val="0"/>
                </a:spcBef>
              </a:pPr>
              <a:r>
                <a:rPr lang="en-US" sz="2199" dirty="0">
                  <a:solidFill>
                    <a:srgbClr val="000000"/>
                  </a:solidFill>
                  <a:latin typeface="Open Sauce"/>
                </a:rPr>
                <a:t>Selection sort &amp; Bubble sort</a:t>
              </a:r>
            </a:p>
          </p:txBody>
        </p:sp>
      </p:grpSp>
      <p:sp>
        <p:nvSpPr>
          <p:cNvPr id="25" name="TextBox 25"/>
          <p:cNvSpPr txBox="1"/>
          <p:nvPr/>
        </p:nvSpPr>
        <p:spPr>
          <a:xfrm>
            <a:off x="6553439" y="6135356"/>
            <a:ext cx="907066" cy="782265"/>
          </a:xfrm>
          <a:prstGeom prst="rect">
            <a:avLst/>
          </a:prstGeom>
        </p:spPr>
        <p:txBody>
          <a:bodyPr lIns="0" tIns="0" rIns="0" bIns="0" rtlCol="0" anchor="t">
            <a:spAutoFit/>
          </a:bodyPr>
          <a:lstStyle/>
          <a:p>
            <a:pPr algn="ctr">
              <a:lnSpc>
                <a:spcPts val="6122"/>
              </a:lnSpc>
            </a:pPr>
            <a:r>
              <a:rPr lang="en-US" sz="5102" dirty="0">
                <a:latin typeface="Barlow Ultra-Bold Italics"/>
              </a:rPr>
              <a:t>05</a:t>
            </a:r>
          </a:p>
        </p:txBody>
      </p:sp>
      <p:grpSp>
        <p:nvGrpSpPr>
          <p:cNvPr id="26" name="Group 26"/>
          <p:cNvGrpSpPr/>
          <p:nvPr/>
        </p:nvGrpSpPr>
        <p:grpSpPr>
          <a:xfrm>
            <a:off x="7460504" y="7155172"/>
            <a:ext cx="4895333" cy="514151"/>
            <a:chOff x="0" y="0"/>
            <a:chExt cx="1289306" cy="135414"/>
          </a:xfrm>
        </p:grpSpPr>
        <p:sp>
          <p:nvSpPr>
            <p:cNvPr id="27" name="Freeform 27"/>
            <p:cNvSpPr/>
            <p:nvPr/>
          </p:nvSpPr>
          <p:spPr>
            <a:xfrm>
              <a:off x="0" y="0"/>
              <a:ext cx="1289306" cy="135414"/>
            </a:xfrm>
            <a:custGeom>
              <a:avLst/>
              <a:gdLst/>
              <a:ahLst/>
              <a:cxnLst/>
              <a:rect l="l" t="t" r="r" b="b"/>
              <a:pathLst>
                <a:path w="1289306" h="135414">
                  <a:moveTo>
                    <a:pt x="0" y="0"/>
                  </a:moveTo>
                  <a:lnTo>
                    <a:pt x="1289306" y="0"/>
                  </a:lnTo>
                  <a:lnTo>
                    <a:pt x="1289306" y="135414"/>
                  </a:lnTo>
                  <a:lnTo>
                    <a:pt x="0" y="135414"/>
                  </a:lnTo>
                  <a:close/>
                </a:path>
              </a:pathLst>
            </a:custGeom>
            <a:solidFill>
              <a:srgbClr val="C5EBDF"/>
            </a:solidFill>
          </p:spPr>
          <p:txBody>
            <a:bodyPr/>
            <a:lstStyle/>
            <a:p>
              <a:endParaRPr lang="en-IN" dirty="0"/>
            </a:p>
          </p:txBody>
        </p:sp>
        <p:sp>
          <p:nvSpPr>
            <p:cNvPr id="28" name="TextBox 28"/>
            <p:cNvSpPr txBox="1"/>
            <p:nvPr/>
          </p:nvSpPr>
          <p:spPr>
            <a:xfrm>
              <a:off x="0" y="-19050"/>
              <a:ext cx="1289306" cy="154464"/>
            </a:xfrm>
            <a:prstGeom prst="rect">
              <a:avLst/>
            </a:prstGeom>
          </p:spPr>
          <p:txBody>
            <a:bodyPr lIns="50800" tIns="50800" rIns="50800" bIns="50800" rtlCol="0" anchor="ctr"/>
            <a:lstStyle/>
            <a:p>
              <a:pPr algn="ctr">
                <a:lnSpc>
                  <a:spcPts val="2859"/>
                </a:lnSpc>
              </a:pPr>
              <a:r>
                <a:rPr lang="en-US" sz="2199" dirty="0">
                  <a:solidFill>
                    <a:srgbClr val="000000"/>
                  </a:solidFill>
                  <a:latin typeface="Open Sauce"/>
                </a:rPr>
                <a:t>Sequential search</a:t>
              </a:r>
            </a:p>
          </p:txBody>
        </p:sp>
      </p:grpSp>
      <p:sp>
        <p:nvSpPr>
          <p:cNvPr id="29" name="TextBox 29"/>
          <p:cNvSpPr txBox="1"/>
          <p:nvPr/>
        </p:nvSpPr>
        <p:spPr>
          <a:xfrm>
            <a:off x="6553439" y="6988164"/>
            <a:ext cx="907066" cy="782265"/>
          </a:xfrm>
          <a:prstGeom prst="rect">
            <a:avLst/>
          </a:prstGeom>
        </p:spPr>
        <p:txBody>
          <a:bodyPr lIns="0" tIns="0" rIns="0" bIns="0" rtlCol="0" anchor="t">
            <a:spAutoFit/>
          </a:bodyPr>
          <a:lstStyle/>
          <a:p>
            <a:pPr algn="ctr">
              <a:lnSpc>
                <a:spcPts val="6122"/>
              </a:lnSpc>
            </a:pPr>
            <a:r>
              <a:rPr lang="en-US" sz="5102" dirty="0">
                <a:latin typeface="Barlow Ultra-Bold Italics"/>
              </a:rPr>
              <a:t>06</a:t>
            </a:r>
          </a:p>
        </p:txBody>
      </p:sp>
      <p:grpSp>
        <p:nvGrpSpPr>
          <p:cNvPr id="30" name="Group 30"/>
          <p:cNvGrpSpPr/>
          <p:nvPr/>
        </p:nvGrpSpPr>
        <p:grpSpPr>
          <a:xfrm>
            <a:off x="7460504" y="7926645"/>
            <a:ext cx="4895333" cy="514151"/>
            <a:chOff x="0" y="0"/>
            <a:chExt cx="1289306" cy="135414"/>
          </a:xfrm>
        </p:grpSpPr>
        <p:sp>
          <p:nvSpPr>
            <p:cNvPr id="31" name="Freeform 31"/>
            <p:cNvSpPr/>
            <p:nvPr/>
          </p:nvSpPr>
          <p:spPr>
            <a:xfrm>
              <a:off x="0" y="0"/>
              <a:ext cx="1289306" cy="135414"/>
            </a:xfrm>
            <a:custGeom>
              <a:avLst/>
              <a:gdLst/>
              <a:ahLst/>
              <a:cxnLst/>
              <a:rect l="l" t="t" r="r" b="b"/>
              <a:pathLst>
                <a:path w="1289306" h="135414">
                  <a:moveTo>
                    <a:pt x="0" y="0"/>
                  </a:moveTo>
                  <a:lnTo>
                    <a:pt x="1289306" y="0"/>
                  </a:lnTo>
                  <a:lnTo>
                    <a:pt x="1289306" y="135414"/>
                  </a:lnTo>
                  <a:lnTo>
                    <a:pt x="0" y="135414"/>
                  </a:lnTo>
                  <a:close/>
                </a:path>
              </a:pathLst>
            </a:custGeom>
            <a:solidFill>
              <a:srgbClr val="C5EBDF"/>
            </a:solidFill>
            <a:ln cap="sq">
              <a:noFill/>
              <a:prstDash val="solid"/>
              <a:miter/>
            </a:ln>
          </p:spPr>
        </p:sp>
        <p:sp>
          <p:nvSpPr>
            <p:cNvPr id="32" name="TextBox 32"/>
            <p:cNvSpPr txBox="1"/>
            <p:nvPr/>
          </p:nvSpPr>
          <p:spPr>
            <a:xfrm>
              <a:off x="0" y="-19050"/>
              <a:ext cx="1289306" cy="154464"/>
            </a:xfrm>
            <a:prstGeom prst="rect">
              <a:avLst/>
            </a:prstGeom>
          </p:spPr>
          <p:txBody>
            <a:bodyPr lIns="50800" tIns="50800" rIns="50800" bIns="50800" rtlCol="0" anchor="ctr"/>
            <a:lstStyle/>
            <a:p>
              <a:pPr marL="0" lvl="0" indent="0" algn="ctr">
                <a:lnSpc>
                  <a:spcPts val="2859"/>
                </a:lnSpc>
                <a:spcBef>
                  <a:spcPct val="0"/>
                </a:spcBef>
              </a:pPr>
              <a:r>
                <a:rPr lang="en-US" sz="2199" dirty="0">
                  <a:solidFill>
                    <a:srgbClr val="000000"/>
                  </a:solidFill>
                  <a:latin typeface="Open Sauce"/>
                </a:rPr>
                <a:t>Brute Force string Matching</a:t>
              </a:r>
            </a:p>
          </p:txBody>
        </p:sp>
      </p:grpSp>
      <p:sp>
        <p:nvSpPr>
          <p:cNvPr id="33" name="TextBox 33"/>
          <p:cNvSpPr txBox="1"/>
          <p:nvPr/>
        </p:nvSpPr>
        <p:spPr>
          <a:xfrm>
            <a:off x="6553439" y="7759638"/>
            <a:ext cx="907066" cy="782265"/>
          </a:xfrm>
          <a:prstGeom prst="rect">
            <a:avLst/>
          </a:prstGeom>
        </p:spPr>
        <p:txBody>
          <a:bodyPr lIns="0" tIns="0" rIns="0" bIns="0" rtlCol="0" anchor="t">
            <a:spAutoFit/>
          </a:bodyPr>
          <a:lstStyle/>
          <a:p>
            <a:pPr algn="ctr">
              <a:lnSpc>
                <a:spcPts val="6122"/>
              </a:lnSpc>
            </a:pPr>
            <a:r>
              <a:rPr lang="en-US" sz="5102" dirty="0">
                <a:latin typeface="Barlow Ultra-Bold Italics"/>
              </a:rPr>
              <a:t>07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518" b="-8518"/>
            </a:stretch>
          </a:blipFill>
        </p:spPr>
      </p:sp>
      <p:grpSp>
        <p:nvGrpSpPr>
          <p:cNvPr id="3" name="Group 3"/>
          <p:cNvGrpSpPr/>
          <p:nvPr/>
        </p:nvGrpSpPr>
        <p:grpSpPr>
          <a:xfrm>
            <a:off x="2296836" y="-1249660"/>
            <a:ext cx="14083112" cy="12424107"/>
            <a:chOff x="0" y="0"/>
            <a:chExt cx="3709132" cy="3272193"/>
          </a:xfrm>
        </p:grpSpPr>
        <p:sp>
          <p:nvSpPr>
            <p:cNvPr id="4" name="Freeform 4"/>
            <p:cNvSpPr/>
            <p:nvPr/>
          </p:nvSpPr>
          <p:spPr>
            <a:xfrm>
              <a:off x="0" y="0"/>
              <a:ext cx="3709133" cy="3272193"/>
            </a:xfrm>
            <a:custGeom>
              <a:avLst/>
              <a:gdLst/>
              <a:ahLst/>
              <a:cxnLst/>
              <a:rect l="l" t="t" r="r" b="b"/>
              <a:pathLst>
                <a:path w="3709133" h="3272193">
                  <a:moveTo>
                    <a:pt x="41780" y="0"/>
                  </a:moveTo>
                  <a:lnTo>
                    <a:pt x="3667353" y="0"/>
                  </a:lnTo>
                  <a:cubicBezTo>
                    <a:pt x="3690427" y="0"/>
                    <a:pt x="3709133" y="18705"/>
                    <a:pt x="3709133" y="41780"/>
                  </a:cubicBezTo>
                  <a:lnTo>
                    <a:pt x="3709133" y="3230413"/>
                  </a:lnTo>
                  <a:cubicBezTo>
                    <a:pt x="3709133" y="3241494"/>
                    <a:pt x="3704731" y="3252120"/>
                    <a:pt x="3696896" y="3259956"/>
                  </a:cubicBezTo>
                  <a:cubicBezTo>
                    <a:pt x="3689060" y="3267791"/>
                    <a:pt x="3678434" y="3272193"/>
                    <a:pt x="3667353" y="3272193"/>
                  </a:cubicBezTo>
                  <a:lnTo>
                    <a:pt x="41780" y="3272193"/>
                  </a:lnTo>
                  <a:cubicBezTo>
                    <a:pt x="30699" y="3272193"/>
                    <a:pt x="20072" y="3267791"/>
                    <a:pt x="12237" y="3259956"/>
                  </a:cubicBezTo>
                  <a:cubicBezTo>
                    <a:pt x="4402" y="3252120"/>
                    <a:pt x="0" y="3241494"/>
                    <a:pt x="0" y="3230413"/>
                  </a:cubicBezTo>
                  <a:lnTo>
                    <a:pt x="0" y="41780"/>
                  </a:lnTo>
                  <a:cubicBezTo>
                    <a:pt x="0" y="30699"/>
                    <a:pt x="4402" y="20072"/>
                    <a:pt x="12237" y="12237"/>
                  </a:cubicBezTo>
                  <a:cubicBezTo>
                    <a:pt x="20072" y="4402"/>
                    <a:pt x="30699" y="0"/>
                    <a:pt x="41780" y="0"/>
                  </a:cubicBezTo>
                  <a:close/>
                </a:path>
              </a:pathLst>
            </a:custGeom>
            <a:solidFill>
              <a:srgbClr val="FFFFFF">
                <a:alpha val="95686"/>
              </a:srgbClr>
            </a:solidFill>
          </p:spPr>
        </p:sp>
        <p:sp>
          <p:nvSpPr>
            <p:cNvPr id="5" name="TextBox 5"/>
            <p:cNvSpPr txBox="1"/>
            <p:nvPr/>
          </p:nvSpPr>
          <p:spPr>
            <a:xfrm>
              <a:off x="0" y="-19050"/>
              <a:ext cx="3709132" cy="3291243"/>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2883642" y="952500"/>
            <a:ext cx="8728890" cy="676275"/>
          </a:xfrm>
          <a:prstGeom prst="rect">
            <a:avLst/>
          </a:prstGeom>
        </p:spPr>
        <p:txBody>
          <a:bodyPr lIns="0" tIns="0" rIns="0" bIns="0" rtlCol="0" anchor="t">
            <a:spAutoFit/>
          </a:bodyPr>
          <a:lstStyle/>
          <a:p>
            <a:pPr algn="l">
              <a:lnSpc>
                <a:spcPts val="4799"/>
              </a:lnSpc>
            </a:pPr>
            <a:r>
              <a:rPr lang="en-US" sz="3999" dirty="0">
                <a:solidFill>
                  <a:srgbClr val="000000"/>
                </a:solidFill>
                <a:latin typeface="Times New Roman Ultra-Bold"/>
              </a:rPr>
              <a:t>INTRODUCTION</a:t>
            </a:r>
          </a:p>
        </p:txBody>
      </p:sp>
      <p:sp>
        <p:nvSpPr>
          <p:cNvPr id="7" name="TextBox 7"/>
          <p:cNvSpPr txBox="1"/>
          <p:nvPr/>
        </p:nvSpPr>
        <p:spPr>
          <a:xfrm>
            <a:off x="2883642" y="1911700"/>
            <a:ext cx="13027645" cy="1647825"/>
          </a:xfrm>
          <a:prstGeom prst="rect">
            <a:avLst/>
          </a:prstGeom>
        </p:spPr>
        <p:txBody>
          <a:bodyPr lIns="0" tIns="0" rIns="0" bIns="0" rtlCol="0" anchor="t">
            <a:spAutoFit/>
          </a:bodyPr>
          <a:lstStyle/>
          <a:p>
            <a:pPr algn="l">
              <a:lnSpc>
                <a:spcPts val="4200"/>
              </a:lnSpc>
            </a:pPr>
            <a:r>
              <a:rPr lang="en-US" sz="3000" dirty="0">
                <a:solidFill>
                  <a:srgbClr val="100F0D"/>
                </a:solidFill>
                <a:latin typeface="Times New Roman Bold"/>
              </a:rPr>
              <a:t>What is an Algorithm?</a:t>
            </a:r>
          </a:p>
          <a:p>
            <a:pPr algn="l">
              <a:lnSpc>
                <a:spcPts val="4200"/>
              </a:lnSpc>
            </a:pPr>
            <a:r>
              <a:rPr lang="en-US" sz="3000" dirty="0">
                <a:solidFill>
                  <a:srgbClr val="100F0D"/>
                </a:solidFill>
                <a:latin typeface="Times New Roman"/>
              </a:rPr>
              <a:t>  An Algorithm is a sequence of an instructions/commands for solving a given problem.</a:t>
            </a:r>
          </a:p>
        </p:txBody>
      </p:sp>
      <p:sp>
        <p:nvSpPr>
          <p:cNvPr id="8" name="TextBox 8"/>
          <p:cNvSpPr txBox="1"/>
          <p:nvPr/>
        </p:nvSpPr>
        <p:spPr>
          <a:xfrm>
            <a:off x="2883642" y="4061493"/>
            <a:ext cx="12782815" cy="4848225"/>
          </a:xfrm>
          <a:prstGeom prst="rect">
            <a:avLst/>
          </a:prstGeom>
        </p:spPr>
        <p:txBody>
          <a:bodyPr lIns="0" tIns="0" rIns="0" bIns="0" rtlCol="0" anchor="t">
            <a:spAutoFit/>
          </a:bodyPr>
          <a:lstStyle/>
          <a:p>
            <a:pPr algn="l">
              <a:lnSpc>
                <a:spcPts val="4200"/>
              </a:lnSpc>
            </a:pPr>
            <a:r>
              <a:rPr lang="en-US" sz="3000" dirty="0">
                <a:solidFill>
                  <a:srgbClr val="100F0D"/>
                </a:solidFill>
                <a:latin typeface="Times New Roman Bold"/>
              </a:rPr>
              <a:t>Representation of Algorithm</a:t>
            </a:r>
          </a:p>
          <a:p>
            <a:pPr algn="l">
              <a:lnSpc>
                <a:spcPts val="4200"/>
              </a:lnSpc>
            </a:pPr>
            <a:r>
              <a:rPr lang="en-US" sz="3000" dirty="0">
                <a:solidFill>
                  <a:srgbClr val="100F0D"/>
                </a:solidFill>
                <a:latin typeface="Times New Roman Bold"/>
              </a:rPr>
              <a:t>   </a:t>
            </a:r>
            <a:r>
              <a:rPr lang="en-US" sz="3000" dirty="0">
                <a:solidFill>
                  <a:srgbClr val="100F0D"/>
                </a:solidFill>
                <a:latin typeface="Times New Roman"/>
              </a:rPr>
              <a:t>We can represent Algorithms using:</a:t>
            </a:r>
          </a:p>
          <a:p>
            <a:pPr marL="647700" lvl="1" indent="-323850" algn="l">
              <a:lnSpc>
                <a:spcPts val="4200"/>
              </a:lnSpc>
              <a:buFont typeface="Arial"/>
              <a:buChar char="•"/>
            </a:pPr>
            <a:r>
              <a:rPr lang="en-US" sz="3000" dirty="0">
                <a:solidFill>
                  <a:srgbClr val="100F0D"/>
                </a:solidFill>
                <a:latin typeface="Times New Roman Bold"/>
              </a:rPr>
              <a:t>Pseudocode: </a:t>
            </a:r>
            <a:r>
              <a:rPr lang="en-US" sz="3000" dirty="0">
                <a:solidFill>
                  <a:srgbClr val="100F0D"/>
                </a:solidFill>
                <a:latin typeface="Times New Roman"/>
              </a:rPr>
              <a:t>A Pseudocode is defined as a step-by-step description of an algorithm. Pseudocode does not use any programming language in its representation instead it uses the simple English language text as it is intended for human understanding rather than machine reading.</a:t>
            </a:r>
          </a:p>
          <a:p>
            <a:pPr marL="647700" lvl="1" indent="-323850" algn="l">
              <a:lnSpc>
                <a:spcPts val="4200"/>
              </a:lnSpc>
              <a:buFont typeface="Arial"/>
              <a:buChar char="•"/>
            </a:pPr>
            <a:r>
              <a:rPr lang="en-US" sz="3000" dirty="0">
                <a:solidFill>
                  <a:srgbClr val="100F0D"/>
                </a:solidFill>
                <a:latin typeface="Times New Roman Bold"/>
              </a:rPr>
              <a:t>Flowcharts:</a:t>
            </a:r>
            <a:r>
              <a:rPr lang="en-US" sz="3000" dirty="0">
                <a:solidFill>
                  <a:srgbClr val="100F0D"/>
                </a:solidFill>
                <a:latin typeface="Times New Roman"/>
              </a:rPr>
              <a:t> Visual diagrams illustrating the flow of the algorithm with decision points, paths, and conclusions.</a:t>
            </a:r>
          </a:p>
          <a:p>
            <a:pPr algn="l">
              <a:lnSpc>
                <a:spcPts val="4200"/>
              </a:lnSpc>
            </a:pPr>
            <a:endParaRPr lang="en-US" sz="3000" dirty="0">
              <a:solidFill>
                <a:srgbClr val="100F0D"/>
              </a:solid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96172" y="1537566"/>
            <a:ext cx="16190248" cy="6981825"/>
          </a:xfrm>
          <a:prstGeom prst="rect">
            <a:avLst/>
          </a:prstGeom>
        </p:spPr>
        <p:txBody>
          <a:bodyPr lIns="0" tIns="0" rIns="0" bIns="0" rtlCol="0" anchor="t">
            <a:spAutoFit/>
          </a:bodyPr>
          <a:lstStyle/>
          <a:p>
            <a:pPr algn="l">
              <a:lnSpc>
                <a:spcPts val="4200"/>
              </a:lnSpc>
            </a:pPr>
            <a:r>
              <a:rPr lang="en-US" sz="3000" dirty="0">
                <a:solidFill>
                  <a:srgbClr val="100F0D"/>
                </a:solidFill>
                <a:latin typeface="Times New Roman Bold"/>
              </a:rPr>
              <a:t>An algorithm must satisfy the following criteria:</a:t>
            </a:r>
          </a:p>
          <a:p>
            <a:pPr algn="l">
              <a:lnSpc>
                <a:spcPts val="4200"/>
              </a:lnSpc>
            </a:pPr>
            <a:endParaRPr lang="en-US" sz="3000" dirty="0">
              <a:solidFill>
                <a:srgbClr val="100F0D"/>
              </a:solidFill>
              <a:latin typeface="Times New Roman Bold"/>
            </a:endParaRPr>
          </a:p>
          <a:p>
            <a:pPr algn="l">
              <a:lnSpc>
                <a:spcPts val="4200"/>
              </a:lnSpc>
            </a:pPr>
            <a:r>
              <a:rPr lang="en-US" sz="3000" dirty="0">
                <a:solidFill>
                  <a:srgbClr val="100F0D"/>
                </a:solidFill>
                <a:latin typeface="Times New Roman Bold"/>
              </a:rPr>
              <a:t>1. Input:</a:t>
            </a:r>
            <a:r>
              <a:rPr lang="en-US" sz="3000" dirty="0">
                <a:solidFill>
                  <a:srgbClr val="100F0D"/>
                </a:solidFill>
                <a:latin typeface="Times New Roman"/>
              </a:rPr>
              <a:t> An algorithm should have zero or more but should be a finite number of inputs. We can also say that it is essential for any algorithm before starting. Input should be given to it initially before the begins.</a:t>
            </a:r>
          </a:p>
          <a:p>
            <a:pPr algn="l">
              <a:lnSpc>
                <a:spcPts val="4200"/>
              </a:lnSpc>
            </a:pPr>
            <a:r>
              <a:rPr lang="en-US" sz="3000" dirty="0">
                <a:solidFill>
                  <a:srgbClr val="100F0D"/>
                </a:solidFill>
                <a:latin typeface="Times New Roman Bold"/>
              </a:rPr>
              <a:t>2. Output:</a:t>
            </a:r>
            <a:r>
              <a:rPr lang="en-US" sz="3000" dirty="0">
                <a:solidFill>
                  <a:srgbClr val="100F0D"/>
                </a:solidFill>
                <a:latin typeface="Times New Roman"/>
              </a:rPr>
              <a:t> An algorithm must give at least one required result from the given set of input values. These output values are known as the solution to a problem.</a:t>
            </a:r>
          </a:p>
          <a:p>
            <a:pPr algn="l">
              <a:lnSpc>
                <a:spcPts val="4200"/>
              </a:lnSpc>
            </a:pPr>
            <a:r>
              <a:rPr lang="en-US" sz="3000" dirty="0">
                <a:solidFill>
                  <a:srgbClr val="100F0D"/>
                </a:solidFill>
                <a:latin typeface="Times New Roman Bold"/>
              </a:rPr>
              <a:t>3. Definiteness</a:t>
            </a:r>
            <a:r>
              <a:rPr lang="en-US" sz="3000" dirty="0">
                <a:solidFill>
                  <a:srgbClr val="100F0D"/>
                </a:solidFill>
                <a:latin typeface="Times New Roman"/>
              </a:rPr>
              <a:t>: Each step must be clear, unambiguous, and precisely defined.</a:t>
            </a:r>
          </a:p>
          <a:p>
            <a:pPr algn="l">
              <a:lnSpc>
                <a:spcPts val="4200"/>
              </a:lnSpc>
            </a:pPr>
            <a:r>
              <a:rPr lang="en-US" sz="3000" dirty="0">
                <a:solidFill>
                  <a:srgbClr val="100F0D"/>
                </a:solidFill>
                <a:latin typeface="Times New Roman Bold"/>
              </a:rPr>
              <a:t>4. Finiteness</a:t>
            </a:r>
            <a:r>
              <a:rPr lang="en-US" sz="3000" dirty="0">
                <a:solidFill>
                  <a:srgbClr val="100F0D"/>
                </a:solidFill>
                <a:latin typeface="Times New Roman"/>
              </a:rPr>
              <a:t>: Finiteness means should be terminated after a finite number of steps. Also, each step should be finished in a finite amount of time.</a:t>
            </a:r>
          </a:p>
          <a:p>
            <a:pPr algn="l">
              <a:lnSpc>
                <a:spcPts val="4200"/>
              </a:lnSpc>
            </a:pPr>
            <a:r>
              <a:rPr lang="en-US" sz="3000" dirty="0">
                <a:solidFill>
                  <a:srgbClr val="100F0D"/>
                </a:solidFill>
                <a:latin typeface="Times New Roman Bold"/>
              </a:rPr>
              <a:t>5. Effectiveness:</a:t>
            </a:r>
            <a:r>
              <a:rPr lang="en-US" sz="3000" dirty="0">
                <a:solidFill>
                  <a:srgbClr val="100F0D"/>
                </a:solidFill>
                <a:latin typeface="Times New Roman"/>
              </a:rPr>
              <a:t> Each step of the Algorithm must be feasible i.e., it should be practically possible to perform the action. Every Algorithm is generally expected to be effective.</a:t>
            </a:r>
          </a:p>
          <a:p>
            <a:pPr algn="l">
              <a:lnSpc>
                <a:spcPts val="4200"/>
              </a:lnSpc>
            </a:pPr>
            <a:endParaRPr lang="en-US" sz="3000" dirty="0">
              <a:solidFill>
                <a:srgbClr val="100F0D"/>
              </a:solidFill>
              <a:latin typeface="Times New Roman"/>
            </a:endParaRPr>
          </a:p>
        </p:txBody>
      </p:sp>
      <p:sp>
        <p:nvSpPr>
          <p:cNvPr id="3" name="Freeform 3"/>
          <p:cNvSpPr/>
          <p:nvPr/>
        </p:nvSpPr>
        <p:spPr>
          <a:xfrm>
            <a:off x="-2091723" y="7081018"/>
            <a:ext cx="9257799" cy="5369523"/>
          </a:xfrm>
          <a:custGeom>
            <a:avLst/>
            <a:gdLst/>
            <a:ahLst/>
            <a:cxnLst/>
            <a:rect l="l" t="t" r="r" b="b"/>
            <a:pathLst>
              <a:path w="9257799" h="5369523">
                <a:moveTo>
                  <a:pt x="0" y="0"/>
                </a:moveTo>
                <a:lnTo>
                  <a:pt x="9257799" y="0"/>
                </a:lnTo>
                <a:lnTo>
                  <a:pt x="9257799" y="5369523"/>
                </a:lnTo>
                <a:lnTo>
                  <a:pt x="0" y="5369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2095165" y="-3938938"/>
            <a:ext cx="9257799" cy="5369523"/>
          </a:xfrm>
          <a:custGeom>
            <a:avLst/>
            <a:gdLst/>
            <a:ahLst/>
            <a:cxnLst/>
            <a:rect l="l" t="t" r="r" b="b"/>
            <a:pathLst>
              <a:path w="9257799" h="5369523">
                <a:moveTo>
                  <a:pt x="0" y="0"/>
                </a:moveTo>
                <a:lnTo>
                  <a:pt x="9257799" y="0"/>
                </a:lnTo>
                <a:lnTo>
                  <a:pt x="9257799" y="5369523"/>
                </a:lnTo>
                <a:lnTo>
                  <a:pt x="0" y="5369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536920" y="3565429"/>
            <a:ext cx="1214932" cy="1175170"/>
          </a:xfrm>
          <a:custGeom>
            <a:avLst/>
            <a:gdLst/>
            <a:ahLst/>
            <a:cxnLst/>
            <a:rect l="l" t="t" r="r" b="b"/>
            <a:pathLst>
              <a:path w="1214932" h="1175170">
                <a:moveTo>
                  <a:pt x="0" y="0"/>
                </a:moveTo>
                <a:lnTo>
                  <a:pt x="1214931" y="0"/>
                </a:lnTo>
                <a:lnTo>
                  <a:pt x="1214931" y="1175170"/>
                </a:lnTo>
                <a:lnTo>
                  <a:pt x="0" y="11751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513260" y="2538279"/>
            <a:ext cx="8412053" cy="4848225"/>
          </a:xfrm>
          <a:prstGeom prst="rect">
            <a:avLst/>
          </a:prstGeom>
        </p:spPr>
        <p:txBody>
          <a:bodyPr lIns="0" tIns="0" rIns="0" bIns="0" rtlCol="0" anchor="t">
            <a:spAutoFit/>
          </a:bodyPr>
          <a:lstStyle/>
          <a:p>
            <a:pPr algn="l">
              <a:lnSpc>
                <a:spcPts val="4200"/>
              </a:lnSpc>
            </a:pPr>
            <a:r>
              <a:rPr lang="en-US" sz="3000">
                <a:solidFill>
                  <a:srgbClr val="000000"/>
                </a:solidFill>
                <a:latin typeface="Times New Roman Bold"/>
              </a:rPr>
              <a:t>(i) Understanding the Problem</a:t>
            </a:r>
          </a:p>
          <a:p>
            <a:pPr marL="647700" lvl="1" indent="-323850" algn="l">
              <a:lnSpc>
                <a:spcPts val="4200"/>
              </a:lnSpc>
              <a:buFont typeface="Arial"/>
              <a:buChar char="•"/>
            </a:pPr>
            <a:r>
              <a:rPr lang="en-US" sz="3000">
                <a:solidFill>
                  <a:srgbClr val="000000"/>
                </a:solidFill>
                <a:latin typeface="Times New Roman"/>
              </a:rPr>
              <a:t>This is the first step in designing of algorithm. </a:t>
            </a:r>
          </a:p>
          <a:p>
            <a:pPr marL="647700" lvl="1" indent="-323850" algn="l">
              <a:lnSpc>
                <a:spcPts val="4200"/>
              </a:lnSpc>
              <a:buFont typeface="Arial"/>
              <a:buChar char="•"/>
            </a:pPr>
            <a:r>
              <a:rPr lang="en-US" sz="3000">
                <a:solidFill>
                  <a:srgbClr val="000000"/>
                </a:solidFill>
                <a:latin typeface="Times New Roman"/>
              </a:rPr>
              <a:t>Read the problem’s description carefully to understand the problem statement completely. </a:t>
            </a:r>
          </a:p>
          <a:p>
            <a:pPr marL="647700" lvl="1" indent="-323850" algn="l">
              <a:lnSpc>
                <a:spcPts val="4200"/>
              </a:lnSpc>
              <a:buFont typeface="Arial"/>
              <a:buChar char="•"/>
            </a:pPr>
            <a:r>
              <a:rPr lang="en-US" sz="3000">
                <a:solidFill>
                  <a:srgbClr val="000000"/>
                </a:solidFill>
                <a:latin typeface="Times New Roman"/>
              </a:rPr>
              <a:t>Ask questions for clarifying the doubts about the problem. </a:t>
            </a:r>
          </a:p>
          <a:p>
            <a:pPr marL="647700" lvl="1" indent="-323850" algn="l">
              <a:lnSpc>
                <a:spcPts val="4200"/>
              </a:lnSpc>
              <a:buFont typeface="Arial"/>
              <a:buChar char="•"/>
            </a:pPr>
            <a:r>
              <a:rPr lang="en-US" sz="3000">
                <a:solidFill>
                  <a:srgbClr val="000000"/>
                </a:solidFill>
                <a:latin typeface="Times New Roman"/>
              </a:rPr>
              <a:t>Identify the problem types and use existing algorithm to find solution.</a:t>
            </a:r>
          </a:p>
          <a:p>
            <a:pPr algn="l">
              <a:lnSpc>
                <a:spcPts val="4200"/>
              </a:lnSpc>
            </a:pPr>
            <a:endParaRPr lang="en-US" sz="3000">
              <a:solidFill>
                <a:srgbClr val="000000"/>
              </a:solidFill>
              <a:latin typeface="Times New Roman"/>
            </a:endParaRPr>
          </a:p>
        </p:txBody>
      </p:sp>
      <p:sp>
        <p:nvSpPr>
          <p:cNvPr id="4" name="Freeform 4"/>
          <p:cNvSpPr/>
          <p:nvPr/>
        </p:nvSpPr>
        <p:spPr>
          <a:xfrm>
            <a:off x="-4523649" y="5143500"/>
            <a:ext cx="9993819" cy="5796415"/>
          </a:xfrm>
          <a:custGeom>
            <a:avLst/>
            <a:gdLst/>
            <a:ahLst/>
            <a:cxnLst/>
            <a:rect l="l" t="t" r="r" b="b"/>
            <a:pathLst>
              <a:path w="9993819" h="5796415">
                <a:moveTo>
                  <a:pt x="0" y="0"/>
                </a:moveTo>
                <a:lnTo>
                  <a:pt x="9993819" y="0"/>
                </a:lnTo>
                <a:lnTo>
                  <a:pt x="9993819" y="5796415"/>
                </a:lnTo>
                <a:lnTo>
                  <a:pt x="0" y="5796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a:off x="13195685" y="-3300637"/>
            <a:ext cx="9257799" cy="5369523"/>
          </a:xfrm>
          <a:custGeom>
            <a:avLst/>
            <a:gdLst/>
            <a:ahLst/>
            <a:cxnLst/>
            <a:rect l="l" t="t" r="r" b="b"/>
            <a:pathLst>
              <a:path w="9257799" h="5369523">
                <a:moveTo>
                  <a:pt x="9257799" y="0"/>
                </a:moveTo>
                <a:lnTo>
                  <a:pt x="0" y="0"/>
                </a:lnTo>
                <a:lnTo>
                  <a:pt x="0" y="5369523"/>
                </a:lnTo>
                <a:lnTo>
                  <a:pt x="9257799" y="5369523"/>
                </a:lnTo>
                <a:lnTo>
                  <a:pt x="9257799"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0594667" y="2068886"/>
            <a:ext cx="7693333" cy="6500948"/>
          </a:xfrm>
          <a:custGeom>
            <a:avLst/>
            <a:gdLst/>
            <a:ahLst/>
            <a:cxnLst/>
            <a:rect l="l" t="t" r="r" b="b"/>
            <a:pathLst>
              <a:path w="7693333" h="6500948">
                <a:moveTo>
                  <a:pt x="0" y="0"/>
                </a:moveTo>
                <a:lnTo>
                  <a:pt x="7693333" y="0"/>
                </a:lnTo>
                <a:lnTo>
                  <a:pt x="7693333" y="6500948"/>
                </a:lnTo>
                <a:lnTo>
                  <a:pt x="0" y="6500948"/>
                </a:lnTo>
                <a:lnTo>
                  <a:pt x="0" y="0"/>
                </a:lnTo>
                <a:close/>
              </a:path>
            </a:pathLst>
          </a:custGeom>
          <a:blipFill>
            <a:blip r:embed="rId6"/>
            <a:stretch>
              <a:fillRect l="-27735" t="-14913" r="-26492" b="-14199"/>
            </a:stretch>
          </a:blipFill>
        </p:spPr>
      </p:sp>
      <p:sp>
        <p:nvSpPr>
          <p:cNvPr id="7" name="TextBox 7"/>
          <p:cNvSpPr txBox="1"/>
          <p:nvPr/>
        </p:nvSpPr>
        <p:spPr>
          <a:xfrm>
            <a:off x="1340920" y="873181"/>
            <a:ext cx="12562434" cy="1195705"/>
          </a:xfrm>
          <a:prstGeom prst="rect">
            <a:avLst/>
          </a:prstGeom>
        </p:spPr>
        <p:txBody>
          <a:bodyPr lIns="0" tIns="0" rIns="0" bIns="0" rtlCol="0" anchor="t">
            <a:spAutoFit/>
          </a:bodyPr>
          <a:lstStyle/>
          <a:p>
            <a:pPr marL="0" lvl="0" indent="0" algn="l">
              <a:lnSpc>
                <a:spcPts val="4279"/>
              </a:lnSpc>
            </a:pPr>
            <a:r>
              <a:rPr lang="en-US" sz="3999">
                <a:solidFill>
                  <a:srgbClr val="000000"/>
                </a:solidFill>
                <a:latin typeface="Times New Roman Ultra-Bold"/>
              </a:rPr>
              <a:t>FUNDAMENTALS OF ALGORITHMIC PROBLEM SOLVING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FF5"/>
        </a:solidFill>
        <a:effectLst/>
      </p:bgPr>
    </p:bg>
    <p:spTree>
      <p:nvGrpSpPr>
        <p:cNvPr id="1" name=""/>
        <p:cNvGrpSpPr/>
        <p:nvPr/>
      </p:nvGrpSpPr>
      <p:grpSpPr>
        <a:xfrm>
          <a:off x="0" y="0"/>
          <a:ext cx="0" cy="0"/>
          <a:chOff x="0" y="0"/>
          <a:chExt cx="0" cy="0"/>
        </a:xfrm>
      </p:grpSpPr>
      <p:sp>
        <p:nvSpPr>
          <p:cNvPr id="2" name="TextBox 2"/>
          <p:cNvSpPr txBox="1"/>
          <p:nvPr/>
        </p:nvSpPr>
        <p:spPr>
          <a:xfrm>
            <a:off x="1520436" y="448553"/>
            <a:ext cx="15247127" cy="9111853"/>
          </a:xfrm>
          <a:prstGeom prst="rect">
            <a:avLst/>
          </a:prstGeom>
        </p:spPr>
        <p:txBody>
          <a:bodyPr lIns="0" tIns="0" rIns="0" bIns="0" rtlCol="0" anchor="t">
            <a:spAutoFit/>
          </a:bodyPr>
          <a:lstStyle/>
          <a:p>
            <a:pPr algn="l">
              <a:lnSpc>
                <a:spcPts val="4200"/>
              </a:lnSpc>
            </a:pPr>
            <a:r>
              <a:rPr lang="en-US" sz="3000" dirty="0">
                <a:solidFill>
                  <a:srgbClr val="100F0D"/>
                </a:solidFill>
                <a:latin typeface="Times New Roman Bold"/>
              </a:rPr>
              <a:t>(ii) Decision making</a:t>
            </a:r>
          </a:p>
          <a:p>
            <a:pPr marL="838200" lvl="1" indent="-514350" algn="l">
              <a:lnSpc>
                <a:spcPts val="4200"/>
              </a:lnSpc>
              <a:buFont typeface="+mj-lt"/>
              <a:buAutoNum type="arabicPeriod"/>
            </a:pPr>
            <a:r>
              <a:rPr lang="en-US" sz="3000" dirty="0">
                <a:solidFill>
                  <a:srgbClr val="100F0D"/>
                </a:solidFill>
                <a:latin typeface="Times New Roman"/>
              </a:rPr>
              <a:t>Choosing between Exact and Approximate Problem Solving: </a:t>
            </a:r>
          </a:p>
          <a:p>
            <a:pPr marL="647700" lvl="1" indent="-323850" algn="l">
              <a:lnSpc>
                <a:spcPts val="4200"/>
              </a:lnSpc>
              <a:buFont typeface="Arial"/>
              <a:buChar char="•"/>
            </a:pPr>
            <a:r>
              <a:rPr lang="en-US" sz="3000" dirty="0">
                <a:solidFill>
                  <a:srgbClr val="100F0D"/>
                </a:solidFill>
                <a:latin typeface="Times New Roman"/>
              </a:rPr>
              <a:t>The next principal decision is to choose between solving the problem exactly or solving it approximately. </a:t>
            </a:r>
          </a:p>
          <a:p>
            <a:pPr marL="647700" lvl="1" indent="-323850" algn="l">
              <a:lnSpc>
                <a:spcPts val="4200"/>
              </a:lnSpc>
              <a:buFont typeface="Arial"/>
              <a:buChar char="•"/>
            </a:pPr>
            <a:r>
              <a:rPr lang="en-US" sz="3000" dirty="0">
                <a:solidFill>
                  <a:srgbClr val="100F0D"/>
                </a:solidFill>
                <a:latin typeface="Times New Roman"/>
              </a:rPr>
              <a:t>An algorithm used to solve the problem exactly and produce correct result is called an exact algorithm. </a:t>
            </a:r>
          </a:p>
          <a:p>
            <a:pPr marL="647700" lvl="1" indent="-323850" algn="l">
              <a:lnSpc>
                <a:spcPts val="4200"/>
              </a:lnSpc>
              <a:buFont typeface="Arial"/>
              <a:buChar char="•"/>
            </a:pPr>
            <a:r>
              <a:rPr lang="en-US" sz="3000" dirty="0">
                <a:solidFill>
                  <a:srgbClr val="100F0D"/>
                </a:solidFill>
                <a:latin typeface="Times New Roman"/>
              </a:rPr>
              <a:t>If the problem is so complex and not able to get exact solution, then we have to choose an algorithm called an approximation algorithm</a:t>
            </a:r>
          </a:p>
          <a:p>
            <a:pPr marL="838200" lvl="1" indent="-514350" algn="l">
              <a:lnSpc>
                <a:spcPts val="4200"/>
              </a:lnSpc>
              <a:buFont typeface="+mj-lt"/>
              <a:buAutoNum type="arabicPeriod" startAt="2"/>
            </a:pPr>
            <a:r>
              <a:rPr lang="en-US" sz="3000" dirty="0">
                <a:solidFill>
                  <a:srgbClr val="100F0D"/>
                </a:solidFill>
                <a:latin typeface="Times New Roman"/>
              </a:rPr>
              <a:t>Algorithm Design Techniques</a:t>
            </a:r>
          </a:p>
          <a:p>
            <a:pPr marL="647700" lvl="1" indent="-323850" algn="l">
              <a:lnSpc>
                <a:spcPts val="4200"/>
              </a:lnSpc>
              <a:buFont typeface="Arial"/>
              <a:buChar char="•"/>
            </a:pPr>
            <a:r>
              <a:rPr lang="en-US" sz="3000" dirty="0">
                <a:solidFill>
                  <a:srgbClr val="100F0D"/>
                </a:solidFill>
                <a:latin typeface="Times New Roman"/>
              </a:rPr>
              <a:t> An algorithm design technique (or “strategy” or “paradigm”) is a general approach to solving problems algorithmically that is applicable to a variety of problems from different areas of computing.</a:t>
            </a:r>
          </a:p>
          <a:p>
            <a:pPr marL="647700" lvl="1" indent="-323850" algn="l">
              <a:lnSpc>
                <a:spcPts val="4200"/>
              </a:lnSpc>
              <a:buFont typeface="Arial"/>
              <a:buChar char="•"/>
            </a:pPr>
            <a:r>
              <a:rPr lang="en-US" sz="3000" dirty="0">
                <a:solidFill>
                  <a:srgbClr val="100F0D"/>
                </a:solidFill>
                <a:latin typeface="Times New Roman"/>
              </a:rPr>
              <a:t>Implementation of algorithm is possible only with the help of Algorithms and Data Structures </a:t>
            </a:r>
          </a:p>
          <a:p>
            <a:pPr marL="647700" lvl="1" indent="-323850" algn="l">
              <a:lnSpc>
                <a:spcPts val="4200"/>
              </a:lnSpc>
              <a:buFont typeface="Arial"/>
              <a:buChar char="•"/>
            </a:pPr>
            <a:r>
              <a:rPr lang="en-US" sz="3000" dirty="0">
                <a:solidFill>
                  <a:srgbClr val="100F0D"/>
                </a:solidFill>
                <a:latin typeface="Times New Roman"/>
              </a:rPr>
              <a:t>Algorithmic strategy / technique / paradigm are a general approach by which many problems can be solved algorithmically. E.g., Brute Force, Divide and Conquer, Dynamic Programming, Greedy Technique and so on. </a:t>
            </a:r>
          </a:p>
          <a:p>
            <a:pPr algn="l">
              <a:lnSpc>
                <a:spcPts val="4200"/>
              </a:lnSpc>
            </a:pPr>
            <a:endParaRPr lang="en-US" sz="3000" dirty="0">
              <a:solidFill>
                <a:srgbClr val="100F0D"/>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FF5"/>
        </a:solidFill>
        <a:effectLst/>
      </p:bgPr>
    </p:bg>
    <p:spTree>
      <p:nvGrpSpPr>
        <p:cNvPr id="1" name=""/>
        <p:cNvGrpSpPr/>
        <p:nvPr/>
      </p:nvGrpSpPr>
      <p:grpSpPr>
        <a:xfrm>
          <a:off x="0" y="0"/>
          <a:ext cx="0" cy="0"/>
          <a:chOff x="0" y="0"/>
          <a:chExt cx="0" cy="0"/>
        </a:xfrm>
      </p:grpSpPr>
      <p:sp>
        <p:nvSpPr>
          <p:cNvPr id="2" name="TextBox 2"/>
          <p:cNvSpPr txBox="1"/>
          <p:nvPr/>
        </p:nvSpPr>
        <p:spPr>
          <a:xfrm>
            <a:off x="1725818" y="655851"/>
            <a:ext cx="15062449" cy="7496026"/>
          </a:xfrm>
          <a:prstGeom prst="rect">
            <a:avLst/>
          </a:prstGeom>
        </p:spPr>
        <p:txBody>
          <a:bodyPr lIns="0" tIns="0" rIns="0" bIns="0" rtlCol="0" anchor="t">
            <a:spAutoFit/>
          </a:bodyPr>
          <a:lstStyle/>
          <a:p>
            <a:pPr algn="l">
              <a:lnSpc>
                <a:spcPts val="4200"/>
              </a:lnSpc>
            </a:pPr>
            <a:r>
              <a:rPr lang="en-US" sz="3000" dirty="0">
                <a:solidFill>
                  <a:srgbClr val="000000"/>
                </a:solidFill>
                <a:latin typeface="Times New Roman Bold"/>
              </a:rPr>
              <a:t>(iii) Methods of Specifying an Algorithm </a:t>
            </a:r>
          </a:p>
          <a:p>
            <a:pPr algn="l">
              <a:lnSpc>
                <a:spcPts val="4200"/>
              </a:lnSpc>
            </a:pPr>
            <a:r>
              <a:rPr lang="en-US" sz="3000" dirty="0">
                <a:solidFill>
                  <a:srgbClr val="000000"/>
                </a:solidFill>
                <a:latin typeface="Times New Roman"/>
              </a:rPr>
              <a:t>There are three ways to specify an algorithm. They are: </a:t>
            </a:r>
          </a:p>
          <a:p>
            <a:pPr algn="l">
              <a:lnSpc>
                <a:spcPts val="4200"/>
              </a:lnSpc>
            </a:pPr>
            <a:r>
              <a:rPr lang="en-US" sz="3000" dirty="0">
                <a:solidFill>
                  <a:srgbClr val="000000"/>
                </a:solidFill>
                <a:latin typeface="Times New Roman"/>
              </a:rPr>
              <a:t>a. </a:t>
            </a:r>
            <a:r>
              <a:rPr lang="en-US" sz="3000" b="1" dirty="0">
                <a:solidFill>
                  <a:srgbClr val="000000"/>
                </a:solidFill>
                <a:latin typeface="Times New Roman"/>
              </a:rPr>
              <a:t>Natural language: </a:t>
            </a:r>
            <a:r>
              <a:rPr lang="en-US" sz="3000" dirty="0">
                <a:solidFill>
                  <a:srgbClr val="000000"/>
                </a:solidFill>
                <a:latin typeface="Times New Roman"/>
              </a:rPr>
              <a:t>It is very simple and easy to specify an algorithm using natural language.</a:t>
            </a:r>
          </a:p>
          <a:p>
            <a:pPr algn="l">
              <a:lnSpc>
                <a:spcPts val="4200"/>
              </a:lnSpc>
            </a:pPr>
            <a:r>
              <a:rPr lang="en-US" sz="3000" dirty="0">
                <a:solidFill>
                  <a:srgbClr val="000000"/>
                </a:solidFill>
                <a:latin typeface="Times New Roman"/>
              </a:rPr>
              <a:t>b. </a:t>
            </a:r>
            <a:r>
              <a:rPr lang="en-US" sz="3000" b="1" dirty="0">
                <a:solidFill>
                  <a:srgbClr val="000000"/>
                </a:solidFill>
                <a:latin typeface="Times New Roman"/>
              </a:rPr>
              <a:t>Pseudocode: </a:t>
            </a:r>
            <a:r>
              <a:rPr lang="en-US" sz="3000" dirty="0">
                <a:solidFill>
                  <a:srgbClr val="000000"/>
                </a:solidFill>
                <a:latin typeface="Times New Roman"/>
              </a:rPr>
              <a:t>Pseudocode is a mixture of a natural language and programming language constructs. Pseudocode is usually more precise than natural language.</a:t>
            </a:r>
          </a:p>
          <a:p>
            <a:pPr algn="l">
              <a:lnSpc>
                <a:spcPts val="4200"/>
              </a:lnSpc>
            </a:pPr>
            <a:r>
              <a:rPr lang="en-US" sz="3000" dirty="0">
                <a:solidFill>
                  <a:srgbClr val="000000"/>
                </a:solidFill>
                <a:latin typeface="Times New Roman"/>
              </a:rPr>
              <a:t>c. </a:t>
            </a:r>
            <a:r>
              <a:rPr lang="en-US" sz="3000" b="1" dirty="0">
                <a:solidFill>
                  <a:srgbClr val="000000"/>
                </a:solidFill>
                <a:latin typeface="Times New Roman"/>
              </a:rPr>
              <a:t>Flowchart</a:t>
            </a:r>
            <a:r>
              <a:rPr lang="en-US" sz="3000" dirty="0">
                <a:solidFill>
                  <a:srgbClr val="000000"/>
                </a:solidFill>
                <a:latin typeface="Times New Roman"/>
              </a:rPr>
              <a:t>: Flowchart is a graphical representation of an algorithm. It is a method of expressing an algorithm by a collection of connected geometric shapes containing descriptions of the algorithm’s steps. </a:t>
            </a:r>
          </a:p>
          <a:p>
            <a:pPr algn="l">
              <a:lnSpc>
                <a:spcPts val="4200"/>
              </a:lnSpc>
            </a:pPr>
            <a:endParaRPr lang="en-US" sz="3000" dirty="0">
              <a:solidFill>
                <a:srgbClr val="000000"/>
              </a:solidFill>
              <a:latin typeface="Times New Roman"/>
            </a:endParaRPr>
          </a:p>
          <a:p>
            <a:pPr algn="l">
              <a:lnSpc>
                <a:spcPts val="4200"/>
              </a:lnSpc>
            </a:pPr>
            <a:r>
              <a:rPr lang="en-US" sz="3000" dirty="0">
                <a:solidFill>
                  <a:srgbClr val="000000"/>
                </a:solidFill>
                <a:latin typeface="Times New Roman Bold"/>
              </a:rPr>
              <a:t>(iv) Proving an Algorithm’s Correctness</a:t>
            </a:r>
          </a:p>
          <a:p>
            <a:pPr marL="647700" lvl="1" indent="-323850" algn="l">
              <a:lnSpc>
                <a:spcPts val="4200"/>
              </a:lnSpc>
              <a:buFont typeface="Arial"/>
              <a:buChar char="•"/>
            </a:pPr>
            <a:r>
              <a:rPr lang="en-US" sz="3000" dirty="0">
                <a:solidFill>
                  <a:srgbClr val="000000"/>
                </a:solidFill>
                <a:latin typeface="Times New Roman"/>
              </a:rPr>
              <a:t>Once an algorithm has been specified then its correctness must be proved</a:t>
            </a:r>
          </a:p>
          <a:p>
            <a:pPr marL="647700" lvl="1" indent="-323850" algn="l">
              <a:lnSpc>
                <a:spcPts val="4200"/>
              </a:lnSpc>
              <a:buFont typeface="Arial"/>
              <a:buChar char="•"/>
            </a:pPr>
            <a:r>
              <a:rPr lang="en-US" sz="3000" dirty="0">
                <a:solidFill>
                  <a:srgbClr val="000000"/>
                </a:solidFill>
                <a:latin typeface="Times New Roman"/>
              </a:rPr>
              <a:t>A common technique for proving correctness is to use mathematical induction because an algorithm’s iterations provide a natural sequence of steps needed for such proofs.</a:t>
            </a:r>
          </a:p>
          <a:p>
            <a:pPr algn="l">
              <a:lnSpc>
                <a:spcPts val="4200"/>
              </a:lnSpc>
            </a:pPr>
            <a:endParaRPr lang="en-US" sz="3000" dirty="0">
              <a:solidFill>
                <a:srgbClr val="000000"/>
              </a:solidFill>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FF5"/>
        </a:solidFill>
        <a:effectLst/>
      </p:bgPr>
    </p:bg>
    <p:spTree>
      <p:nvGrpSpPr>
        <p:cNvPr id="1" name=""/>
        <p:cNvGrpSpPr/>
        <p:nvPr/>
      </p:nvGrpSpPr>
      <p:grpSpPr>
        <a:xfrm>
          <a:off x="0" y="0"/>
          <a:ext cx="0" cy="0"/>
          <a:chOff x="0" y="0"/>
          <a:chExt cx="0" cy="0"/>
        </a:xfrm>
      </p:grpSpPr>
      <p:sp>
        <p:nvSpPr>
          <p:cNvPr id="2" name="TextBox 2"/>
          <p:cNvSpPr txBox="1"/>
          <p:nvPr/>
        </p:nvSpPr>
        <p:spPr>
          <a:xfrm>
            <a:off x="1639924" y="904875"/>
            <a:ext cx="14237646" cy="8048625"/>
          </a:xfrm>
          <a:prstGeom prst="rect">
            <a:avLst/>
          </a:prstGeom>
        </p:spPr>
        <p:txBody>
          <a:bodyPr lIns="0" tIns="0" rIns="0" bIns="0" rtlCol="0" anchor="t">
            <a:spAutoFit/>
          </a:bodyPr>
          <a:lstStyle/>
          <a:p>
            <a:pPr algn="l">
              <a:lnSpc>
                <a:spcPts val="4200"/>
              </a:lnSpc>
            </a:pPr>
            <a:r>
              <a:rPr lang="en-US" sz="3000" dirty="0">
                <a:solidFill>
                  <a:srgbClr val="000000"/>
                </a:solidFill>
                <a:latin typeface="Times New Roman Bold"/>
              </a:rPr>
              <a:t>(v) Analyzing an Algorithm </a:t>
            </a:r>
          </a:p>
          <a:p>
            <a:pPr algn="l">
              <a:lnSpc>
                <a:spcPts val="4200"/>
              </a:lnSpc>
            </a:pPr>
            <a:r>
              <a:rPr lang="en-US" sz="3000" dirty="0">
                <a:solidFill>
                  <a:srgbClr val="000000"/>
                </a:solidFill>
                <a:latin typeface="Times New Roman"/>
              </a:rPr>
              <a:t> For an algorithm the most important is efficiency. In fact, there are two kinds of algorithm efficiency. They are: </a:t>
            </a:r>
          </a:p>
          <a:p>
            <a:pPr marL="647700" lvl="1" indent="-323850" algn="l">
              <a:lnSpc>
                <a:spcPts val="4200"/>
              </a:lnSpc>
              <a:buFont typeface="Arial"/>
              <a:buChar char="•"/>
            </a:pPr>
            <a:r>
              <a:rPr lang="en-US" sz="3000" dirty="0">
                <a:solidFill>
                  <a:srgbClr val="000000"/>
                </a:solidFill>
                <a:latin typeface="Times New Roman Bold"/>
              </a:rPr>
              <a:t>Time efficiency</a:t>
            </a:r>
            <a:r>
              <a:rPr lang="en-US" sz="3000" dirty="0">
                <a:solidFill>
                  <a:srgbClr val="000000"/>
                </a:solidFill>
                <a:latin typeface="Times New Roman"/>
              </a:rPr>
              <a:t>, indicating how fast the algorithm runs, and</a:t>
            </a:r>
          </a:p>
          <a:p>
            <a:pPr marL="647700" lvl="1" indent="-323850" algn="l">
              <a:lnSpc>
                <a:spcPts val="4200"/>
              </a:lnSpc>
              <a:buFont typeface="Arial"/>
              <a:buChar char="•"/>
            </a:pPr>
            <a:r>
              <a:rPr lang="en-US" sz="3000" dirty="0">
                <a:solidFill>
                  <a:srgbClr val="000000"/>
                </a:solidFill>
                <a:latin typeface="Times New Roman Bold"/>
              </a:rPr>
              <a:t>Space efficiency</a:t>
            </a:r>
            <a:r>
              <a:rPr lang="en-US" sz="3000" dirty="0">
                <a:solidFill>
                  <a:srgbClr val="000000"/>
                </a:solidFill>
                <a:latin typeface="Times New Roman"/>
              </a:rPr>
              <a:t>, indicating how much extra memory it uses.</a:t>
            </a:r>
          </a:p>
          <a:p>
            <a:pPr marL="647700" lvl="1" indent="-323850" algn="l">
              <a:lnSpc>
                <a:spcPts val="4200"/>
              </a:lnSpc>
              <a:buFont typeface="Arial"/>
              <a:buChar char="•"/>
            </a:pPr>
            <a:r>
              <a:rPr lang="en-US" sz="3000" dirty="0">
                <a:solidFill>
                  <a:srgbClr val="000000"/>
                </a:solidFill>
                <a:latin typeface="Times New Roman"/>
              </a:rPr>
              <a:t>The efficiency of an algorithm is determined by measuring both time efficiency and space efficiency.</a:t>
            </a:r>
          </a:p>
          <a:p>
            <a:pPr marL="647700" lvl="1" indent="-323850" algn="l">
              <a:lnSpc>
                <a:spcPts val="4200"/>
              </a:lnSpc>
              <a:buFont typeface="Arial"/>
              <a:buChar char="•"/>
            </a:pPr>
            <a:endParaRPr lang="en-US" sz="3000" dirty="0">
              <a:solidFill>
                <a:srgbClr val="000000"/>
              </a:solidFill>
              <a:latin typeface="Times New Roman"/>
            </a:endParaRPr>
          </a:p>
          <a:p>
            <a:pPr algn="l">
              <a:lnSpc>
                <a:spcPts val="4200"/>
              </a:lnSpc>
            </a:pPr>
            <a:r>
              <a:rPr lang="en-US" sz="3000" dirty="0">
                <a:solidFill>
                  <a:srgbClr val="000000"/>
                </a:solidFill>
                <a:latin typeface="Times New Roman Bold"/>
              </a:rPr>
              <a:t>(vi) Coding an Algorithm </a:t>
            </a:r>
          </a:p>
          <a:p>
            <a:pPr marL="647700" lvl="1" indent="-323850" algn="l">
              <a:lnSpc>
                <a:spcPts val="4200"/>
              </a:lnSpc>
              <a:buFont typeface="Arial"/>
              <a:buChar char="•"/>
            </a:pPr>
            <a:r>
              <a:rPr lang="en-US" sz="3000" dirty="0">
                <a:solidFill>
                  <a:srgbClr val="000000"/>
                </a:solidFill>
                <a:latin typeface="Times New Roman"/>
              </a:rPr>
              <a:t>The coding / implementation of an algorithm is done by a suitable programming language like C, C++,JAVA.</a:t>
            </a:r>
          </a:p>
          <a:p>
            <a:pPr marL="647700" lvl="1" indent="-323850" algn="l">
              <a:lnSpc>
                <a:spcPts val="4200"/>
              </a:lnSpc>
              <a:buFont typeface="Arial"/>
              <a:buChar char="•"/>
            </a:pPr>
            <a:r>
              <a:rPr lang="en-US" sz="3000" dirty="0">
                <a:solidFill>
                  <a:srgbClr val="000000"/>
                </a:solidFill>
                <a:latin typeface="Times New Roman"/>
              </a:rPr>
              <a:t>Implementing an algorithm correctly is necessary. The Algorithm power should not reduce by in efficient implementation. </a:t>
            </a:r>
          </a:p>
          <a:p>
            <a:pPr marL="647700" lvl="1" indent="-323850" algn="l">
              <a:lnSpc>
                <a:spcPts val="4200"/>
              </a:lnSpc>
              <a:buFont typeface="Arial"/>
              <a:buChar char="•"/>
            </a:pPr>
            <a:r>
              <a:rPr lang="en-US" sz="3000" dirty="0">
                <a:solidFill>
                  <a:srgbClr val="000000"/>
                </a:solidFill>
                <a:latin typeface="Times New Roman"/>
              </a:rPr>
              <a:t>It is very essential to write an optimized code (efficient code) to reduce the burden of compiler.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FF5"/>
        </a:solidFill>
        <a:effectLst/>
      </p:bgPr>
    </p:bg>
    <p:spTree>
      <p:nvGrpSpPr>
        <p:cNvPr id="1" name=""/>
        <p:cNvGrpSpPr/>
        <p:nvPr/>
      </p:nvGrpSpPr>
      <p:grpSpPr>
        <a:xfrm>
          <a:off x="0" y="0"/>
          <a:ext cx="0" cy="0"/>
          <a:chOff x="0" y="0"/>
          <a:chExt cx="0" cy="0"/>
        </a:xfrm>
      </p:grpSpPr>
      <p:sp>
        <p:nvSpPr>
          <p:cNvPr id="2" name="TextBox 2"/>
          <p:cNvSpPr txBox="1"/>
          <p:nvPr/>
        </p:nvSpPr>
        <p:spPr>
          <a:xfrm>
            <a:off x="2004899" y="2319338"/>
            <a:ext cx="14646969" cy="3248025"/>
          </a:xfrm>
          <a:prstGeom prst="rect">
            <a:avLst/>
          </a:prstGeom>
        </p:spPr>
        <p:txBody>
          <a:bodyPr lIns="0" tIns="0" rIns="0" bIns="0" rtlCol="0" anchor="t">
            <a:spAutoFit/>
          </a:bodyPr>
          <a:lstStyle/>
          <a:p>
            <a:pPr algn="l">
              <a:lnSpc>
                <a:spcPts val="4200"/>
              </a:lnSpc>
            </a:pPr>
            <a:r>
              <a:rPr lang="en-US" sz="3000">
                <a:solidFill>
                  <a:srgbClr val="100F0D"/>
                </a:solidFill>
                <a:latin typeface="Times New Roman Bold"/>
              </a:rPr>
              <a:t>1.1 Analysis Framework</a:t>
            </a:r>
            <a:r>
              <a:rPr lang="en-US" sz="3000">
                <a:solidFill>
                  <a:srgbClr val="100F0D"/>
                </a:solidFill>
                <a:latin typeface="Times New Roman"/>
              </a:rPr>
              <a:t> </a:t>
            </a:r>
          </a:p>
          <a:p>
            <a:pPr algn="l">
              <a:lnSpc>
                <a:spcPts val="4200"/>
              </a:lnSpc>
            </a:pPr>
            <a:r>
              <a:rPr lang="en-US" sz="3000">
                <a:solidFill>
                  <a:srgbClr val="100F0D"/>
                </a:solidFill>
                <a:latin typeface="Times New Roman"/>
              </a:rPr>
              <a:t>There are two kinds of efficiencies to analyze the efficiency of any algorithm. They are: </a:t>
            </a:r>
          </a:p>
          <a:p>
            <a:pPr marL="647700" lvl="1" indent="-323850" algn="l">
              <a:lnSpc>
                <a:spcPts val="4200"/>
              </a:lnSpc>
              <a:buFont typeface="Arial"/>
              <a:buChar char="•"/>
            </a:pPr>
            <a:r>
              <a:rPr lang="en-US" sz="3000">
                <a:solidFill>
                  <a:srgbClr val="100F0D"/>
                </a:solidFill>
                <a:latin typeface="Times New Roman"/>
              </a:rPr>
              <a:t>Time efficiency, indicating how fast the algorithm runs, and </a:t>
            </a:r>
          </a:p>
          <a:p>
            <a:pPr marL="647700" lvl="1" indent="-323850" algn="l">
              <a:lnSpc>
                <a:spcPts val="4200"/>
              </a:lnSpc>
              <a:buFont typeface="Arial"/>
              <a:buChar char="•"/>
            </a:pPr>
            <a:r>
              <a:rPr lang="en-US" sz="3000">
                <a:solidFill>
                  <a:srgbClr val="100F0D"/>
                </a:solidFill>
                <a:latin typeface="Times New Roman"/>
              </a:rPr>
              <a:t>Space efficiency, indicating how much extra memory it uses.</a:t>
            </a:r>
          </a:p>
          <a:p>
            <a:pPr algn="l">
              <a:lnSpc>
                <a:spcPts val="4200"/>
              </a:lnSpc>
            </a:pPr>
            <a:endParaRPr lang="en-US" sz="3000">
              <a:solidFill>
                <a:srgbClr val="100F0D"/>
              </a:solidFill>
              <a:latin typeface="Times New Roman"/>
            </a:endParaRPr>
          </a:p>
          <a:p>
            <a:pPr algn="l">
              <a:lnSpc>
                <a:spcPts val="4200"/>
              </a:lnSpc>
            </a:pPr>
            <a:endParaRPr lang="en-US" sz="3000">
              <a:solidFill>
                <a:srgbClr val="100F0D"/>
              </a:solidFill>
              <a:latin typeface="Times New Roman"/>
            </a:endParaRPr>
          </a:p>
        </p:txBody>
      </p:sp>
      <p:sp>
        <p:nvSpPr>
          <p:cNvPr id="3" name="TextBox 3"/>
          <p:cNvSpPr txBox="1"/>
          <p:nvPr/>
        </p:nvSpPr>
        <p:spPr>
          <a:xfrm>
            <a:off x="2941560" y="1079637"/>
            <a:ext cx="14084917" cy="598008"/>
          </a:xfrm>
          <a:prstGeom prst="rect">
            <a:avLst/>
          </a:prstGeom>
        </p:spPr>
        <p:txBody>
          <a:bodyPr lIns="0" tIns="0" rIns="0" bIns="0" rtlCol="0" anchor="t">
            <a:spAutoFit/>
          </a:bodyPr>
          <a:lstStyle/>
          <a:p>
            <a:pPr algn="l">
              <a:lnSpc>
                <a:spcPts val="4313"/>
              </a:lnSpc>
            </a:pPr>
            <a:r>
              <a:rPr lang="en-US" sz="3081" spc="86">
                <a:solidFill>
                  <a:srgbClr val="000000"/>
                </a:solidFill>
                <a:latin typeface="Times New Roman Bold"/>
              </a:rPr>
              <a:t>FUNDAMENTALS OF THE ANALYSIS OF ALGORITHM EFFICIENCY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2165</Words>
  <Application>Microsoft Office PowerPoint</Application>
  <PresentationFormat>Custom</PresentationFormat>
  <Paragraphs>197</Paragraphs>
  <Slides>19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Times New Roman Bold</vt:lpstr>
      <vt:lpstr>Arimo Bold</vt:lpstr>
      <vt:lpstr>Barlow Ultra-Bold Italics</vt:lpstr>
      <vt:lpstr>Calibri</vt:lpstr>
      <vt:lpstr>Arial</vt:lpstr>
      <vt:lpstr>Barlow Bold Italics</vt:lpstr>
      <vt:lpstr>Open Sauce</vt:lpstr>
      <vt:lpstr>Times New Roman Ultra-Bold</vt:lpstr>
      <vt:lpstr>Wingdings</vt:lpstr>
      <vt:lpstr>Times New Roman</vt:lpstr>
      <vt:lpstr>Cambria Math</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Brute Force Approaches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professional business presentation</dc:title>
  <dc:creator>Simran Kurangi</dc:creator>
  <cp:lastModifiedBy>simran kurangi</cp:lastModifiedBy>
  <cp:revision>4</cp:revision>
  <dcterms:created xsi:type="dcterms:W3CDTF">2006-08-16T00:00:00Z</dcterms:created>
  <dcterms:modified xsi:type="dcterms:W3CDTF">2024-06-25T16:26:05Z</dcterms:modified>
  <dc:identifier>DAGJD8wEWXQ</dc:identifier>
</cp:coreProperties>
</file>