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9" r:id="rId3"/>
    <p:sldId id="260" r:id="rId4"/>
    <p:sldId id="263" r:id="rId5"/>
    <p:sldId id="264" r:id="rId6"/>
    <p:sldId id="265" r:id="rId7"/>
    <p:sldId id="266" r:id="rId8"/>
    <p:sldId id="26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05D"/>
    <a:srgbClr val="E1A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505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B4C9A-8023-2D40-A6E6-BD016CB1E7D6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A876C-D639-D148-8687-D84C95E04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7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E7BA9C-C13B-C941-82A5-2AA33B4473CE}" type="datetimeFigureOut">
              <a:rPr lang="en-US" smtClean="0"/>
              <a:t>12/6/18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CE1D9-36F2-B84D-A38F-999A8359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4" name="Freeform 13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27" y="758283"/>
            <a:ext cx="4767239" cy="47700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807" y="5751174"/>
            <a:ext cx="2485668" cy="766064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6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677"/>
            <a:ext cx="12193683" cy="5893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198364" cy="6858000"/>
          </a:xfrm>
          <a:prstGeom prst="rect">
            <a:avLst/>
          </a:prstGeom>
        </p:spPr>
      </p:pic>
      <p:sp>
        <p:nvSpPr>
          <p:cNvPr id="13" name="Freeform 12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-1" y="6723193"/>
            <a:ext cx="12192001" cy="14496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89782"/>
            <a:ext cx="9144000" cy="1088528"/>
          </a:xfrm>
        </p:spPr>
        <p:txBody>
          <a:bodyPr anchor="b">
            <a:normAutofit/>
          </a:bodyPr>
          <a:lstStyle>
            <a:lvl1pPr algn="ctr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8310"/>
            <a:ext cx="9144000" cy="1035407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2166290"/>
            <a:ext cx="2491740" cy="24140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C01B3-EA4D-144B-B2F9-039945D70569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6F515-9089-4647-A15F-41AF70C5A341}" type="datetime1">
              <a:rPr lang="en-US" smtClean="0"/>
              <a:t>12/6/18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4F18E-BC0A-FA47-B948-E7696B7A692B}" type="datetime1">
              <a:rPr lang="en-US" smtClean="0"/>
              <a:t>12/6/18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1" y="0"/>
            <a:ext cx="11938658" cy="598422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9805" y="6244525"/>
            <a:ext cx="77579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047" y="6051790"/>
            <a:ext cx="1769350" cy="52021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244525"/>
            <a:ext cx="12216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79CEB8D-B9A4-7249-A618-1FFCB6E3C71A}" type="datetime1">
              <a:rPr lang="en-US" smtClean="0"/>
              <a:pPr/>
              <a:t>12/6/18</a:t>
            </a:fld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675062"/>
            <a:ext cx="10209790" cy="188163"/>
          </a:xfrm>
          <a:prstGeom prst="rect">
            <a:avLst/>
          </a:prstGeom>
          <a:solidFill>
            <a:srgbClr val="0730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 userDrawn="1"/>
        </p:nvSpPr>
        <p:spPr>
          <a:xfrm>
            <a:off x="9817768" y="6675062"/>
            <a:ext cx="2374232" cy="188163"/>
          </a:xfrm>
          <a:custGeom>
            <a:avLst/>
            <a:gdLst>
              <a:gd name="connsiteX0" fmla="*/ 2670314 w 2683566"/>
              <a:gd name="connsiteY0" fmla="*/ 165653 h 165653"/>
              <a:gd name="connsiteX1" fmla="*/ 165653 w 2683566"/>
              <a:gd name="connsiteY1" fmla="*/ 165653 h 165653"/>
              <a:gd name="connsiteX2" fmla="*/ 0 w 2683566"/>
              <a:gd name="connsiteY2" fmla="*/ 0 h 165653"/>
              <a:gd name="connsiteX3" fmla="*/ 2683566 w 2683566"/>
              <a:gd name="connsiteY3" fmla="*/ 0 h 165653"/>
              <a:gd name="connsiteX4" fmla="*/ 2670314 w 2683566"/>
              <a:gd name="connsiteY4" fmla="*/ 165653 h 165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83566" h="165653">
                <a:moveTo>
                  <a:pt x="2670314" y="165653"/>
                </a:moveTo>
                <a:lnTo>
                  <a:pt x="165653" y="165653"/>
                </a:lnTo>
                <a:lnTo>
                  <a:pt x="0" y="0"/>
                </a:lnTo>
                <a:lnTo>
                  <a:pt x="2683566" y="0"/>
                </a:lnTo>
                <a:lnTo>
                  <a:pt x="2670314" y="1656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0" y="0"/>
            <a:ext cx="253341" cy="2042556"/>
          </a:xfrm>
          <a:custGeom>
            <a:avLst/>
            <a:gdLst>
              <a:gd name="connsiteX0" fmla="*/ 0 w 253341"/>
              <a:gd name="connsiteY0" fmla="*/ 0 h 2042556"/>
              <a:gd name="connsiteX1" fmla="*/ 253341 w 253341"/>
              <a:gd name="connsiteY1" fmla="*/ 0 h 2042556"/>
              <a:gd name="connsiteX2" fmla="*/ 253341 w 253341"/>
              <a:gd name="connsiteY2" fmla="*/ 2042556 h 2042556"/>
              <a:gd name="connsiteX3" fmla="*/ 0 w 253341"/>
              <a:gd name="connsiteY3" fmla="*/ 1975262 h 2042556"/>
              <a:gd name="connsiteX4" fmla="*/ 0 w 253341"/>
              <a:gd name="connsiteY4" fmla="*/ 0 h 2042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341" h="2042556">
                <a:moveTo>
                  <a:pt x="0" y="0"/>
                </a:moveTo>
                <a:lnTo>
                  <a:pt x="253341" y="0"/>
                </a:lnTo>
                <a:lnTo>
                  <a:pt x="253341" y="2042556"/>
                </a:lnTo>
                <a:lnTo>
                  <a:pt x="0" y="1975262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8ADD57-E8E8-6F45-AC05-E272920E2EB0}"/>
              </a:ext>
            </a:extLst>
          </p:cNvPr>
          <p:cNvSpPr txBox="1"/>
          <p:nvPr userDrawn="1"/>
        </p:nvSpPr>
        <p:spPr>
          <a:xfrm>
            <a:off x="149629" y="6244525"/>
            <a:ext cx="688571" cy="365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fld id="{479BDA1F-085D-3742-BB72-CE0249E0F669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3" r:id="rId3"/>
    <p:sldLayoutId id="2147483662" r:id="rId4"/>
    <p:sldLayoutId id="2147483652" r:id="rId5"/>
    <p:sldLayoutId id="2147483654" r:id="rId6"/>
    <p:sldLayoutId id="2147483655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73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400" b="1" kern="1200">
          <a:solidFill>
            <a:srgbClr val="07305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kern="1200">
          <a:solidFill>
            <a:schemeClr val="bg2">
              <a:lumMod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Nearest neighbor query on uncertain data with uncertain query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 </a:t>
            </a:r>
            <a:r>
              <a:rPr lang="en-US" dirty="0" err="1"/>
              <a:t>Abhay</a:t>
            </a:r>
            <a:r>
              <a:rPr lang="en-US" dirty="0"/>
              <a:t> </a:t>
            </a:r>
            <a:r>
              <a:rPr lang="en-US" dirty="0" err="1"/>
              <a:t>Mone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3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Definitions</a:t>
            </a:r>
          </a:p>
          <a:p>
            <a:r>
              <a:rPr lang="en-US" dirty="0"/>
              <a:t>Problem definition</a:t>
            </a:r>
          </a:p>
          <a:p>
            <a:r>
              <a:rPr lang="en-US" dirty="0"/>
              <a:t>Pruning Phase</a:t>
            </a:r>
          </a:p>
          <a:p>
            <a:r>
              <a:rPr lang="en-US" dirty="0"/>
              <a:t>Execution Phase</a:t>
            </a:r>
          </a:p>
          <a:p>
            <a:r>
              <a:rPr lang="en-US" dirty="0"/>
              <a:t>Limitations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2CC82-9411-0E4F-9B87-055E59185509}" type="datetime1">
              <a:rPr lang="en-US" smtClean="0"/>
              <a:t>12/6/18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53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: 1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Uncertainty region</a:t>
            </a:r>
          </a:p>
          <a:p>
            <a:pPr marL="0" indent="0">
              <a:buNone/>
            </a:pPr>
            <a:r>
              <a:rPr lang="en-US" sz="2000" b="0" dirty="0"/>
              <a:t>An uncertainty region of an object O</a:t>
            </a:r>
            <a:r>
              <a:rPr lang="en-US" sz="2000" b="0" baseline="-25000" dirty="0"/>
              <a:t>i</a:t>
            </a:r>
            <a:r>
              <a:rPr lang="en-US" sz="2000" b="0" dirty="0"/>
              <a:t> at time t, is denoted by by </a:t>
            </a:r>
            <a:r>
              <a:rPr lang="en-US" sz="2000" b="0" dirty="0" err="1"/>
              <a:t>U</a:t>
            </a:r>
            <a:r>
              <a:rPr lang="en-US" sz="2000" b="0" baseline="-25000" dirty="0" err="1"/>
              <a:t>i</a:t>
            </a:r>
            <a:r>
              <a:rPr lang="en-US" sz="2000" b="0" dirty="0"/>
              <a:t>(t) is closed region such that O</a:t>
            </a:r>
            <a:r>
              <a:rPr lang="en-US" sz="2000" b="0" baseline="-25000" dirty="0"/>
              <a:t>i</a:t>
            </a:r>
            <a:r>
              <a:rPr lang="en-US" sz="2000" b="0" dirty="0"/>
              <a:t> can be only found in this region.</a:t>
            </a:r>
            <a:r>
              <a:rPr lang="en-US" sz="2000" b="0" baseline="-25000" dirty="0"/>
              <a:t> </a:t>
            </a: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endParaRPr lang="en-US" baseline="-25000" dirty="0"/>
          </a:p>
          <a:p>
            <a:r>
              <a:rPr lang="en-US" dirty="0"/>
              <a:t>Uncertainty probability density function</a:t>
            </a:r>
          </a:p>
          <a:p>
            <a:pPr marL="0" indent="0">
              <a:buNone/>
            </a:pPr>
            <a:r>
              <a:rPr lang="en-US" sz="2000" b="0" dirty="0"/>
              <a:t>It is denoted by f</a:t>
            </a:r>
            <a:r>
              <a:rPr lang="en-US" sz="2000" b="0" baseline="-25000" dirty="0"/>
              <a:t>i</a:t>
            </a:r>
            <a:r>
              <a:rPr lang="en-US" sz="2000" b="0" dirty="0"/>
              <a:t>(</a:t>
            </a:r>
            <a:r>
              <a:rPr lang="en-US" sz="2000" b="0" dirty="0" err="1"/>
              <a:t>x,y,t</a:t>
            </a:r>
            <a:r>
              <a:rPr lang="en-US" sz="2000" b="0" dirty="0"/>
              <a:t>) is a probability density function of </a:t>
            </a:r>
            <a:r>
              <a:rPr lang="en-US" sz="2000" b="0" dirty="0" err="1"/>
              <a:t>O</a:t>
            </a:r>
            <a:r>
              <a:rPr lang="en-US" sz="2000" b="0" baseline="-25000" dirty="0" err="1"/>
              <a:t>i</a:t>
            </a:r>
            <a:r>
              <a:rPr lang="en-US" sz="2000" b="0" dirty="0" err="1"/>
              <a:t>’s</a:t>
            </a:r>
            <a:r>
              <a:rPr lang="en-US" sz="2000" b="0" dirty="0"/>
              <a:t> location (</a:t>
            </a:r>
            <a:r>
              <a:rPr lang="en-US" sz="2000" b="0" dirty="0" err="1"/>
              <a:t>x,y</a:t>
            </a:r>
            <a:r>
              <a:rPr lang="en-US" sz="2000" b="0" dirty="0"/>
              <a:t>) at time t, that has value of 0 outside </a:t>
            </a:r>
            <a:r>
              <a:rPr lang="en-US" sz="2000" b="0" dirty="0" err="1"/>
              <a:t>U</a:t>
            </a:r>
            <a:r>
              <a:rPr lang="en-US" sz="2000" b="0" baseline="-25000" dirty="0" err="1"/>
              <a:t>i</a:t>
            </a:r>
            <a:r>
              <a:rPr lang="en-US" sz="2000" b="0" dirty="0"/>
              <a:t>(t).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65-21E7-E640-AD88-29827FC3BC16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2 : PDF over circle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  <a:p>
            <a:pPr marL="0" indent="0">
              <a:buNone/>
            </a:pPr>
            <a:endParaRPr lang="en-US" sz="20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65-21E7-E640-AD88-29827FC3BC16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77194-55D5-EC43-BB81-B54C8C53D0F9}"/>
              </a:ext>
            </a:extLst>
          </p:cNvPr>
          <p:cNvSpPr txBox="1"/>
          <p:nvPr/>
        </p:nvSpPr>
        <p:spPr>
          <a:xfrm>
            <a:off x="838200" y="1496290"/>
            <a:ext cx="9274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that a randomly chosen point will fall between r and r + </a:t>
            </a:r>
            <a:r>
              <a:rPr lang="en-US" dirty="0" err="1"/>
              <a:t>dr</a:t>
            </a:r>
            <a:r>
              <a:rPr lang="en-US" dirty="0"/>
              <a:t> on a circle of radius R, we assume the all points on the circle are equally likely</a:t>
            </a:r>
          </a:p>
          <a:p>
            <a:r>
              <a:rPr lang="en-US" dirty="0"/>
              <a:t>and is given by pr(r)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FF8B5B-32C3-7A45-B4AE-FEB32E00F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6127" y="1825625"/>
            <a:ext cx="5439806" cy="396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4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1031685" y="1272390"/>
            <a:ext cx="10515600" cy="4763799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/>
              <a:t>PNNQ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93F65-21E7-E640-AD88-29827FC3BC16}" type="datetime1">
              <a:rPr lang="en-US" smtClean="0"/>
              <a:t>12/6/18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454AF7-16A7-ED44-9D61-0E9D3843E2AB}"/>
              </a:ext>
            </a:extLst>
          </p:cNvPr>
          <p:cNvSpPr txBox="1"/>
          <p:nvPr/>
        </p:nvSpPr>
        <p:spPr>
          <a:xfrm>
            <a:off x="4020877" y="2181042"/>
            <a:ext cx="77501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(O</a:t>
            </a:r>
            <a:r>
              <a:rPr lang="en-US" sz="16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lies on the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boundry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 of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(r)).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Prob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(other objects lie outside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(r))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dr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0A5B61-D9B1-EF41-BF90-5C67CCD3602B}"/>
              </a:ext>
            </a:extLst>
          </p:cNvPr>
          <p:cNvSpPr txBox="1"/>
          <p:nvPr/>
        </p:nvSpPr>
        <p:spPr>
          <a:xfrm>
            <a:off x="880209" y="23205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66D25-EFD3-EB4E-A5FA-7B7FDDE7A9E1}"/>
              </a:ext>
            </a:extLst>
          </p:cNvPr>
          <p:cNvSpPr txBox="1"/>
          <p:nvPr/>
        </p:nvSpPr>
        <p:spPr>
          <a:xfrm>
            <a:off x="880209" y="3180200"/>
            <a:ext cx="841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</a:t>
            </a:r>
            <a:r>
              <a:rPr lang="en-US" i="1" dirty="0">
                <a:latin typeface="+mj-lt"/>
                <a:cs typeface="Arial" panose="020B0604020202020204" pitchFamily="34" charset="0"/>
              </a:rPr>
              <a:t>pr(r)</a:t>
            </a:r>
            <a:r>
              <a:rPr lang="en-US" dirty="0"/>
              <a:t>.	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ED2D82F-7BF3-7543-A5EB-5BD2D1F98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6807" y="2093509"/>
            <a:ext cx="342900" cy="609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41D5D8-F21D-9F4C-BD1A-37A601A55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085" y="2989058"/>
            <a:ext cx="3357091" cy="838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BABD5F-0F19-4A4D-8BAA-DE26510CFEC4}"/>
              </a:ext>
            </a:extLst>
          </p:cNvPr>
          <p:cNvSpPr txBox="1"/>
          <p:nvPr/>
        </p:nvSpPr>
        <p:spPr>
          <a:xfrm>
            <a:off x="1864426" y="4350526"/>
            <a:ext cx="85977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 = minimum of largest distance </a:t>
            </a:r>
          </a:p>
          <a:p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i="1" dirty="0"/>
              <a:t>= minimum distance from query point to each object</a:t>
            </a:r>
          </a:p>
          <a:p>
            <a:r>
              <a:rPr lang="en-US" i="1" dirty="0" err="1"/>
              <a:t>pr</a:t>
            </a:r>
            <a:r>
              <a:rPr lang="en-US" i="1" baseline="-25000" dirty="0" err="1"/>
              <a:t>i</a:t>
            </a:r>
            <a:r>
              <a:rPr lang="en-US" i="1" dirty="0"/>
              <a:t>(r) = probability density function of r such that O</a:t>
            </a:r>
            <a:r>
              <a:rPr lang="en-US" i="1" baseline="-25000" dirty="0"/>
              <a:t>i</a:t>
            </a:r>
            <a:r>
              <a:rPr lang="en-US" i="1" dirty="0"/>
              <a:t> is located on the </a:t>
            </a:r>
            <a:r>
              <a:rPr lang="en-US" i="1" dirty="0" err="1"/>
              <a:t>boundry</a:t>
            </a:r>
            <a:r>
              <a:rPr lang="en-US" i="1" dirty="0"/>
              <a:t> of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  <a:r>
              <a:rPr lang="en-US" i="1" dirty="0"/>
              <a:t> </a:t>
            </a:r>
          </a:p>
          <a:p>
            <a:r>
              <a:rPr lang="en-US" i="1" dirty="0"/>
              <a:t>p</a:t>
            </a:r>
            <a:r>
              <a:rPr lang="en-US" i="1" baseline="-25000" dirty="0"/>
              <a:t>i</a:t>
            </a:r>
            <a:r>
              <a:rPr lang="en-US" i="1" dirty="0"/>
              <a:t>(r) = probability that O</a:t>
            </a:r>
            <a:r>
              <a:rPr lang="en-US" i="1" baseline="-25000" dirty="0"/>
              <a:t>i</a:t>
            </a:r>
            <a:r>
              <a:rPr lang="en-US" i="1" dirty="0"/>
              <a:t> is located inside the circle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(r)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|S| = </a:t>
            </a:r>
            <a:r>
              <a:rPr lang="en-US" i="1" dirty="0"/>
              <a:t>object set after pruning phase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291F30-58BA-B54F-9CD5-FD258C26DDEE}"/>
              </a:ext>
            </a:extLst>
          </p:cNvPr>
          <p:cNvSpPr txBox="1"/>
          <p:nvPr/>
        </p:nvSpPr>
        <p:spPr>
          <a:xfrm>
            <a:off x="1372869" y="2140151"/>
            <a:ext cx="24508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Prob</a:t>
            </a:r>
            <a:r>
              <a:rPr lang="en-US" sz="1600" dirty="0"/>
              <a:t>(a point lies inside uncertain query region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989E81-DFC1-BC43-8766-5EAE917F2765}"/>
              </a:ext>
            </a:extLst>
          </p:cNvPr>
          <p:cNvSpPr txBox="1"/>
          <p:nvPr/>
        </p:nvSpPr>
        <p:spPr>
          <a:xfrm>
            <a:off x="3875977" y="2267828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5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Pruning Phase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9D2E5-FF53-1746-91BF-94F110B62B9E}"/>
              </a:ext>
            </a:extLst>
          </p:cNvPr>
          <p:cNvSpPr txBox="1"/>
          <p:nvPr/>
        </p:nvSpPr>
        <p:spPr>
          <a:xfrm>
            <a:off x="966951" y="3355130"/>
            <a:ext cx="3695151" cy="2833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6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 dirty="0"/>
              <a:t>	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51DDFAD-3EA5-954F-80F0-0855F98DC1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5972" y="843148"/>
            <a:ext cx="6993721" cy="493931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6950" y="6356350"/>
            <a:ext cx="26144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D6C93F65-21E7-E640-AD88-29827FC3BC16}" type="datetime1">
              <a:rPr lang="en-US" sz="1200" smtClean="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rPr>
              <a:pPr algn="l">
                <a:spcAft>
                  <a:spcPts val="600"/>
                </a:spcAft>
              </a:pPr>
              <a:t>12/6/18</a:t>
            </a:fld>
            <a:endParaRPr lang="en-US" sz="1200">
              <a:solidFill>
                <a:prstClr val="black">
                  <a:tint val="75000"/>
                </a:prstClr>
              </a:solidFill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62102" y="6356350"/>
            <a:ext cx="545979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endParaRPr lang="en-US" sz="1200" kern="1200" dirty="0">
              <a:solidFill>
                <a:prstClr val="black">
                  <a:tint val="75000"/>
                </a:prst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3B7B9E-1D5D-694B-AA0C-BC47D4D2C8BE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B7AEC-F292-FB42-8DEA-037D126BCBC9}"/>
              </a:ext>
            </a:extLst>
          </p:cNvPr>
          <p:cNvSpPr txBox="1"/>
          <p:nvPr/>
        </p:nvSpPr>
        <p:spPr>
          <a:xfrm>
            <a:off x="2695699" y="41563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5" name="Picture 1" descr="page5image1669343568">
            <a:extLst>
              <a:ext uri="{FF2B5EF4-FFF2-40B4-BE49-F238E27FC236}">
                <a16:creationId xmlns:a16="http://schemas.microsoft.com/office/drawing/2014/main" id="{260C9830-89BE-484F-8335-FAB27F9E0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31" y="3403829"/>
            <a:ext cx="3989013" cy="24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5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41EF-73E9-AD42-A9C3-5DA0D068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/>
              <a:t>Execution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AB77-0551-4E4D-80BC-FC692FE3D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9200"/>
            <a:ext cx="5181600" cy="4957763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/>
              <a:t>The probability of object O</a:t>
            </a:r>
            <a:r>
              <a:rPr lang="en-US" sz="1800" b="0" baseline="-25000" dirty="0"/>
              <a:t>i </a:t>
            </a:r>
            <a:r>
              <a:rPr lang="en-US" sz="1800" b="0" dirty="0"/>
              <a:t> is being nearest neighbor of q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=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4246C-3FBD-9C4C-A9CB-04A0D6A8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244525"/>
            <a:ext cx="1221606" cy="365125"/>
          </a:xfrm>
        </p:spPr>
        <p:txBody>
          <a:bodyPr/>
          <a:lstStyle/>
          <a:p>
            <a:fld id="{EACB344B-EC26-5744-AC76-D8CA586C9B04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49A19-F328-8C48-B2F9-05304BA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59805" y="6244525"/>
            <a:ext cx="7757963" cy="365125"/>
          </a:xfrm>
        </p:spPr>
        <p:txBody>
          <a:bodyPr/>
          <a:lstStyle/>
          <a:p>
            <a:r>
              <a:rPr lang="en-US" dirty="0"/>
              <a:t>Note : Dig shown considers a query point lies on the boundary line of uncertain query region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F89AF0E1-E0D3-F144-BF3E-C7A8415785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219200"/>
            <a:ext cx="5181600" cy="4670680"/>
          </a:xfr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1BD67C1-803C-9C4D-BEDE-B03273184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003" y="2073275"/>
            <a:ext cx="3619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6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73B2-DEEC-1647-84F2-CF18910D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BEAF-0FEE-4048-95CA-91F36C9D9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075223" cy="4351338"/>
          </a:xfrm>
        </p:spPr>
        <p:txBody>
          <a:bodyPr>
            <a:normAutofit/>
          </a:bodyPr>
          <a:lstStyle/>
          <a:p>
            <a:r>
              <a:rPr lang="en-US" sz="2000" b="0" dirty="0"/>
              <a:t>The solution is proposed considering we know the probability density function of each object.</a:t>
            </a:r>
          </a:p>
          <a:p>
            <a:pPr algn="just"/>
            <a:r>
              <a:rPr lang="en-US" sz="2000" b="0" dirty="0"/>
              <a:t>Although, in the  pruning phase, we don’t need to know the probability distribution(PDF) of objects. However, in the execution phase, given a query point in the uncertain region, I was unable to find nearest neighbor without knowing the probability distribution(PDF) of  the query point. </a:t>
            </a:r>
          </a:p>
          <a:p>
            <a:pPr marL="0" indent="0" algn="just">
              <a:buNone/>
            </a:pPr>
            <a:endParaRPr lang="en-US" sz="2000" b="0" dirty="0"/>
          </a:p>
          <a:p>
            <a:endParaRPr lang="en-US" sz="2000" b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54E7-B66F-B542-B6D8-3CBA474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344B-EC26-5744-AC76-D8CA586C9B04}" type="datetime1">
              <a:rPr lang="en-US" smtClean="0"/>
              <a:t>12/6/18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26482-7350-BE46-B100-B043D9F6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23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0" y="6245225"/>
            <a:ext cx="1222375" cy="365125"/>
          </a:xfrm>
        </p:spPr>
        <p:txBody>
          <a:bodyPr/>
          <a:lstStyle/>
          <a:p>
            <a:fld id="{3B6ABA31-734C-9645-AC11-784F18DD3D6B}" type="datetime1">
              <a:rPr lang="en-US" smtClean="0"/>
              <a:t>12/6/18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21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</TotalTime>
  <Words>374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Nearest neighbor query on uncertain data with uncertain query</vt:lpstr>
      <vt:lpstr>Contents</vt:lpstr>
      <vt:lpstr>Definition : 1 </vt:lpstr>
      <vt:lpstr>Definition 2 : PDF over circle</vt:lpstr>
      <vt:lpstr>Problem definition</vt:lpstr>
      <vt:lpstr>Pruning Phase</vt:lpstr>
      <vt:lpstr>Execution phase</vt:lpstr>
      <vt:lpstr>Limitations </vt:lpstr>
      <vt:lpstr>Thank You.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Louis, Robert</dc:creator>
  <cp:lastModifiedBy>Mone, Abhay Vijay</cp:lastModifiedBy>
  <cp:revision>95</cp:revision>
  <dcterms:created xsi:type="dcterms:W3CDTF">2017-12-13T15:54:12Z</dcterms:created>
  <dcterms:modified xsi:type="dcterms:W3CDTF">2018-12-07T03:41:09Z</dcterms:modified>
</cp:coreProperties>
</file>