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301" r:id="rId2"/>
    <p:sldId id="256" r:id="rId3"/>
    <p:sldId id="257" r:id="rId4"/>
    <p:sldId id="303" r:id="rId5"/>
    <p:sldId id="258" r:id="rId6"/>
    <p:sldId id="259" r:id="rId7"/>
    <p:sldId id="276" r:id="rId8"/>
    <p:sldId id="279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Lexend Deca" panose="020B0604020202020204" charset="0"/>
      <p:regular r:id="rId15"/>
      <p:bold r:id="rId16"/>
    </p:embeddedFont>
    <p:embeddedFont>
      <p:font typeface="Lexend Deca Medium" panose="020B0604020202020204" charset="0"/>
      <p:regular r:id="rId17"/>
      <p:bold r:id="rId18"/>
    </p:embeddedFont>
    <p:embeddedFont>
      <p:font typeface="Lucida Calligraphy" panose="03010101010101010101" pitchFamily="66" charset="0"/>
      <p:regular r:id="rId19"/>
    </p:embeddedFont>
    <p:embeddedFont>
      <p:font typeface="Metrophobic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445"/>
    <a:srgbClr val="28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0EB1E7-B84C-4071-B74C-82225A497201}">
  <a:tblStyle styleId="{820EB1E7-B84C-4071-B74C-82225A4972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a27d40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a27d40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a27d405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a27d405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64e80a0f_0_28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64e80a0f_0_28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d64e80a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1d64e80a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1d64e80a0f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1d64e80a0f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104000"/>
            <a:ext cx="6102300" cy="21723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313225"/>
            <a:ext cx="4764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85388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2785388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6210575" y="195995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6210575" y="157485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2785388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2785388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6210575" y="3610100"/>
            <a:ext cx="198480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6210575" y="3225000"/>
            <a:ext cx="1984800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1666963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5092175" y="157485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666963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92175" y="3225000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SECTION_TITLE_AND_DESCRIPTION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343275" y="1530525"/>
            <a:ext cx="3972600" cy="914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4343275" y="2675200"/>
            <a:ext cx="2999100" cy="111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>
            <a:off x="2624250" y="2396100"/>
            <a:ext cx="4262100" cy="75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24250" y="3831725"/>
            <a:ext cx="44709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 </a:t>
            </a:r>
            <a:r>
              <a:rPr lang="en" sz="10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ONLY_2">
    <p:bg>
      <p:bgPr>
        <a:gradFill>
          <a:gsLst>
            <a:gs pos="0">
              <a:schemeClr val="lt2"/>
            </a:gs>
            <a:gs pos="50000">
              <a:schemeClr val="dk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3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outdoor, wave, spring&#10;&#10;Description automatically generated">
            <a:extLst>
              <a:ext uri="{FF2B5EF4-FFF2-40B4-BE49-F238E27FC236}">
                <a16:creationId xmlns:a16="http://schemas.microsoft.com/office/drawing/2014/main" id="{36462716-0766-4058-B888-8F36AD72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5422"/>
            <a:ext cx="9144002" cy="6854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091295-9596-469C-A47F-9F54412981AB}"/>
              </a:ext>
            </a:extLst>
          </p:cNvPr>
          <p:cNvSpPr/>
          <p:nvPr/>
        </p:nvSpPr>
        <p:spPr>
          <a:xfrm>
            <a:off x="589021" y="3325639"/>
            <a:ext cx="7965963" cy="19851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4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BlackHole</a:t>
            </a:r>
            <a:endParaRPr lang="en-US" sz="1245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10" name="Picture 9" descr="A picture containing water, outdoor, wave, spring&#10;&#10;Description automatically generated">
            <a:extLst>
              <a:ext uri="{FF2B5EF4-FFF2-40B4-BE49-F238E27FC236}">
                <a16:creationId xmlns:a16="http://schemas.microsoft.com/office/drawing/2014/main" id="{EAA5E750-9BC0-4F92-B417-4F3A8BC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9" b="12480"/>
          <a:stretch/>
        </p:blipFill>
        <p:spPr>
          <a:xfrm>
            <a:off x="-2" y="3325639"/>
            <a:ext cx="9144002" cy="181786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C1E421-9D14-4585-BCE8-30899BF8CB58}"/>
              </a:ext>
            </a:extLst>
          </p:cNvPr>
          <p:cNvGrpSpPr/>
          <p:nvPr/>
        </p:nvGrpSpPr>
        <p:grpSpPr>
          <a:xfrm>
            <a:off x="8340781" y="9752912"/>
            <a:ext cx="507338" cy="261257"/>
            <a:chOff x="11121041" y="6284685"/>
            <a:chExt cx="676451" cy="3483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5C0E6C-C04F-430A-83BC-14FA50F7511A}"/>
                </a:ext>
              </a:extLst>
            </p:cNvPr>
            <p:cNvGrpSpPr/>
            <p:nvPr/>
          </p:nvGrpSpPr>
          <p:grpSpPr>
            <a:xfrm>
              <a:off x="11449149" y="6284685"/>
              <a:ext cx="348343" cy="348343"/>
              <a:chOff x="11449149" y="6284685"/>
              <a:chExt cx="348343" cy="34834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EF1D77-9024-43DB-9BE9-9DF5EA9A5771}"/>
                  </a:ext>
                </a:extLst>
              </p:cNvPr>
              <p:cNvSpPr/>
              <p:nvPr/>
            </p:nvSpPr>
            <p:spPr>
              <a:xfrm>
                <a:off x="11449149" y="6284685"/>
                <a:ext cx="348343" cy="3483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C8312AD3-EACE-4706-8838-8FE1E51E2B93}"/>
                  </a:ext>
                </a:extLst>
              </p:cNvPr>
              <p:cNvSpPr/>
              <p:nvPr/>
            </p:nvSpPr>
            <p:spPr>
              <a:xfrm rot="5400000">
                <a:off x="11567425" y="6410671"/>
                <a:ext cx="111789" cy="9637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169DA6-3B14-4A25-8AEF-D067A0008F2D}"/>
                </a:ext>
              </a:extLst>
            </p:cNvPr>
            <p:cNvGrpSpPr/>
            <p:nvPr/>
          </p:nvGrpSpPr>
          <p:grpSpPr>
            <a:xfrm rot="10800000">
              <a:off x="11121041" y="6284685"/>
              <a:ext cx="348343" cy="348343"/>
              <a:chOff x="11449149" y="6284685"/>
              <a:chExt cx="348343" cy="34834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162D1A-6DCE-4CAC-BFBB-55C756D23733}"/>
                  </a:ext>
                </a:extLst>
              </p:cNvPr>
              <p:cNvSpPr/>
              <p:nvPr/>
            </p:nvSpPr>
            <p:spPr>
              <a:xfrm>
                <a:off x="11449149" y="6284685"/>
                <a:ext cx="348343" cy="34834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10A3D4BD-BCBD-4E84-A62E-9F339266F12C}"/>
                  </a:ext>
                </a:extLst>
              </p:cNvPr>
              <p:cNvSpPr/>
              <p:nvPr/>
            </p:nvSpPr>
            <p:spPr>
              <a:xfrm rot="5400000">
                <a:off x="11567425" y="6410671"/>
                <a:ext cx="111789" cy="9637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89A7F5-DA72-C912-DCE4-E47C0E3A85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-1905965" y="-902979"/>
            <a:ext cx="8457236" cy="84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3395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555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ctrTitle"/>
          </p:nvPr>
        </p:nvSpPr>
        <p:spPr>
          <a:xfrm>
            <a:off x="4462965" y="1175613"/>
            <a:ext cx="3780365" cy="1771672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dk2"/>
                </a:solidFill>
              </a:rPr>
              <a:t>BlackHole</a:t>
            </a:r>
            <a:endParaRPr sz="5500"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2"/>
                </a:solidFill>
              </a:rPr>
              <a:t>Something Different</a:t>
            </a:r>
            <a:br>
              <a:rPr lang="en-IN" sz="2800" dirty="0">
                <a:solidFill>
                  <a:schemeClr val="lt2"/>
                </a:solidFill>
              </a:rPr>
            </a:br>
            <a:r>
              <a:rPr lang="en-IN" sz="2800" dirty="0">
                <a:solidFill>
                  <a:schemeClr val="lt2"/>
                </a:solidFill>
              </a:rPr>
              <a:t> Then Normal</a:t>
            </a:r>
            <a:endParaRPr sz="32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1"/>
          </p:nvPr>
        </p:nvSpPr>
        <p:spPr>
          <a:xfrm>
            <a:off x="2402125" y="3461449"/>
            <a:ext cx="2963978" cy="4430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Abhaya Nigam (201910101110151)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Janhvi Mishra   (201910101110128)</a:t>
            </a:r>
            <a:endParaRPr sz="1400" dirty="0"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3974600" y="4154930"/>
            <a:ext cx="4113600" cy="146102"/>
            <a:chOff x="3974600" y="4154930"/>
            <a:chExt cx="4113600" cy="146102"/>
          </a:xfrm>
        </p:grpSpPr>
        <p:sp>
          <p:nvSpPr>
            <p:cNvPr id="201" name="Google Shape;201;p28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8"/>
          <p:cNvGrpSpPr/>
          <p:nvPr/>
        </p:nvGrpSpPr>
        <p:grpSpPr>
          <a:xfrm>
            <a:off x="2402125" y="3986650"/>
            <a:ext cx="1314377" cy="482094"/>
            <a:chOff x="2402125" y="3986650"/>
            <a:chExt cx="1314377" cy="482094"/>
          </a:xfrm>
        </p:grpSpPr>
        <p:sp>
          <p:nvSpPr>
            <p:cNvPr id="206" name="Google Shape;206;p28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216" name="Google Shape;216;p2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2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2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6" name="Google Shape;236;p28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238" name="Google Shape;238;p28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8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0" name="Google Shape;240;p28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241" name="Google Shape;241;p28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3" name="Google Shape;243;p28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5" name="Google Shape;245;p28"/>
          <p:cNvSpPr txBox="1"/>
          <p:nvPr/>
        </p:nvSpPr>
        <p:spPr>
          <a:xfrm>
            <a:off x="3256650" y="604125"/>
            <a:ext cx="2412630" cy="7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Hi There , </a:t>
            </a:r>
            <a:r>
              <a:rPr lang="en-I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Guest Your Playlist 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38172-7A3B-5FCF-5813-47B318899D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</a:blip>
          <a:stretch>
            <a:fillRect/>
          </a:stretch>
        </p:blipFill>
        <p:spPr>
          <a:xfrm>
            <a:off x="2465285" y="1189580"/>
            <a:ext cx="1856928" cy="1856928"/>
          </a:xfrm>
          <a:prstGeom prst="rect">
            <a:avLst/>
          </a:prstGeom>
        </p:spPr>
      </p:pic>
      <p:pic>
        <p:nvPicPr>
          <p:cNvPr id="1026" name="Picture 2" descr="Online Music Icons - Free SVG &amp; PNG Online Music Images - Noun Project">
            <a:extLst>
              <a:ext uri="{FF2B5EF4-FFF2-40B4-BE49-F238E27FC236}">
                <a16:creationId xmlns:a16="http://schemas.microsoft.com/office/drawing/2014/main" id="{3CF5B17A-64FE-1439-6A8C-EDFA9934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" y="29472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aphicFrame>
        <p:nvGraphicFramePr>
          <p:cNvPr id="251" name="Google Shape;251;p29"/>
          <p:cNvGraphicFramePr/>
          <p:nvPr>
            <p:extLst>
              <p:ext uri="{D42A27DB-BD31-4B8C-83A1-F6EECF244321}">
                <p14:modId xmlns:p14="http://schemas.microsoft.com/office/powerpoint/2010/main" val="3047609566"/>
              </p:ext>
            </p:extLst>
          </p:nvPr>
        </p:nvGraphicFramePr>
        <p:xfrm>
          <a:off x="2015316" y="1834982"/>
          <a:ext cx="5550656" cy="1950600"/>
        </p:xfrm>
        <a:graphic>
          <a:graphicData uri="http://schemas.openxmlformats.org/drawingml/2006/table">
            <a:tbl>
              <a:tblPr>
                <a:noFill/>
                <a:tableStyleId>{820EB1E7-B84C-4071-B74C-82225A497201}</a:tableStyleId>
              </a:tblPr>
              <a:tblGrid>
                <a:gridCol w="555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Introduction</a:t>
                      </a:r>
                      <a:endParaRPr sz="2000" b="1"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0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Key Features of </a:t>
                      </a:r>
                      <a:r>
                        <a:rPr lang="en-US" sz="20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BlackHole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 Music App</a:t>
                      </a:r>
                    </a:p>
                  </a:txBody>
                  <a:tcPr marL="91425" marR="0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How it Works</a:t>
                      </a:r>
                      <a:endParaRPr sz="2000" b="1"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0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etrophobic"/>
                          <a:ea typeface="Metrophobic"/>
                          <a:cs typeface="Metrophobic"/>
                          <a:sym typeface="Metrophobic"/>
                        </a:rPr>
                        <a:t>Conclusion</a:t>
                      </a:r>
                      <a:endParaRPr sz="2000" b="1" dirty="0">
                        <a:solidFill>
                          <a:schemeClr val="dk1"/>
                        </a:solidFill>
                        <a:latin typeface="Metrophobic"/>
                        <a:ea typeface="Metrophobic"/>
                        <a:cs typeface="Metrophobic"/>
                        <a:sym typeface="Metrophobic"/>
                      </a:endParaRPr>
                    </a:p>
                  </a:txBody>
                  <a:tcPr marL="91425" marR="0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" name="Google Shape;252;p29"/>
          <p:cNvSpPr txBox="1"/>
          <p:nvPr/>
        </p:nvSpPr>
        <p:spPr>
          <a:xfrm>
            <a:off x="1998350" y="1017600"/>
            <a:ext cx="704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“Music gives a soul to the universe, wings to the mind,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flight to the imagination, and life to everything.”</a:t>
            </a:r>
            <a:endParaRPr lang="en-US" sz="1200" b="1" dirty="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1381144" y="4129408"/>
            <a:ext cx="34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For more info:</a:t>
            </a:r>
            <a:br>
              <a:rPr lang="en" sz="800" b="1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</a:br>
            <a:r>
              <a:rPr lang="en" sz="1000" b="1" dirty="0">
                <a:solidFill>
                  <a:schemeClr val="dk2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</a:rPr>
              <a:t>GitHub</a:t>
            </a:r>
            <a:r>
              <a:rPr lang="en" sz="1000" b="1" dirty="0">
                <a:solidFill>
                  <a:schemeClr val="dk2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 dirty="0">
                <a:solidFill>
                  <a:schemeClr val="dk2"/>
                </a:solidFill>
                <a:latin typeface="Metrophobic"/>
                <a:ea typeface="Metrophobic"/>
                <a:cs typeface="Metrophobic"/>
                <a:sym typeface="Metrophobic"/>
              </a:rPr>
              <a:t> |  </a:t>
            </a:r>
            <a:r>
              <a:rPr lang="en" sz="1000" b="1" dirty="0">
                <a:solidFill>
                  <a:schemeClr val="dk2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</a:rPr>
              <a:t>Gmail</a:t>
            </a:r>
            <a:endParaRPr sz="1500" dirty="0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259766" y="4129408"/>
            <a:ext cx="416421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  <a:t>You can visit our projects:</a:t>
            </a:r>
            <a:br>
              <a:rPr lang="en" sz="800" b="1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rPr>
            </a:br>
            <a:r>
              <a:rPr lang="en-IN" sz="800" b="1" dirty="0">
                <a:solidFill>
                  <a:schemeClr val="dk2"/>
                </a:solidFill>
                <a:uFill>
                  <a:noFill/>
                </a:uFill>
                <a:latin typeface="Metrophobic"/>
                <a:ea typeface="Metrophobic"/>
                <a:cs typeface="Metrophobic"/>
                <a:sym typeface="Metrophobic"/>
              </a:rPr>
              <a:t>https://github.com/abhayanigam/flutter_projects_and_practice/tree/master/Projects/BlackHole</a:t>
            </a:r>
            <a:endParaRPr sz="600" b="1" dirty="0">
              <a:solidFill>
                <a:schemeClr val="dk2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255" name="Google Shape;255;p29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256" name="Google Shape;256;p29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1" name="Google Shape;261;p29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63" name="Google Shape;263;p29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264" name="Google Shape;264;p29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29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267" name="Google Shape;267;p29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29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9" name="Google Shape;279;p29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>
            <a:spLocks noGrp="1"/>
          </p:cNvSpPr>
          <p:nvPr>
            <p:ph type="subTitle" idx="1"/>
          </p:nvPr>
        </p:nvSpPr>
        <p:spPr>
          <a:xfrm>
            <a:off x="2694928" y="2699967"/>
            <a:ext cx="5453994" cy="1215109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Blackhole is a music app created with the Purpose of high resolution music streaming experience on your phone with no advertising or paid subscriptions. You can even download songs on your device</a:t>
            </a:r>
            <a:endParaRPr b="1"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515313" y="825585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4652600" y="1592896"/>
            <a:ext cx="3941273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Introduction </a:t>
            </a:r>
            <a:endParaRPr sz="4400" dirty="0"/>
          </a:p>
        </p:txBody>
      </p:sp>
      <p:sp>
        <p:nvSpPr>
          <p:cNvPr id="351" name="Google Shape;351;p31"/>
          <p:cNvSpPr/>
          <p:nvPr/>
        </p:nvSpPr>
        <p:spPr>
          <a:xfrm flipV="1">
            <a:off x="2720918" y="2391838"/>
            <a:ext cx="5549322" cy="5047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 flipV="1">
            <a:off x="2720918" y="2391989"/>
            <a:ext cx="872680" cy="50362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544444" y="2344023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1"/>
          <p:cNvGrpSpPr/>
          <p:nvPr/>
        </p:nvGrpSpPr>
        <p:grpSpPr>
          <a:xfrm>
            <a:off x="4717950" y="1067073"/>
            <a:ext cx="1314377" cy="482094"/>
            <a:chOff x="4776350" y="1692025"/>
            <a:chExt cx="1314377" cy="482094"/>
          </a:xfrm>
        </p:grpSpPr>
        <p:sp>
          <p:nvSpPr>
            <p:cNvPr id="357" name="Google Shape;357;p31"/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7" name="Google Shape;367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1" name="Google Shape;371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6" name="Google Shape;396;p3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5019124" y="2913358"/>
            <a:ext cx="3411197" cy="1613942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5019125" y="1112504"/>
            <a:ext cx="3289162" cy="1645033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30"/>
          <p:cNvSpPr/>
          <p:nvPr/>
        </p:nvSpPr>
        <p:spPr>
          <a:xfrm>
            <a:off x="1379968" y="2913358"/>
            <a:ext cx="3463282" cy="1613942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30"/>
          <p:cNvSpPr/>
          <p:nvPr/>
        </p:nvSpPr>
        <p:spPr>
          <a:xfrm>
            <a:off x="1379968" y="1104147"/>
            <a:ext cx="3463282" cy="1645033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15"/>
          </p:nvPr>
        </p:nvSpPr>
        <p:spPr>
          <a:xfrm>
            <a:off x="1904066" y="536529"/>
            <a:ext cx="7027474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Key Features of </a:t>
            </a:r>
            <a:r>
              <a:rPr lang="en-US" sz="2600" dirty="0" err="1"/>
              <a:t>BlackHole</a:t>
            </a:r>
            <a:r>
              <a:rPr lang="en-US" sz="2600" dirty="0"/>
              <a:t> Music App</a:t>
            </a:r>
            <a:endParaRPr sz="2600"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1"/>
          </p:nvPr>
        </p:nvSpPr>
        <p:spPr>
          <a:xfrm>
            <a:off x="2296032" y="1785258"/>
            <a:ext cx="2547217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Users can access an extensive library of songs from Spotify, Jio </a:t>
            </a:r>
            <a:r>
              <a:rPr lang="en-US" sz="900" b="1" dirty="0" err="1"/>
              <a:t>Saavn</a:t>
            </a:r>
            <a:r>
              <a:rPr lang="en-US" sz="900" b="1" dirty="0"/>
              <a:t>, and YouTube Music all in one place.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Enjoy a wide range of music genres and discover new tracks easily.</a:t>
            </a:r>
            <a:endParaRPr sz="900" b="1" dirty="0"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2"/>
          </p:nvPr>
        </p:nvSpPr>
        <p:spPr>
          <a:xfrm>
            <a:off x="2232369" y="1229584"/>
            <a:ext cx="2537819" cy="43500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/>
              <a:t>Music from Multiple Platforms</a:t>
            </a:r>
            <a:endParaRPr sz="1600"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3"/>
          </p:nvPr>
        </p:nvSpPr>
        <p:spPr>
          <a:xfrm>
            <a:off x="5821152" y="1738408"/>
            <a:ext cx="2497014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850" b="1" dirty="0"/>
              <a:t>The </a:t>
            </a:r>
            <a:r>
              <a:rPr lang="en-US" sz="850" b="1" dirty="0" err="1"/>
              <a:t>BlackHole</a:t>
            </a:r>
            <a:r>
              <a:rPr lang="en-US" sz="850" b="1" dirty="0"/>
              <a:t> Music App offers free access to songs, allowing users to listen to their favorite tracks without any restrictions.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850" b="1" dirty="0"/>
              <a:t>Users can also download songs to their device for offline listening, eliminating the need for a constant internet connection.</a:t>
            </a:r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4"/>
          </p:nvPr>
        </p:nvSpPr>
        <p:spPr>
          <a:xfrm>
            <a:off x="5781982" y="1199825"/>
            <a:ext cx="2841985" cy="35221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/>
              <a:t>Free Listening and Downloads</a:t>
            </a:r>
            <a:endParaRPr sz="1600" dirty="0"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5"/>
          </p:nvPr>
        </p:nvSpPr>
        <p:spPr>
          <a:xfrm>
            <a:off x="2356462" y="3405685"/>
            <a:ext cx="2509140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In addition to music streaming services, the app also provides access to YouTube content.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Users can listen to and download audio form of YouTube videos, including music videos, interviews, podcasts, and more.</a:t>
            </a:r>
            <a:endParaRPr sz="900" b="1" dirty="0"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6"/>
          </p:nvPr>
        </p:nvSpPr>
        <p:spPr>
          <a:xfrm>
            <a:off x="2289099" y="3110454"/>
            <a:ext cx="1984800" cy="31983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/>
              <a:t>YouTube Content</a:t>
            </a:r>
            <a:endParaRPr sz="1600"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7"/>
          </p:nvPr>
        </p:nvSpPr>
        <p:spPr>
          <a:xfrm>
            <a:off x="5757390" y="3354157"/>
            <a:ext cx="2691893" cy="764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The app is designed with a clean and intuitive interface, making it easy for users to navigate and find their preferred songs or content.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900" b="1" dirty="0"/>
              <a:t>Smooth browsing and search functionalities ensure a seamless user experience.</a:t>
            </a:r>
            <a:endParaRPr sz="900" b="1" dirty="0"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8"/>
          </p:nvPr>
        </p:nvSpPr>
        <p:spPr>
          <a:xfrm>
            <a:off x="5778552" y="3064110"/>
            <a:ext cx="2614725" cy="417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/>
              <a:t>User-Friendly Interface</a:t>
            </a:r>
            <a:endParaRPr sz="1600" dirty="0"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342027" y="1224392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9" name="Google Shape;299;p30"/>
          <p:cNvSpPr txBox="1">
            <a:spLocks noGrp="1"/>
          </p:cNvSpPr>
          <p:nvPr>
            <p:ph type="title" idx="9"/>
          </p:nvPr>
        </p:nvSpPr>
        <p:spPr>
          <a:xfrm>
            <a:off x="4936903" y="1199193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 idx="13"/>
          </p:nvPr>
        </p:nvSpPr>
        <p:spPr>
          <a:xfrm>
            <a:off x="1357616" y="3035887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 idx="14"/>
          </p:nvPr>
        </p:nvSpPr>
        <p:spPr>
          <a:xfrm>
            <a:off x="4951761" y="3011742"/>
            <a:ext cx="961800" cy="50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02" name="Google Shape;302;p30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03" name="Google Shape;303;p30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" name="Google Shape;308;p30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0" name="Google Shape;310;p30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11" name="Google Shape;311;p30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30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14" name="Google Shape;314;p30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30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18" name="Google Shape;318;p30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26" name="Google Shape;326;p30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30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>
            <a:off x="1503072" y="2370966"/>
            <a:ext cx="240229" cy="233993"/>
            <a:chOff x="5548725" y="1996100"/>
            <a:chExt cx="275650" cy="269950"/>
          </a:xfrm>
        </p:grpSpPr>
        <p:sp>
          <p:nvSpPr>
            <p:cNvPr id="329" name="Google Shape;329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0"/>
          <p:cNvSpPr txBox="1"/>
          <p:nvPr/>
        </p:nvSpPr>
        <p:spPr>
          <a:xfrm>
            <a:off x="1718407" y="2457920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2" name="Google Shape;332;p30"/>
          <p:cNvGrpSpPr/>
          <p:nvPr/>
        </p:nvGrpSpPr>
        <p:grpSpPr>
          <a:xfrm>
            <a:off x="1531610" y="4163316"/>
            <a:ext cx="240229" cy="233993"/>
            <a:chOff x="5548725" y="1996100"/>
            <a:chExt cx="275650" cy="269950"/>
          </a:xfrm>
        </p:grpSpPr>
        <p:sp>
          <p:nvSpPr>
            <p:cNvPr id="333" name="Google Shape;333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0"/>
          <p:cNvSpPr txBox="1"/>
          <p:nvPr/>
        </p:nvSpPr>
        <p:spPr>
          <a:xfrm>
            <a:off x="1748668" y="4263219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36" name="Google Shape;336;p30"/>
          <p:cNvGrpSpPr/>
          <p:nvPr/>
        </p:nvGrpSpPr>
        <p:grpSpPr>
          <a:xfrm>
            <a:off x="5185680" y="2370965"/>
            <a:ext cx="240229" cy="233993"/>
            <a:chOff x="5548725" y="1996100"/>
            <a:chExt cx="275650" cy="269950"/>
          </a:xfrm>
        </p:grpSpPr>
        <p:sp>
          <p:nvSpPr>
            <p:cNvPr id="337" name="Google Shape;337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/>
          <p:nvPr/>
        </p:nvSpPr>
        <p:spPr>
          <a:xfrm>
            <a:off x="5405083" y="2457920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5191026" y="4188453"/>
            <a:ext cx="240229" cy="233993"/>
            <a:chOff x="5548725" y="1996100"/>
            <a:chExt cx="275650" cy="269950"/>
          </a:xfrm>
        </p:grpSpPr>
        <p:sp>
          <p:nvSpPr>
            <p:cNvPr id="341" name="Google Shape;341;p30"/>
            <p:cNvSpPr/>
            <p:nvPr/>
          </p:nvSpPr>
          <p:spPr>
            <a:xfrm>
              <a:off x="5548725" y="1996100"/>
              <a:ext cx="275650" cy="269950"/>
            </a:xfrm>
            <a:custGeom>
              <a:avLst/>
              <a:gdLst/>
              <a:ahLst/>
              <a:cxnLst/>
              <a:rect l="l" t="t" r="r" b="b"/>
              <a:pathLst>
                <a:path w="11026" h="10798" extrusionOk="0">
                  <a:moveTo>
                    <a:pt x="5503" y="1"/>
                  </a:moveTo>
                  <a:cubicBezTo>
                    <a:pt x="5435" y="1"/>
                    <a:pt x="5367" y="2"/>
                    <a:pt x="5298" y="4"/>
                  </a:cubicBezTo>
                  <a:cubicBezTo>
                    <a:pt x="2330" y="130"/>
                    <a:pt x="0" y="2639"/>
                    <a:pt x="126" y="5607"/>
                  </a:cubicBezTo>
                  <a:cubicBezTo>
                    <a:pt x="247" y="8521"/>
                    <a:pt x="2646" y="10798"/>
                    <a:pt x="5524" y="10798"/>
                  </a:cubicBezTo>
                  <a:cubicBezTo>
                    <a:pt x="5592" y="10798"/>
                    <a:pt x="5660" y="10796"/>
                    <a:pt x="5728" y="10794"/>
                  </a:cubicBezTo>
                  <a:cubicBezTo>
                    <a:pt x="8709" y="10670"/>
                    <a:pt x="11026" y="8159"/>
                    <a:pt x="10915" y="5191"/>
                  </a:cubicBezTo>
                  <a:cubicBezTo>
                    <a:pt x="10792" y="2279"/>
                    <a:pt x="8394" y="1"/>
                    <a:pt x="5503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652025" y="2075800"/>
              <a:ext cx="100250" cy="122700"/>
            </a:xfrm>
            <a:custGeom>
              <a:avLst/>
              <a:gdLst/>
              <a:ahLst/>
              <a:cxnLst/>
              <a:rect l="l" t="t" r="r" b="b"/>
              <a:pathLst>
                <a:path w="4010" h="4908" extrusionOk="0">
                  <a:moveTo>
                    <a:pt x="30" y="1"/>
                  </a:moveTo>
                  <a:cubicBezTo>
                    <a:pt x="16" y="1"/>
                    <a:pt x="1" y="14"/>
                    <a:pt x="1" y="34"/>
                  </a:cubicBezTo>
                  <a:lnTo>
                    <a:pt x="1" y="4874"/>
                  </a:lnTo>
                  <a:cubicBezTo>
                    <a:pt x="1" y="4895"/>
                    <a:pt x="16" y="4907"/>
                    <a:pt x="30" y="4907"/>
                  </a:cubicBezTo>
                  <a:cubicBezTo>
                    <a:pt x="35" y="4907"/>
                    <a:pt x="39" y="4906"/>
                    <a:pt x="43" y="4902"/>
                  </a:cubicBezTo>
                  <a:lnTo>
                    <a:pt x="3995" y="2475"/>
                  </a:lnTo>
                  <a:cubicBezTo>
                    <a:pt x="4009" y="2461"/>
                    <a:pt x="4009" y="2447"/>
                    <a:pt x="3995" y="2434"/>
                  </a:cubicBezTo>
                  <a:lnTo>
                    <a:pt x="43" y="6"/>
                  </a:lnTo>
                  <a:cubicBezTo>
                    <a:pt x="39" y="3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E8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30"/>
          <p:cNvSpPr txBox="1"/>
          <p:nvPr/>
        </p:nvSpPr>
        <p:spPr>
          <a:xfrm>
            <a:off x="5435788" y="4257537"/>
            <a:ext cx="5148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Metrophobic"/>
                <a:ea typeface="Metrophobic"/>
                <a:cs typeface="Metrophobic"/>
                <a:sym typeface="Metrophobic"/>
              </a:rPr>
              <a:t>3:15min</a:t>
            </a:r>
            <a:endParaRPr sz="1000" dirty="0">
              <a:solidFill>
                <a:schemeClr val="accent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3" name="Google Shape;349;p31">
            <a:extLst>
              <a:ext uri="{FF2B5EF4-FFF2-40B4-BE49-F238E27FC236}">
                <a16:creationId xmlns:a16="http://schemas.microsoft.com/office/drawing/2014/main" id="{E7629F97-C738-A349-8392-097239CA41E5}"/>
              </a:ext>
            </a:extLst>
          </p:cNvPr>
          <p:cNvSpPr txBox="1">
            <a:spLocks/>
          </p:cNvSpPr>
          <p:nvPr/>
        </p:nvSpPr>
        <p:spPr>
          <a:xfrm>
            <a:off x="363739" y="3749486"/>
            <a:ext cx="675975" cy="5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" sz="3200" dirty="0"/>
              <a:t>02</a:t>
            </a:r>
          </a:p>
        </p:txBody>
      </p:sp>
      <p:grpSp>
        <p:nvGrpSpPr>
          <p:cNvPr id="4" name="Google Shape;356;p31">
            <a:extLst>
              <a:ext uri="{FF2B5EF4-FFF2-40B4-BE49-F238E27FC236}">
                <a16:creationId xmlns:a16="http://schemas.microsoft.com/office/drawing/2014/main" id="{1A120979-73BF-000E-DDC0-B336184F2F97}"/>
              </a:ext>
            </a:extLst>
          </p:cNvPr>
          <p:cNvGrpSpPr/>
          <p:nvPr/>
        </p:nvGrpSpPr>
        <p:grpSpPr>
          <a:xfrm>
            <a:off x="975097" y="4096874"/>
            <a:ext cx="236519" cy="88015"/>
            <a:chOff x="4776350" y="1692025"/>
            <a:chExt cx="1314377" cy="482094"/>
          </a:xfrm>
        </p:grpSpPr>
        <p:sp>
          <p:nvSpPr>
            <p:cNvPr id="5" name="Google Shape;357;p31">
              <a:extLst>
                <a:ext uri="{FF2B5EF4-FFF2-40B4-BE49-F238E27FC236}">
                  <a16:creationId xmlns:a16="http://schemas.microsoft.com/office/drawing/2014/main" id="{A2718C56-E726-15B5-6B42-5B5F26FF3AFF}"/>
                </a:ext>
              </a:extLst>
            </p:cNvPr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31">
              <a:extLst>
                <a:ext uri="{FF2B5EF4-FFF2-40B4-BE49-F238E27FC236}">
                  <a16:creationId xmlns:a16="http://schemas.microsoft.com/office/drawing/2014/main" id="{37DE2A56-BF4B-B751-4D76-8466DFAA83D5}"/>
                </a:ext>
              </a:extLst>
            </p:cNvPr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31">
              <a:extLst>
                <a:ext uri="{FF2B5EF4-FFF2-40B4-BE49-F238E27FC236}">
                  <a16:creationId xmlns:a16="http://schemas.microsoft.com/office/drawing/2014/main" id="{FDB2CC58-A0AF-3807-A719-6BFFB02C8B0F}"/>
                </a:ext>
              </a:extLst>
            </p:cNvPr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31">
              <a:extLst>
                <a:ext uri="{FF2B5EF4-FFF2-40B4-BE49-F238E27FC236}">
                  <a16:creationId xmlns:a16="http://schemas.microsoft.com/office/drawing/2014/main" id="{9AA1F8BA-1FE2-8B49-67D2-D2174BB41806}"/>
                </a:ext>
              </a:extLst>
            </p:cNvPr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31">
              <a:extLst>
                <a:ext uri="{FF2B5EF4-FFF2-40B4-BE49-F238E27FC236}">
                  <a16:creationId xmlns:a16="http://schemas.microsoft.com/office/drawing/2014/main" id="{48651B31-EF39-1074-2CB8-CC257813BA0B}"/>
                </a:ext>
              </a:extLst>
            </p:cNvPr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31">
              <a:extLst>
                <a:ext uri="{FF2B5EF4-FFF2-40B4-BE49-F238E27FC236}">
                  <a16:creationId xmlns:a16="http://schemas.microsoft.com/office/drawing/2014/main" id="{F9735E83-0830-BC89-2706-7588340763B6}"/>
                </a:ext>
              </a:extLst>
            </p:cNvPr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31">
              <a:extLst>
                <a:ext uri="{FF2B5EF4-FFF2-40B4-BE49-F238E27FC236}">
                  <a16:creationId xmlns:a16="http://schemas.microsoft.com/office/drawing/2014/main" id="{03031C76-947B-9037-025B-7592E139ACA3}"/>
                </a:ext>
              </a:extLst>
            </p:cNvPr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31">
              <a:extLst>
                <a:ext uri="{FF2B5EF4-FFF2-40B4-BE49-F238E27FC236}">
                  <a16:creationId xmlns:a16="http://schemas.microsoft.com/office/drawing/2014/main" id="{7208214B-272A-CD23-1353-3EBA7C781BEE}"/>
                </a:ext>
              </a:extLst>
            </p:cNvPr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31">
              <a:extLst>
                <a:ext uri="{FF2B5EF4-FFF2-40B4-BE49-F238E27FC236}">
                  <a16:creationId xmlns:a16="http://schemas.microsoft.com/office/drawing/2014/main" id="{C8EC0272-20A6-146A-8466-4CD127871492}"/>
                </a:ext>
              </a:extLst>
            </p:cNvPr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51;p31">
            <a:extLst>
              <a:ext uri="{FF2B5EF4-FFF2-40B4-BE49-F238E27FC236}">
                <a16:creationId xmlns:a16="http://schemas.microsoft.com/office/drawing/2014/main" id="{7C2154EE-839B-C85B-E4A2-50AC7CE3A61B}"/>
              </a:ext>
            </a:extLst>
          </p:cNvPr>
          <p:cNvSpPr/>
          <p:nvPr/>
        </p:nvSpPr>
        <p:spPr>
          <a:xfrm>
            <a:off x="490339" y="4327929"/>
            <a:ext cx="713755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2;p31">
            <a:extLst>
              <a:ext uri="{FF2B5EF4-FFF2-40B4-BE49-F238E27FC236}">
                <a16:creationId xmlns:a16="http://schemas.microsoft.com/office/drawing/2014/main" id="{79B23C53-0BFE-0F92-A347-5FF4ED010428}"/>
              </a:ext>
            </a:extLst>
          </p:cNvPr>
          <p:cNvSpPr/>
          <p:nvPr/>
        </p:nvSpPr>
        <p:spPr>
          <a:xfrm>
            <a:off x="490339" y="4327930"/>
            <a:ext cx="112244" cy="45719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353;p31">
            <a:extLst>
              <a:ext uri="{FF2B5EF4-FFF2-40B4-BE49-F238E27FC236}">
                <a16:creationId xmlns:a16="http://schemas.microsoft.com/office/drawing/2014/main" id="{5BAE97C1-2ABE-788E-D411-9CA0646670D3}"/>
              </a:ext>
            </a:extLst>
          </p:cNvPr>
          <p:cNvGrpSpPr/>
          <p:nvPr/>
        </p:nvGrpSpPr>
        <p:grpSpPr>
          <a:xfrm>
            <a:off x="568267" y="4310857"/>
            <a:ext cx="65734" cy="79862"/>
            <a:chOff x="3206407" y="2963780"/>
            <a:chExt cx="146045" cy="146102"/>
          </a:xfrm>
        </p:grpSpPr>
        <p:sp>
          <p:nvSpPr>
            <p:cNvPr id="17" name="Google Shape;354;p31">
              <a:extLst>
                <a:ext uri="{FF2B5EF4-FFF2-40B4-BE49-F238E27FC236}">
                  <a16:creationId xmlns:a16="http://schemas.microsoft.com/office/drawing/2014/main" id="{627CC165-D1C0-4112-EAA8-4AC7D7373126}"/>
                </a:ext>
              </a:extLst>
            </p:cNvPr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5;p31">
              <a:extLst>
                <a:ext uri="{FF2B5EF4-FFF2-40B4-BE49-F238E27FC236}">
                  <a16:creationId xmlns:a16="http://schemas.microsoft.com/office/drawing/2014/main" id="{AA2A2D63-5C9D-1730-45D5-50A3514E771C}"/>
                </a:ext>
              </a:extLst>
            </p:cNvPr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 idx="2"/>
          </p:nvPr>
        </p:nvSpPr>
        <p:spPr>
          <a:xfrm>
            <a:off x="2322948" y="584789"/>
            <a:ext cx="1116058" cy="863693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3790408" y="801567"/>
            <a:ext cx="4578094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How it Works ?</a:t>
            </a:r>
            <a:endParaRPr sz="4000" dirty="0"/>
          </a:p>
        </p:txBody>
      </p:sp>
      <p:sp>
        <p:nvSpPr>
          <p:cNvPr id="351" name="Google Shape;351;p31"/>
          <p:cNvSpPr/>
          <p:nvPr/>
        </p:nvSpPr>
        <p:spPr>
          <a:xfrm>
            <a:off x="2423407" y="1445741"/>
            <a:ext cx="5144555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2414153" y="1445742"/>
            <a:ext cx="713889" cy="45719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31"/>
          <p:cNvGrpSpPr/>
          <p:nvPr/>
        </p:nvGrpSpPr>
        <p:grpSpPr>
          <a:xfrm>
            <a:off x="3005815" y="1396581"/>
            <a:ext cx="146045" cy="146102"/>
            <a:chOff x="3206407" y="2963780"/>
            <a:chExt cx="146045" cy="146102"/>
          </a:xfrm>
        </p:grpSpPr>
        <p:sp>
          <p:nvSpPr>
            <p:cNvPr id="354" name="Google Shape;354;p31"/>
            <p:cNvSpPr/>
            <p:nvPr/>
          </p:nvSpPr>
          <p:spPr>
            <a:xfrm>
              <a:off x="3206407" y="296378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250815" y="3008245"/>
              <a:ext cx="57227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367" name="Google Shape;367;p3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1" name="Google Shape;371;p3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3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3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378" name="Google Shape;378;p3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3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1" name="Google Shape;391;p3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392" name="Google Shape;392;p3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4" name="Google Shape;394;p3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6" name="Google Shape;396;p3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3" name="Google Shape;356;p31">
            <a:extLst>
              <a:ext uri="{FF2B5EF4-FFF2-40B4-BE49-F238E27FC236}">
                <a16:creationId xmlns:a16="http://schemas.microsoft.com/office/drawing/2014/main" id="{FFADC80A-DC28-D8D6-3920-2E731B0195A2}"/>
              </a:ext>
            </a:extLst>
          </p:cNvPr>
          <p:cNvGrpSpPr/>
          <p:nvPr/>
        </p:nvGrpSpPr>
        <p:grpSpPr>
          <a:xfrm>
            <a:off x="3214461" y="1129245"/>
            <a:ext cx="579468" cy="201614"/>
            <a:chOff x="4776350" y="1692025"/>
            <a:chExt cx="1314377" cy="482094"/>
          </a:xfrm>
        </p:grpSpPr>
        <p:sp>
          <p:nvSpPr>
            <p:cNvPr id="4" name="Google Shape;357;p31">
              <a:extLst>
                <a:ext uri="{FF2B5EF4-FFF2-40B4-BE49-F238E27FC236}">
                  <a16:creationId xmlns:a16="http://schemas.microsoft.com/office/drawing/2014/main" id="{04B98BCD-81F6-F7AA-73C2-74473B79DC20}"/>
                </a:ext>
              </a:extLst>
            </p:cNvPr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8;p31">
              <a:extLst>
                <a:ext uri="{FF2B5EF4-FFF2-40B4-BE49-F238E27FC236}">
                  <a16:creationId xmlns:a16="http://schemas.microsoft.com/office/drawing/2014/main" id="{8623E04D-9AA8-C299-5A34-1D183C83601D}"/>
                </a:ext>
              </a:extLst>
            </p:cNvPr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9;p31">
              <a:extLst>
                <a:ext uri="{FF2B5EF4-FFF2-40B4-BE49-F238E27FC236}">
                  <a16:creationId xmlns:a16="http://schemas.microsoft.com/office/drawing/2014/main" id="{FCF6D3CE-D03E-A05C-B551-D188ED587681}"/>
                </a:ext>
              </a:extLst>
            </p:cNvPr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0;p31">
              <a:extLst>
                <a:ext uri="{FF2B5EF4-FFF2-40B4-BE49-F238E27FC236}">
                  <a16:creationId xmlns:a16="http://schemas.microsoft.com/office/drawing/2014/main" id="{4A0414FD-10D8-BD6B-00B9-5C6800E68A82}"/>
                </a:ext>
              </a:extLst>
            </p:cNvPr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1;p31">
              <a:extLst>
                <a:ext uri="{FF2B5EF4-FFF2-40B4-BE49-F238E27FC236}">
                  <a16:creationId xmlns:a16="http://schemas.microsoft.com/office/drawing/2014/main" id="{0114FCCC-08A7-142A-3A50-93DA1CB29029}"/>
                </a:ext>
              </a:extLst>
            </p:cNvPr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;p31">
              <a:extLst>
                <a:ext uri="{FF2B5EF4-FFF2-40B4-BE49-F238E27FC236}">
                  <a16:creationId xmlns:a16="http://schemas.microsoft.com/office/drawing/2014/main" id="{1DD89934-B192-6AF3-754C-1C74409D4FE3}"/>
                </a:ext>
              </a:extLst>
            </p:cNvPr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;p31">
              <a:extLst>
                <a:ext uri="{FF2B5EF4-FFF2-40B4-BE49-F238E27FC236}">
                  <a16:creationId xmlns:a16="http://schemas.microsoft.com/office/drawing/2014/main" id="{791B3FF3-50C8-C2D6-C223-834C78360C1C}"/>
                </a:ext>
              </a:extLst>
            </p:cNvPr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;p31">
              <a:extLst>
                <a:ext uri="{FF2B5EF4-FFF2-40B4-BE49-F238E27FC236}">
                  <a16:creationId xmlns:a16="http://schemas.microsoft.com/office/drawing/2014/main" id="{BCB667BD-52F5-EBF7-1DA6-E67652836655}"/>
                </a:ext>
              </a:extLst>
            </p:cNvPr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5;p31">
              <a:extLst>
                <a:ext uri="{FF2B5EF4-FFF2-40B4-BE49-F238E27FC236}">
                  <a16:creationId xmlns:a16="http://schemas.microsoft.com/office/drawing/2014/main" id="{5901E909-1733-DC44-9616-D7B14F4F05E8}"/>
                </a:ext>
              </a:extLst>
            </p:cNvPr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983E4E-6193-3006-0B00-0EA0F790AC6D}"/>
              </a:ext>
            </a:extLst>
          </p:cNvPr>
          <p:cNvSpPr txBox="1"/>
          <p:nvPr/>
        </p:nvSpPr>
        <p:spPr>
          <a:xfrm>
            <a:off x="2248692" y="1606342"/>
            <a:ext cx="65600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</a:rPr>
              <a:t>1. Search and Discover: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Users can search for specific songs, albums, artists, or genres within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The app will display relevant results from Spotify, Jio </a:t>
            </a:r>
            <a:r>
              <a:rPr lang="en-US" sz="1050" b="1" dirty="0" err="1">
                <a:solidFill>
                  <a:schemeClr val="tx1"/>
                </a:solidFill>
              </a:rPr>
              <a:t>Saavn</a:t>
            </a:r>
            <a:r>
              <a:rPr lang="en-US" sz="1050" b="1" dirty="0">
                <a:solidFill>
                  <a:schemeClr val="tx1"/>
                </a:solidFill>
              </a:rPr>
              <a:t>, and YouTube Music.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2. Listen and Download: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Once users find their desired song, they can listen to it directly within the app.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 Users also have the option to download the song for offline playback.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3. YouTube Content Access: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Users can explore and access YouTube content by searching for specific videos or browsing through various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The app extracts the audio from the YouTube videos, allowing users to enjoy the content as a song.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4. Playlists and Favorites: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Users can create personalized playlists and add their favorite songs from different music streaming platforms.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The app also provides recommendations based on user preferences and listening history.</a:t>
            </a:r>
            <a:endParaRPr lang="en-IN" sz="1050" b="1" dirty="0">
              <a:solidFill>
                <a:schemeClr val="tx1"/>
              </a:solidFill>
            </a:endParaRPr>
          </a:p>
        </p:txBody>
      </p:sp>
      <p:grpSp>
        <p:nvGrpSpPr>
          <p:cNvPr id="15" name="Google Shape;356;p31">
            <a:extLst>
              <a:ext uri="{FF2B5EF4-FFF2-40B4-BE49-F238E27FC236}">
                <a16:creationId xmlns:a16="http://schemas.microsoft.com/office/drawing/2014/main" id="{B89F993B-7962-21E7-7AAB-ECCD517AC5BC}"/>
              </a:ext>
            </a:extLst>
          </p:cNvPr>
          <p:cNvGrpSpPr/>
          <p:nvPr/>
        </p:nvGrpSpPr>
        <p:grpSpPr>
          <a:xfrm>
            <a:off x="3214461" y="1127874"/>
            <a:ext cx="579468" cy="201614"/>
            <a:chOff x="4776350" y="1692025"/>
            <a:chExt cx="1314377" cy="482094"/>
          </a:xfrm>
        </p:grpSpPr>
        <p:sp>
          <p:nvSpPr>
            <p:cNvPr id="16" name="Google Shape;357;p31">
              <a:extLst>
                <a:ext uri="{FF2B5EF4-FFF2-40B4-BE49-F238E27FC236}">
                  <a16:creationId xmlns:a16="http://schemas.microsoft.com/office/drawing/2014/main" id="{73689A05-256D-F18F-A7E8-3A4C3D16B94E}"/>
                </a:ext>
              </a:extLst>
            </p:cNvPr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8;p31">
              <a:extLst>
                <a:ext uri="{FF2B5EF4-FFF2-40B4-BE49-F238E27FC236}">
                  <a16:creationId xmlns:a16="http://schemas.microsoft.com/office/drawing/2014/main" id="{BECE6888-4E5E-3F29-D936-AC7BBB455AD3}"/>
                </a:ext>
              </a:extLst>
            </p:cNvPr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9;p31">
              <a:extLst>
                <a:ext uri="{FF2B5EF4-FFF2-40B4-BE49-F238E27FC236}">
                  <a16:creationId xmlns:a16="http://schemas.microsoft.com/office/drawing/2014/main" id="{284D6E49-6410-F69D-FD5C-CF8B80570A98}"/>
                </a:ext>
              </a:extLst>
            </p:cNvPr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0;p31">
              <a:extLst>
                <a:ext uri="{FF2B5EF4-FFF2-40B4-BE49-F238E27FC236}">
                  <a16:creationId xmlns:a16="http://schemas.microsoft.com/office/drawing/2014/main" id="{349FA22B-D4F6-7E04-6BCB-CFEB1DE796F0}"/>
                </a:ext>
              </a:extLst>
            </p:cNvPr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1;p31">
              <a:extLst>
                <a:ext uri="{FF2B5EF4-FFF2-40B4-BE49-F238E27FC236}">
                  <a16:creationId xmlns:a16="http://schemas.microsoft.com/office/drawing/2014/main" id="{E50D856C-5986-9E40-BB28-44ADFB6EE118}"/>
                </a:ext>
              </a:extLst>
            </p:cNvPr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2;p31">
              <a:extLst>
                <a:ext uri="{FF2B5EF4-FFF2-40B4-BE49-F238E27FC236}">
                  <a16:creationId xmlns:a16="http://schemas.microsoft.com/office/drawing/2014/main" id="{24817AE5-8908-7687-0557-3E6D7256543F}"/>
                </a:ext>
              </a:extLst>
            </p:cNvPr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;p31">
              <a:extLst>
                <a:ext uri="{FF2B5EF4-FFF2-40B4-BE49-F238E27FC236}">
                  <a16:creationId xmlns:a16="http://schemas.microsoft.com/office/drawing/2014/main" id="{A80C2080-8EAD-190D-0D21-A74CA0FDF152}"/>
                </a:ext>
              </a:extLst>
            </p:cNvPr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;p31">
              <a:extLst>
                <a:ext uri="{FF2B5EF4-FFF2-40B4-BE49-F238E27FC236}">
                  <a16:creationId xmlns:a16="http://schemas.microsoft.com/office/drawing/2014/main" id="{BD53F77A-F570-4FD3-0B12-3DC6C7083519}"/>
                </a:ext>
              </a:extLst>
            </p:cNvPr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;p31">
              <a:extLst>
                <a:ext uri="{FF2B5EF4-FFF2-40B4-BE49-F238E27FC236}">
                  <a16:creationId xmlns:a16="http://schemas.microsoft.com/office/drawing/2014/main" id="{9CB1A700-5E95-2C0D-D546-AF08FCB27841}"/>
                </a:ext>
              </a:extLst>
            </p:cNvPr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48"/>
          <p:cNvSpPr txBox="1">
            <a:spLocks noGrp="1"/>
          </p:cNvSpPr>
          <p:nvPr>
            <p:ph type="title"/>
          </p:nvPr>
        </p:nvSpPr>
        <p:spPr>
          <a:xfrm>
            <a:off x="5294294" y="817973"/>
            <a:ext cx="3972600" cy="4768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2"/>
                </a:solidFill>
              </a:rPr>
              <a:t>Conclusion</a:t>
            </a:r>
          </a:p>
        </p:txBody>
      </p:sp>
      <p:sp>
        <p:nvSpPr>
          <p:cNvPr id="1553" name="Google Shape;1553;p48"/>
          <p:cNvSpPr txBox="1">
            <a:spLocks noGrp="1"/>
          </p:cNvSpPr>
          <p:nvPr>
            <p:ph type="subTitle" idx="1"/>
          </p:nvPr>
        </p:nvSpPr>
        <p:spPr>
          <a:xfrm>
            <a:off x="3569777" y="1598773"/>
            <a:ext cx="5121528" cy="282370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BlackHole</a:t>
            </a:r>
            <a:r>
              <a:rPr lang="en-US" dirty="0"/>
              <a:t> Music App revolutionizes the way users enjoy and access their favorite songs and YouTube content.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With its seamless integration of Spotify, Jio </a:t>
            </a:r>
            <a:r>
              <a:rPr lang="en-US" dirty="0" err="1"/>
              <a:t>Saavn</a:t>
            </a:r>
            <a:r>
              <a:rPr lang="en-US" dirty="0"/>
              <a:t>, YouTube Music, and YouTube, the app offers a comprehensive music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can listen and download songs from multiple platforms, ensuring a diverse music collection at their fingertips.</a:t>
            </a:r>
            <a:endParaRPr dirty="0"/>
          </a:p>
        </p:txBody>
      </p:sp>
      <p:grpSp>
        <p:nvGrpSpPr>
          <p:cNvPr id="1554" name="Google Shape;1554;p48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555" name="Google Shape;1555;p48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0" name="Google Shape;1560;p48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62" name="Google Shape;1562;p48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5" name="Google Shape;1565;p48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48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570" name="Google Shape;1570;p48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78" name="Google Shape;1578;p48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48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351;p31">
            <a:extLst>
              <a:ext uri="{FF2B5EF4-FFF2-40B4-BE49-F238E27FC236}">
                <a16:creationId xmlns:a16="http://schemas.microsoft.com/office/drawing/2014/main" id="{1639603A-2F3F-A324-3BA7-F247D43F12F8}"/>
              </a:ext>
            </a:extLst>
          </p:cNvPr>
          <p:cNvSpPr/>
          <p:nvPr/>
        </p:nvSpPr>
        <p:spPr>
          <a:xfrm>
            <a:off x="3569777" y="1355100"/>
            <a:ext cx="5144555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63;p39">
            <a:extLst>
              <a:ext uri="{FF2B5EF4-FFF2-40B4-BE49-F238E27FC236}">
                <a16:creationId xmlns:a16="http://schemas.microsoft.com/office/drawing/2014/main" id="{47FB5204-8361-B392-EDE9-D6797296C551}"/>
              </a:ext>
            </a:extLst>
          </p:cNvPr>
          <p:cNvSpPr/>
          <p:nvPr/>
        </p:nvSpPr>
        <p:spPr>
          <a:xfrm>
            <a:off x="3569777" y="1355100"/>
            <a:ext cx="733819" cy="45719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964;p39">
            <a:extLst>
              <a:ext uri="{FF2B5EF4-FFF2-40B4-BE49-F238E27FC236}">
                <a16:creationId xmlns:a16="http://schemas.microsoft.com/office/drawing/2014/main" id="{C7C2755A-6A6B-A4D7-7B74-14A40C60E993}"/>
              </a:ext>
            </a:extLst>
          </p:cNvPr>
          <p:cNvGrpSpPr/>
          <p:nvPr/>
        </p:nvGrpSpPr>
        <p:grpSpPr>
          <a:xfrm>
            <a:off x="4169771" y="1283245"/>
            <a:ext cx="165668" cy="171647"/>
            <a:chOff x="4519857" y="4154930"/>
            <a:chExt cx="146045" cy="146102"/>
          </a:xfrm>
        </p:grpSpPr>
        <p:sp>
          <p:nvSpPr>
            <p:cNvPr id="30" name="Google Shape;965;p39">
              <a:extLst>
                <a:ext uri="{FF2B5EF4-FFF2-40B4-BE49-F238E27FC236}">
                  <a16:creationId xmlns:a16="http://schemas.microsoft.com/office/drawing/2014/main" id="{7F75B127-B9C1-2196-FC89-3F008BD5F6DE}"/>
                </a:ext>
              </a:extLst>
            </p:cNvPr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966;p39">
              <a:extLst>
                <a:ext uri="{FF2B5EF4-FFF2-40B4-BE49-F238E27FC236}">
                  <a16:creationId xmlns:a16="http://schemas.microsoft.com/office/drawing/2014/main" id="{C0DF32AD-13AD-226B-1AAE-307422D54FFA}"/>
                </a:ext>
              </a:extLst>
            </p:cNvPr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49;p31">
            <a:extLst>
              <a:ext uri="{FF2B5EF4-FFF2-40B4-BE49-F238E27FC236}">
                <a16:creationId xmlns:a16="http://schemas.microsoft.com/office/drawing/2014/main" id="{C9EC0DBC-3639-48D0-D88C-869FA2A22B3A}"/>
              </a:ext>
            </a:extLst>
          </p:cNvPr>
          <p:cNvSpPr txBox="1">
            <a:spLocks/>
          </p:cNvSpPr>
          <p:nvPr/>
        </p:nvSpPr>
        <p:spPr>
          <a:xfrm>
            <a:off x="3463737" y="489576"/>
            <a:ext cx="1338365" cy="86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Lexend Deca Medium"/>
              <a:buNone/>
              <a:defRPr sz="12000" b="0" i="0" u="none" strike="noStrike" cap="non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r>
              <a:rPr lang="en" sz="6000" dirty="0"/>
              <a:t>04</a:t>
            </a:r>
          </a:p>
        </p:txBody>
      </p:sp>
      <p:grpSp>
        <p:nvGrpSpPr>
          <p:cNvPr id="33" name="Google Shape;356;p31">
            <a:extLst>
              <a:ext uri="{FF2B5EF4-FFF2-40B4-BE49-F238E27FC236}">
                <a16:creationId xmlns:a16="http://schemas.microsoft.com/office/drawing/2014/main" id="{5BB76395-F4CB-F412-C123-6FA2085D4D2E}"/>
              </a:ext>
            </a:extLst>
          </p:cNvPr>
          <p:cNvGrpSpPr/>
          <p:nvPr/>
        </p:nvGrpSpPr>
        <p:grpSpPr>
          <a:xfrm>
            <a:off x="4573686" y="994420"/>
            <a:ext cx="579468" cy="218911"/>
            <a:chOff x="4776350" y="1692025"/>
            <a:chExt cx="1314377" cy="482094"/>
          </a:xfrm>
        </p:grpSpPr>
        <p:sp>
          <p:nvSpPr>
            <p:cNvPr id="34" name="Google Shape;357;p31">
              <a:extLst>
                <a:ext uri="{FF2B5EF4-FFF2-40B4-BE49-F238E27FC236}">
                  <a16:creationId xmlns:a16="http://schemas.microsoft.com/office/drawing/2014/main" id="{A17319A3-9B52-6AF3-238B-83337DA11A33}"/>
                </a:ext>
              </a:extLst>
            </p:cNvPr>
            <p:cNvSpPr/>
            <p:nvPr/>
          </p:nvSpPr>
          <p:spPr>
            <a:xfrm>
              <a:off x="5195459" y="1692025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8;p31">
              <a:extLst>
                <a:ext uri="{FF2B5EF4-FFF2-40B4-BE49-F238E27FC236}">
                  <a16:creationId xmlns:a16="http://schemas.microsoft.com/office/drawing/2014/main" id="{A71854F8-D8CC-75E2-30AD-B8BAFBC219C9}"/>
                </a:ext>
              </a:extLst>
            </p:cNvPr>
            <p:cNvSpPr/>
            <p:nvPr/>
          </p:nvSpPr>
          <p:spPr>
            <a:xfrm>
              <a:off x="5377513" y="1860017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9;p31">
              <a:extLst>
                <a:ext uri="{FF2B5EF4-FFF2-40B4-BE49-F238E27FC236}">
                  <a16:creationId xmlns:a16="http://schemas.microsoft.com/office/drawing/2014/main" id="{6F0F935B-0003-62F7-CD56-C61489CF4BDF}"/>
                </a:ext>
              </a:extLst>
            </p:cNvPr>
            <p:cNvSpPr/>
            <p:nvPr/>
          </p:nvSpPr>
          <p:spPr>
            <a:xfrm>
              <a:off x="5458629" y="1860017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0;p31">
              <a:extLst>
                <a:ext uri="{FF2B5EF4-FFF2-40B4-BE49-F238E27FC236}">
                  <a16:creationId xmlns:a16="http://schemas.microsoft.com/office/drawing/2014/main" id="{492C6F57-D43A-63CC-F166-7FEB7AA1C3B9}"/>
                </a:ext>
              </a:extLst>
            </p:cNvPr>
            <p:cNvSpPr/>
            <p:nvPr/>
          </p:nvSpPr>
          <p:spPr>
            <a:xfrm>
              <a:off x="5829434" y="1802383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1;p31">
              <a:extLst>
                <a:ext uri="{FF2B5EF4-FFF2-40B4-BE49-F238E27FC236}">
                  <a16:creationId xmlns:a16="http://schemas.microsoft.com/office/drawing/2014/main" id="{17D70F75-3FAB-9AF9-1973-0CD8E922C595}"/>
                </a:ext>
              </a:extLst>
            </p:cNvPr>
            <p:cNvSpPr/>
            <p:nvPr/>
          </p:nvSpPr>
          <p:spPr>
            <a:xfrm>
              <a:off x="5931622" y="1905151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2;p31">
              <a:extLst>
                <a:ext uri="{FF2B5EF4-FFF2-40B4-BE49-F238E27FC236}">
                  <a16:creationId xmlns:a16="http://schemas.microsoft.com/office/drawing/2014/main" id="{6A97C9DC-EC64-FE6C-E172-4A99EE8819CE}"/>
                </a:ext>
              </a:extLst>
            </p:cNvPr>
            <p:cNvSpPr/>
            <p:nvPr/>
          </p:nvSpPr>
          <p:spPr>
            <a:xfrm>
              <a:off x="5980506" y="1905151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3;p31">
              <a:extLst>
                <a:ext uri="{FF2B5EF4-FFF2-40B4-BE49-F238E27FC236}">
                  <a16:creationId xmlns:a16="http://schemas.microsoft.com/office/drawing/2014/main" id="{5AA581F6-B58A-EB6A-EF7E-F0E538A65268}"/>
                </a:ext>
              </a:extLst>
            </p:cNvPr>
            <p:cNvSpPr/>
            <p:nvPr/>
          </p:nvSpPr>
          <p:spPr>
            <a:xfrm>
              <a:off x="4776350" y="1802383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4;p31">
              <a:extLst>
                <a:ext uri="{FF2B5EF4-FFF2-40B4-BE49-F238E27FC236}">
                  <a16:creationId xmlns:a16="http://schemas.microsoft.com/office/drawing/2014/main" id="{9643F691-A275-0FBE-DB94-64C62579045C}"/>
                </a:ext>
              </a:extLst>
            </p:cNvPr>
            <p:cNvSpPr/>
            <p:nvPr/>
          </p:nvSpPr>
          <p:spPr>
            <a:xfrm>
              <a:off x="4885904" y="1905151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5;p31">
              <a:extLst>
                <a:ext uri="{FF2B5EF4-FFF2-40B4-BE49-F238E27FC236}">
                  <a16:creationId xmlns:a16="http://schemas.microsoft.com/office/drawing/2014/main" id="{5DA751EB-FC9E-0594-79D2-217DABD377E5}"/>
                </a:ext>
              </a:extLst>
            </p:cNvPr>
            <p:cNvSpPr/>
            <p:nvPr/>
          </p:nvSpPr>
          <p:spPr>
            <a:xfrm>
              <a:off x="4878493" y="1905151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F46D30-AAC5-AFAE-BD87-3C91F7CAF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22" y="994420"/>
            <a:ext cx="1797520" cy="346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1"/>
          <p:cNvSpPr txBox="1">
            <a:spLocks noGrp="1"/>
          </p:cNvSpPr>
          <p:nvPr>
            <p:ph type="ctrTitle"/>
          </p:nvPr>
        </p:nvSpPr>
        <p:spPr>
          <a:xfrm>
            <a:off x="2624250" y="1070938"/>
            <a:ext cx="4262100" cy="822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776" name="Google Shape;1776;p51"/>
          <p:cNvSpPr txBox="1">
            <a:spLocks noGrp="1"/>
          </p:cNvSpPr>
          <p:nvPr>
            <p:ph type="subTitle" idx="2"/>
          </p:nvPr>
        </p:nvSpPr>
        <p:spPr>
          <a:xfrm>
            <a:off x="2624250" y="1993467"/>
            <a:ext cx="4262100" cy="359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777" name="Google Shape;1777;p51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778" name="Google Shape;1778;p51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1" name="Google Shape;1781;p51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782" name="Google Shape;1782;p51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51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785" name="Google Shape;1785;p51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8" name="Google Shape;1788;p51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789" name="Google Shape;1789;p51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7" name="Google Shape;1797;p51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8" name="Google Shape;1798;p51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799" name="Google Shape;1799;p51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800" name="Google Shape;1800;p51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51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2" name="Google Shape;1802;p51"/>
          <p:cNvGrpSpPr/>
          <p:nvPr/>
        </p:nvGrpSpPr>
        <p:grpSpPr>
          <a:xfrm>
            <a:off x="2465285" y="552003"/>
            <a:ext cx="599322" cy="250348"/>
            <a:chOff x="2465285" y="552003"/>
            <a:chExt cx="599322" cy="250348"/>
          </a:xfrm>
        </p:grpSpPr>
        <p:sp>
          <p:nvSpPr>
            <p:cNvPr id="1803" name="Google Shape;1803;p51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5" name="Google Shape;1805;p51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807" name="Google Shape;1807;p51"/>
          <p:cNvSpPr txBox="1"/>
          <p:nvPr/>
        </p:nvSpPr>
        <p:spPr>
          <a:xfrm>
            <a:off x="3256650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Our Music Playlists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808" name="Google Shape;1808;p51"/>
          <p:cNvSpPr txBox="1"/>
          <p:nvPr/>
        </p:nvSpPr>
        <p:spPr>
          <a:xfrm>
            <a:off x="468025" y="4269484"/>
            <a:ext cx="3000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Metrophobic"/>
              <a:ea typeface="Metrophobic"/>
              <a:cs typeface="Metrophobic"/>
              <a:sym typeface="Metrophobic"/>
            </a:endParaRPr>
          </a:p>
        </p:txBody>
      </p:sp>
      <p:sp>
        <p:nvSpPr>
          <p:cNvPr id="1828" name="Google Shape;1828;p51"/>
          <p:cNvSpPr/>
          <p:nvPr/>
        </p:nvSpPr>
        <p:spPr>
          <a:xfrm>
            <a:off x="2720918" y="2429136"/>
            <a:ext cx="4165432" cy="4571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1"/>
          <p:cNvSpPr/>
          <p:nvPr/>
        </p:nvSpPr>
        <p:spPr>
          <a:xfrm>
            <a:off x="2720918" y="2429178"/>
            <a:ext cx="1414052" cy="54682"/>
          </a:xfrm>
          <a:custGeom>
            <a:avLst/>
            <a:gdLst/>
            <a:ahLst/>
            <a:cxnLst/>
            <a:rect l="l" t="t" r="r" b="b"/>
            <a:pathLst>
              <a:path w="11304" h="680" extrusionOk="0">
                <a:moveTo>
                  <a:pt x="347" y="0"/>
                </a:moveTo>
                <a:cubicBezTo>
                  <a:pt x="153" y="0"/>
                  <a:pt x="0" y="152"/>
                  <a:pt x="0" y="347"/>
                </a:cubicBezTo>
                <a:cubicBezTo>
                  <a:pt x="0" y="527"/>
                  <a:pt x="153" y="679"/>
                  <a:pt x="347" y="679"/>
                </a:cubicBezTo>
                <a:lnTo>
                  <a:pt x="11248" y="679"/>
                </a:lnTo>
                <a:cubicBezTo>
                  <a:pt x="11248" y="458"/>
                  <a:pt x="11261" y="222"/>
                  <a:pt x="11303" y="0"/>
                </a:cubicBezTo>
                <a:close/>
              </a:path>
            </a:pathLst>
          </a:custGeom>
          <a:solidFill>
            <a:srgbClr val="FF6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51"/>
          <p:cNvGrpSpPr/>
          <p:nvPr/>
        </p:nvGrpSpPr>
        <p:grpSpPr>
          <a:xfrm>
            <a:off x="3975351" y="2349347"/>
            <a:ext cx="261369" cy="205296"/>
            <a:chOff x="5621557" y="3469093"/>
            <a:chExt cx="146045" cy="146102"/>
          </a:xfrm>
        </p:grpSpPr>
        <p:sp>
          <p:nvSpPr>
            <p:cNvPr id="1831" name="Google Shape;1831;p51"/>
            <p:cNvSpPr/>
            <p:nvPr/>
          </p:nvSpPr>
          <p:spPr>
            <a:xfrm>
              <a:off x="5621557" y="3469093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5665965" y="3513558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929;p39">
            <a:extLst>
              <a:ext uri="{FF2B5EF4-FFF2-40B4-BE49-F238E27FC236}">
                <a16:creationId xmlns:a16="http://schemas.microsoft.com/office/drawing/2014/main" id="{3A7C2092-276C-91F4-A80D-A6157DA235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20918" y="2710574"/>
            <a:ext cx="3868858" cy="100615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Lucida Calligraphy" panose="03010101010101010101" pitchFamily="66" charset="0"/>
              </a:rPr>
              <a:t>“</a:t>
            </a:r>
            <a:r>
              <a:rPr lang="en-US" sz="1800" b="1" dirty="0">
                <a:latin typeface="Lucida Calligraphy" panose="03010101010101010101" pitchFamily="66" charset="0"/>
              </a:rPr>
              <a:t>Music, once admitted to the soul, becomes a sort of spirit,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ucida Calligraphy" panose="03010101010101010101" pitchFamily="66" charset="0"/>
              </a:rPr>
              <a:t>and never dies.”</a:t>
            </a:r>
            <a:endParaRPr sz="1800" b="1" dirty="0">
              <a:latin typeface="Lucida Calligraphy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C1645-5877-F0F1-4F34-FDB91F19C8B4}"/>
              </a:ext>
            </a:extLst>
          </p:cNvPr>
          <p:cNvSpPr/>
          <p:nvPr/>
        </p:nvSpPr>
        <p:spPr>
          <a:xfrm>
            <a:off x="2569277" y="3663696"/>
            <a:ext cx="4317073" cy="693363"/>
          </a:xfrm>
          <a:prstGeom prst="rect">
            <a:avLst/>
          </a:prstGeom>
          <a:solidFill>
            <a:srgbClr val="35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App Games Android Apk Download: Ultimate Arctic Simulator Apk Download  Android Install">
            <a:extLst>
              <a:ext uri="{FF2B5EF4-FFF2-40B4-BE49-F238E27FC236}">
                <a16:creationId xmlns:a16="http://schemas.microsoft.com/office/drawing/2014/main" id="{1761AB60-F26B-89BC-8B8B-C160C707D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56" y="3880187"/>
            <a:ext cx="1816719" cy="77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E6A2C-C48D-75DA-AC41-EFC04529F2D3}"/>
              </a:ext>
            </a:extLst>
          </p:cNvPr>
          <p:cNvSpPr txBox="1"/>
          <p:nvPr/>
        </p:nvSpPr>
        <p:spPr>
          <a:xfrm>
            <a:off x="6859256" y="3716733"/>
            <a:ext cx="1816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tx1"/>
                </a:solidFill>
              </a:rPr>
              <a:t>Download The App 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!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590</Words>
  <Application>Microsoft Office PowerPoint</Application>
  <PresentationFormat>On-screen Show (16:9)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Gothic</vt:lpstr>
      <vt:lpstr>Lucida Calligraphy</vt:lpstr>
      <vt:lpstr>Metrophobic</vt:lpstr>
      <vt:lpstr>Lexend Deca Medium</vt:lpstr>
      <vt:lpstr>Lexend Deca</vt:lpstr>
      <vt:lpstr>Arial</vt:lpstr>
      <vt:lpstr>Music Subject for High School: Sharing Our Music Playlists! by Slidesgo</vt:lpstr>
      <vt:lpstr>PowerPoint Presentation</vt:lpstr>
      <vt:lpstr>BlackHole Something Different  Then Normal</vt:lpstr>
      <vt:lpstr>Content</vt:lpstr>
      <vt:lpstr>01</vt:lpstr>
      <vt:lpstr>Key Features of BlackHole Music App</vt:lpstr>
      <vt:lpstr>03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Abhaya Nigam</cp:lastModifiedBy>
  <cp:revision>2</cp:revision>
  <dcterms:modified xsi:type="dcterms:W3CDTF">2023-05-31T18:29:09Z</dcterms:modified>
</cp:coreProperties>
</file>