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77" r:id="rId9"/>
    <p:sldId id="261" r:id="rId10"/>
    <p:sldId id="274" r:id="rId11"/>
    <p:sldId id="279" r:id="rId12"/>
    <p:sldId id="265" r:id="rId13"/>
    <p:sldId id="280" r:id="rId14"/>
    <p:sldId id="264" r:id="rId15"/>
    <p:sldId id="281" r:id="rId16"/>
    <p:sldId id="266" r:id="rId17"/>
    <p:sldId id="282" r:id="rId18"/>
    <p:sldId id="267" r:id="rId19"/>
    <p:sldId id="271" r:id="rId20"/>
    <p:sldId id="275" r:id="rId21"/>
    <p:sldId id="272" r:id="rId22"/>
    <p:sldId id="276" r:id="rId23"/>
    <p:sldId id="273" r:id="rId24"/>
    <p:sldId id="268" r:id="rId25"/>
  </p:sldIdLst>
  <p:sldSz cx="12192000" cy="5842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78" autoAdjust="0"/>
  </p:normalViewPr>
  <p:slideViewPr>
    <p:cSldViewPr>
      <p:cViewPr varScale="1">
        <p:scale>
          <a:sx n="82" d="100"/>
          <a:sy n="82" d="100"/>
        </p:scale>
        <p:origin x="61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7638" y="685800"/>
            <a:ext cx="71532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2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7638" y="685800"/>
            <a:ext cx="71532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6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957125"/>
            <a:ext cx="9144000" cy="2036093"/>
          </a:xfrm>
          <a:prstGeom prst="rect">
            <a:avLst/>
          </a:prstGeom>
        </p:spPr>
        <p:txBody>
          <a:bodyPr anchor="b"/>
          <a:lstStyle>
            <a:lvl1pPr algn="ctr">
              <a:defRPr sz="125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071738"/>
            <a:ext cx="9144000" cy="141199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5000"/>
            </a:lvl1pPr>
            <a:lvl2pPr marL="0" indent="953124" algn="ctr">
              <a:buSzTx/>
              <a:buFontTx/>
              <a:buNone/>
              <a:defRPr sz="5000"/>
            </a:lvl2pPr>
            <a:lvl3pPr marL="0" indent="1906249" algn="ctr">
              <a:buSzTx/>
              <a:buFontTx/>
              <a:buNone/>
              <a:defRPr sz="5000"/>
            </a:lvl3pPr>
            <a:lvl4pPr marL="0" indent="2859375" algn="ctr">
              <a:buSzTx/>
              <a:buFontTx/>
              <a:buNone/>
              <a:defRPr sz="5000"/>
            </a:lvl4pPr>
            <a:lvl5pPr marL="0" indent="3812499" algn="ctr">
              <a:buSzTx/>
              <a:buFontTx/>
              <a:buNone/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458026"/>
            <a:ext cx="10515600" cy="2432752"/>
          </a:xfrm>
          <a:prstGeom prst="rect">
            <a:avLst/>
          </a:prstGeom>
        </p:spPr>
        <p:txBody>
          <a:bodyPr anchor="b"/>
          <a:lstStyle>
            <a:lvl1pPr>
              <a:defRPr sz="125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3913792"/>
            <a:ext cx="10515600" cy="127932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5000">
                <a:solidFill>
                  <a:srgbClr val="888888"/>
                </a:solidFill>
              </a:defRPr>
            </a:lvl1pPr>
            <a:lvl2pPr marL="0" indent="953124">
              <a:buSzTx/>
              <a:buFontTx/>
              <a:buNone/>
              <a:defRPr sz="5000">
                <a:solidFill>
                  <a:srgbClr val="888888"/>
                </a:solidFill>
              </a:defRPr>
            </a:lvl2pPr>
            <a:lvl3pPr marL="0" indent="1906249">
              <a:buSzTx/>
              <a:buFontTx/>
              <a:buNone/>
              <a:defRPr sz="5000">
                <a:solidFill>
                  <a:srgbClr val="888888"/>
                </a:solidFill>
              </a:defRPr>
            </a:lvl3pPr>
            <a:lvl4pPr marL="0" indent="2859375">
              <a:buSzTx/>
              <a:buFontTx/>
              <a:buNone/>
              <a:defRPr sz="5000">
                <a:solidFill>
                  <a:srgbClr val="888888"/>
                </a:solidFill>
              </a:defRPr>
            </a:lvl4pPr>
            <a:lvl5pPr marL="0" indent="3812499">
              <a:buSzTx/>
              <a:buFontTx/>
              <a:buNone/>
              <a:defRPr sz="5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556853"/>
            <a:ext cx="5181600" cy="371072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11370"/>
            <a:ext cx="10515601" cy="11304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433658"/>
            <a:ext cx="5157789" cy="7026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5000" b="1"/>
            </a:lvl1pPr>
            <a:lvl2pPr marL="0" indent="953124">
              <a:buSzTx/>
              <a:buFontTx/>
              <a:buNone/>
              <a:defRPr sz="5000" b="1"/>
            </a:lvl2pPr>
            <a:lvl3pPr marL="0" indent="1906249">
              <a:buSzTx/>
              <a:buFontTx/>
              <a:buNone/>
              <a:defRPr sz="5000" b="1"/>
            </a:lvl3pPr>
            <a:lvl4pPr marL="0" indent="2859375">
              <a:buSzTx/>
              <a:buFontTx/>
              <a:buNone/>
              <a:defRPr sz="5000" b="1"/>
            </a:lvl4pPr>
            <a:lvl5pPr marL="0" indent="3812499">
              <a:buSzTx/>
              <a:buFontTx/>
              <a:buNone/>
              <a:defRPr sz="5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433658"/>
            <a:ext cx="5183188" cy="70261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50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8" y="389890"/>
            <a:ext cx="3932239" cy="1364615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842054"/>
            <a:ext cx="6172201" cy="4156121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  <a:lvl2pPr marL="717331" indent="-260131">
              <a:defRPr sz="6600"/>
            </a:lvl2pPr>
            <a:lvl3pPr marL="1216152" indent="-301752">
              <a:defRPr sz="6600"/>
            </a:lvl3pPr>
            <a:lvl4pPr marL="1739590" indent="-367990">
              <a:defRPr sz="6600"/>
            </a:lvl4pPr>
            <a:lvl5pPr marL="2196790" indent="-367990"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8" y="1754504"/>
            <a:ext cx="3932238" cy="32504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33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8" y="389890"/>
            <a:ext cx="3932239" cy="1364615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842054"/>
            <a:ext cx="6172201" cy="41561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754504"/>
            <a:ext cx="3932239" cy="325043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300"/>
            </a:lvl1pPr>
            <a:lvl2pPr marL="0" indent="953124">
              <a:buSzTx/>
              <a:buFontTx/>
              <a:buNone/>
              <a:defRPr sz="3300"/>
            </a:lvl2pPr>
            <a:lvl3pPr marL="0" indent="1906249">
              <a:buSzTx/>
              <a:buFontTx/>
              <a:buNone/>
              <a:defRPr sz="3300"/>
            </a:lvl3pPr>
            <a:lvl4pPr marL="0" indent="2859375">
              <a:buSzTx/>
              <a:buFontTx/>
              <a:buNone/>
              <a:defRPr sz="3300"/>
            </a:lvl4pPr>
            <a:lvl5pPr marL="0" indent="3812499">
              <a:buSzTx/>
              <a:buFontTx/>
              <a:buNone/>
              <a:defRPr sz="3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11370"/>
            <a:ext cx="10515600" cy="1130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556853"/>
            <a:ext cx="10515600" cy="3710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27819" y="5368706"/>
            <a:ext cx="425982" cy="41506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5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!!BGRectangle"/>
          <p:cNvSpPr/>
          <p:nvPr/>
        </p:nvSpPr>
        <p:spPr>
          <a:xfrm>
            <a:off x="897467" y="-5272"/>
            <a:ext cx="10394468" cy="5848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779747"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Rectangle 29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779747">
              <a:defRPr sz="15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6" name="Picture 4" descr="Picture 4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97474" y="1"/>
            <a:ext cx="10397051" cy="5848349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Title 1"/>
          <p:cNvSpPr txBox="1">
            <a:spLocks noGrp="1"/>
          </p:cNvSpPr>
          <p:nvPr>
            <p:ph type="ctrTitle"/>
          </p:nvPr>
        </p:nvSpPr>
        <p:spPr>
          <a:xfrm>
            <a:off x="539531" y="797363"/>
            <a:ext cx="8898360" cy="4628401"/>
          </a:xfrm>
          <a:prstGeom prst="rect">
            <a:avLst/>
          </a:prstGeom>
        </p:spPr>
        <p:txBody>
          <a:bodyPr anchor="ctr"/>
          <a:lstStyle/>
          <a:p>
            <a:pPr>
              <a:defRPr sz="6800">
                <a:solidFill>
                  <a:srgbClr val="FFFFFF"/>
                </a:solidFill>
              </a:defRPr>
            </a:pPr>
            <a:r>
              <a:rPr dirty="0"/>
              <a:t>HOSPITAL</a:t>
            </a:r>
            <a:br>
              <a:rPr dirty="0"/>
            </a:br>
            <a:r>
              <a:rPr dirty="0"/>
              <a:t>MANAGEMENT </a:t>
            </a:r>
            <a:br>
              <a:rPr dirty="0"/>
            </a:br>
            <a:r>
              <a:rPr dirty="0"/>
              <a:t>System</a:t>
            </a:r>
            <a:br>
              <a:rPr dirty="0"/>
            </a:br>
            <a:r>
              <a:rPr sz="3600" dirty="0"/>
              <a:t>Demo                    </a:t>
            </a:r>
            <a:br>
              <a:rPr sz="3600" dirty="0"/>
            </a:br>
            <a:r>
              <a:rPr sz="3600" dirty="0"/>
              <a:t>                                                      </a:t>
            </a:r>
            <a:r>
              <a:rPr sz="2400" dirty="0">
                <a:solidFill>
                  <a:schemeClr val="accent2"/>
                </a:solidFill>
              </a:rPr>
              <a:t>UNTIGNITORS</a:t>
            </a:r>
          </a:p>
        </p:txBody>
      </p:sp>
      <p:sp>
        <p:nvSpPr>
          <p:cNvPr id="98" name="!!Line"/>
          <p:cNvSpPr/>
          <p:nvPr/>
        </p:nvSpPr>
        <p:spPr>
          <a:xfrm>
            <a:off x="7808917" y="1949450"/>
            <a:ext cx="23394" cy="19494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779747">
              <a:defRPr sz="15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Overall Structure</a:t>
            </a:r>
            <a:endParaRPr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07B23C9-C73E-48E4-BF59-28E73CB0CB8A}"/>
              </a:ext>
            </a:extLst>
          </p:cNvPr>
          <p:cNvSpPr>
            <a:spLocks noGrp="1" noChangeAspect="1" noChangeArrowheads="1"/>
          </p:cNvSpPr>
          <p:nvPr>
            <p:ph type="body" sz="half" idx="1"/>
          </p:nvPr>
        </p:nvSpPr>
        <p:spPr bwMode="auto">
          <a:xfrm>
            <a:off x="2066925" y="1976438"/>
            <a:ext cx="8293100" cy="19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2AA55B5-32A8-484E-8704-5FD066F6F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11" y="1451493"/>
            <a:ext cx="10573119" cy="42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290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Admin Dashboard</a:t>
            </a:r>
            <a:endParaRPr dirty="0"/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Module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is the primary user of this system.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has complete access and privileges to perform any actions.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provides various rights to the admin to modify hospital branches, doctors, and patient details in the system.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can maintain inventory of items required in managing the whole hospital system like room types,  specializations, treatment, and medications.</a:t>
            </a:r>
          </a:p>
        </p:txBody>
      </p:sp>
    </p:spTree>
    <p:extLst>
      <p:ext uri="{BB962C8B-B14F-4D97-AF65-F5344CB8AC3E}">
        <p14:creationId xmlns:p14="http://schemas.microsoft.com/office/powerpoint/2010/main" val="39433138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7"/>
          <p:cNvSpPr/>
          <p:nvPr/>
        </p:nvSpPr>
        <p:spPr>
          <a:xfrm>
            <a:off x="897467" y="-3175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000"/>
            </a:pPr>
            <a:endParaRPr dirty="0"/>
          </a:p>
        </p:txBody>
      </p:sp>
      <p:sp>
        <p:nvSpPr>
          <p:cNvPr id="168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t>Admin Dashboard</a:t>
            </a:r>
          </a:p>
        </p:txBody>
      </p:sp>
      <p:sp>
        <p:nvSpPr>
          <p:cNvPr id="173" name="To add the new hospital Branch"/>
          <p:cNvSpPr txBox="1"/>
          <p:nvPr/>
        </p:nvSpPr>
        <p:spPr>
          <a:xfrm>
            <a:off x="904730" y="1491646"/>
            <a:ext cx="347651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/>
            </a:pPr>
            <a:endParaRPr dirty="0"/>
          </a:p>
          <a:p>
            <a:pPr>
              <a:defRPr sz="2000" b="1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2A25C-1B2D-4288-B77E-F73FE23B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80" y="1491646"/>
            <a:ext cx="10651967" cy="42342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Doctor Dashboard</a:t>
            </a:r>
            <a:endParaRPr dirty="0"/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 Module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 doctors can add the details of prescribed medicines against specific patient appointments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Doctors can request specific medicines which are required for some common types of treatments   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also provides the feature to doctors to view and modify patient appointments.</a:t>
            </a:r>
          </a:p>
        </p:txBody>
      </p:sp>
    </p:spTree>
    <p:extLst>
      <p:ext uri="{BB962C8B-B14F-4D97-AF65-F5344CB8AC3E}">
        <p14:creationId xmlns:p14="http://schemas.microsoft.com/office/powerpoint/2010/main" val="253616518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7"/>
          <p:cNvSpPr/>
          <p:nvPr/>
        </p:nvSpPr>
        <p:spPr>
          <a:xfrm>
            <a:off x="191344" y="-51393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/>
            </a:pPr>
            <a:endParaRPr dirty="0"/>
          </a:p>
        </p:txBody>
      </p:sp>
      <p:sp>
        <p:nvSpPr>
          <p:cNvPr id="159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Doctor</a:t>
            </a:r>
            <a:r>
              <a:rPr dirty="0"/>
              <a:t> Dashboard</a:t>
            </a:r>
          </a:p>
        </p:txBody>
      </p:sp>
      <p:sp>
        <p:nvSpPr>
          <p:cNvPr id="165" name="To add doctor details"/>
          <p:cNvSpPr txBox="1"/>
          <p:nvPr/>
        </p:nvSpPr>
        <p:spPr>
          <a:xfrm>
            <a:off x="902493" y="1385565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7897E-94D3-4546-A486-49DFA7B4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68" y="1607726"/>
            <a:ext cx="10624250" cy="41215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Patient Dashboard</a:t>
            </a:r>
            <a:endParaRPr dirty="0"/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 Module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 patients can schedule new appointments with a specific doctor on basis of the doctor’s availability.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also provides the feature to reschedule or cancel existing appointments.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Patients can view the details of doctors working in a specific department.   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showcases medications linked with specific patient appointments and generic against the disease treatment.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4566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1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Patient</a:t>
            </a:r>
            <a:r>
              <a:rPr dirty="0"/>
              <a:t> Dashboard</a:t>
            </a:r>
          </a:p>
        </p:txBody>
      </p:sp>
      <p:sp>
        <p:nvSpPr>
          <p:cNvPr id="182" name="TextBox 4"/>
          <p:cNvSpPr txBox="1"/>
          <p:nvPr/>
        </p:nvSpPr>
        <p:spPr>
          <a:xfrm>
            <a:off x="1002064" y="1560351"/>
            <a:ext cx="10246750" cy="375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3F46E-7A76-45C8-A1EF-7DB543CE2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42" y="1544096"/>
            <a:ext cx="10560496" cy="42248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Staff Dashboard</a:t>
            </a:r>
            <a:endParaRPr dirty="0"/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Module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members of the hospital can modify the details of patients, who visited for consultation or treatment.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can view the details of doctors working in a specialized department.   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also provides the feature to staff members to view all the patient appointments.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can provide the details of different medicines available in the hospital pharmacy.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59749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7"/>
          <p:cNvSpPr/>
          <p:nvPr/>
        </p:nvSpPr>
        <p:spPr>
          <a:xfrm>
            <a:off x="1088125" y="56607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Staff </a:t>
            </a:r>
            <a:r>
              <a:rPr dirty="0"/>
              <a:t>Dashboard 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28648" y="5113771"/>
            <a:ext cx="92396" cy="4770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165A8-4F96-417C-9F18-14C8556BB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6"/>
          <a:stretch/>
        </p:blipFill>
        <p:spPr>
          <a:xfrm>
            <a:off x="897464" y="1413159"/>
            <a:ext cx="10587728" cy="41776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7"/>
          <p:cNvSpPr/>
          <p:nvPr/>
        </p:nvSpPr>
        <p:spPr>
          <a:xfrm>
            <a:off x="886839" y="-895424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modules are tested in every development and testing phases.</a:t>
            </a: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 were fixed after every iteration of testing performed by tester.</a:t>
            </a: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screen , 10-15 test cases were recorded by each developer.</a:t>
            </a: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of features like login, registration, appointment, treatment were tested during various phases of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develoment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Testing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7808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05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rPr dirty="0"/>
              <a:t>		        </a:t>
            </a:r>
            <a:r>
              <a:rPr lang="en-US" dirty="0"/>
              <a:t>Agenda</a:t>
            </a:r>
            <a:endParaRPr dirty="0"/>
          </a:p>
        </p:txBody>
      </p:sp>
      <p:sp>
        <p:nvSpPr>
          <p:cNvPr id="106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92369" y="1642558"/>
            <a:ext cx="8292439" cy="1974200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None/>
              <a:defRPr sz="1700" b="1"/>
            </a:pPr>
            <a:endParaRPr dirty="0"/>
          </a:p>
          <a:p>
            <a:pPr marL="0" indent="0">
              <a:buSzTx/>
              <a:buNone/>
              <a:defRPr sz="1700"/>
            </a:pPr>
            <a:endParaRPr dirty="0"/>
          </a:p>
          <a:p>
            <a:pPr marL="0" indent="0">
              <a:buSzTx/>
              <a:buNone/>
              <a:defRPr sz="1700" b="1"/>
            </a:pPr>
            <a:endParaRPr dirty="0"/>
          </a:p>
          <a:p>
            <a:pPr>
              <a:defRPr sz="1700" b="1"/>
            </a:pPr>
            <a:endParaRPr dirty="0"/>
          </a:p>
        </p:txBody>
      </p:sp>
      <p:sp>
        <p:nvSpPr>
          <p:cNvPr id="107" name="TextBox 3"/>
          <p:cNvSpPr txBox="1"/>
          <p:nvPr/>
        </p:nvSpPr>
        <p:spPr>
          <a:xfrm>
            <a:off x="1055913" y="1767839"/>
            <a:ext cx="10305626" cy="432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Project Description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Members and code contribution</a:t>
            </a:r>
            <a:endParaRPr dirty="0"/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Core Requirements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Implementation Details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Testing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Feedback from peer reviews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Code inspection</a:t>
            </a:r>
            <a:endParaRPr dirty="0"/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Demo</a:t>
            </a: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7"/>
          <p:cNvSpPr/>
          <p:nvPr/>
        </p:nvSpPr>
        <p:spPr>
          <a:xfrm>
            <a:off x="966310" y="-103944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1500">
                <a:solidFill>
                  <a:srgbClr val="FFFFFF"/>
                </a:solidFill>
              </a:defRPr>
            </a:pP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1500">
                <a:solidFill>
                  <a:srgbClr val="FFFFFF"/>
                </a:solidFill>
              </a:defRPr>
            </a:pP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entire web-application is tested in many aspects during system testing</a:t>
            </a:r>
          </a:p>
          <a:p>
            <a:pPr marL="457200" indent="-4572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Overall performance of different modules were tested during system testing (like page response time , user load)</a:t>
            </a:r>
          </a:p>
          <a:p>
            <a:pPr marL="457200" indent="-4572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validations working on all form fields or not.</a:t>
            </a:r>
          </a:p>
          <a:p>
            <a:pPr marL="457200" indent="-4572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is showing appropriate error/notification messages or not.</a:t>
            </a:r>
          </a:p>
          <a:p>
            <a:pPr marL="457200" indent="-4572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UI is easy to navigate or not.</a:t>
            </a:r>
          </a:p>
        </p:txBody>
      </p:sp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Testing</a:t>
            </a:r>
            <a:endParaRPr dirty="0"/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261405" y="5337713"/>
            <a:ext cx="92396" cy="4770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7543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Feedback from peer reviews</a:t>
            </a:r>
            <a:endParaRPr dirty="0"/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261405" y="5337713"/>
            <a:ext cx="92396" cy="4770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A79F9-06B6-4879-845E-11DE8E3E9397}"/>
              </a:ext>
            </a:extLst>
          </p:cNvPr>
          <p:cNvSpPr txBox="1"/>
          <p:nvPr/>
        </p:nvSpPr>
        <p:spPr>
          <a:xfrm>
            <a:off x="1559496" y="2259280"/>
            <a:ext cx="8496944" cy="30777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received a few suggestions from the peer review sessions, one of which was to implement a hospital staff login to collect patient data in the event of an emergency, and another was to add a nurse login, which was rejected because hospital staff includes nurses as well.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Tooltip text can be added to some buttons/icons.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 of colors and font size can be improved.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Icons inside the navbar should be like the action they perform.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72B4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72B4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72B4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5434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Code inspection</a:t>
            </a:r>
            <a:endParaRPr dirty="0"/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261405" y="5337713"/>
            <a:ext cx="92396" cy="47705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9E2B5-4616-49BC-8D60-4C9A7FD40F94}"/>
              </a:ext>
            </a:extLst>
          </p:cNvPr>
          <p:cNvSpPr txBox="1"/>
          <p:nvPr/>
        </p:nvSpPr>
        <p:spPr>
          <a:xfrm>
            <a:off x="815743" y="1480213"/>
            <a:ext cx="10005340" cy="41106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add the comments for the source code about the functionalities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length of the overall code inspection document can be reduced (as per the submission guidelines)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 should be added in angular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code) as it’s not present in some places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code snippets can be avoided in inspection documents.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Accepted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2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Accepted to include the comments in the source code and to reduce the overall document length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Rejected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remove the SQL code snippets from the document. Rejected this point, as the Database schema and DB Setup were already included in the phase 1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103774088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Limitations</a:t>
            </a:r>
            <a:endParaRPr dirty="0"/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261405" y="5337713"/>
            <a:ext cx="92396" cy="47705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EBCC1-FF1A-45E8-987B-8C0119DD9249}"/>
              </a:ext>
            </a:extLst>
          </p:cNvPr>
          <p:cNvSpPr txBox="1"/>
          <p:nvPr/>
        </p:nvSpPr>
        <p:spPr>
          <a:xfrm>
            <a:off x="1487488" y="2128912"/>
            <a:ext cx="8352928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1- Screen Resolution (System do not support Tablet/</a:t>
            </a:r>
            <a:r>
              <a:rPr lang="en-US" sz="1800" dirty="0" err="1"/>
              <a:t>Ipad</a:t>
            </a:r>
            <a:r>
              <a:rPr lang="en-US" sz="1800" dirty="0"/>
              <a:t> screen sizes)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2 -System will not provide any offline access feature.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3- Minimum Hardware and Software interfaces required to run the application.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494946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Rectangle 9"/>
          <p:cNvSpPr/>
          <p:nvPr/>
        </p:nvSpPr>
        <p:spPr>
          <a:xfrm flipH="1">
            <a:off x="897466" y="0"/>
            <a:ext cx="10397067" cy="5848350"/>
          </a:xfrm>
          <a:prstGeom prst="rect">
            <a:avLst/>
          </a:prstGeom>
          <a:gradFill>
            <a:gsLst>
              <a:gs pos="0">
                <a:srgbClr val="203864"/>
              </a:gs>
              <a:gs pos="100000">
                <a:srgbClr val="000000"/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Rectangle 11"/>
          <p:cNvSpPr/>
          <p:nvPr/>
        </p:nvSpPr>
        <p:spPr>
          <a:xfrm rot="10800000">
            <a:off x="897467" y="-3"/>
            <a:ext cx="10397067" cy="5459980"/>
          </a:xfrm>
          <a:prstGeom prst="rect">
            <a:avLst/>
          </a:prstGeom>
          <a:gradFill>
            <a:gsLst>
              <a:gs pos="1000">
                <a:srgbClr val="2F5597">
                  <a:alpha val="58999"/>
                </a:srgbClr>
              </a:gs>
              <a:gs pos="100000">
                <a:srgbClr val="000000"/>
              </a:gs>
            </a:gsLst>
            <a:lin ang="150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Rectangle 13"/>
          <p:cNvSpPr/>
          <p:nvPr/>
        </p:nvSpPr>
        <p:spPr>
          <a:xfrm rot="5400000" flipH="1">
            <a:off x="3168459" y="-2263207"/>
            <a:ext cx="5848353" cy="10374764"/>
          </a:xfrm>
          <a:prstGeom prst="rect">
            <a:avLst/>
          </a:prstGeom>
          <a:gradFill>
            <a:gsLst>
              <a:gs pos="13000">
                <a:srgbClr val="203864">
                  <a:alpha val="0"/>
                </a:srgbClr>
              </a:gs>
              <a:gs pos="99000">
                <a:srgbClr val="000000">
                  <a:alpha val="28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Rectangle 15"/>
          <p:cNvSpPr/>
          <p:nvPr/>
        </p:nvSpPr>
        <p:spPr>
          <a:xfrm flipH="1">
            <a:off x="6094944" y="0"/>
            <a:ext cx="5198535" cy="5848350"/>
          </a:xfrm>
          <a:prstGeom prst="rect">
            <a:avLst/>
          </a:prstGeom>
          <a:gradFill>
            <a:gsLst>
              <a:gs pos="13000">
                <a:srgbClr val="203864">
                  <a:alpha val="0"/>
                </a:srgbClr>
              </a:gs>
              <a:gs pos="99000">
                <a:srgbClr val="2F5597">
                  <a:alpha val="50000"/>
                </a:srgbClr>
              </a:gs>
            </a:gsLst>
            <a:lin ang="60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Rectangle 17"/>
          <p:cNvSpPr/>
          <p:nvPr/>
        </p:nvSpPr>
        <p:spPr>
          <a:xfrm flipH="1">
            <a:off x="897464" y="-2"/>
            <a:ext cx="10389283" cy="5860223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rgbClr val="2F5597">
                  <a:alpha val="0"/>
                </a:srgbClr>
              </a:gs>
            </a:gsLst>
            <a:lin ang="4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Freeform: Shape 19"/>
          <p:cNvSpPr/>
          <p:nvPr/>
        </p:nvSpPr>
        <p:spPr>
          <a:xfrm>
            <a:off x="1739766" y="3452"/>
            <a:ext cx="8712470" cy="4032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87" y="571"/>
                </a:lnTo>
                <a:cubicBezTo>
                  <a:pt x="21031" y="12383"/>
                  <a:pt x="16414" y="21600"/>
                  <a:pt x="10800" y="21600"/>
                </a:cubicBezTo>
                <a:cubicBezTo>
                  <a:pt x="5186" y="21600"/>
                  <a:pt x="569" y="12383"/>
                  <a:pt x="13" y="571"/>
                </a:cubicBezTo>
                <a:close/>
              </a:path>
            </a:pathLst>
          </a:custGeom>
          <a:gradFill>
            <a:gsLst>
              <a:gs pos="7000">
                <a:srgbClr val="203864">
                  <a:alpha val="4000"/>
                </a:srgbClr>
              </a:gs>
              <a:gs pos="99000">
                <a:schemeClr val="accent1">
                  <a:alpha val="24000"/>
                </a:schemeClr>
              </a:gs>
            </a:gsLst>
            <a:lin ang="10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00" name="Title 1"/>
          <p:cNvSpPr txBox="1">
            <a:spLocks noGrp="1"/>
          </p:cNvSpPr>
          <p:nvPr>
            <p:ph type="title"/>
          </p:nvPr>
        </p:nvSpPr>
        <p:spPr>
          <a:xfrm>
            <a:off x="2625786" y="878707"/>
            <a:ext cx="6948190" cy="2627616"/>
          </a:xfrm>
          <a:prstGeom prst="rect">
            <a:avLst/>
          </a:prstGeom>
        </p:spPr>
        <p:txBody>
          <a:bodyPr lIns="38988" tIns="38988" rIns="38988" bIns="38988"/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sz="3500" dirty="0"/>
              <a:t>Any Questions?</a:t>
            </a:r>
            <a:endParaRPr sz="35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63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Rectangle 65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Rectangle 67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Rectangle 69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Rectangle 71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2006175" y="157049"/>
            <a:ext cx="8439048" cy="88149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rPr dirty="0"/>
              <a:t>                  </a:t>
            </a:r>
            <a:r>
              <a:rPr lang="en-US" dirty="0"/>
              <a:t>Project Description</a:t>
            </a:r>
            <a:endParaRPr dirty="0"/>
          </a:p>
        </p:txBody>
      </p: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0891" y="1513597"/>
            <a:ext cx="11068596" cy="386389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7150" marR="0" indent="-28575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We aim to create Hospital Management System that contains several modules that includes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appointment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 module,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treatment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 module,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administration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 module and the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registration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 module. </a:t>
            </a:r>
          </a:p>
          <a:p>
            <a:pPr marL="0" marR="0" indent="0">
              <a:spcBef>
                <a:spcPts val="55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 </a:t>
            </a:r>
          </a:p>
          <a:p>
            <a:pPr marR="0" lvl="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The proposed application will be used by the four types of users (i.e., Admin, Doctors, Patients, Hospital staff).</a:t>
            </a:r>
          </a:p>
          <a:p>
            <a:pPr marL="0" marR="0" lvl="0" indent="0">
              <a:spcBef>
                <a:spcPts val="55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rlito"/>
              <a:cs typeface="Times New Roman" panose="02020603050405020304" pitchFamily="18" charset="0"/>
            </a:endParaRPr>
          </a:p>
          <a:p>
            <a:pPr marR="0" lvl="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Admin user which is the root user has the access to perform different kind of operations that includes  managing master data of doctors, patients, and other medical workers.</a:t>
            </a:r>
          </a:p>
          <a:p>
            <a:pPr marL="0" marR="0" lvl="0" indent="0">
              <a:spcBef>
                <a:spcPts val="55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rlito"/>
              <a:cs typeface="Times New Roman" panose="02020603050405020304" pitchFamily="18" charset="0"/>
            </a:endParaRPr>
          </a:p>
          <a:p>
            <a:pPr marR="0" lvl="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Admin can also perform actions like addition of doctors along with their specializations , managing branches which are newly constructed or existing branches and update the details about the room availability and medicine availability details.</a:t>
            </a:r>
          </a:p>
          <a:p>
            <a:pPr marL="0" marR="0" lvl="0" indent="0">
              <a:spcBef>
                <a:spcPts val="55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rlito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3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Rectangle 65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Rectangle 67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Rectangle 69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Rectangle 71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xfrm>
            <a:off x="2006175" y="157049"/>
            <a:ext cx="8439048" cy="88149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rPr dirty="0"/>
              <a:t>                   </a:t>
            </a:r>
            <a:r>
              <a:rPr lang="en-US" dirty="0"/>
              <a:t>Project Description</a:t>
            </a:r>
            <a:endParaRPr dirty="0"/>
          </a:p>
        </p:txBody>
      </p:sp>
      <p:sp>
        <p:nvSpPr>
          <p:cNvPr id="1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57562" y="1560733"/>
            <a:ext cx="11068596" cy="351026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Other user like doctor has the access to view the list of patients, manage appointments, provide second opinion on surgeries/operations.</a:t>
            </a:r>
          </a:p>
          <a:p>
            <a:pPr marL="0" indent="0">
              <a:spcBef>
                <a:spcPts val="0"/>
              </a:spcBef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Doctor dashboard, the doctor can see a list of patients under him as well as the treatment provided to that specific patient.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doctor is the most important component of the hospital management system. When a user logs in as a doctor and enters doctor credentials. In HMS, the doctor can see the various types of tiles and responsibilities that he can perform.</a:t>
            </a:r>
          </a:p>
          <a:p>
            <a:pPr marL="0" indent="0">
              <a:spcBef>
                <a:spcPts val="0"/>
              </a:spcBef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patient can see the pending therapies that he has started. </a:t>
            </a:r>
          </a:p>
          <a:p>
            <a:pPr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Patients can schedule appointments with different specialists. They can also add/update their personal health information.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Patients use the HMS to find and contact doctors by entering their office hours and location into the system and scheduling an appointment.</a:t>
            </a:r>
          </a:p>
          <a:p>
            <a:pPr algn="l"/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staff plays an important role in the HMS because they are the first person in the hospital to take basic information about a patient who arrives as an emergency case and enter it into the system database.</a:t>
            </a:r>
          </a:p>
          <a:p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151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Project Description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t>		Phase 1 Deliverable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92369" y="1642558"/>
            <a:ext cx="8292439" cy="1974200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None/>
              <a:defRPr sz="1700" b="1"/>
            </a:pPr>
            <a:endParaRPr/>
          </a:p>
          <a:p>
            <a:pPr marL="0" indent="0">
              <a:buSzTx/>
              <a:buNone/>
              <a:defRPr sz="1700"/>
            </a:pPr>
            <a:endParaRPr/>
          </a:p>
          <a:p>
            <a:pPr marL="0" indent="0">
              <a:buSzTx/>
              <a:buNone/>
              <a:defRPr sz="1700" b="1"/>
            </a:pPr>
            <a:endParaRPr/>
          </a:p>
          <a:p>
            <a:pPr>
              <a:defRPr sz="1700" b="1"/>
            </a:pPr>
            <a:endParaRPr/>
          </a:p>
        </p:txBody>
      </p:sp>
      <p:sp>
        <p:nvSpPr>
          <p:cNvPr id="132" name="TextBox 3"/>
          <p:cNvSpPr txBox="1"/>
          <p:nvPr/>
        </p:nvSpPr>
        <p:spPr>
          <a:xfrm>
            <a:off x="1055913" y="1767839"/>
            <a:ext cx="10305626" cy="2977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Implementation plan for Hospital Management System (HMS) Phase 2 includes developing user interfaces for</a:t>
            </a:r>
            <a:r>
              <a:rPr sz="1700" dirty="0"/>
              <a:t> </a:t>
            </a: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700" dirty="0"/>
          </a:p>
          <a:p>
            <a:pPr marL="285750" indent="-28575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Admin Dashboard</a:t>
            </a:r>
          </a:p>
          <a:p>
            <a:pPr marL="285750" indent="-28575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Doctor Dashboard</a:t>
            </a: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DF2077-E620-4325-91F7-272A7B620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467" y="0"/>
            <a:ext cx="10397067" cy="5848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4F043-0518-438C-AF1E-0632EE48B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7467" y="-1"/>
            <a:ext cx="10397065" cy="13565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C3BC1A-E456-4717-A553-333A68398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7464" y="0"/>
            <a:ext cx="6920553" cy="1356550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43022-5949-4BDF-B584-9E48D6D59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18014" y="-1"/>
            <a:ext cx="3476517" cy="1356550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6CF06-167D-4123-A796-2B07355DE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190" y="0"/>
            <a:ext cx="10005340" cy="1362255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FFF775D-32F8-45CC-A5E6-2425CCD10356}"/>
              </a:ext>
            </a:extLst>
          </p:cNvPr>
          <p:cNvSpPr txBox="1">
            <a:spLocks/>
          </p:cNvSpPr>
          <p:nvPr/>
        </p:nvSpPr>
        <p:spPr>
          <a:xfrm>
            <a:off x="2067136" y="251176"/>
            <a:ext cx="8439047" cy="881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411" dirty="0">
                <a:solidFill>
                  <a:srgbClr val="FFFFFF"/>
                </a:solidFill>
              </a:rPr>
              <a:t>        Members and Code Contribution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EC843284-6BDD-49C2-8C62-AB3D75954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9445"/>
              </p:ext>
            </p:extLst>
          </p:nvPr>
        </p:nvGraphicFramePr>
        <p:xfrm>
          <a:off x="2067135" y="1556852"/>
          <a:ext cx="8512600" cy="4542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300">
                  <a:extLst>
                    <a:ext uri="{9D8B030D-6E8A-4147-A177-3AD203B41FA5}">
                      <a16:colId xmlns:a16="http://schemas.microsoft.com/office/drawing/2014/main" val="3450148270"/>
                    </a:ext>
                  </a:extLst>
                </a:gridCol>
                <a:gridCol w="4256300">
                  <a:extLst>
                    <a:ext uri="{9D8B030D-6E8A-4147-A177-3AD203B41FA5}">
                      <a16:colId xmlns:a16="http://schemas.microsoft.com/office/drawing/2014/main" val="1941138010"/>
                    </a:ext>
                  </a:extLst>
                </a:gridCol>
              </a:tblGrid>
              <a:tr h="3135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Members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Contribution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3015779397"/>
                  </a:ext>
                </a:extLst>
              </a:tr>
              <a:tr h="5576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DHEERAJ REDDY AGUTHU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         Backend Developer, Database, FE Development (Staff Module)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4066894850"/>
                  </a:ext>
                </a:extLst>
              </a:tr>
              <a:tr h="5576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ABHAY ARORA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          </a:t>
                      </a:r>
                      <a:r>
                        <a:rPr lang="en-US" sz="1800" dirty="0"/>
                        <a:t>FE Development (Patient and Doctor Module), Documentation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3914994617"/>
                  </a:ext>
                </a:extLst>
              </a:tr>
              <a:tr h="5576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RAVI TEJA BALAJI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FE Development (Staff Module) ,Documentation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78772268"/>
                  </a:ext>
                </a:extLst>
              </a:tr>
              <a:tr h="5576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PRAVEEN NAKKA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FE Development (Admin Module)</a:t>
                      </a:r>
                    </a:p>
                    <a:p>
                      <a:pPr algn="ctr"/>
                      <a:r>
                        <a:rPr lang="en-US" sz="1800" dirty="0"/>
                        <a:t>, Database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4256037619"/>
                  </a:ext>
                </a:extLst>
              </a:tr>
              <a:tr h="3135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CHARISHMA NAGA SAI SARADA BALUSU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         Backend Developer</a:t>
                      </a:r>
                      <a:r>
                        <a:rPr lang="en-US" sz="1800" dirty="0"/>
                        <a:t>, Documentation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852211879"/>
                  </a:ext>
                </a:extLst>
              </a:tr>
              <a:tr h="3135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GEETHA KRISHNA DODDA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UI Developer, Database</a:t>
                      </a:r>
                      <a:endParaRPr lang="en-US" sz="1800" dirty="0"/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2395889149"/>
                  </a:ext>
                </a:extLst>
              </a:tr>
              <a:tr h="3135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SRIKANTH GOPI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, Database, FE Development (Staff Module)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2815881286"/>
                  </a:ext>
                </a:extLst>
              </a:tr>
              <a:tr h="5576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MEGHANA JUNNUTULA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         Backend Developer(Admin, Patient, Staff Modules), Documentation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284160244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Core Requirements</a:t>
            </a:r>
            <a:endParaRPr dirty="0"/>
          </a:p>
        </p:txBody>
      </p:sp>
      <p:sp>
        <p:nvSpPr>
          <p:cNvPr id="148" name="Content Placeholder 6"/>
          <p:cNvSpPr txBox="1">
            <a:spLocks noGrp="1"/>
          </p:cNvSpPr>
          <p:nvPr>
            <p:ph type="body" idx="1"/>
          </p:nvPr>
        </p:nvSpPr>
        <p:spPr>
          <a:xfrm>
            <a:off x="838200" y="1454330"/>
            <a:ext cx="10515600" cy="4202974"/>
          </a:xfrm>
          <a:prstGeom prst="rect">
            <a:avLst/>
          </a:prstGeo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and Authorization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Registration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user of type Doctor, Patient, Staff, and Admin can register to Hospital Management System.</a:t>
            </a:r>
          </a:p>
          <a:p>
            <a:pPr marL="914400" marR="0" lvl="2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Login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those users who are registered and active can log in to this system.</a:t>
            </a:r>
          </a:p>
          <a:p>
            <a:pPr marL="914400" marR="0" lvl="2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Role-Based Authorization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show the relevant section of the screen to the specific type of user on basis of the role permissions matrix.</a:t>
            </a:r>
          </a:p>
          <a:p>
            <a:pPr marL="0" lvl="1" indent="457200">
              <a:lnSpc>
                <a:spcPct val="107000"/>
              </a:lnSpc>
              <a:spcBef>
                <a:spcPts val="0"/>
              </a:spcBef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8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Core Requirements</a:t>
            </a:r>
            <a:endParaRPr dirty="0"/>
          </a:p>
        </p:txBody>
      </p:sp>
      <p:sp>
        <p:nvSpPr>
          <p:cNvPr id="148" name="Content Placeholder 6"/>
          <p:cNvSpPr txBox="1">
            <a:spLocks noGrp="1"/>
          </p:cNvSpPr>
          <p:nvPr>
            <p:ph type="body" idx="1"/>
          </p:nvPr>
        </p:nvSpPr>
        <p:spPr>
          <a:xfrm>
            <a:off x="838200" y="1454330"/>
            <a:ext cx="10515600" cy="4202974"/>
          </a:xfrm>
          <a:prstGeom prst="rect">
            <a:avLst/>
          </a:prstGeo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 Module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 patients can schedule new appointments with a specific doctor on basis of the doctor’s availability.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Module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members of the hospital can modify the details of patients, who visited for consultation or treatment.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 Module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 doctors can add the details of prescribed medicines against specific patient appointments.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Module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is the primary user of this system. </a:t>
            </a:r>
          </a:p>
          <a:p>
            <a:pPr marL="0" lvl="1" indent="457200">
              <a:lnSpc>
                <a:spcPct val="107000"/>
              </a:lnSpc>
              <a:spcBef>
                <a:spcPts val="0"/>
              </a:spcBef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664722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t>Implementation Details</a:t>
            </a:r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buFontTx/>
              <a:buChar char="➢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Front End : HTML, CSS, TypeScript, Angular</a:t>
            </a:r>
          </a:p>
          <a:p>
            <a:pPr>
              <a:buFontTx/>
              <a:buChar char="➢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Database : MySQL</a:t>
            </a:r>
          </a:p>
          <a:p>
            <a:pPr>
              <a:buFontTx/>
              <a:buChar char="➢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Webserver : </a:t>
            </a:r>
            <a:r>
              <a:rPr sz="2000" dirty="0" err="1"/>
              <a:t>WebAPI</a:t>
            </a:r>
            <a:endParaRPr sz="2000" dirty="0"/>
          </a:p>
          <a:p>
            <a:pPr>
              <a:buFontTx/>
              <a:buChar char="➢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Deployment: II</a:t>
            </a:r>
            <a:r>
              <a:rPr lang="en-US" sz="2000" dirty="0"/>
              <a:t>S and Microsoft Azure</a:t>
            </a:r>
            <a:endParaRPr sz="20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1264</Words>
  <Application>Microsoft Office PowerPoint</Application>
  <PresentationFormat>Custom</PresentationFormat>
  <Paragraphs>173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Times New Roman</vt:lpstr>
      <vt:lpstr>Wingdings</vt:lpstr>
      <vt:lpstr>Office Theme</vt:lpstr>
      <vt:lpstr>HOSPITAL MANAGEMENT  System Demo                                                                           UNTIGNITORS</vt:lpstr>
      <vt:lpstr>          Agenda</vt:lpstr>
      <vt:lpstr>                  Project Description</vt:lpstr>
      <vt:lpstr>                   Project Description</vt:lpstr>
      <vt:lpstr>Project Description</vt:lpstr>
      <vt:lpstr>  Phase 1 Deliverable</vt:lpstr>
      <vt:lpstr>Core Requirements</vt:lpstr>
      <vt:lpstr>Core Requirements</vt:lpstr>
      <vt:lpstr>Implementation Details</vt:lpstr>
      <vt:lpstr>Overall Structure</vt:lpstr>
      <vt:lpstr>Admin Dashboard</vt:lpstr>
      <vt:lpstr>Admin Dashboard</vt:lpstr>
      <vt:lpstr>Doctor Dashboard</vt:lpstr>
      <vt:lpstr>Doctor Dashboard</vt:lpstr>
      <vt:lpstr>Patient Dashboard</vt:lpstr>
      <vt:lpstr>Patient Dashboard</vt:lpstr>
      <vt:lpstr>Staff Dashboard</vt:lpstr>
      <vt:lpstr>Staff Dashboard </vt:lpstr>
      <vt:lpstr>Testing</vt:lpstr>
      <vt:lpstr>Testing</vt:lpstr>
      <vt:lpstr>Feedback from peer reviews</vt:lpstr>
      <vt:lpstr>Code inspection</vt:lpstr>
      <vt:lpstr>Limitations</vt:lpstr>
      <vt:lpstr>THANK YOU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 System Demo                                                                           UNTIGNITORS</dc:title>
  <cp:lastModifiedBy>Arora, Abhay</cp:lastModifiedBy>
  <cp:revision>72</cp:revision>
  <dcterms:modified xsi:type="dcterms:W3CDTF">2022-04-29T04:57:37Z</dcterms:modified>
</cp:coreProperties>
</file>