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4" r:id="rId8"/>
    <p:sldId id="263" r:id="rId9"/>
    <p:sldId id="270" r:id="rId10"/>
    <p:sldId id="265" r:id="rId11"/>
    <p:sldId id="269" r:id="rId12"/>
  </p:sldIdLst>
  <p:sldSz cx="12192000" cy="5848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8"/>
  </p:normalViewPr>
  <p:slideViewPr>
    <p:cSldViewPr snapToGrid="0" snapToObjects="1">
      <p:cViewPr varScale="1">
        <p:scale>
          <a:sx n="91" d="100"/>
          <a:sy n="91" d="100"/>
        </p:scale>
        <p:origin x="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7126"/>
            <a:ext cx="9144000" cy="2036092"/>
          </a:xfrm>
        </p:spPr>
        <p:txBody>
          <a:bodyPr anchor="b"/>
          <a:lstStyle>
            <a:lvl1pPr algn="ctr">
              <a:defRPr sz="1250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71738"/>
            <a:ext cx="9144000" cy="1411997"/>
          </a:xfrm>
        </p:spPr>
        <p:txBody>
          <a:bodyPr/>
          <a:lstStyle>
            <a:lvl1pPr marL="0" indent="0" algn="ctr">
              <a:buNone/>
              <a:defRPr sz="5003"/>
            </a:lvl1pPr>
            <a:lvl2pPr marL="953125" indent="0" algn="ctr">
              <a:buNone/>
              <a:defRPr sz="4169"/>
            </a:lvl2pPr>
            <a:lvl3pPr marL="1906250" indent="0" algn="ctr">
              <a:buNone/>
              <a:defRPr sz="3752"/>
            </a:lvl3pPr>
            <a:lvl4pPr marL="2859375" indent="0" algn="ctr">
              <a:buNone/>
              <a:defRPr sz="3336"/>
            </a:lvl4pPr>
            <a:lvl5pPr marL="3812499" indent="0" algn="ctr">
              <a:buNone/>
              <a:defRPr sz="3336"/>
            </a:lvl5pPr>
            <a:lvl6pPr marL="4765624" indent="0" algn="ctr">
              <a:buNone/>
              <a:defRPr sz="3336"/>
            </a:lvl6pPr>
            <a:lvl7pPr marL="5718749" indent="0" algn="ctr">
              <a:buNone/>
              <a:defRPr sz="3336"/>
            </a:lvl7pPr>
            <a:lvl8pPr marL="6671874" indent="0" algn="ctr">
              <a:buNone/>
              <a:defRPr sz="3336"/>
            </a:lvl8pPr>
            <a:lvl9pPr marL="7624999" indent="0" algn="ctr">
              <a:buNone/>
              <a:defRPr sz="3336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81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8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11371"/>
            <a:ext cx="2628900" cy="495620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11371"/>
            <a:ext cx="7734300" cy="495620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4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21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58027"/>
            <a:ext cx="10515600" cy="2432751"/>
          </a:xfrm>
        </p:spPr>
        <p:txBody>
          <a:bodyPr anchor="b"/>
          <a:lstStyle>
            <a:lvl1pPr>
              <a:defRPr sz="1250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13793"/>
            <a:ext cx="10515600" cy="1279326"/>
          </a:xfrm>
        </p:spPr>
        <p:txBody>
          <a:bodyPr/>
          <a:lstStyle>
            <a:lvl1pPr marL="0" indent="0">
              <a:buNone/>
              <a:defRPr sz="5003">
                <a:solidFill>
                  <a:schemeClr val="tx1">
                    <a:tint val="75000"/>
                  </a:schemeClr>
                </a:solidFill>
              </a:defRPr>
            </a:lvl1pPr>
            <a:lvl2pPr marL="953125" indent="0">
              <a:buNone/>
              <a:defRPr sz="4169">
                <a:solidFill>
                  <a:schemeClr val="tx1">
                    <a:tint val="75000"/>
                  </a:schemeClr>
                </a:solidFill>
              </a:defRPr>
            </a:lvl2pPr>
            <a:lvl3pPr marL="1906250" indent="0">
              <a:buNone/>
              <a:defRPr sz="3752">
                <a:solidFill>
                  <a:schemeClr val="tx1">
                    <a:tint val="75000"/>
                  </a:schemeClr>
                </a:solidFill>
              </a:defRPr>
            </a:lvl3pPr>
            <a:lvl4pPr marL="2859375" indent="0">
              <a:buNone/>
              <a:defRPr sz="3336">
                <a:solidFill>
                  <a:schemeClr val="tx1">
                    <a:tint val="75000"/>
                  </a:schemeClr>
                </a:solidFill>
              </a:defRPr>
            </a:lvl4pPr>
            <a:lvl5pPr marL="3812499" indent="0">
              <a:buNone/>
              <a:defRPr sz="3336">
                <a:solidFill>
                  <a:schemeClr val="tx1">
                    <a:tint val="75000"/>
                  </a:schemeClr>
                </a:solidFill>
              </a:defRPr>
            </a:lvl5pPr>
            <a:lvl6pPr marL="4765624" indent="0">
              <a:buNone/>
              <a:defRPr sz="3336">
                <a:solidFill>
                  <a:schemeClr val="tx1">
                    <a:tint val="75000"/>
                  </a:schemeClr>
                </a:solidFill>
              </a:defRPr>
            </a:lvl6pPr>
            <a:lvl7pPr marL="5718749" indent="0">
              <a:buNone/>
              <a:defRPr sz="3336">
                <a:solidFill>
                  <a:schemeClr val="tx1">
                    <a:tint val="75000"/>
                  </a:schemeClr>
                </a:solidFill>
              </a:defRPr>
            </a:lvl7pPr>
            <a:lvl8pPr marL="6671874" indent="0">
              <a:buNone/>
              <a:defRPr sz="3336">
                <a:solidFill>
                  <a:schemeClr val="tx1">
                    <a:tint val="75000"/>
                  </a:schemeClr>
                </a:solidFill>
              </a:defRPr>
            </a:lvl8pPr>
            <a:lvl9pPr marL="7624999" indent="0">
              <a:buNone/>
              <a:defRPr sz="3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01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56853"/>
            <a:ext cx="5181600" cy="37107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853"/>
            <a:ext cx="5181600" cy="37107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19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11371"/>
            <a:ext cx="10515600" cy="1130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33658"/>
            <a:ext cx="5157787" cy="702614"/>
          </a:xfrm>
        </p:spPr>
        <p:txBody>
          <a:bodyPr anchor="b"/>
          <a:lstStyle>
            <a:lvl1pPr marL="0" indent="0">
              <a:buNone/>
              <a:defRPr sz="5003" b="1"/>
            </a:lvl1pPr>
            <a:lvl2pPr marL="953125" indent="0">
              <a:buNone/>
              <a:defRPr sz="4169" b="1"/>
            </a:lvl2pPr>
            <a:lvl3pPr marL="1906250" indent="0">
              <a:buNone/>
              <a:defRPr sz="3752" b="1"/>
            </a:lvl3pPr>
            <a:lvl4pPr marL="2859375" indent="0">
              <a:buNone/>
              <a:defRPr sz="3336" b="1"/>
            </a:lvl4pPr>
            <a:lvl5pPr marL="3812499" indent="0">
              <a:buNone/>
              <a:defRPr sz="3336" b="1"/>
            </a:lvl5pPr>
            <a:lvl6pPr marL="4765624" indent="0">
              <a:buNone/>
              <a:defRPr sz="3336" b="1"/>
            </a:lvl6pPr>
            <a:lvl7pPr marL="5718749" indent="0">
              <a:buNone/>
              <a:defRPr sz="3336" b="1"/>
            </a:lvl7pPr>
            <a:lvl8pPr marL="6671874" indent="0">
              <a:buNone/>
              <a:defRPr sz="3336" b="1"/>
            </a:lvl8pPr>
            <a:lvl9pPr marL="7624999" indent="0">
              <a:buNone/>
              <a:defRPr sz="3336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36272"/>
            <a:ext cx="5157787" cy="314213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3658"/>
            <a:ext cx="5183188" cy="702614"/>
          </a:xfrm>
        </p:spPr>
        <p:txBody>
          <a:bodyPr anchor="b"/>
          <a:lstStyle>
            <a:lvl1pPr marL="0" indent="0">
              <a:buNone/>
              <a:defRPr sz="5003" b="1"/>
            </a:lvl1pPr>
            <a:lvl2pPr marL="953125" indent="0">
              <a:buNone/>
              <a:defRPr sz="4169" b="1"/>
            </a:lvl2pPr>
            <a:lvl3pPr marL="1906250" indent="0">
              <a:buNone/>
              <a:defRPr sz="3752" b="1"/>
            </a:lvl3pPr>
            <a:lvl4pPr marL="2859375" indent="0">
              <a:buNone/>
              <a:defRPr sz="3336" b="1"/>
            </a:lvl4pPr>
            <a:lvl5pPr marL="3812499" indent="0">
              <a:buNone/>
              <a:defRPr sz="3336" b="1"/>
            </a:lvl5pPr>
            <a:lvl6pPr marL="4765624" indent="0">
              <a:buNone/>
              <a:defRPr sz="3336" b="1"/>
            </a:lvl6pPr>
            <a:lvl7pPr marL="5718749" indent="0">
              <a:buNone/>
              <a:defRPr sz="3336" b="1"/>
            </a:lvl7pPr>
            <a:lvl8pPr marL="6671874" indent="0">
              <a:buNone/>
              <a:defRPr sz="3336" b="1"/>
            </a:lvl8pPr>
            <a:lvl9pPr marL="7624999" indent="0">
              <a:buNone/>
              <a:defRPr sz="3336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36272"/>
            <a:ext cx="5183188" cy="314213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52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2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5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89890"/>
            <a:ext cx="3932237" cy="1364615"/>
          </a:xfrm>
        </p:spPr>
        <p:txBody>
          <a:bodyPr anchor="b"/>
          <a:lstStyle>
            <a:lvl1pPr>
              <a:defRPr sz="667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42055"/>
            <a:ext cx="6172200" cy="4156119"/>
          </a:xfrm>
        </p:spPr>
        <p:txBody>
          <a:bodyPr/>
          <a:lstStyle>
            <a:lvl1pPr>
              <a:defRPr sz="6671"/>
            </a:lvl1pPr>
            <a:lvl2pPr>
              <a:defRPr sz="5837"/>
            </a:lvl2pPr>
            <a:lvl3pPr>
              <a:defRPr sz="5003"/>
            </a:lvl3pPr>
            <a:lvl4pPr>
              <a:defRPr sz="4169"/>
            </a:lvl4pPr>
            <a:lvl5pPr>
              <a:defRPr sz="4169"/>
            </a:lvl5pPr>
            <a:lvl6pPr>
              <a:defRPr sz="4169"/>
            </a:lvl6pPr>
            <a:lvl7pPr>
              <a:defRPr sz="4169"/>
            </a:lvl7pPr>
            <a:lvl8pPr>
              <a:defRPr sz="4169"/>
            </a:lvl8pPr>
            <a:lvl9pPr>
              <a:defRPr sz="416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54505"/>
            <a:ext cx="3932237" cy="3250438"/>
          </a:xfrm>
        </p:spPr>
        <p:txBody>
          <a:bodyPr/>
          <a:lstStyle>
            <a:lvl1pPr marL="0" indent="0">
              <a:buNone/>
              <a:defRPr sz="3336"/>
            </a:lvl1pPr>
            <a:lvl2pPr marL="953125" indent="0">
              <a:buNone/>
              <a:defRPr sz="2919"/>
            </a:lvl2pPr>
            <a:lvl3pPr marL="1906250" indent="0">
              <a:buNone/>
              <a:defRPr sz="2502"/>
            </a:lvl3pPr>
            <a:lvl4pPr marL="2859375" indent="0">
              <a:buNone/>
              <a:defRPr sz="2085"/>
            </a:lvl4pPr>
            <a:lvl5pPr marL="3812499" indent="0">
              <a:buNone/>
              <a:defRPr sz="2085"/>
            </a:lvl5pPr>
            <a:lvl6pPr marL="4765624" indent="0">
              <a:buNone/>
              <a:defRPr sz="2085"/>
            </a:lvl6pPr>
            <a:lvl7pPr marL="5718749" indent="0">
              <a:buNone/>
              <a:defRPr sz="2085"/>
            </a:lvl7pPr>
            <a:lvl8pPr marL="6671874" indent="0">
              <a:buNone/>
              <a:defRPr sz="2085"/>
            </a:lvl8pPr>
            <a:lvl9pPr marL="7624999" indent="0">
              <a:buNone/>
              <a:defRPr sz="208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6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89890"/>
            <a:ext cx="3932237" cy="1364615"/>
          </a:xfrm>
        </p:spPr>
        <p:txBody>
          <a:bodyPr anchor="b"/>
          <a:lstStyle>
            <a:lvl1pPr>
              <a:defRPr sz="667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42055"/>
            <a:ext cx="6172200" cy="4156119"/>
          </a:xfrm>
        </p:spPr>
        <p:txBody>
          <a:bodyPr anchor="t"/>
          <a:lstStyle>
            <a:lvl1pPr marL="0" indent="0">
              <a:buNone/>
              <a:defRPr sz="6671"/>
            </a:lvl1pPr>
            <a:lvl2pPr marL="953125" indent="0">
              <a:buNone/>
              <a:defRPr sz="5837"/>
            </a:lvl2pPr>
            <a:lvl3pPr marL="1906250" indent="0">
              <a:buNone/>
              <a:defRPr sz="5003"/>
            </a:lvl3pPr>
            <a:lvl4pPr marL="2859375" indent="0">
              <a:buNone/>
              <a:defRPr sz="4169"/>
            </a:lvl4pPr>
            <a:lvl5pPr marL="3812499" indent="0">
              <a:buNone/>
              <a:defRPr sz="4169"/>
            </a:lvl5pPr>
            <a:lvl6pPr marL="4765624" indent="0">
              <a:buNone/>
              <a:defRPr sz="4169"/>
            </a:lvl6pPr>
            <a:lvl7pPr marL="5718749" indent="0">
              <a:buNone/>
              <a:defRPr sz="4169"/>
            </a:lvl7pPr>
            <a:lvl8pPr marL="6671874" indent="0">
              <a:buNone/>
              <a:defRPr sz="4169"/>
            </a:lvl8pPr>
            <a:lvl9pPr marL="7624999" indent="0">
              <a:buNone/>
              <a:defRPr sz="4169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54505"/>
            <a:ext cx="3932237" cy="3250438"/>
          </a:xfrm>
        </p:spPr>
        <p:txBody>
          <a:bodyPr/>
          <a:lstStyle>
            <a:lvl1pPr marL="0" indent="0">
              <a:buNone/>
              <a:defRPr sz="3336"/>
            </a:lvl1pPr>
            <a:lvl2pPr marL="953125" indent="0">
              <a:buNone/>
              <a:defRPr sz="2919"/>
            </a:lvl2pPr>
            <a:lvl3pPr marL="1906250" indent="0">
              <a:buNone/>
              <a:defRPr sz="2502"/>
            </a:lvl3pPr>
            <a:lvl4pPr marL="2859375" indent="0">
              <a:buNone/>
              <a:defRPr sz="2085"/>
            </a:lvl4pPr>
            <a:lvl5pPr marL="3812499" indent="0">
              <a:buNone/>
              <a:defRPr sz="2085"/>
            </a:lvl5pPr>
            <a:lvl6pPr marL="4765624" indent="0">
              <a:buNone/>
              <a:defRPr sz="2085"/>
            </a:lvl6pPr>
            <a:lvl7pPr marL="5718749" indent="0">
              <a:buNone/>
              <a:defRPr sz="2085"/>
            </a:lvl7pPr>
            <a:lvl8pPr marL="6671874" indent="0">
              <a:buNone/>
              <a:defRPr sz="2085"/>
            </a:lvl8pPr>
            <a:lvl9pPr marL="7624999" indent="0">
              <a:buNone/>
              <a:defRPr sz="208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7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11371"/>
            <a:ext cx="10515600" cy="1130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56853"/>
            <a:ext cx="10515600" cy="3710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420555"/>
            <a:ext cx="2743200" cy="3113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420555"/>
            <a:ext cx="4114800" cy="3113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420555"/>
            <a:ext cx="2743200" cy="3113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2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!!BGRectangle">
            <a:extLst>
              <a:ext uri="{FF2B5EF4-FFF2-40B4-BE49-F238E27FC236}">
                <a16:creationId xmlns:a16="http://schemas.microsoft.com/office/drawing/2014/main" id="{89C1B8B3-9FDD-4D8C-9C4D-2FD7CFA2F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467" y="-5272"/>
            <a:ext cx="10394467" cy="5848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797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535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797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535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4" name="Picture 4" descr="Blue digital binary data on a screen">
            <a:extLst>
              <a:ext uri="{FF2B5EF4-FFF2-40B4-BE49-F238E27FC236}">
                <a16:creationId xmlns:a16="http://schemas.microsoft.com/office/drawing/2014/main" id="{064EA71B-449D-4395-A67A-6A78A4A341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897484" y="1"/>
            <a:ext cx="10397049" cy="58483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14DD5E-F1FF-9D42-8AA9-2572FD281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345" y="1023463"/>
            <a:ext cx="6815866" cy="3801424"/>
          </a:xfrm>
        </p:spPr>
        <p:txBody>
          <a:bodyPr anchor="ctr">
            <a:normAutofit/>
          </a:bodyPr>
          <a:lstStyle/>
          <a:p>
            <a:r>
              <a:rPr lang="en-US" sz="6822" dirty="0">
                <a:solidFill>
                  <a:srgbClr val="FFFFFF"/>
                </a:solidFill>
                <a:cs typeface="Calibri Light"/>
              </a:rPr>
              <a:t>HOSPITAL</a:t>
            </a:r>
            <a:br>
              <a:rPr lang="en-US" sz="6822" dirty="0">
                <a:solidFill>
                  <a:srgbClr val="FFFFFF"/>
                </a:solidFill>
                <a:cs typeface="Calibri Light"/>
              </a:rPr>
            </a:br>
            <a:r>
              <a:rPr lang="en-US" sz="6822" dirty="0">
                <a:solidFill>
                  <a:srgbClr val="FFFFFF"/>
                </a:solidFill>
                <a:cs typeface="Calibri Light"/>
              </a:rPr>
              <a:t>MANAGEMENT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E8F98-B45C-4A4D-8F7D-7C1EFD775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7827" y="1023463"/>
            <a:ext cx="2401878" cy="3801424"/>
          </a:xfrm>
        </p:spPr>
        <p:txBody>
          <a:bodyPr anchor="ctr">
            <a:normAutofit/>
          </a:bodyPr>
          <a:lstStyle/>
          <a:p>
            <a:pPr algn="l"/>
            <a:endParaRPr lang="en-US" sz="2387" dirty="0">
              <a:solidFill>
                <a:srgbClr val="FFFFFF"/>
              </a:solidFill>
            </a:endParaRPr>
          </a:p>
          <a:p>
            <a:pPr algn="l"/>
            <a:endParaRPr lang="en-US" sz="2387" dirty="0">
              <a:solidFill>
                <a:srgbClr val="FFFFFF"/>
              </a:solidFill>
            </a:endParaRPr>
          </a:p>
        </p:txBody>
      </p:sp>
      <p:sp>
        <p:nvSpPr>
          <p:cNvPr id="32" name="!!Line">
            <a:extLst>
              <a:ext uri="{FF2B5EF4-FFF2-40B4-BE49-F238E27FC236}">
                <a16:creationId xmlns:a16="http://schemas.microsoft.com/office/drawing/2014/main" id="{93A9CEA1-EFF3-40F6-AB36-E232925E7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917" y="1949450"/>
            <a:ext cx="23393" cy="1949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797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535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973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467" y="0"/>
            <a:ext cx="10397067" cy="58483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  <a:p>
            <a:pPr algn="ctr"/>
            <a:endParaRPr lang="en-US" sz="15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7467" y="-1"/>
            <a:ext cx="10397065" cy="135655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97464" y="0"/>
            <a:ext cx="6920553" cy="1356550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18014" y="-1"/>
            <a:ext cx="3476517" cy="1356550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9190" y="0"/>
            <a:ext cx="10005340" cy="1362255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D4524-43CB-454C-B521-18100763D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7136" y="251176"/>
            <a:ext cx="8439047" cy="881490"/>
          </a:xfrm>
        </p:spPr>
        <p:txBody>
          <a:bodyPr>
            <a:normAutofit/>
          </a:bodyPr>
          <a:lstStyle/>
          <a:p>
            <a:r>
              <a:rPr lang="en-US" sz="3411" dirty="0">
                <a:solidFill>
                  <a:srgbClr val="FFFFFF"/>
                </a:solidFill>
              </a:rPr>
              <a:t>Plan to Manage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1B273-8487-8E4F-BC2E-54EE3EA3F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7136" y="2287117"/>
            <a:ext cx="8292437" cy="2830876"/>
          </a:xfrm>
        </p:spPr>
        <p:txBody>
          <a:bodyPr anchor="ctr">
            <a:normAutofit fontScale="77500" lnSpcReduction="20000"/>
          </a:bodyPr>
          <a:lstStyle/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rlito"/>
                <a:ea typeface="Carlito"/>
                <a:cs typeface="Carlito"/>
              </a:rPr>
              <a:t>Conduct multiple meetings between team members to understand their concerns and to avoid any confusion concerning their tasks.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rlito"/>
                <a:ea typeface="Carlito"/>
                <a:cs typeface="Carlito"/>
              </a:rPr>
              <a:t>Encourage team members to not attend in-person meetings if there are not feeling well. Get there Covid Test Done and remain in isolation for a few days as per the CDC Guidelines.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rlito"/>
                <a:ea typeface="Carlito"/>
                <a:cs typeface="Carlito"/>
              </a:rPr>
              <a:t>Members like TL or Scrum Master will monitor Repo Commits on a random basis to avoid any conflicts in the final codebase.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rlito"/>
                <a:ea typeface="Carlito"/>
                <a:cs typeface="Carlito"/>
              </a:rPr>
              <a:t>Peer to Peer Code Reviews and Code inspections will be scheduled after the development phases. More focus will be given to the quality aspect.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rlito"/>
                <a:ea typeface="Carlito"/>
                <a:cs typeface="Carlito"/>
              </a:rPr>
              <a:t>Coding guidelines documents will be shared with the team before the actual development starts.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rlito"/>
                <a:ea typeface="Carlito"/>
                <a:cs typeface="Carlito"/>
              </a:rPr>
              <a:t>Testing will be performed at every phase of development as an end-user.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rlito"/>
                <a:ea typeface="Carlito"/>
                <a:cs typeface="Carlito"/>
              </a:rPr>
              <a:t>In-house training or technical talks will be organized between the team members to improve their technical expertise.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rlito"/>
                <a:ea typeface="Carlito"/>
                <a:cs typeface="Carlito"/>
              </a:rPr>
              <a:t>Utilized adequate and extra time for each module and include additional time for end-to-end testing after each phase.</a:t>
            </a:r>
          </a:p>
          <a:p>
            <a:pPr marL="0" indent="0">
              <a:buNone/>
            </a:pPr>
            <a:endParaRPr lang="en-US" sz="1700" b="1" dirty="0">
              <a:cs typeface="Calibri" panose="020F0502020204030204"/>
            </a:endParaRPr>
          </a:p>
          <a:p>
            <a:pPr marL="0" indent="0">
              <a:buNone/>
            </a:pPr>
            <a:endParaRPr lang="en-US" sz="1700" dirty="0">
              <a:cs typeface="Calibri" panose="020F0502020204030204"/>
            </a:endParaRPr>
          </a:p>
          <a:p>
            <a:pPr marL="0" indent="0">
              <a:buNone/>
            </a:pPr>
            <a:endParaRPr lang="en-US" sz="1706" b="1" dirty="0">
              <a:cs typeface="Calibri" panose="020F0502020204030204"/>
            </a:endParaRPr>
          </a:p>
          <a:p>
            <a:endParaRPr lang="en-US" sz="1706" b="1" dirty="0">
              <a:cs typeface="Calibri" panose="020F0502020204030204"/>
            </a:endParaRPr>
          </a:p>
          <a:p>
            <a:pPr marL="0" indent="0">
              <a:buNone/>
            </a:pPr>
            <a:endParaRPr lang="en-US" sz="1706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46281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467" y="0"/>
            <a:ext cx="10397067" cy="58483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7466" y="0"/>
            <a:ext cx="10397066" cy="584835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97467" y="-3"/>
            <a:ext cx="10397067" cy="5459979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168460" y="-2263207"/>
            <a:ext cx="5848351" cy="10374764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945" y="0"/>
            <a:ext cx="5198534" cy="584835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7464" y="-2"/>
            <a:ext cx="10389282" cy="5860223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9766" y="3453"/>
            <a:ext cx="8712469" cy="4032821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35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1E6F58-38FE-F842-841C-20E753569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787" y="878708"/>
            <a:ext cx="6948188" cy="2627615"/>
          </a:xfrm>
        </p:spPr>
        <p:txBody>
          <a:bodyPr vert="horz" lIns="77978" tIns="38989" rIns="77978" bIns="38989" rtlCol="0" anchor="ctr">
            <a:normAutofit/>
          </a:bodyPr>
          <a:lstStyle/>
          <a:p>
            <a:pPr algn="ctr"/>
            <a:r>
              <a:rPr lang="en-US" sz="4093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5674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467" y="0"/>
            <a:ext cx="10397067" cy="58483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7467" y="-1"/>
            <a:ext cx="10397065" cy="135655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97464" y="0"/>
            <a:ext cx="6920553" cy="1356550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18014" y="-1"/>
            <a:ext cx="3476517" cy="1356550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9190" y="0"/>
            <a:ext cx="10005340" cy="1362255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A30B0-A08D-5246-A17E-521472DC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7136" y="251176"/>
            <a:ext cx="8439047" cy="881490"/>
          </a:xfrm>
        </p:spPr>
        <p:txBody>
          <a:bodyPr>
            <a:normAutofit/>
          </a:bodyPr>
          <a:lstStyle/>
          <a:p>
            <a:r>
              <a:rPr lang="en-US" sz="3411" dirty="0">
                <a:solidFill>
                  <a:srgbClr val="FFFFFF"/>
                </a:solidFill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6FE78-ED68-FA4B-9C52-C156871E2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7136" y="1976907"/>
            <a:ext cx="8292437" cy="3141086"/>
          </a:xfrm>
        </p:spPr>
        <p:txBody>
          <a:bodyPr anchor="ctr">
            <a:normAutofit/>
          </a:bodyPr>
          <a:lstStyle/>
          <a:p>
            <a:r>
              <a:rPr lang="en-US" sz="1706" dirty="0"/>
              <a:t>Project Description</a:t>
            </a:r>
          </a:p>
          <a:p>
            <a:r>
              <a:rPr lang="en-US" sz="1706" dirty="0"/>
              <a:t>Members and Code Contribution</a:t>
            </a:r>
          </a:p>
          <a:p>
            <a:r>
              <a:rPr lang="en-US" sz="1700" dirty="0">
                <a:cs typeface="Calibri"/>
              </a:rPr>
              <a:t>System Structure</a:t>
            </a:r>
          </a:p>
          <a:p>
            <a:r>
              <a:rPr lang="en-US" sz="1700" dirty="0">
                <a:ea typeface="+mn-lt"/>
                <a:cs typeface="+mn-lt"/>
              </a:rPr>
              <a:t>User Roles &amp; Functionalities</a:t>
            </a:r>
            <a:endParaRPr lang="en-US" sz="1700" dirty="0">
              <a:cs typeface="Calibri"/>
            </a:endParaRPr>
          </a:p>
          <a:p>
            <a:r>
              <a:rPr lang="en-US" sz="1706" dirty="0"/>
              <a:t>Implementation Details</a:t>
            </a:r>
            <a:endParaRPr lang="en-US" sz="1706" dirty="0">
              <a:cs typeface="Calibri"/>
            </a:endParaRPr>
          </a:p>
          <a:p>
            <a:r>
              <a:rPr lang="en-US" sz="1700" dirty="0"/>
              <a:t>Risks</a:t>
            </a:r>
            <a:endParaRPr lang="en-US" sz="1700" dirty="0">
              <a:cs typeface="Calibri"/>
            </a:endParaRPr>
          </a:p>
          <a:p>
            <a:endParaRPr lang="en-US" sz="1706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065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467" y="0"/>
            <a:ext cx="10397067" cy="58483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7467" y="-1"/>
            <a:ext cx="10397065" cy="135655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97464" y="0"/>
            <a:ext cx="6920553" cy="1356550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18014" y="-1"/>
            <a:ext cx="3476517" cy="1356550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9190" y="0"/>
            <a:ext cx="10005340" cy="1362255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FAFB0-9DB8-8942-BF3B-EA4928EA2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7136" y="251176"/>
            <a:ext cx="8439047" cy="881490"/>
          </a:xfrm>
        </p:spPr>
        <p:txBody>
          <a:bodyPr>
            <a:normAutofit/>
          </a:bodyPr>
          <a:lstStyle/>
          <a:p>
            <a:r>
              <a:rPr lang="en-US" sz="3411" dirty="0">
                <a:solidFill>
                  <a:srgbClr val="FFFFFF"/>
                </a:solidFill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AFAD2-BA5A-204E-A631-85282033C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7136" y="1607725"/>
            <a:ext cx="8292437" cy="3510268"/>
          </a:xfrm>
        </p:spPr>
        <p:txBody>
          <a:bodyPr anchor="ctr">
            <a:normAutofit fontScale="92500" lnSpcReduction="10000"/>
          </a:bodyPr>
          <a:lstStyle/>
          <a:p>
            <a:pPr marL="0" marR="0" indent="0">
              <a:spcBef>
                <a:spcPts val="55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rlito"/>
                <a:ea typeface="Carlito"/>
                <a:cs typeface="Carlito"/>
              </a:rPr>
              <a:t>We aim to create Hospital Management System that contains several modules that includes </a:t>
            </a:r>
            <a:r>
              <a:rPr lang="en-US" sz="1800" b="1" dirty="0">
                <a:effectLst/>
                <a:latin typeface="Carlito"/>
                <a:ea typeface="Carlito"/>
                <a:cs typeface="Carlito"/>
              </a:rPr>
              <a:t>appointment</a:t>
            </a:r>
            <a:r>
              <a:rPr lang="en-US" sz="1800" dirty="0">
                <a:effectLst/>
                <a:latin typeface="Carlito"/>
                <a:ea typeface="Carlito"/>
                <a:cs typeface="Carlito"/>
              </a:rPr>
              <a:t> module, </a:t>
            </a:r>
            <a:r>
              <a:rPr lang="en-US" sz="1800" b="1" dirty="0">
                <a:effectLst/>
                <a:latin typeface="Carlito"/>
                <a:ea typeface="Carlito"/>
                <a:cs typeface="Carlito"/>
              </a:rPr>
              <a:t>treatment</a:t>
            </a:r>
            <a:r>
              <a:rPr lang="en-US" sz="1800" dirty="0">
                <a:effectLst/>
                <a:latin typeface="Carlito"/>
                <a:ea typeface="Carlito"/>
                <a:cs typeface="Carlito"/>
              </a:rPr>
              <a:t> module, </a:t>
            </a:r>
            <a:r>
              <a:rPr lang="en-US" sz="1800" b="1" dirty="0">
                <a:effectLst/>
                <a:latin typeface="Carlito"/>
                <a:ea typeface="Carlito"/>
                <a:cs typeface="Carlito"/>
              </a:rPr>
              <a:t>administration</a:t>
            </a:r>
            <a:r>
              <a:rPr lang="en-US" sz="1800" dirty="0">
                <a:effectLst/>
                <a:latin typeface="Carlito"/>
                <a:ea typeface="Carlito"/>
                <a:cs typeface="Carlito"/>
              </a:rPr>
              <a:t> module and the </a:t>
            </a:r>
            <a:r>
              <a:rPr lang="en-US" sz="1800" b="1" dirty="0">
                <a:effectLst/>
                <a:latin typeface="Carlito"/>
                <a:ea typeface="Carlito"/>
                <a:cs typeface="Carlito"/>
              </a:rPr>
              <a:t>registration</a:t>
            </a:r>
            <a:r>
              <a:rPr lang="en-US" sz="1800" dirty="0">
                <a:effectLst/>
                <a:latin typeface="Carlito"/>
                <a:ea typeface="Carlito"/>
                <a:cs typeface="Carlito"/>
              </a:rPr>
              <a:t> module. </a:t>
            </a:r>
          </a:p>
          <a:p>
            <a:pPr marL="0" marR="0">
              <a:spcBef>
                <a:spcPts val="55"/>
              </a:spcBef>
              <a:spcAft>
                <a:spcPts val="0"/>
              </a:spcAft>
            </a:pPr>
            <a:r>
              <a:rPr lang="en-US" sz="1800" dirty="0">
                <a:effectLst/>
                <a:latin typeface="Carlito"/>
                <a:ea typeface="Carlito"/>
                <a:cs typeface="Carlito"/>
              </a:rPr>
              <a:t> </a:t>
            </a:r>
          </a:p>
          <a:p>
            <a:pPr marL="342900" marR="0" lvl="0" indent="-342900">
              <a:spcBef>
                <a:spcPts val="5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rlito"/>
                <a:ea typeface="Carlito"/>
                <a:cs typeface="Carlito"/>
              </a:rPr>
              <a:t>The proposed application will be used by the four types of users (i.e., Admin, Doctors, Patients, Nurse).</a:t>
            </a:r>
          </a:p>
          <a:p>
            <a:pPr marL="342900" marR="0" lvl="0" indent="-342900">
              <a:spcBef>
                <a:spcPts val="5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rlito"/>
                <a:ea typeface="Carlito"/>
                <a:cs typeface="Carlito"/>
              </a:rPr>
              <a:t>Admin user which is the root user has the access to perform different kind of operations that includes  managing master data of doctors, patients, and other medical workers.</a:t>
            </a:r>
          </a:p>
          <a:p>
            <a:pPr marL="342900" marR="0" lvl="0" indent="-342900">
              <a:spcBef>
                <a:spcPts val="5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rlito"/>
                <a:ea typeface="Carlito"/>
                <a:cs typeface="Carlito"/>
              </a:rPr>
              <a:t>Admin can also perform actions like addition of doctors along with their specializations , managing branches which are newly constructed or existing branches and update the details about the room availability and medicine availability details.</a:t>
            </a:r>
          </a:p>
          <a:p>
            <a:pPr marL="342900" marR="0" lvl="0" indent="-342900">
              <a:spcBef>
                <a:spcPts val="5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rlito"/>
                <a:ea typeface="Carlito"/>
                <a:cs typeface="Carlito"/>
              </a:rPr>
              <a:t>Other user like doctor has the access to view the list of patients, manage appointments, provide second opinion on surgeries/operations.</a:t>
            </a:r>
          </a:p>
          <a:p>
            <a:pPr marL="342900" marR="0" lvl="0" indent="-342900">
              <a:spcBef>
                <a:spcPts val="5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rlito"/>
                <a:ea typeface="Carlito"/>
                <a:cs typeface="Carlito"/>
              </a:rPr>
              <a:t>Patients can schedule appointments with different specialists. They can also add/update there personal health information.</a:t>
            </a:r>
          </a:p>
          <a:p>
            <a:endParaRPr lang="en-US" sz="17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0882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467" y="0"/>
            <a:ext cx="10397067" cy="58483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7467" y="-1"/>
            <a:ext cx="10397065" cy="135655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97464" y="0"/>
            <a:ext cx="6920553" cy="1356550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18014" y="-1"/>
            <a:ext cx="3476517" cy="1356550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9190" y="0"/>
            <a:ext cx="10005340" cy="1362255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68F56-827B-334E-90BE-8029037E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7136" y="251176"/>
            <a:ext cx="8439047" cy="881490"/>
          </a:xfrm>
        </p:spPr>
        <p:txBody>
          <a:bodyPr>
            <a:normAutofit/>
          </a:bodyPr>
          <a:lstStyle/>
          <a:p>
            <a:r>
              <a:rPr lang="en-US" sz="3411" dirty="0">
                <a:solidFill>
                  <a:srgbClr val="FFFFFF"/>
                </a:solidFill>
              </a:rPr>
              <a:t>Members and Code Contribution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485DBA-E9BC-314C-A85E-D38DACFE49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321173"/>
              </p:ext>
            </p:extLst>
          </p:nvPr>
        </p:nvGraphicFramePr>
        <p:xfrm>
          <a:off x="1828799" y="1556853"/>
          <a:ext cx="8750936" cy="4603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468">
                  <a:extLst>
                    <a:ext uri="{9D8B030D-6E8A-4147-A177-3AD203B41FA5}">
                      <a16:colId xmlns:a16="http://schemas.microsoft.com/office/drawing/2014/main" val="3450148270"/>
                    </a:ext>
                  </a:extLst>
                </a:gridCol>
                <a:gridCol w="4375468">
                  <a:extLst>
                    <a:ext uri="{9D8B030D-6E8A-4147-A177-3AD203B41FA5}">
                      <a16:colId xmlns:a16="http://schemas.microsoft.com/office/drawing/2014/main" val="1941138010"/>
                    </a:ext>
                  </a:extLst>
                </a:gridCol>
              </a:tblGrid>
              <a:tr h="2705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Members</a:t>
                      </a:r>
                    </a:p>
                  </a:txBody>
                  <a:tcPr marL="77978" marR="77978" marT="38989" marB="389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Contribution</a:t>
                      </a:r>
                    </a:p>
                  </a:txBody>
                  <a:tcPr marL="77978" marR="77978" marT="38989" marB="38989"/>
                </a:tc>
                <a:extLst>
                  <a:ext uri="{0D108BD9-81ED-4DB2-BD59-A6C34878D82A}">
                    <a16:rowId xmlns:a16="http://schemas.microsoft.com/office/drawing/2014/main" val="3015779397"/>
                  </a:ext>
                </a:extLst>
              </a:tr>
              <a:tr h="46152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DHEERAJ REDDY AGUTHU</a:t>
                      </a:r>
                    </a:p>
                  </a:txBody>
                  <a:tcPr marL="77978" marR="77978" marT="38989" marB="389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        Backend Developer, Database , Group Coordinator</a:t>
                      </a:r>
                    </a:p>
                  </a:txBody>
                  <a:tcPr marL="77978" marR="77978" marT="38989" marB="38989"/>
                </a:tc>
                <a:extLst>
                  <a:ext uri="{0D108BD9-81ED-4DB2-BD59-A6C34878D82A}">
                    <a16:rowId xmlns:a16="http://schemas.microsoft.com/office/drawing/2014/main" val="4066894850"/>
                  </a:ext>
                </a:extLst>
              </a:tr>
              <a:tr h="14562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ABHAY ARORA</a:t>
                      </a:r>
                    </a:p>
                  </a:txBody>
                  <a:tcPr marL="77978" marR="77978" marT="38989" marB="38989"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b="0" i="0" u="none" strike="noStrike" noProof="0" dirty="0">
                          <a:latin typeface="+mn-lt"/>
                        </a:rPr>
                        <a:t>Front End Developer</a:t>
                      </a:r>
                    </a:p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b="0" i="0" u="none" strike="noStrike" noProof="0" dirty="0">
                          <a:latin typeface="+mn-lt"/>
                        </a:rPr>
                        <a:t>SCRUM Master</a:t>
                      </a:r>
                    </a:p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b="0" i="0" u="none" strike="noStrike" noProof="0" dirty="0">
                          <a:latin typeface="+mn-lt"/>
                        </a:rPr>
                        <a:t>Coordinator</a:t>
                      </a:r>
                    </a:p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b="0" i="0" u="none" strike="noStrike" noProof="0" dirty="0">
                          <a:latin typeface="+mn-lt"/>
                        </a:rPr>
                        <a:t>Project Management Activities (GitHub/Trello Board Management)</a:t>
                      </a:r>
                    </a:p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b="0" i="0" u="none" strike="noStrike" noProof="0" dirty="0">
                          <a:latin typeface="+mn-lt"/>
                        </a:rPr>
                        <a:t>Requirement Facilitator</a:t>
                      </a:r>
                    </a:p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b="0" i="0" u="none" strike="noStrike" noProof="0" dirty="0">
                          <a:latin typeface="+mn-lt"/>
                        </a:rPr>
                        <a:t>Front End Architect</a:t>
                      </a:r>
                      <a:endParaRPr lang="en-US" sz="1600" dirty="0"/>
                    </a:p>
                  </a:txBody>
                  <a:tcPr marL="77978" marR="77978" marT="38989" marB="38989"/>
                </a:tc>
                <a:extLst>
                  <a:ext uri="{0D108BD9-81ED-4DB2-BD59-A6C34878D82A}">
                    <a16:rowId xmlns:a16="http://schemas.microsoft.com/office/drawing/2014/main" val="3914994617"/>
                  </a:ext>
                </a:extLst>
              </a:tr>
              <a:tr h="2705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RAVI TEJA BALAJI</a:t>
                      </a:r>
                    </a:p>
                  </a:txBody>
                  <a:tcPr marL="77978" marR="77978" marT="38989" marB="389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UI Developer, Database , Testing</a:t>
                      </a:r>
                    </a:p>
                  </a:txBody>
                  <a:tcPr marL="77978" marR="77978" marT="38989" marB="38989"/>
                </a:tc>
                <a:extLst>
                  <a:ext uri="{0D108BD9-81ED-4DB2-BD59-A6C34878D82A}">
                    <a16:rowId xmlns:a16="http://schemas.microsoft.com/office/drawing/2014/main" val="78772268"/>
                  </a:ext>
                </a:extLst>
              </a:tr>
              <a:tr h="2705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PRAVEEN NAKKA</a:t>
                      </a:r>
                    </a:p>
                  </a:txBody>
                  <a:tcPr marL="77978" marR="77978" marT="38989" marB="389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FE Developer, Database, Testing</a:t>
                      </a:r>
                    </a:p>
                  </a:txBody>
                  <a:tcPr marL="77978" marR="77978" marT="38989" marB="38989"/>
                </a:tc>
                <a:extLst>
                  <a:ext uri="{0D108BD9-81ED-4DB2-BD59-A6C34878D82A}">
                    <a16:rowId xmlns:a16="http://schemas.microsoft.com/office/drawing/2014/main" val="4256037619"/>
                  </a:ext>
                </a:extLst>
              </a:tr>
              <a:tr h="2705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CHARISHMA NAGA SAI SARADA BALUSU</a:t>
                      </a:r>
                    </a:p>
                  </a:txBody>
                  <a:tcPr marL="77978" marR="77978" marT="38989" marB="38989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                       Backend Developer</a:t>
                      </a:r>
                      <a:r>
                        <a:rPr lang="en-US" sz="1600" dirty="0"/>
                        <a:t>, Documentation</a:t>
                      </a:r>
                    </a:p>
                  </a:txBody>
                  <a:tcPr marL="77978" marR="77978" marT="38989" marB="38989"/>
                </a:tc>
                <a:extLst>
                  <a:ext uri="{0D108BD9-81ED-4DB2-BD59-A6C34878D82A}">
                    <a16:rowId xmlns:a16="http://schemas.microsoft.com/office/drawing/2014/main" val="852211879"/>
                  </a:ext>
                </a:extLst>
              </a:tr>
              <a:tr h="2705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GEETHA KRISHNA DODDA</a:t>
                      </a:r>
                    </a:p>
                  </a:txBody>
                  <a:tcPr marL="77978" marR="77978" marT="38989" marB="38989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FE Developer, Database</a:t>
                      </a:r>
                      <a:endParaRPr lang="en-US" sz="1600" dirty="0"/>
                    </a:p>
                  </a:txBody>
                  <a:tcPr marL="77978" marR="77978" marT="38989" marB="38989"/>
                </a:tc>
                <a:extLst>
                  <a:ext uri="{0D108BD9-81ED-4DB2-BD59-A6C34878D82A}">
                    <a16:rowId xmlns:a16="http://schemas.microsoft.com/office/drawing/2014/main" val="2395889149"/>
                  </a:ext>
                </a:extLst>
              </a:tr>
              <a:tr h="2705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SRIKANTH GOPI</a:t>
                      </a:r>
                    </a:p>
                  </a:txBody>
                  <a:tcPr marL="77978" marR="77978" marT="38989" marB="389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UI/FE Developer, Database</a:t>
                      </a:r>
                    </a:p>
                  </a:txBody>
                  <a:tcPr marL="77978" marR="77978" marT="38989" marB="38989"/>
                </a:tc>
                <a:extLst>
                  <a:ext uri="{0D108BD9-81ED-4DB2-BD59-A6C34878D82A}">
                    <a16:rowId xmlns:a16="http://schemas.microsoft.com/office/drawing/2014/main" val="2815881286"/>
                  </a:ext>
                </a:extLst>
              </a:tr>
              <a:tr h="2625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MEGHANA JUNNUTULA</a:t>
                      </a:r>
                    </a:p>
                  </a:txBody>
                  <a:tcPr marL="77978" marR="77978" marT="38989" marB="389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                  Backend Developer, UI </a:t>
                      </a:r>
                      <a:r>
                        <a:rPr lang="en-US" sz="1600" dirty="0" err="1"/>
                        <a:t>Developer,Testing</a:t>
                      </a:r>
                      <a:endParaRPr lang="en-US" sz="1600" dirty="0"/>
                    </a:p>
                  </a:txBody>
                  <a:tcPr marL="77978" marR="77978" marT="38989" marB="38989"/>
                </a:tc>
                <a:extLst>
                  <a:ext uri="{0D108BD9-81ED-4DB2-BD59-A6C34878D82A}">
                    <a16:rowId xmlns:a16="http://schemas.microsoft.com/office/drawing/2014/main" val="2841602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69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467" y="0"/>
            <a:ext cx="10397067" cy="58483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7467" y="-1"/>
            <a:ext cx="10397065" cy="135655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97464" y="0"/>
            <a:ext cx="6920553" cy="1356550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18014" y="-1"/>
            <a:ext cx="3476517" cy="1356550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9190" y="0"/>
            <a:ext cx="10005340" cy="1362255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F26B2-B1DA-454F-B9CE-8E09DDFB8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7136" y="251176"/>
            <a:ext cx="8439047" cy="881490"/>
          </a:xfrm>
        </p:spPr>
        <p:txBody>
          <a:bodyPr>
            <a:normAutofit/>
          </a:bodyPr>
          <a:lstStyle/>
          <a:p>
            <a:pPr algn="ctr"/>
            <a:r>
              <a:rPr lang="en-US" sz="3411" dirty="0">
                <a:solidFill>
                  <a:srgbClr val="FFFFFF"/>
                </a:solidFill>
              </a:rPr>
              <a:t>System Structure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3AD971-17ED-4CB1-A9E7-0FB601DE7A06}"/>
              </a:ext>
            </a:extLst>
          </p:cNvPr>
          <p:cNvSpPr txBox="1"/>
          <p:nvPr/>
        </p:nvSpPr>
        <p:spPr>
          <a:xfrm>
            <a:off x="4926330" y="2729230"/>
            <a:ext cx="2339340" cy="3149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77978" tIns="38989" rIns="77978" bIns="3898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 sz="1535" dirty="0"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52E84F-14E8-4A1C-AB65-25905DA42993}"/>
              </a:ext>
            </a:extLst>
          </p:cNvPr>
          <p:cNvSpPr/>
          <p:nvPr/>
        </p:nvSpPr>
        <p:spPr>
          <a:xfrm>
            <a:off x="5283729" y="1559560"/>
            <a:ext cx="1494578" cy="47111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7978" tIns="38989" rIns="77978" bIns="38989" rtlCol="0" anchor="ctr"/>
          <a:lstStyle/>
          <a:p>
            <a:pPr algn="ctr"/>
            <a:r>
              <a:rPr lang="en-GB" sz="1535" dirty="0">
                <a:cs typeface="Calibri"/>
              </a:rPr>
              <a:t>Home Page</a:t>
            </a:r>
            <a:endParaRPr lang="en-GB" sz="1535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DCE1FF-14C8-4EF3-AFF8-7DE769BB7E32}"/>
              </a:ext>
            </a:extLst>
          </p:cNvPr>
          <p:cNvSpPr/>
          <p:nvPr/>
        </p:nvSpPr>
        <p:spPr>
          <a:xfrm>
            <a:off x="7631881" y="2577674"/>
            <a:ext cx="1310463" cy="65793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7978" tIns="38989" rIns="77978" bIns="38989" rtlCol="0" anchor="ctr"/>
          <a:lstStyle/>
          <a:p>
            <a:pPr algn="ctr"/>
            <a:r>
              <a:rPr lang="en-GB" sz="1535" dirty="0">
                <a:cs typeface="Calibri"/>
              </a:rPr>
              <a:t>Login Page</a:t>
            </a:r>
            <a:endParaRPr lang="en-GB" sz="1535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5AAE84-507F-4144-9889-5066BF298933}"/>
              </a:ext>
            </a:extLst>
          </p:cNvPr>
          <p:cNvSpPr/>
          <p:nvPr/>
        </p:nvSpPr>
        <p:spPr>
          <a:xfrm>
            <a:off x="2727598" y="2642650"/>
            <a:ext cx="1486247" cy="5523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7978" tIns="38989" rIns="77978" bIns="38989" rtlCol="0" anchor="ctr"/>
          <a:lstStyle/>
          <a:p>
            <a:pPr algn="ctr"/>
            <a:r>
              <a:rPr lang="en-GB" sz="1535" dirty="0">
                <a:cs typeface="Calibri"/>
              </a:rPr>
              <a:t>Registration</a:t>
            </a:r>
            <a:endParaRPr lang="en-US" sz="1535" dirty="0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3959F22F-9320-4CF3-9DF7-EBE295D13AB2}"/>
              </a:ext>
            </a:extLst>
          </p:cNvPr>
          <p:cNvSpPr/>
          <p:nvPr/>
        </p:nvSpPr>
        <p:spPr>
          <a:xfrm>
            <a:off x="5370372" y="2474719"/>
            <a:ext cx="1367322" cy="953064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7978" tIns="38989" rIns="77978" bIns="38989" rtlCol="0" anchor="ctr"/>
          <a:lstStyle/>
          <a:p>
            <a:pPr algn="ctr"/>
            <a:r>
              <a:rPr lang="en-GB" sz="1535" dirty="0">
                <a:cs typeface="Calibri"/>
              </a:rPr>
              <a:t>New User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CF3005-71C5-4BFC-B224-E74122608FE4}"/>
              </a:ext>
            </a:extLst>
          </p:cNvPr>
          <p:cNvCxnSpPr/>
          <p:nvPr/>
        </p:nvCxnSpPr>
        <p:spPr>
          <a:xfrm>
            <a:off x="6740589" y="2924300"/>
            <a:ext cx="893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5AC7F3B-7FCD-4453-BFFE-C20245DFCFC4}"/>
              </a:ext>
            </a:extLst>
          </p:cNvPr>
          <p:cNvSpPr txBox="1"/>
          <p:nvPr/>
        </p:nvSpPr>
        <p:spPr>
          <a:xfrm>
            <a:off x="6997621" y="4800521"/>
            <a:ext cx="2339340" cy="3149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77978" tIns="38989" rIns="77978" bIns="3898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1535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BAC1C0-2002-4D87-8B93-09475EFC9BB0}"/>
              </a:ext>
            </a:extLst>
          </p:cNvPr>
          <p:cNvSpPr txBox="1"/>
          <p:nvPr/>
        </p:nvSpPr>
        <p:spPr>
          <a:xfrm rot="-10620000" flipH="1" flipV="1">
            <a:off x="6986683" y="2641909"/>
            <a:ext cx="32491" cy="3149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77978" tIns="38989" rIns="77978" bIns="3898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535" dirty="0">
                <a:cs typeface="Calibri"/>
              </a:rPr>
              <a:t>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B84E2B-7E44-415D-A8C7-AA962382A336}"/>
              </a:ext>
            </a:extLst>
          </p:cNvPr>
          <p:cNvCxnSpPr/>
          <p:nvPr/>
        </p:nvCxnSpPr>
        <p:spPr>
          <a:xfrm flipH="1">
            <a:off x="4207856" y="2953727"/>
            <a:ext cx="1142408" cy="18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9087E9F-10C8-4287-9D91-EDF27F4E5288}"/>
              </a:ext>
            </a:extLst>
          </p:cNvPr>
          <p:cNvSpPr txBox="1"/>
          <p:nvPr/>
        </p:nvSpPr>
        <p:spPr>
          <a:xfrm>
            <a:off x="4856727" y="2574122"/>
            <a:ext cx="203068" cy="3149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77978" tIns="38989" rIns="77978" bIns="3898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535" dirty="0">
                <a:cs typeface="Calibri"/>
              </a:rPr>
              <a:t>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863D9BB-312B-4016-A59F-579EBD080108}"/>
              </a:ext>
            </a:extLst>
          </p:cNvPr>
          <p:cNvCxnSpPr/>
          <p:nvPr/>
        </p:nvCxnSpPr>
        <p:spPr>
          <a:xfrm flipH="1" flipV="1">
            <a:off x="8421735" y="3230245"/>
            <a:ext cx="12" cy="48992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C1461FC-8B1C-41B6-8672-746342F09F4C}"/>
              </a:ext>
            </a:extLst>
          </p:cNvPr>
          <p:cNvCxnSpPr/>
          <p:nvPr/>
        </p:nvCxnSpPr>
        <p:spPr>
          <a:xfrm>
            <a:off x="6045468" y="2034839"/>
            <a:ext cx="8111" cy="449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BA85E4D-A148-4D57-BC28-7E035C2341FB}"/>
              </a:ext>
            </a:extLst>
          </p:cNvPr>
          <p:cNvCxnSpPr/>
          <p:nvPr/>
        </p:nvCxnSpPr>
        <p:spPr>
          <a:xfrm>
            <a:off x="6328615" y="3744371"/>
            <a:ext cx="2068409" cy="535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1F9A4A9-E897-48BC-8A4A-B7BDE3956B33}"/>
              </a:ext>
            </a:extLst>
          </p:cNvPr>
          <p:cNvCxnSpPr/>
          <p:nvPr/>
        </p:nvCxnSpPr>
        <p:spPr>
          <a:xfrm flipH="1">
            <a:off x="8424391" y="3744569"/>
            <a:ext cx="1870831" cy="267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BE7FA72-4581-4131-94A2-5404C3BB5E60}"/>
              </a:ext>
            </a:extLst>
          </p:cNvPr>
          <p:cNvSpPr/>
          <p:nvPr/>
        </p:nvSpPr>
        <p:spPr>
          <a:xfrm rot="-10800000" flipV="1">
            <a:off x="5670912" y="4231931"/>
            <a:ext cx="1083027" cy="3682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7978" tIns="38989" rIns="77978" bIns="38989" rtlCol="0" anchor="ctr"/>
          <a:lstStyle/>
          <a:p>
            <a:pPr algn="ctr"/>
            <a:r>
              <a:rPr lang="en-GB" sz="1535" dirty="0">
                <a:cs typeface="Calibri"/>
              </a:rPr>
              <a:t>Doctor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5DD6FDC-F914-4F3F-BADF-AF22EA3A1D1D}"/>
              </a:ext>
            </a:extLst>
          </p:cNvPr>
          <p:cNvSpPr/>
          <p:nvPr/>
        </p:nvSpPr>
        <p:spPr>
          <a:xfrm>
            <a:off x="7814601" y="4276133"/>
            <a:ext cx="1245482" cy="3249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7978" tIns="38989" rIns="77978" bIns="38989" rtlCol="0" anchor="ctr"/>
          <a:lstStyle/>
          <a:p>
            <a:pPr algn="ctr"/>
            <a:r>
              <a:rPr lang="en-GB" sz="1535" dirty="0">
                <a:cs typeface="Calibri"/>
              </a:rPr>
              <a:t>Admin</a:t>
            </a:r>
            <a:endParaRPr lang="en-GB" sz="1535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095987F-B15D-4C46-B583-5FEBB09E08AE}"/>
              </a:ext>
            </a:extLst>
          </p:cNvPr>
          <p:cNvSpPr/>
          <p:nvPr/>
        </p:nvSpPr>
        <p:spPr>
          <a:xfrm>
            <a:off x="9965116" y="4280667"/>
            <a:ext cx="1256313" cy="3140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7978" tIns="38989" rIns="77978" bIns="38989" rtlCol="0" anchor="ctr"/>
          <a:lstStyle/>
          <a:p>
            <a:pPr algn="ctr"/>
            <a:r>
              <a:rPr lang="en-GB" sz="1535" dirty="0">
                <a:cs typeface="Calibri"/>
              </a:rPr>
              <a:t>Patient</a:t>
            </a:r>
            <a:endParaRPr lang="en-GB" sz="1535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4AB3F6-BD73-4D87-AA0F-FEB69137D77D}"/>
              </a:ext>
            </a:extLst>
          </p:cNvPr>
          <p:cNvCxnSpPr/>
          <p:nvPr/>
        </p:nvCxnSpPr>
        <p:spPr>
          <a:xfrm>
            <a:off x="6250320" y="4611003"/>
            <a:ext cx="0" cy="222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0CAEECB-92EE-4B95-82BE-4A5115A8DC05}"/>
              </a:ext>
            </a:extLst>
          </p:cNvPr>
          <p:cNvSpPr/>
          <p:nvPr/>
        </p:nvSpPr>
        <p:spPr>
          <a:xfrm>
            <a:off x="5370338" y="4844226"/>
            <a:ext cx="1689569" cy="9670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7978" tIns="38989" rIns="77978" bIns="38989" rtlCol="0" anchor="ctr"/>
          <a:lstStyle/>
          <a:p>
            <a:pPr algn="ctr"/>
            <a:r>
              <a:rPr lang="en-GB" sz="1500" dirty="0">
                <a:cs typeface="Calibri"/>
              </a:rPr>
              <a:t>List of Doctors</a:t>
            </a:r>
          </a:p>
          <a:p>
            <a:pPr algn="ctr"/>
            <a:r>
              <a:rPr lang="en-GB" sz="1535" dirty="0">
                <a:cs typeface="Calibri"/>
              </a:rPr>
              <a:t>Patient details</a:t>
            </a:r>
          </a:p>
          <a:p>
            <a:pPr algn="ctr"/>
            <a:r>
              <a:rPr lang="en-GB" sz="1535" dirty="0">
                <a:cs typeface="Calibri"/>
              </a:rPr>
              <a:t>Hospital branch</a:t>
            </a:r>
          </a:p>
          <a:p>
            <a:pPr algn="ctr"/>
            <a:r>
              <a:rPr lang="en-GB" sz="1500" dirty="0">
                <a:cs typeface="Calibri"/>
              </a:rPr>
              <a:t>Operative rooms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76A984-C16B-40E9-A41C-CC5FC2DB121E}"/>
              </a:ext>
            </a:extLst>
          </p:cNvPr>
          <p:cNvCxnSpPr/>
          <p:nvPr/>
        </p:nvCxnSpPr>
        <p:spPr>
          <a:xfrm>
            <a:off x="10330639" y="3731008"/>
            <a:ext cx="10830" cy="53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C41154A-8D34-4676-BFC9-B848195CDD50}"/>
              </a:ext>
            </a:extLst>
          </p:cNvPr>
          <p:cNvSpPr/>
          <p:nvPr/>
        </p:nvSpPr>
        <p:spPr>
          <a:xfrm>
            <a:off x="7769279" y="5057763"/>
            <a:ext cx="1667862" cy="7561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7978" tIns="38989" rIns="77978" bIns="38989" rtlCol="0" anchor="ctr"/>
          <a:lstStyle/>
          <a:p>
            <a:pPr algn="ctr"/>
            <a:r>
              <a:rPr lang="en-GB" sz="1500" dirty="0">
                <a:cs typeface="Calibri"/>
              </a:rPr>
              <a:t>Add, edit, delete</a:t>
            </a:r>
            <a:endParaRPr lang="en-GB" sz="1535" dirty="0">
              <a:cs typeface="Calibri"/>
            </a:endParaRPr>
          </a:p>
          <a:p>
            <a:pPr algn="ctr"/>
            <a:r>
              <a:rPr lang="en-GB" sz="1535" dirty="0">
                <a:cs typeface="Calibri"/>
              </a:rPr>
              <a:t>Delete</a:t>
            </a:r>
          </a:p>
          <a:p>
            <a:pPr algn="ctr"/>
            <a:r>
              <a:rPr lang="en-GB" sz="1500" dirty="0">
                <a:cs typeface="Calibri"/>
              </a:rPr>
              <a:t>Edit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8985F78-E59B-4CB2-8DD0-E3A5E1B670DE}"/>
              </a:ext>
            </a:extLst>
          </p:cNvPr>
          <p:cNvSpPr/>
          <p:nvPr/>
        </p:nvSpPr>
        <p:spPr>
          <a:xfrm>
            <a:off x="10146580" y="4808926"/>
            <a:ext cx="1805893" cy="10400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7978" tIns="38989" rIns="77978" bIns="38989" rtlCol="0" anchor="ctr"/>
          <a:lstStyle/>
          <a:p>
            <a:pPr algn="ctr"/>
            <a:r>
              <a:rPr lang="en-GB" sz="1500" dirty="0">
                <a:cs typeface="Calibri"/>
              </a:rPr>
              <a:t>Add, list of patients</a:t>
            </a:r>
          </a:p>
          <a:p>
            <a:pPr algn="ctr"/>
            <a:r>
              <a:rPr lang="en-GB" sz="1535" dirty="0">
                <a:cs typeface="Calibri"/>
              </a:rPr>
              <a:t>Payment mode</a:t>
            </a:r>
          </a:p>
          <a:p>
            <a:pPr algn="ctr"/>
            <a:r>
              <a:rPr lang="en-GB" sz="1535" dirty="0">
                <a:cs typeface="Calibri"/>
              </a:rPr>
              <a:t>Update and delete</a:t>
            </a:r>
            <a:br>
              <a:rPr lang="en-GB" sz="1535" dirty="0">
                <a:cs typeface="Calibri"/>
              </a:rPr>
            </a:br>
            <a:r>
              <a:rPr lang="en-GB" sz="1535" dirty="0">
                <a:cs typeface="Calibri"/>
              </a:rPr>
              <a:t>patient details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0A8AB8F-45E1-4477-BE1D-D6C2B6AB7A13}"/>
              </a:ext>
            </a:extLst>
          </p:cNvPr>
          <p:cNvCxnSpPr/>
          <p:nvPr/>
        </p:nvCxnSpPr>
        <p:spPr>
          <a:xfrm>
            <a:off x="8411005" y="4565075"/>
            <a:ext cx="16224" cy="487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56503FD-6BB2-4E65-9542-91117DC83481}"/>
              </a:ext>
            </a:extLst>
          </p:cNvPr>
          <p:cNvCxnSpPr/>
          <p:nvPr/>
        </p:nvCxnSpPr>
        <p:spPr>
          <a:xfrm>
            <a:off x="10541752" y="4600229"/>
            <a:ext cx="13549" cy="19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1304B8F-2BDF-48A7-A0BD-49725B452890}"/>
              </a:ext>
            </a:extLst>
          </p:cNvPr>
          <p:cNvCxnSpPr/>
          <p:nvPr/>
        </p:nvCxnSpPr>
        <p:spPr>
          <a:xfrm>
            <a:off x="6323238" y="3712135"/>
            <a:ext cx="8113" cy="56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A3B8AA8-5D2A-42F3-9617-8086E8F88C5B}"/>
              </a:ext>
            </a:extLst>
          </p:cNvPr>
          <p:cNvCxnSpPr/>
          <p:nvPr/>
        </p:nvCxnSpPr>
        <p:spPr>
          <a:xfrm>
            <a:off x="8419040" y="3717516"/>
            <a:ext cx="0" cy="51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139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467" y="0"/>
            <a:ext cx="10397067" cy="58483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7467" y="-1"/>
            <a:ext cx="10397065" cy="135655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97464" y="0"/>
            <a:ext cx="6920553" cy="1356550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18014" y="-1"/>
            <a:ext cx="3476517" cy="1356550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9190" y="0"/>
            <a:ext cx="10005340" cy="1362255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EDC61-2707-9A4E-BD33-123DFF2CA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7136" y="251176"/>
            <a:ext cx="8439047" cy="881490"/>
          </a:xfrm>
        </p:spPr>
        <p:txBody>
          <a:bodyPr>
            <a:normAutofit/>
          </a:bodyPr>
          <a:lstStyle/>
          <a:p>
            <a:pPr algn="ctr"/>
            <a:r>
              <a:rPr lang="en-US" sz="3411" dirty="0">
                <a:solidFill>
                  <a:srgbClr val="FFFFFF"/>
                </a:solidFill>
              </a:rPr>
              <a:t>User Roles &amp;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D4C4B-9054-874A-B218-E4257F4A0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7136" y="1976907"/>
            <a:ext cx="8292437" cy="314108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706" b="1" dirty="0">
                <a:cs typeface="Calibri"/>
              </a:rPr>
              <a:t>Admin login : </a:t>
            </a:r>
          </a:p>
          <a:p>
            <a:r>
              <a:rPr lang="en-US" sz="1706" dirty="0">
                <a:ea typeface="+mn-lt"/>
                <a:cs typeface="+mn-lt"/>
              </a:rPr>
              <a:t>Admin has access to all information in the system and has the ability to create, edit, and delete fields in the user interface. </a:t>
            </a:r>
            <a:endParaRPr lang="en-US" dirty="0"/>
          </a:p>
          <a:p>
            <a:r>
              <a:rPr lang="en-US" sz="1706" dirty="0">
                <a:ea typeface="+mn-lt"/>
                <a:cs typeface="+mn-lt"/>
              </a:rPr>
              <a:t>We have the ability to add new Username and password security to each and every list, ensuring that no unauthorized individual can conduct any action without a username and password.</a:t>
            </a:r>
            <a:endParaRPr lang="en-US" dirty="0">
              <a:ea typeface="+mn-lt"/>
              <a:cs typeface="+mn-lt"/>
            </a:endParaRPr>
          </a:p>
          <a:p>
            <a:r>
              <a:rPr lang="en-US" sz="1706" dirty="0">
                <a:ea typeface="+mn-lt"/>
                <a:cs typeface="+mn-lt"/>
              </a:rPr>
              <a:t>Only approved users are allowed to access the system, only authorized users are allowed to alter data, and only authorized users are allowed to handle reservations.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706" b="1" dirty="0">
                <a:cs typeface="Calibri"/>
              </a:rPr>
              <a:t>Doctor login: </a:t>
            </a:r>
            <a:endParaRPr lang="en-US" sz="1706" b="1" dirty="0"/>
          </a:p>
          <a:p>
            <a:r>
              <a:rPr lang="en-US" sz="1706" dirty="0">
                <a:ea typeface="+mn-lt"/>
                <a:cs typeface="+mn-lt"/>
              </a:rPr>
              <a:t>The doctor can see the patients, see what medicines are available, schedule an appointment, and write a prescription for the patient who is undergoing treatment. </a:t>
            </a:r>
            <a:endParaRPr lang="en-US" sz="1706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6128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467" y="0"/>
            <a:ext cx="10397067" cy="58483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7467" y="-1"/>
            <a:ext cx="10397065" cy="135655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97464" y="0"/>
            <a:ext cx="6920553" cy="1356550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18014" y="-1"/>
            <a:ext cx="3476517" cy="1356550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9190" y="0"/>
            <a:ext cx="10005340" cy="1362255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05523F-252F-8549-A5A8-29D2F2D7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7136" y="251176"/>
            <a:ext cx="8439047" cy="881490"/>
          </a:xfrm>
        </p:spPr>
        <p:txBody>
          <a:bodyPr>
            <a:normAutofit/>
          </a:bodyPr>
          <a:lstStyle/>
          <a:p>
            <a:pPr algn="ctr"/>
            <a:r>
              <a:rPr lang="en-US" sz="3411" dirty="0">
                <a:solidFill>
                  <a:srgbClr val="FFFFFF"/>
                </a:solidFill>
                <a:ea typeface="+mj-lt"/>
                <a:cs typeface="+mj-lt"/>
              </a:rPr>
              <a:t>User Roles &amp; Functionalities</a:t>
            </a:r>
            <a:endParaRPr lang="en-US" sz="3411" dirty="0">
              <a:ea typeface="+mj-lt"/>
              <a:cs typeface="+mj-lt"/>
            </a:endParaRPr>
          </a:p>
          <a:p>
            <a:pPr algn="ctr"/>
            <a:endParaRPr lang="en-US" sz="3411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D1BF4-3D4C-B64F-9C5A-DC507F987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7136" y="1976907"/>
            <a:ext cx="8292437" cy="314108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6" b="1" dirty="0">
                <a:cs typeface="Calibri"/>
              </a:rPr>
              <a:t>Patient login : </a:t>
            </a:r>
          </a:p>
          <a:p>
            <a:r>
              <a:rPr lang="en-US" sz="1706" dirty="0">
                <a:ea typeface="+mn-lt"/>
                <a:cs typeface="+mn-lt"/>
              </a:rPr>
              <a:t>The patient can see the pending therapies that he has started. </a:t>
            </a:r>
            <a:endParaRPr lang="en-US">
              <a:cs typeface="Calibri"/>
            </a:endParaRPr>
          </a:p>
          <a:p>
            <a:r>
              <a:rPr lang="en-US" sz="1706" dirty="0">
                <a:ea typeface="+mn-lt"/>
                <a:cs typeface="+mn-lt"/>
              </a:rPr>
              <a:t>He can see how many pills he's taken, how many appointments he has coming up, and how many different therapies he's had.</a:t>
            </a:r>
            <a:endParaRPr lang="en-US" dirty="0">
              <a:ea typeface="+mn-lt"/>
              <a:cs typeface="+mn-lt"/>
            </a:endParaRPr>
          </a:p>
          <a:p>
            <a:r>
              <a:rPr lang="en-US" sz="1706" dirty="0">
                <a:ea typeface="+mn-lt"/>
                <a:cs typeface="+mn-lt"/>
              </a:rPr>
              <a:t>He can see all of this information with this login.</a:t>
            </a:r>
            <a:endParaRPr lang="en-US">
              <a:ea typeface="+mn-lt"/>
              <a:cs typeface="+mn-lt"/>
            </a:endParaRPr>
          </a:p>
          <a:p>
            <a:r>
              <a:rPr lang="en-US" sz="1706" dirty="0">
                <a:ea typeface="+mn-lt"/>
                <a:cs typeface="+mn-lt"/>
              </a:rPr>
              <a:t>He can also use patient login to schedule an appointment.</a:t>
            </a:r>
            <a:endParaRPr lang="en-US" dirty="0">
              <a:ea typeface="+mn-lt"/>
              <a:cs typeface="+mn-lt"/>
            </a:endParaRPr>
          </a:p>
          <a:p>
            <a:endParaRPr lang="en-US" sz="1706" dirty="0"/>
          </a:p>
          <a:p>
            <a:endParaRPr lang="en-US" sz="1706" dirty="0"/>
          </a:p>
          <a:p>
            <a:pPr marL="0" indent="0">
              <a:buNone/>
            </a:pPr>
            <a:endParaRPr lang="en-US" sz="1706" b="1" dirty="0">
              <a:cs typeface="Calibri"/>
            </a:endParaRPr>
          </a:p>
          <a:p>
            <a:endParaRPr lang="en-US" sz="1706" b="1" dirty="0"/>
          </a:p>
        </p:txBody>
      </p:sp>
    </p:spTree>
    <p:extLst>
      <p:ext uri="{BB962C8B-B14F-4D97-AF65-F5344CB8AC3E}">
        <p14:creationId xmlns:p14="http://schemas.microsoft.com/office/powerpoint/2010/main" val="2047851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467" y="0"/>
            <a:ext cx="10397067" cy="58483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7467" y="-1"/>
            <a:ext cx="10397065" cy="135655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97464" y="0"/>
            <a:ext cx="6920553" cy="1356550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18014" y="-1"/>
            <a:ext cx="3476517" cy="1356550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9190" y="0"/>
            <a:ext cx="10005340" cy="1362255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108C0-695B-B64E-8FB0-1B599CE18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7136" y="251176"/>
            <a:ext cx="8439047" cy="881490"/>
          </a:xfrm>
        </p:spPr>
        <p:txBody>
          <a:bodyPr>
            <a:normAutofit/>
          </a:bodyPr>
          <a:lstStyle/>
          <a:p>
            <a:pPr algn="ctr"/>
            <a:r>
              <a:rPr lang="en-US" sz="3411" dirty="0">
                <a:solidFill>
                  <a:srgbClr val="FFFFFF"/>
                </a:solidFill>
              </a:rPr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2CCF8-86DA-984D-BEDF-5DFBD4BCA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7136" y="1976907"/>
            <a:ext cx="8292437" cy="314108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706" dirty="0">
              <a:ea typeface="+mn-lt"/>
              <a:cs typeface="+mn-lt"/>
            </a:endParaRPr>
          </a:p>
          <a:p>
            <a:r>
              <a:rPr lang="en-US" sz="1706" dirty="0"/>
              <a:t>Front End : </a:t>
            </a:r>
            <a:r>
              <a:rPr lang="en-US" sz="1706" dirty="0">
                <a:ea typeface="+mn-lt"/>
                <a:cs typeface="+mn-lt"/>
              </a:rPr>
              <a:t>HTML, CSS, JavaScript, jQuery, Angular</a:t>
            </a:r>
          </a:p>
          <a:p>
            <a:r>
              <a:rPr lang="en-US" sz="1706" dirty="0"/>
              <a:t>Backend : </a:t>
            </a:r>
            <a:r>
              <a:rPr lang="en-US" sz="1706" dirty="0" err="1">
                <a:ea typeface="+mn-lt"/>
                <a:cs typeface="+mn-lt"/>
              </a:rPr>
              <a:t>C#,.Net</a:t>
            </a:r>
            <a:r>
              <a:rPr lang="en-US" sz="1706" dirty="0">
                <a:ea typeface="+mn-lt"/>
                <a:cs typeface="+mn-lt"/>
              </a:rPr>
              <a:t> and </a:t>
            </a:r>
            <a:r>
              <a:rPr lang="en-US" sz="1706" dirty="0" err="1">
                <a:ea typeface="+mn-lt"/>
                <a:cs typeface="+mn-lt"/>
              </a:rPr>
              <a:t>ADO.Net</a:t>
            </a:r>
            <a:endParaRPr lang="en-US" sz="1706" dirty="0">
              <a:ea typeface="+mn-lt"/>
              <a:cs typeface="+mn-lt"/>
            </a:endParaRPr>
          </a:p>
          <a:p>
            <a:r>
              <a:rPr lang="en-US" sz="1706" dirty="0"/>
              <a:t>Database : </a:t>
            </a:r>
            <a:r>
              <a:rPr lang="en-US" sz="1706" dirty="0">
                <a:ea typeface="+mn-lt"/>
                <a:cs typeface="+mn-lt"/>
              </a:rPr>
              <a:t>MySQL</a:t>
            </a:r>
          </a:p>
          <a:p>
            <a:r>
              <a:rPr lang="en-US" sz="1706" dirty="0">
                <a:cs typeface="Calibri"/>
              </a:rPr>
              <a:t>Webserver : </a:t>
            </a:r>
            <a:r>
              <a:rPr lang="en-US" sz="1706" dirty="0" err="1">
                <a:ea typeface="+mn-lt"/>
                <a:cs typeface="+mn-lt"/>
              </a:rPr>
              <a:t>WebAPI</a:t>
            </a:r>
            <a:endParaRPr lang="en-US" sz="1706" dirty="0">
              <a:ea typeface="+mn-lt"/>
              <a:cs typeface="+mn-lt"/>
            </a:endParaRPr>
          </a:p>
          <a:p>
            <a:r>
              <a:rPr lang="en-US" sz="1706" dirty="0"/>
              <a:t>Testing : Manual Testing ( Unit Testing)</a:t>
            </a:r>
          </a:p>
          <a:p>
            <a:r>
              <a:rPr lang="en-US" sz="1706" dirty="0"/>
              <a:t>Source Control : GitHub</a:t>
            </a:r>
          </a:p>
          <a:p>
            <a:r>
              <a:rPr lang="en-US" sz="1706" dirty="0">
                <a:ea typeface="+mn-lt"/>
                <a:cs typeface="+mn-lt"/>
              </a:rPr>
              <a:t>Run time environment: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52888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467" y="0"/>
            <a:ext cx="10397067" cy="58483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  <a:p>
            <a:pPr algn="ctr"/>
            <a:endParaRPr lang="en-US" sz="15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7467" y="-1"/>
            <a:ext cx="10397065" cy="135655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97464" y="0"/>
            <a:ext cx="6920553" cy="1356550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18014" y="-1"/>
            <a:ext cx="3476517" cy="1356550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9190" y="0"/>
            <a:ext cx="10005340" cy="1362255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D4524-43CB-454C-B521-18100763D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7136" y="251176"/>
            <a:ext cx="8439047" cy="881490"/>
          </a:xfrm>
        </p:spPr>
        <p:txBody>
          <a:bodyPr>
            <a:normAutofit/>
          </a:bodyPr>
          <a:lstStyle/>
          <a:p>
            <a:r>
              <a:rPr lang="en-US" sz="3411" dirty="0">
                <a:solidFill>
                  <a:srgbClr val="FFFFFF"/>
                </a:solidFill>
              </a:rPr>
              <a:t>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1B273-8487-8E4F-BC2E-54EE3EA3F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103" y="1793967"/>
            <a:ext cx="10781211" cy="3324026"/>
          </a:xfrm>
        </p:spPr>
        <p:txBody>
          <a:bodyPr anchor="ctr">
            <a:normAutofit fontScale="400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800" u="sng" dirty="0">
                <a:effectLst/>
                <a:latin typeface="Carlito"/>
                <a:ea typeface="Carlito"/>
                <a:cs typeface="Carlito"/>
              </a:rPr>
              <a:t>General Risks</a:t>
            </a:r>
            <a:endParaRPr lang="en-US" sz="3800" dirty="0">
              <a:effectLst/>
              <a:latin typeface="Carlito"/>
              <a:ea typeface="Carlito"/>
              <a:cs typeface="Carlito"/>
            </a:endParaRPr>
          </a:p>
          <a:p>
            <a:pPr marL="742950" marR="0" lvl="1" indent="-28575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3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Communication between the Team Members</a:t>
            </a:r>
          </a:p>
          <a:p>
            <a:pPr marL="1143000" marR="0" lvl="2" indent="-2286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3500" dirty="0">
                <a:effectLst/>
                <a:latin typeface="Carlito"/>
                <a:ea typeface="Carlito"/>
                <a:cs typeface="Carlito"/>
              </a:rPr>
              <a:t>Lack of communication, causing lack of clarity and confusion.</a:t>
            </a:r>
          </a:p>
          <a:p>
            <a:pPr marL="742950" marR="0" lvl="1" indent="-28575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COVID 19 Risk</a:t>
            </a:r>
          </a:p>
          <a:p>
            <a:pPr marL="1143000" marR="0" lvl="2" indent="-2286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3500" dirty="0">
                <a:effectLst/>
                <a:latin typeface="Carlito"/>
                <a:ea typeface="Carlito"/>
                <a:cs typeface="Carlito"/>
              </a:rPr>
              <a:t>Team members catching COVID 19 (could result in serious illness)</a:t>
            </a:r>
          </a:p>
          <a:p>
            <a:pPr marL="914400" marR="0" lvl="2" indent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effectLst/>
              <a:latin typeface="Carlito"/>
              <a:ea typeface="Carlito"/>
              <a:cs typeface="Carlito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400" u="sng" dirty="0">
                <a:effectLst/>
                <a:latin typeface="Carlito"/>
                <a:ea typeface="Carlito"/>
                <a:cs typeface="Carlito"/>
              </a:rPr>
              <a:t>Project Specific Risks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effectLst/>
              <a:latin typeface="Carlito"/>
              <a:ea typeface="Carlito"/>
              <a:cs typeface="Carlito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3000" dirty="0">
                <a:effectLst/>
                <a:latin typeface="Carlito"/>
                <a:ea typeface="Carlito"/>
                <a:cs typeface="Carlito"/>
              </a:rPr>
              <a:t>Coding/Merge Errors Risk</a:t>
            </a:r>
          </a:p>
          <a:p>
            <a:pPr marL="742950" marR="0" lvl="1" indent="-28575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000" dirty="0">
                <a:effectLst/>
                <a:latin typeface="Carlito"/>
                <a:ea typeface="Carlito"/>
                <a:cs typeface="Carlito"/>
              </a:rPr>
              <a:t>There might be some conflict or merge errors in the final code before phase deployment.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000" dirty="0">
                <a:effectLst/>
                <a:latin typeface="Carlito"/>
                <a:ea typeface="Carlito"/>
                <a:cs typeface="Carlito"/>
              </a:rPr>
              <a:t>Technical Skill Insufficiency Risk</a:t>
            </a:r>
          </a:p>
          <a:p>
            <a:pPr marL="742950" marR="0" lvl="1" indent="-28575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000" dirty="0">
                <a:effectLst/>
                <a:latin typeface="Carlito"/>
                <a:ea typeface="Carlito"/>
                <a:cs typeface="Carlito"/>
              </a:rPr>
              <a:t> Some Team members don’t have much professional experience, or they are not technically sound in some of the technologies/frameworks.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900" dirty="0">
                <a:effectLst/>
                <a:latin typeface="Carlito"/>
                <a:ea typeface="Carlito"/>
                <a:cs typeface="Carlito"/>
              </a:rPr>
              <a:t>Security Risk</a:t>
            </a:r>
          </a:p>
          <a:p>
            <a:pPr marL="742950" marR="0" lvl="1" indent="-28575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900" dirty="0">
                <a:effectLst/>
                <a:latin typeface="Carlito"/>
                <a:ea typeface="Carlito"/>
                <a:cs typeface="Carlito"/>
              </a:rPr>
              <a:t>User personal data (like passwords, name, address, contact number might get compromised)</a:t>
            </a:r>
          </a:p>
          <a:p>
            <a:pPr marL="742950" marR="0" lvl="1" indent="-28575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900" dirty="0">
                <a:effectLst/>
                <a:latin typeface="Carlito"/>
                <a:ea typeface="Carlito"/>
                <a:cs typeface="Carlito"/>
              </a:rPr>
              <a:t>Data Inconsistency Issue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900" dirty="0">
                <a:effectLst/>
                <a:latin typeface="Carlito"/>
                <a:ea typeface="Carlito"/>
                <a:cs typeface="Carlito"/>
              </a:rPr>
              <a:t>Scalability Risk</a:t>
            </a:r>
          </a:p>
          <a:p>
            <a:pPr marL="742950" marR="0" lvl="1" indent="-28575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900" dirty="0">
                <a:effectLst/>
                <a:latin typeface="Carlito"/>
                <a:ea typeface="Carlito"/>
                <a:cs typeface="Carlito"/>
              </a:rPr>
              <a:t>How the system behaves, after the sudden increase in user-base.</a:t>
            </a:r>
          </a:p>
          <a:p>
            <a:pPr marL="0" indent="0">
              <a:buNone/>
            </a:pPr>
            <a:endParaRPr lang="en-US" sz="1700" dirty="0">
              <a:cs typeface="Calibri" panose="020F0502020204030204"/>
            </a:endParaRPr>
          </a:p>
          <a:p>
            <a:pPr marL="0" indent="0">
              <a:buNone/>
            </a:pPr>
            <a:endParaRPr lang="en-US" sz="1706" b="1" dirty="0">
              <a:cs typeface="Calibri" panose="020F0502020204030204"/>
            </a:endParaRPr>
          </a:p>
          <a:p>
            <a:endParaRPr lang="en-US" sz="1706" b="1" dirty="0">
              <a:cs typeface="Calibri" panose="020F0502020204030204"/>
            </a:endParaRPr>
          </a:p>
          <a:p>
            <a:pPr marL="0" indent="0">
              <a:buNone/>
            </a:pPr>
            <a:endParaRPr lang="en-US" sz="1706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46055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854</Words>
  <Application>Microsoft Office PowerPoint</Application>
  <PresentationFormat>Custom</PresentationFormat>
  <Paragraphs>117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Carlito</vt:lpstr>
      <vt:lpstr>Symbol</vt:lpstr>
      <vt:lpstr>Wingdings</vt:lpstr>
      <vt:lpstr>Office Theme</vt:lpstr>
      <vt:lpstr>HOSPITAL MANAGEMENT</vt:lpstr>
      <vt:lpstr>INDEX</vt:lpstr>
      <vt:lpstr>Project Description</vt:lpstr>
      <vt:lpstr>Members and Code Contribution</vt:lpstr>
      <vt:lpstr>System Structure</vt:lpstr>
      <vt:lpstr>User Roles &amp; Functionalities</vt:lpstr>
      <vt:lpstr>User Roles &amp; Functionalities </vt:lpstr>
      <vt:lpstr>Implementation Details</vt:lpstr>
      <vt:lpstr>Risks</vt:lpstr>
      <vt:lpstr>Plan to Manage Risks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 8</dc:title>
  <dc:creator>Chitikela, Sowmya</dc:creator>
  <cp:lastModifiedBy>Arora, Abhay</cp:lastModifiedBy>
  <cp:revision>751</cp:revision>
  <dcterms:created xsi:type="dcterms:W3CDTF">2021-11-20T03:35:14Z</dcterms:created>
  <dcterms:modified xsi:type="dcterms:W3CDTF">2022-02-11T06:06:18Z</dcterms:modified>
</cp:coreProperties>
</file>