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notesMasterIdLst>
    <p:notesMasterId r:id="rId41"/>
  </p:notesMasterIdLst>
  <p:sldIdLst>
    <p:sldId id="256" r:id="rId2"/>
    <p:sldId id="269" r:id="rId3"/>
    <p:sldId id="266"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06" autoAdjust="0"/>
  </p:normalViewPr>
  <p:slideViewPr>
    <p:cSldViewPr snapToGrid="0">
      <p:cViewPr varScale="1">
        <p:scale>
          <a:sx n="64" d="100"/>
          <a:sy n="64" d="100"/>
        </p:scale>
        <p:origin x="900" y="60"/>
      </p:cViewPr>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2/20/2022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dirty="0"/>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dirty="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2/20/2022</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2/20/2022</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dirty="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2/20/2022</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2/20/2022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dirty="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2/20/2022</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dirty="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2/20/2022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dirty="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2/20/2022</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dirty="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2/20/2022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2/20/2022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2/20/2022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2/20/2022</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2/20/2022</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2/20/2022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dirty="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2/20/2022</a:t>
            </a:fld>
            <a:endParaRPr lang="en-US" noProof="0"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2/20/2022</a:t>
            </a:fld>
            <a:endParaRPr lang="en-US" noProof="0"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hyperlink" Target="mailto:bchetan031@gmail.com" TargetMode="Externa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8.xml.rels><?xml version="1.0" encoding="UTF-8" standalone="yes"?>
<Relationships xmlns="http://schemas.openxmlformats.org/package/2006/relationships"><Relationship Id="rId3" Type="http://schemas.openxmlformats.org/officeDocument/2006/relationships/hyperlink" Target="https://cybercrime.gov.in/" TargetMode="External" /><Relationship Id="rId2" Type="http://schemas.openxmlformats.org/officeDocument/2006/relationships/hyperlink" Target="mailto:incident@cert-in.org.in" TargetMode="External" /><Relationship Id="rId1" Type="http://schemas.openxmlformats.org/officeDocument/2006/relationships/slideLayout" Target="../slideLayouts/slideLayout9.xml" /></Relationships>
</file>

<file path=ppt/slides/_rels/slide39.xml.rels><?xml version="1.0" encoding="UTF-8" standalone="yes"?>
<Relationships xmlns="http://schemas.openxmlformats.org/package/2006/relationships"><Relationship Id="rId3" Type="http://schemas.openxmlformats.org/officeDocument/2006/relationships/hyperlink" Target="https://www.picpedia.org/post-it-note/t/thank-you.html" TargetMode="External" /><Relationship Id="rId2" Type="http://schemas.openxmlformats.org/officeDocument/2006/relationships/image" Target="../media/image2.jpg" /><Relationship Id="rId1" Type="http://schemas.openxmlformats.org/officeDocument/2006/relationships/slideLayout" Target="../slideLayouts/slideLayout1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dirty="0"/>
              <a:t>Cyber Crime Awareness </a:t>
            </a:r>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p:txBody>
          <a:bodyPr/>
          <a:lstStyle/>
          <a:p>
            <a:r>
              <a:rPr lang="en-US" dirty="0"/>
              <a:t>Chetan Bansal</a:t>
            </a:r>
          </a:p>
          <a:p>
            <a:r>
              <a:rPr lang="en-US" dirty="0">
                <a:hlinkClick r:id="rId2"/>
              </a:rPr>
              <a:t>bchetan031@gmail.com</a:t>
            </a:r>
            <a:endParaRPr lang="en-US" dirty="0"/>
          </a:p>
          <a:p>
            <a:r>
              <a:rPr lang="en-US" dirty="0"/>
              <a:t>7838177359</a:t>
            </a:r>
          </a:p>
          <a:p>
            <a:endParaRPr lang="en-US" dirty="0"/>
          </a:p>
        </p:txBody>
      </p:sp>
      <p:pic>
        <p:nvPicPr>
          <p:cNvPr id="7" name="Picture Placeholder 6">
            <a:extLst>
              <a:ext uri="{FF2B5EF4-FFF2-40B4-BE49-F238E27FC236}">
                <a16:creationId xmlns:a16="http://schemas.microsoft.com/office/drawing/2014/main" id="{71E5921D-29CC-4F0F-8831-3DB717F09A6B}"/>
              </a:ext>
            </a:extLst>
          </p:cNvPr>
          <p:cNvPicPr>
            <a:picLocks noGrp="1" noChangeAspect="1"/>
          </p:cNvPicPr>
          <p:nvPr>
            <p:ph type="pic" sz="quarter" idx="10"/>
          </p:nvPr>
        </p:nvPicPr>
        <p:blipFill>
          <a:blip r:embed="rId3"/>
          <a:srcRect/>
          <a:stretch>
            <a:fillRect/>
          </a:stretch>
        </p:blipFill>
        <p:spPr/>
      </p:pic>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F370-EDAF-49EC-BD15-7A1076CEB5C6}"/>
              </a:ext>
            </a:extLst>
          </p:cNvPr>
          <p:cNvSpPr>
            <a:spLocks noGrp="1"/>
          </p:cNvSpPr>
          <p:nvPr>
            <p:ph type="ctrTitle"/>
          </p:nvPr>
        </p:nvSpPr>
        <p:spPr/>
        <p:txBody>
          <a:bodyPr>
            <a:normAutofit/>
          </a:bodyPr>
          <a:lstStyle/>
          <a:p>
            <a:r>
              <a:rPr lang="en-US" sz="2400" dirty="0"/>
              <a:t>After ignoring for long time, Udit is depressed and finally decides to tell his parents.</a:t>
            </a:r>
            <a:br>
              <a:rPr lang="en-US" sz="2400" dirty="0"/>
            </a:br>
            <a:r>
              <a:rPr lang="en-US" sz="2400" dirty="0"/>
              <a:t>His parents later complain to the school authorities and near police station. The inspector from cyber cell deletes the viral post and videos.</a:t>
            </a:r>
            <a:br>
              <a:rPr lang="en-US" sz="2400" dirty="0"/>
            </a:br>
            <a:r>
              <a:rPr lang="en-US" sz="2400" dirty="0"/>
              <a:t>Udit regrets for not informing school authorities.</a:t>
            </a:r>
            <a:endParaRPr lang="en-IN" sz="2400" dirty="0"/>
          </a:p>
        </p:txBody>
      </p:sp>
      <p:sp>
        <p:nvSpPr>
          <p:cNvPr id="3" name="Subtitle 2">
            <a:extLst>
              <a:ext uri="{FF2B5EF4-FFF2-40B4-BE49-F238E27FC236}">
                <a16:creationId xmlns:a16="http://schemas.microsoft.com/office/drawing/2014/main" id="{F59861CA-DEAC-4C32-9D36-D96E229DCD46}"/>
              </a:ext>
            </a:extLst>
          </p:cNvPr>
          <p:cNvSpPr>
            <a:spLocks noGrp="1"/>
          </p:cNvSpPr>
          <p:nvPr>
            <p:ph type="subTitle" idx="1"/>
          </p:nvPr>
        </p:nvSpPr>
        <p:spPr/>
        <p:txBody>
          <a:bodyPr/>
          <a:lstStyle/>
          <a:p>
            <a:pPr algn="ctr"/>
            <a:r>
              <a:rPr lang="en-US" sz="2400" dirty="0"/>
              <a:t>Cyber Bullying</a:t>
            </a:r>
          </a:p>
        </p:txBody>
      </p:sp>
    </p:spTree>
    <p:extLst>
      <p:ext uri="{BB962C8B-B14F-4D97-AF65-F5344CB8AC3E}">
        <p14:creationId xmlns:p14="http://schemas.microsoft.com/office/powerpoint/2010/main" val="119767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E7D3-13BA-4954-A59A-5E402138D4A7}"/>
              </a:ext>
            </a:extLst>
          </p:cNvPr>
          <p:cNvSpPr>
            <a:spLocks noGrp="1"/>
          </p:cNvSpPr>
          <p:nvPr>
            <p:ph type="ctrTitle"/>
          </p:nvPr>
        </p:nvSpPr>
        <p:spPr/>
        <p:txBody>
          <a:bodyPr>
            <a:normAutofit fontScale="90000"/>
          </a:bodyPr>
          <a:lstStyle/>
          <a:p>
            <a:pPr>
              <a:lnSpc>
                <a:spcPct val="150000"/>
              </a:lnSpc>
            </a:pPr>
            <a:r>
              <a:rPr lang="en-US" sz="2400" dirty="0"/>
              <a:t>- Make your children aware that cyber bullying is a punishable crime.</a:t>
            </a:r>
            <a:br>
              <a:rPr lang="en-US" sz="2400" dirty="0"/>
            </a:br>
            <a:r>
              <a:rPr lang="en-US" sz="2400" dirty="0"/>
              <a:t>- Discuss with your family and friends.</a:t>
            </a:r>
            <a:br>
              <a:rPr lang="en-US" sz="2400" dirty="0"/>
            </a:br>
            <a:r>
              <a:rPr lang="en-US" sz="2400" dirty="0"/>
              <a:t>- Do not delete offensive messages as it will help the police in investigation.</a:t>
            </a:r>
            <a:br>
              <a:rPr lang="en-US" sz="2400" dirty="0"/>
            </a:br>
            <a:r>
              <a:rPr lang="en-US" sz="2400" dirty="0"/>
              <a:t>- Report the matter to parents or teacher immediately.</a:t>
            </a:r>
            <a:br>
              <a:rPr lang="en-US" sz="2400" dirty="0"/>
            </a:br>
            <a:r>
              <a:rPr lang="en-US" sz="2400" dirty="0"/>
              <a:t>- Be careful child behavior.</a:t>
            </a:r>
            <a:endParaRPr lang="en-IN" sz="2400" dirty="0"/>
          </a:p>
        </p:txBody>
      </p:sp>
      <p:sp>
        <p:nvSpPr>
          <p:cNvPr id="3" name="Subtitle 2">
            <a:extLst>
              <a:ext uri="{FF2B5EF4-FFF2-40B4-BE49-F238E27FC236}">
                <a16:creationId xmlns:a16="http://schemas.microsoft.com/office/drawing/2014/main" id="{E57DCA3B-88D4-4DFF-B051-B3A5F08BB14D}"/>
              </a:ext>
            </a:extLst>
          </p:cNvPr>
          <p:cNvSpPr>
            <a:spLocks noGrp="1"/>
          </p:cNvSpPr>
          <p:nvPr>
            <p:ph type="subTitle" idx="1"/>
          </p:nvPr>
        </p:nvSpPr>
        <p:spPr/>
        <p:txBody>
          <a:bodyPr/>
          <a:lstStyle/>
          <a:p>
            <a:pPr algn="ctr"/>
            <a:r>
              <a:rPr lang="en-US" sz="2400" dirty="0"/>
              <a:t>Tips</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IN" sz="2400" dirty="0"/>
          </a:p>
        </p:txBody>
      </p:sp>
    </p:spTree>
    <p:extLst>
      <p:ext uri="{BB962C8B-B14F-4D97-AF65-F5344CB8AC3E}">
        <p14:creationId xmlns:p14="http://schemas.microsoft.com/office/powerpoint/2010/main" val="1481752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F067DC-F9DC-4012-941C-9CA41823C3C5}"/>
              </a:ext>
            </a:extLst>
          </p:cNvPr>
          <p:cNvSpPr>
            <a:spLocks noGrp="1"/>
          </p:cNvSpPr>
          <p:nvPr>
            <p:ph type="title"/>
          </p:nvPr>
        </p:nvSpPr>
        <p:spPr/>
        <p:txBody>
          <a:bodyPr>
            <a:normAutofit/>
          </a:bodyPr>
          <a:lstStyle/>
          <a:p>
            <a:pPr algn="l"/>
            <a:r>
              <a:rPr lang="en-US" sz="2400" dirty="0"/>
              <a:t>The use of the internet and other technologies to harass or stalk another person online. This is a crime in which someone harasses or stalks a victim using electronic or digital means, such as social media, email, instant messaging (IM), or messages posted to a discussion group or forum.</a:t>
            </a:r>
            <a:endParaRPr lang="en-IN" sz="2400" dirty="0"/>
          </a:p>
        </p:txBody>
      </p:sp>
      <p:sp>
        <p:nvSpPr>
          <p:cNvPr id="5" name="Text Placeholder 4">
            <a:extLst>
              <a:ext uri="{FF2B5EF4-FFF2-40B4-BE49-F238E27FC236}">
                <a16:creationId xmlns:a16="http://schemas.microsoft.com/office/drawing/2014/main" id="{BD002133-7E15-41FC-BAD3-46EFF9644DFB}"/>
              </a:ext>
            </a:extLst>
          </p:cNvPr>
          <p:cNvSpPr>
            <a:spLocks noGrp="1"/>
          </p:cNvSpPr>
          <p:nvPr>
            <p:ph type="body" idx="1"/>
          </p:nvPr>
        </p:nvSpPr>
        <p:spPr/>
        <p:txBody>
          <a:bodyPr>
            <a:normAutofit/>
          </a:bodyPr>
          <a:lstStyle/>
          <a:p>
            <a:pPr algn="ctr"/>
            <a:r>
              <a:rPr lang="en-IN" sz="2400" b="1" dirty="0"/>
              <a:t>Cyber Stalking</a:t>
            </a:r>
          </a:p>
        </p:txBody>
      </p:sp>
    </p:spTree>
    <p:extLst>
      <p:ext uri="{BB962C8B-B14F-4D97-AF65-F5344CB8AC3E}">
        <p14:creationId xmlns:p14="http://schemas.microsoft.com/office/powerpoint/2010/main" val="161128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88D5AF-4A2E-4D47-A7A8-3B9BBC901A4D}"/>
              </a:ext>
            </a:extLst>
          </p:cNvPr>
          <p:cNvSpPr>
            <a:spLocks noGrp="1"/>
          </p:cNvSpPr>
          <p:nvPr>
            <p:ph type="ctrTitle"/>
          </p:nvPr>
        </p:nvSpPr>
        <p:spPr/>
        <p:txBody>
          <a:bodyPr>
            <a:normAutofit/>
          </a:bodyPr>
          <a:lstStyle/>
          <a:p>
            <a:r>
              <a:rPr lang="en-US" sz="2400" dirty="0"/>
              <a:t>Pallavi is a beautiful and popular girl in the college.</a:t>
            </a:r>
            <a:br>
              <a:rPr lang="en-US" sz="2400" dirty="0"/>
            </a:br>
            <a:r>
              <a:rPr lang="en-US" sz="2400" dirty="0"/>
              <a:t>She is active on multi social media platform and daily update stories and post picture.</a:t>
            </a:r>
            <a:br>
              <a:rPr lang="en-US" sz="2400" dirty="0"/>
            </a:br>
            <a:r>
              <a:rPr lang="en-US" sz="2400" dirty="0"/>
              <a:t>She like travelling and travel every week.</a:t>
            </a:r>
            <a:br>
              <a:rPr lang="en-US" sz="2400" dirty="0"/>
            </a:br>
            <a:r>
              <a:rPr lang="en-US" sz="2400" dirty="0"/>
              <a:t>She always uses the check-in feature of her social media and tag that place. </a:t>
            </a:r>
            <a:br>
              <a:rPr lang="en-US" sz="2400" dirty="0"/>
            </a:br>
            <a:r>
              <a:rPr lang="en-US" sz="2400" dirty="0"/>
              <a:t>Yash keeps stalking Pallavi on social media.</a:t>
            </a:r>
            <a:endParaRPr lang="en-IN" sz="2400" dirty="0"/>
          </a:p>
        </p:txBody>
      </p:sp>
      <p:sp>
        <p:nvSpPr>
          <p:cNvPr id="6" name="Subtitle 5">
            <a:extLst>
              <a:ext uri="{FF2B5EF4-FFF2-40B4-BE49-F238E27FC236}">
                <a16:creationId xmlns:a16="http://schemas.microsoft.com/office/drawing/2014/main" id="{10208E34-AEA7-40A8-866A-B020C07C458D}"/>
              </a:ext>
            </a:extLst>
          </p:cNvPr>
          <p:cNvSpPr>
            <a:spLocks noGrp="1"/>
          </p:cNvSpPr>
          <p:nvPr>
            <p:ph type="subTitle" idx="1"/>
          </p:nvPr>
        </p:nvSpPr>
        <p:spPr/>
        <p:txBody>
          <a:bodyPr/>
          <a:lstStyle/>
          <a:p>
            <a:pPr algn="ctr"/>
            <a:r>
              <a:rPr lang="en-US" sz="2400" dirty="0"/>
              <a:t>Cyber Stalking </a:t>
            </a:r>
            <a:endParaRPr lang="en-IN" sz="2400" dirty="0"/>
          </a:p>
        </p:txBody>
      </p:sp>
      <p:sp>
        <p:nvSpPr>
          <p:cNvPr id="4" name="Slide Number Placeholder 3">
            <a:extLst>
              <a:ext uri="{FF2B5EF4-FFF2-40B4-BE49-F238E27FC236}">
                <a16:creationId xmlns:a16="http://schemas.microsoft.com/office/drawing/2014/main" id="{3795BF14-4F4C-49A0-A87F-16E8F9C77BEF}"/>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t>13</a:t>
            </a:fld>
            <a:endParaRPr lang="en-US" noProof="0" dirty="0"/>
          </a:p>
        </p:txBody>
      </p:sp>
    </p:spTree>
    <p:extLst>
      <p:ext uri="{BB962C8B-B14F-4D97-AF65-F5344CB8AC3E}">
        <p14:creationId xmlns:p14="http://schemas.microsoft.com/office/powerpoint/2010/main" val="1190082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C208-B45E-46B3-AE1A-9405CEA1C8BB}"/>
              </a:ext>
            </a:extLst>
          </p:cNvPr>
          <p:cNvSpPr>
            <a:spLocks noGrp="1"/>
          </p:cNvSpPr>
          <p:nvPr>
            <p:ph type="ctrTitle"/>
          </p:nvPr>
        </p:nvSpPr>
        <p:spPr/>
        <p:txBody>
          <a:bodyPr>
            <a:normAutofit fontScale="90000"/>
          </a:bodyPr>
          <a:lstStyle/>
          <a:p>
            <a:r>
              <a:rPr lang="en-US" sz="2400" dirty="0"/>
              <a:t>One day, Pallavi decided to go on a solo trip. She update on social media own plan. Yash now knows here entire plan and decides to follow her on the trip.</a:t>
            </a:r>
            <a:br>
              <a:rPr lang="en-US" sz="2400" dirty="0"/>
            </a:br>
            <a:r>
              <a:rPr lang="en-US" sz="2400" dirty="0"/>
              <a:t>Yash follow her near the road where he finds her alone and molests her.</a:t>
            </a:r>
            <a:br>
              <a:rPr lang="en-US" sz="2400" dirty="0"/>
            </a:br>
            <a:r>
              <a:rPr lang="en-US" sz="2400" dirty="0"/>
              <a:t>Pallavi cries and shouts for help. Yash run away.</a:t>
            </a:r>
            <a:br>
              <a:rPr lang="en-US" sz="2400" dirty="0"/>
            </a:br>
            <a:r>
              <a:rPr lang="en-US" sz="2400" dirty="0"/>
              <a:t>Pallavi report police station where the inspector investigates the case and catch Yash. </a:t>
            </a:r>
            <a:br>
              <a:rPr lang="en-US" sz="2400" dirty="0"/>
            </a:br>
            <a:r>
              <a:rPr lang="en-US" sz="2400" dirty="0"/>
              <a:t>Pallavi regrets sharing her plan on social media or publicly. </a:t>
            </a:r>
            <a:endParaRPr lang="en-IN" sz="2400" dirty="0"/>
          </a:p>
        </p:txBody>
      </p:sp>
      <p:sp>
        <p:nvSpPr>
          <p:cNvPr id="3" name="Subtitle 2">
            <a:extLst>
              <a:ext uri="{FF2B5EF4-FFF2-40B4-BE49-F238E27FC236}">
                <a16:creationId xmlns:a16="http://schemas.microsoft.com/office/drawing/2014/main" id="{191FB4D0-3C14-4E27-868A-CFA5C6EB0155}"/>
              </a:ext>
            </a:extLst>
          </p:cNvPr>
          <p:cNvSpPr>
            <a:spLocks noGrp="1"/>
          </p:cNvSpPr>
          <p:nvPr>
            <p:ph type="subTitle" idx="1"/>
          </p:nvPr>
        </p:nvSpPr>
        <p:spPr/>
        <p:txBody>
          <a:bodyPr/>
          <a:lstStyle/>
          <a:p>
            <a:pPr algn="ctr"/>
            <a:r>
              <a:rPr lang="en-US" sz="2400" dirty="0"/>
              <a:t>Cyber Stalking </a:t>
            </a:r>
            <a:endParaRPr lang="en-IN" sz="2400" dirty="0"/>
          </a:p>
        </p:txBody>
      </p:sp>
    </p:spTree>
    <p:extLst>
      <p:ext uri="{BB962C8B-B14F-4D97-AF65-F5344CB8AC3E}">
        <p14:creationId xmlns:p14="http://schemas.microsoft.com/office/powerpoint/2010/main" val="418131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766F-CD2D-483C-9001-31EAB9285CB8}"/>
              </a:ext>
            </a:extLst>
          </p:cNvPr>
          <p:cNvSpPr>
            <a:spLocks noGrp="1"/>
          </p:cNvSpPr>
          <p:nvPr>
            <p:ph type="ctrTitle"/>
          </p:nvPr>
        </p:nvSpPr>
        <p:spPr/>
        <p:txBody>
          <a:bodyPr>
            <a:normAutofit/>
          </a:bodyPr>
          <a:lstStyle/>
          <a:p>
            <a:pPr>
              <a:lnSpc>
                <a:spcPct val="150000"/>
              </a:lnSpc>
            </a:pPr>
            <a:r>
              <a:rPr lang="en-US" sz="2400" dirty="0"/>
              <a:t>- Be careful while uploading your photos on social media frequently.</a:t>
            </a:r>
            <a:br>
              <a:rPr lang="en-US" sz="2400" dirty="0"/>
            </a:br>
            <a:r>
              <a:rPr lang="en-US" sz="2400" dirty="0"/>
              <a:t>- Ensure your personal information, photos, videos. </a:t>
            </a:r>
            <a:br>
              <a:rPr lang="en-US" sz="2400" dirty="0"/>
            </a:br>
            <a:r>
              <a:rPr lang="en-US" sz="2400" dirty="0"/>
              <a:t>- Make a private profile and follow only known person.</a:t>
            </a:r>
            <a:endParaRPr lang="en-IN" sz="2400" dirty="0"/>
          </a:p>
        </p:txBody>
      </p:sp>
      <p:sp>
        <p:nvSpPr>
          <p:cNvPr id="3" name="Subtitle 2">
            <a:extLst>
              <a:ext uri="{FF2B5EF4-FFF2-40B4-BE49-F238E27FC236}">
                <a16:creationId xmlns:a16="http://schemas.microsoft.com/office/drawing/2014/main" id="{6B7FFE19-22CF-4BCD-B052-3125D85D448A}"/>
              </a:ext>
            </a:extLst>
          </p:cNvPr>
          <p:cNvSpPr>
            <a:spLocks noGrp="1"/>
          </p:cNvSpPr>
          <p:nvPr>
            <p:ph type="subTitle" idx="1"/>
          </p:nvPr>
        </p:nvSpPr>
        <p:spPr/>
        <p:txBody>
          <a:bodyPr/>
          <a:lstStyle/>
          <a:p>
            <a:pPr algn="ctr"/>
            <a:r>
              <a:rPr lang="en-US" sz="2400" dirty="0"/>
              <a:t>Tips</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IN" sz="2400" dirty="0"/>
          </a:p>
        </p:txBody>
      </p:sp>
    </p:spTree>
    <p:extLst>
      <p:ext uri="{BB962C8B-B14F-4D97-AF65-F5344CB8AC3E}">
        <p14:creationId xmlns:p14="http://schemas.microsoft.com/office/powerpoint/2010/main" val="1410380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E23413-E208-40E9-B6A0-1D3648CD1017}"/>
              </a:ext>
            </a:extLst>
          </p:cNvPr>
          <p:cNvSpPr>
            <a:spLocks noGrp="1"/>
          </p:cNvSpPr>
          <p:nvPr>
            <p:ph type="title"/>
          </p:nvPr>
        </p:nvSpPr>
        <p:spPr/>
        <p:txBody>
          <a:bodyPr>
            <a:normAutofit/>
          </a:bodyPr>
          <a:lstStyle/>
          <a:p>
            <a:pPr algn="l"/>
            <a:br>
              <a:rPr lang="en-US" sz="2400" dirty="0"/>
            </a:br>
            <a:r>
              <a:rPr lang="en-US" sz="2400" dirty="0"/>
              <a:t>Received an Email for a JOB Notification for a VERY BIG ORGANISATION and ask to deposit X amount and come for the interview with the Pay Slip.</a:t>
            </a:r>
            <a:endParaRPr lang="en-IN" sz="2400" dirty="0"/>
          </a:p>
        </p:txBody>
      </p:sp>
      <p:sp>
        <p:nvSpPr>
          <p:cNvPr id="5" name="Text Placeholder 4">
            <a:extLst>
              <a:ext uri="{FF2B5EF4-FFF2-40B4-BE49-F238E27FC236}">
                <a16:creationId xmlns:a16="http://schemas.microsoft.com/office/drawing/2014/main" id="{C8B70568-EE94-4717-A889-18D38C6FA630}"/>
              </a:ext>
            </a:extLst>
          </p:cNvPr>
          <p:cNvSpPr>
            <a:spLocks noGrp="1"/>
          </p:cNvSpPr>
          <p:nvPr>
            <p:ph type="body" idx="1"/>
          </p:nvPr>
        </p:nvSpPr>
        <p:spPr/>
        <p:txBody>
          <a:bodyPr>
            <a:normAutofit/>
          </a:bodyPr>
          <a:lstStyle/>
          <a:p>
            <a:pPr algn="ctr"/>
            <a:r>
              <a:rPr lang="en-US" sz="2400" b="1" dirty="0"/>
              <a:t>Job Fraud</a:t>
            </a:r>
            <a:endParaRPr lang="en-IN" sz="2400" b="1" dirty="0"/>
          </a:p>
        </p:txBody>
      </p:sp>
    </p:spTree>
    <p:extLst>
      <p:ext uri="{BB962C8B-B14F-4D97-AF65-F5344CB8AC3E}">
        <p14:creationId xmlns:p14="http://schemas.microsoft.com/office/powerpoint/2010/main" val="3098907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89C27-CF4A-409D-A231-726E4D75B53C}"/>
              </a:ext>
            </a:extLst>
          </p:cNvPr>
          <p:cNvSpPr>
            <a:spLocks noGrp="1"/>
          </p:cNvSpPr>
          <p:nvPr>
            <p:ph type="ctrTitle"/>
          </p:nvPr>
        </p:nvSpPr>
        <p:spPr/>
        <p:txBody>
          <a:bodyPr>
            <a:normAutofit/>
          </a:bodyPr>
          <a:lstStyle/>
          <a:p>
            <a:r>
              <a:rPr lang="en-US" sz="2400" dirty="0"/>
              <a:t>Chahat is a bachelor who stays alone. He receives an e-mail starting that he has been shortlisted for a job with a very high salary. He applies for the job and follows the mentioned procedure. He provide his CV including personal information (bank details, address, phone number, etc).</a:t>
            </a:r>
            <a:br>
              <a:rPr lang="en-US" sz="2400" dirty="0"/>
            </a:br>
            <a:r>
              <a:rPr lang="en-US" sz="2400" dirty="0"/>
              <a:t>The e-mail also states that he needs to travel to a different city and stay in the mentioned hotel for two days for the interview process.</a:t>
            </a:r>
            <a:endParaRPr lang="en-IN" sz="2400" dirty="0"/>
          </a:p>
        </p:txBody>
      </p:sp>
      <p:sp>
        <p:nvSpPr>
          <p:cNvPr id="6" name="Subtitle 5">
            <a:extLst>
              <a:ext uri="{FF2B5EF4-FFF2-40B4-BE49-F238E27FC236}">
                <a16:creationId xmlns:a16="http://schemas.microsoft.com/office/drawing/2014/main" id="{E35C2FDE-3007-4240-92DE-94CE37730834}"/>
              </a:ext>
            </a:extLst>
          </p:cNvPr>
          <p:cNvSpPr>
            <a:spLocks noGrp="1"/>
          </p:cNvSpPr>
          <p:nvPr>
            <p:ph type="subTitle" idx="1"/>
          </p:nvPr>
        </p:nvSpPr>
        <p:spPr/>
        <p:txBody>
          <a:bodyPr/>
          <a:lstStyle/>
          <a:p>
            <a:pPr algn="ctr"/>
            <a:r>
              <a:rPr lang="en-US" sz="2400" dirty="0"/>
              <a:t>Job Fraud</a:t>
            </a:r>
            <a:endParaRPr lang="en-IN" sz="2400" dirty="0"/>
          </a:p>
        </p:txBody>
      </p:sp>
      <p:sp>
        <p:nvSpPr>
          <p:cNvPr id="4" name="Slide Number Placeholder 3">
            <a:extLst>
              <a:ext uri="{FF2B5EF4-FFF2-40B4-BE49-F238E27FC236}">
                <a16:creationId xmlns:a16="http://schemas.microsoft.com/office/drawing/2014/main" id="{DE2DCBF1-99AD-412C-B722-44510CEE3F9B}"/>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t>17</a:t>
            </a:fld>
            <a:endParaRPr lang="en-US" noProof="0" dirty="0"/>
          </a:p>
        </p:txBody>
      </p:sp>
    </p:spTree>
    <p:extLst>
      <p:ext uri="{BB962C8B-B14F-4D97-AF65-F5344CB8AC3E}">
        <p14:creationId xmlns:p14="http://schemas.microsoft.com/office/powerpoint/2010/main" val="53047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814D-C67B-485D-B914-9200F2D8BD97}"/>
              </a:ext>
            </a:extLst>
          </p:cNvPr>
          <p:cNvSpPr>
            <a:spLocks noGrp="1"/>
          </p:cNvSpPr>
          <p:nvPr>
            <p:ph type="ctrTitle"/>
          </p:nvPr>
        </p:nvSpPr>
        <p:spPr/>
        <p:txBody>
          <a:bodyPr>
            <a:normAutofit fontScale="90000"/>
          </a:bodyPr>
          <a:lstStyle/>
          <a:p>
            <a:r>
              <a:rPr lang="en-US" sz="2400" dirty="0"/>
              <a:t>Chahat reaches the mentioned venue. He see other candidate waiting in the same hotel. He is offered a welcome drink by a waiter. After having the drink Chahat starts to feel as everything is turning round. Once he wakes up, he realized that he was robbed. He back to home and notice the door lock is broken and his house was robbed too.</a:t>
            </a:r>
            <a:br>
              <a:rPr lang="en-US" sz="2400" dirty="0"/>
            </a:br>
            <a:r>
              <a:rPr lang="en-US" sz="2400" dirty="0"/>
              <a:t>He reach police station to report, where inspector informs that he got tricked using phishing.</a:t>
            </a:r>
            <a:br>
              <a:rPr lang="en-US" sz="2400" dirty="0"/>
            </a:br>
            <a:r>
              <a:rPr lang="en-US" sz="2400" dirty="0"/>
              <a:t>He regrets sharing personal information.</a:t>
            </a:r>
            <a:endParaRPr lang="en-IN" sz="2400" dirty="0"/>
          </a:p>
        </p:txBody>
      </p:sp>
      <p:sp>
        <p:nvSpPr>
          <p:cNvPr id="3" name="Subtitle 2">
            <a:extLst>
              <a:ext uri="{FF2B5EF4-FFF2-40B4-BE49-F238E27FC236}">
                <a16:creationId xmlns:a16="http://schemas.microsoft.com/office/drawing/2014/main" id="{00637889-35E3-4FBC-9FA4-6541FEF1AD88}"/>
              </a:ext>
            </a:extLst>
          </p:cNvPr>
          <p:cNvSpPr>
            <a:spLocks noGrp="1"/>
          </p:cNvSpPr>
          <p:nvPr>
            <p:ph type="subTitle" idx="1"/>
          </p:nvPr>
        </p:nvSpPr>
        <p:spPr/>
        <p:txBody>
          <a:bodyPr/>
          <a:lstStyle/>
          <a:p>
            <a:pPr algn="ctr"/>
            <a:r>
              <a:rPr lang="en-US" sz="2400" dirty="0"/>
              <a:t>Job Fraud</a:t>
            </a:r>
            <a:endParaRPr lang="en-IN" sz="2400" dirty="0"/>
          </a:p>
        </p:txBody>
      </p:sp>
    </p:spTree>
    <p:extLst>
      <p:ext uri="{BB962C8B-B14F-4D97-AF65-F5344CB8AC3E}">
        <p14:creationId xmlns:p14="http://schemas.microsoft.com/office/powerpoint/2010/main" val="2803854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B75C-7B7E-4D65-8151-36DF7B7FDAC8}"/>
              </a:ext>
            </a:extLst>
          </p:cNvPr>
          <p:cNvSpPr>
            <a:spLocks noGrp="1"/>
          </p:cNvSpPr>
          <p:nvPr>
            <p:ph type="ctrTitle"/>
          </p:nvPr>
        </p:nvSpPr>
        <p:spPr/>
        <p:txBody>
          <a:bodyPr>
            <a:normAutofit/>
          </a:bodyPr>
          <a:lstStyle/>
          <a:p>
            <a:pPr>
              <a:lnSpc>
                <a:spcPct val="150000"/>
              </a:lnSpc>
            </a:pPr>
            <a:r>
              <a:rPr lang="en-US" sz="2400" dirty="0"/>
              <a:t>- Beware of fake call and e-mails.</a:t>
            </a:r>
            <a:br>
              <a:rPr lang="en-US" sz="2400" dirty="0"/>
            </a:br>
            <a:r>
              <a:rPr lang="en-US" sz="2400" dirty="0"/>
              <a:t>- Don’t share personal details.</a:t>
            </a:r>
            <a:br>
              <a:rPr lang="en-US" sz="2400" dirty="0"/>
            </a:br>
            <a:r>
              <a:rPr lang="en-US" sz="2400" dirty="0"/>
              <a:t>- Always search and apply for jobs posted on authentic job portals.</a:t>
            </a:r>
            <a:endParaRPr lang="en-IN" sz="2400" dirty="0"/>
          </a:p>
        </p:txBody>
      </p:sp>
      <p:sp>
        <p:nvSpPr>
          <p:cNvPr id="3" name="Subtitle 2">
            <a:extLst>
              <a:ext uri="{FF2B5EF4-FFF2-40B4-BE49-F238E27FC236}">
                <a16:creationId xmlns:a16="http://schemas.microsoft.com/office/drawing/2014/main" id="{0FEE63BB-C93E-45CB-8F75-8512E1442074}"/>
              </a:ext>
            </a:extLst>
          </p:cNvPr>
          <p:cNvSpPr>
            <a:spLocks noGrp="1"/>
          </p:cNvSpPr>
          <p:nvPr>
            <p:ph type="subTitle" idx="1"/>
          </p:nvPr>
        </p:nvSpPr>
        <p:spPr/>
        <p:txBody>
          <a:bodyPr/>
          <a:lstStyle/>
          <a:p>
            <a:pPr algn="ctr"/>
            <a:r>
              <a:rPr lang="en-US" dirty="0"/>
              <a:t>Tips</a:t>
            </a:r>
          </a:p>
          <a:p>
            <a:pPr algn="ctr"/>
            <a:endParaRPr lang="en-US" dirty="0"/>
          </a:p>
          <a:p>
            <a:pPr algn="ctr"/>
            <a:endParaRPr lang="en-US" dirty="0"/>
          </a:p>
          <a:p>
            <a:pPr algn="ctr"/>
            <a:endParaRPr lang="en-US" dirty="0"/>
          </a:p>
          <a:p>
            <a:pPr algn="ctr"/>
            <a:endParaRPr lang="en-US" dirty="0"/>
          </a:p>
          <a:p>
            <a:pPr algn="ctr"/>
            <a:endParaRPr lang="en-IN" dirty="0"/>
          </a:p>
          <a:p>
            <a:pPr algn="ctr"/>
            <a:endParaRPr lang="en-US" dirty="0"/>
          </a:p>
        </p:txBody>
      </p:sp>
    </p:spTree>
    <p:extLst>
      <p:ext uri="{BB962C8B-B14F-4D97-AF65-F5344CB8AC3E}">
        <p14:creationId xmlns:p14="http://schemas.microsoft.com/office/powerpoint/2010/main" val="67606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8CCCC8F-8A0A-4A18-A53E-0C83E657CF96}"/>
              </a:ext>
            </a:extLst>
          </p:cNvPr>
          <p:cNvSpPr>
            <a:spLocks noGrp="1"/>
          </p:cNvSpPr>
          <p:nvPr>
            <p:ph type="title"/>
          </p:nvPr>
        </p:nvSpPr>
        <p:spPr/>
        <p:txBody>
          <a:bodyPr>
            <a:normAutofit/>
          </a:bodyPr>
          <a:lstStyle/>
          <a:p>
            <a:pPr algn="l"/>
            <a:r>
              <a:rPr lang="en-US" sz="2400" dirty="0"/>
              <a:t>Now a days internet provides us many benefits. Be it communicating with friends, searching information, online banking transaction, online services(e-commerce), finding jobs/internship, finding new friends and life partner, run entire businesses, developing own services and so on. </a:t>
            </a:r>
            <a:br>
              <a:rPr lang="en-US" sz="2400" dirty="0"/>
            </a:br>
            <a:r>
              <a:rPr lang="en-US" sz="2400" dirty="0"/>
              <a:t>It is also vulnerable to a wide scale of threats. </a:t>
            </a:r>
            <a:endParaRPr lang="en-IN" sz="2400" dirty="0"/>
          </a:p>
        </p:txBody>
      </p:sp>
      <p:sp>
        <p:nvSpPr>
          <p:cNvPr id="11" name="Text Placeholder 10">
            <a:extLst>
              <a:ext uri="{FF2B5EF4-FFF2-40B4-BE49-F238E27FC236}">
                <a16:creationId xmlns:a16="http://schemas.microsoft.com/office/drawing/2014/main" id="{34CF975B-A90C-4AA2-A043-FAC17212A5D6}"/>
              </a:ext>
            </a:extLst>
          </p:cNvPr>
          <p:cNvSpPr>
            <a:spLocks noGrp="1"/>
          </p:cNvSpPr>
          <p:nvPr>
            <p:ph type="body" idx="1"/>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474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9254C-CC98-4F1E-945F-298C56B7CD1A}"/>
              </a:ext>
            </a:extLst>
          </p:cNvPr>
          <p:cNvSpPr>
            <a:spLocks noGrp="1"/>
          </p:cNvSpPr>
          <p:nvPr>
            <p:ph type="title"/>
          </p:nvPr>
        </p:nvSpPr>
        <p:spPr/>
        <p:txBody>
          <a:bodyPr>
            <a:normAutofit/>
          </a:bodyPr>
          <a:lstStyle/>
          <a:p>
            <a:pPr algn="l"/>
            <a:r>
              <a:rPr lang="en-US" sz="2400" dirty="0"/>
              <a:t>When an unauthorized person uses your personally identifying information, such as your name, address, Social Security Number (SSN), or credit card or bank account information to assume your identity in order to commit fraud or other criminal acts.</a:t>
            </a:r>
            <a:endParaRPr lang="en-IN" sz="2400" dirty="0"/>
          </a:p>
        </p:txBody>
      </p:sp>
      <p:sp>
        <p:nvSpPr>
          <p:cNvPr id="5" name="Text Placeholder 4">
            <a:extLst>
              <a:ext uri="{FF2B5EF4-FFF2-40B4-BE49-F238E27FC236}">
                <a16:creationId xmlns:a16="http://schemas.microsoft.com/office/drawing/2014/main" id="{39EC74D3-0380-4551-B658-01D199B2E23A}"/>
              </a:ext>
            </a:extLst>
          </p:cNvPr>
          <p:cNvSpPr>
            <a:spLocks noGrp="1"/>
          </p:cNvSpPr>
          <p:nvPr>
            <p:ph type="body" idx="1"/>
          </p:nvPr>
        </p:nvSpPr>
        <p:spPr/>
        <p:txBody>
          <a:bodyPr>
            <a:normAutofit/>
          </a:bodyPr>
          <a:lstStyle/>
          <a:p>
            <a:pPr algn="ctr"/>
            <a:r>
              <a:rPr lang="en-US" sz="2400" b="1" dirty="0"/>
              <a:t>Identity Theft</a:t>
            </a:r>
            <a:endParaRPr lang="en-IN" sz="2400" b="1" dirty="0"/>
          </a:p>
        </p:txBody>
      </p:sp>
    </p:spTree>
    <p:extLst>
      <p:ext uri="{BB962C8B-B14F-4D97-AF65-F5344CB8AC3E}">
        <p14:creationId xmlns:p14="http://schemas.microsoft.com/office/powerpoint/2010/main" val="133812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080FE1-4A43-425F-8FBF-2B07152826A0}"/>
              </a:ext>
            </a:extLst>
          </p:cNvPr>
          <p:cNvSpPr>
            <a:spLocks noGrp="1"/>
          </p:cNvSpPr>
          <p:nvPr>
            <p:ph type="ctrTitle"/>
          </p:nvPr>
        </p:nvSpPr>
        <p:spPr/>
        <p:txBody>
          <a:bodyPr>
            <a:normAutofit fontScale="90000"/>
          </a:bodyPr>
          <a:lstStyle/>
          <a:p>
            <a:r>
              <a:rPr lang="en-US" sz="2400" dirty="0"/>
              <a:t>Nikita visits a cybercafe to take print out of her work related document, from her e-mail. While print out, she access her social media and checks others e-mail.</a:t>
            </a:r>
            <a:br>
              <a:rPr lang="en-US" sz="2400" dirty="0"/>
            </a:br>
            <a:r>
              <a:rPr lang="en-US" sz="2400" dirty="0"/>
              <a:t>After She take print out and closes the browser windows without logging out and leaves cyber café.</a:t>
            </a:r>
            <a:br>
              <a:rPr lang="en-US" sz="2400" dirty="0"/>
            </a:br>
            <a:br>
              <a:rPr lang="en-US" sz="2400" dirty="0"/>
            </a:br>
            <a:r>
              <a:rPr lang="en-US" sz="2400" dirty="0"/>
              <a:t>After few hours</a:t>
            </a:r>
            <a:br>
              <a:rPr lang="en-US" sz="2400" dirty="0"/>
            </a:br>
            <a:br>
              <a:rPr lang="en-US" sz="2400" dirty="0"/>
            </a:br>
            <a:r>
              <a:rPr lang="en-US" sz="2400" dirty="0"/>
              <a:t>Nikita receives a notification that the password of her social account has been change.</a:t>
            </a:r>
            <a:br>
              <a:rPr lang="en-US" sz="2400" dirty="0"/>
            </a:br>
            <a:r>
              <a:rPr lang="en-US" sz="2400" dirty="0"/>
              <a:t>She tried to check account but unable to access.</a:t>
            </a:r>
            <a:endParaRPr lang="en-IN" sz="2400" dirty="0"/>
          </a:p>
        </p:txBody>
      </p:sp>
      <p:sp>
        <p:nvSpPr>
          <p:cNvPr id="6" name="Subtitle 5">
            <a:extLst>
              <a:ext uri="{FF2B5EF4-FFF2-40B4-BE49-F238E27FC236}">
                <a16:creationId xmlns:a16="http://schemas.microsoft.com/office/drawing/2014/main" id="{387BDFC3-C90B-4BC8-ABB2-065673C7E81E}"/>
              </a:ext>
            </a:extLst>
          </p:cNvPr>
          <p:cNvSpPr>
            <a:spLocks noGrp="1"/>
          </p:cNvSpPr>
          <p:nvPr>
            <p:ph type="subTitle" idx="1"/>
          </p:nvPr>
        </p:nvSpPr>
        <p:spPr/>
        <p:txBody>
          <a:bodyPr/>
          <a:lstStyle/>
          <a:p>
            <a:pPr algn="ctr"/>
            <a:r>
              <a:rPr lang="en-US" sz="2400" dirty="0"/>
              <a:t>Identity theft</a:t>
            </a:r>
            <a:endParaRPr lang="en-IN" sz="2400" dirty="0"/>
          </a:p>
        </p:txBody>
      </p:sp>
      <p:sp>
        <p:nvSpPr>
          <p:cNvPr id="4" name="Slide Number Placeholder 3">
            <a:extLst>
              <a:ext uri="{FF2B5EF4-FFF2-40B4-BE49-F238E27FC236}">
                <a16:creationId xmlns:a16="http://schemas.microsoft.com/office/drawing/2014/main" id="{903FB39F-9E54-4E53-89AC-7AC348493B60}"/>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t>21</a:t>
            </a:fld>
            <a:endParaRPr lang="en-US" noProof="0" dirty="0"/>
          </a:p>
        </p:txBody>
      </p:sp>
    </p:spTree>
    <p:extLst>
      <p:ext uri="{BB962C8B-B14F-4D97-AF65-F5344CB8AC3E}">
        <p14:creationId xmlns:p14="http://schemas.microsoft.com/office/powerpoint/2010/main" val="3224148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E800-6C77-40F1-8647-6E6D20A9C650}"/>
              </a:ext>
            </a:extLst>
          </p:cNvPr>
          <p:cNvSpPr>
            <a:spLocks noGrp="1"/>
          </p:cNvSpPr>
          <p:nvPr>
            <p:ph type="ctrTitle"/>
          </p:nvPr>
        </p:nvSpPr>
        <p:spPr/>
        <p:txBody>
          <a:bodyPr>
            <a:normAutofit/>
          </a:bodyPr>
          <a:lstStyle/>
          <a:p>
            <a:r>
              <a:rPr lang="en-US" sz="2400" dirty="0"/>
              <a:t>Nikita get a call from her boos starting that confidential project and files leaked on the internet by her.</a:t>
            </a:r>
            <a:br>
              <a:rPr lang="en-US" sz="2400" dirty="0"/>
            </a:br>
            <a:r>
              <a:rPr lang="en-US" sz="2400" dirty="0"/>
              <a:t>She loses her job due to leaking of the project and files. She regrets that she did not log out of her social account.</a:t>
            </a:r>
            <a:br>
              <a:rPr lang="en-US" sz="2400" dirty="0"/>
            </a:br>
            <a:r>
              <a:rPr lang="en-US" sz="2400" dirty="0"/>
              <a:t>She decide to report the police station. Inspector investigation the matter and arrests the culprit.</a:t>
            </a:r>
            <a:endParaRPr lang="en-IN" sz="2400" dirty="0"/>
          </a:p>
        </p:txBody>
      </p:sp>
      <p:sp>
        <p:nvSpPr>
          <p:cNvPr id="3" name="Subtitle 2">
            <a:extLst>
              <a:ext uri="{FF2B5EF4-FFF2-40B4-BE49-F238E27FC236}">
                <a16:creationId xmlns:a16="http://schemas.microsoft.com/office/drawing/2014/main" id="{5A6CA6FC-1AFA-494F-856B-915B2FBB1CC6}"/>
              </a:ext>
            </a:extLst>
          </p:cNvPr>
          <p:cNvSpPr>
            <a:spLocks noGrp="1"/>
          </p:cNvSpPr>
          <p:nvPr>
            <p:ph type="subTitle" idx="1"/>
          </p:nvPr>
        </p:nvSpPr>
        <p:spPr/>
        <p:txBody>
          <a:bodyPr/>
          <a:lstStyle/>
          <a:p>
            <a:pPr algn="ctr"/>
            <a:r>
              <a:rPr lang="en-US" sz="2400" dirty="0"/>
              <a:t>Identity theft</a:t>
            </a:r>
            <a:endParaRPr lang="en-IN" sz="2400" dirty="0"/>
          </a:p>
        </p:txBody>
      </p:sp>
    </p:spTree>
    <p:extLst>
      <p:ext uri="{BB962C8B-B14F-4D97-AF65-F5344CB8AC3E}">
        <p14:creationId xmlns:p14="http://schemas.microsoft.com/office/powerpoint/2010/main" val="3169015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FF44FB-F0D1-4D6E-AC30-5F32AC2767B4}"/>
              </a:ext>
            </a:extLst>
          </p:cNvPr>
          <p:cNvSpPr>
            <a:spLocks noGrp="1"/>
          </p:cNvSpPr>
          <p:nvPr>
            <p:ph type="ctrTitle"/>
          </p:nvPr>
        </p:nvSpPr>
        <p:spPr/>
        <p:txBody>
          <a:bodyPr>
            <a:normAutofit/>
          </a:bodyPr>
          <a:lstStyle/>
          <a:p>
            <a:pPr>
              <a:lnSpc>
                <a:spcPct val="100000"/>
              </a:lnSpc>
            </a:pPr>
            <a:r>
              <a:rPr lang="en-US" sz="2400" dirty="0"/>
              <a:t>- Use 2-step verification.</a:t>
            </a:r>
            <a:br>
              <a:rPr lang="en-US" sz="2400" dirty="0"/>
            </a:br>
            <a:r>
              <a:rPr lang="en-US" sz="2400" dirty="0"/>
              <a:t>- Don’t save your password in the web browser.</a:t>
            </a:r>
            <a:br>
              <a:rPr lang="en-US" sz="2400" dirty="0"/>
            </a:br>
            <a:r>
              <a:rPr lang="en-US" sz="2400" dirty="0"/>
              <a:t>- Register your mobile number with social networking sites.</a:t>
            </a:r>
            <a:br>
              <a:rPr lang="en-US" sz="2400" dirty="0"/>
            </a:br>
            <a:r>
              <a:rPr lang="en-US" sz="2400" dirty="0"/>
              <a:t>- Regular change your account password.</a:t>
            </a:r>
            <a:br>
              <a:rPr lang="en-US" sz="2400" dirty="0"/>
            </a:br>
            <a:r>
              <a:rPr lang="en-US" sz="2400" dirty="0"/>
              <a:t>- Always log out account </a:t>
            </a:r>
            <a:endParaRPr lang="en-IN" sz="2400" dirty="0"/>
          </a:p>
        </p:txBody>
      </p:sp>
      <p:sp>
        <p:nvSpPr>
          <p:cNvPr id="7" name="Subtitle 6">
            <a:extLst>
              <a:ext uri="{FF2B5EF4-FFF2-40B4-BE49-F238E27FC236}">
                <a16:creationId xmlns:a16="http://schemas.microsoft.com/office/drawing/2014/main" id="{DC9BF70E-37B9-41F9-B376-4605006C3061}"/>
              </a:ext>
            </a:extLst>
          </p:cNvPr>
          <p:cNvSpPr>
            <a:spLocks noGrp="1"/>
          </p:cNvSpPr>
          <p:nvPr>
            <p:ph type="subTitle" idx="1"/>
          </p:nvPr>
        </p:nvSpPr>
        <p:spPr/>
        <p:txBody>
          <a:bodyPr/>
          <a:lstStyle/>
          <a:p>
            <a:pPr algn="ctr"/>
            <a:r>
              <a:rPr lang="en-US" sz="2400" dirty="0"/>
              <a:t>Tips</a:t>
            </a:r>
          </a:p>
          <a:p>
            <a:pPr algn="ctr"/>
            <a:endParaRPr lang="en-US" sz="2400" dirty="0"/>
          </a:p>
          <a:p>
            <a:pPr algn="ctr"/>
            <a:endParaRPr lang="en-US" sz="2400" dirty="0"/>
          </a:p>
          <a:p>
            <a:pPr algn="ctr"/>
            <a:endParaRPr lang="en-US" sz="2400" dirty="0"/>
          </a:p>
          <a:p>
            <a:pPr algn="ctr"/>
            <a:endParaRPr lang="en-US" sz="2400" dirty="0"/>
          </a:p>
          <a:p>
            <a:pPr algn="ctr"/>
            <a:endParaRPr lang="en-IN" sz="2400" dirty="0"/>
          </a:p>
          <a:p>
            <a:pPr algn="ctr"/>
            <a:endParaRPr lang="en-US" sz="2400" dirty="0"/>
          </a:p>
        </p:txBody>
      </p:sp>
    </p:spTree>
    <p:extLst>
      <p:ext uri="{BB962C8B-B14F-4D97-AF65-F5344CB8AC3E}">
        <p14:creationId xmlns:p14="http://schemas.microsoft.com/office/powerpoint/2010/main" val="3244653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527CB8-4881-4173-818D-4097BF514B03}"/>
              </a:ext>
            </a:extLst>
          </p:cNvPr>
          <p:cNvSpPr>
            <a:spLocks noGrp="1"/>
          </p:cNvSpPr>
          <p:nvPr>
            <p:ph type="title"/>
          </p:nvPr>
        </p:nvSpPr>
        <p:spPr/>
        <p:txBody>
          <a:bodyPr>
            <a:normAutofit/>
          </a:bodyPr>
          <a:lstStyle/>
          <a:p>
            <a:pPr algn="l"/>
            <a:r>
              <a:rPr lang="en-US" sz="2400" dirty="0"/>
              <a:t>Fraudsters use social media sites to advertise various scams to a large audience, posts might include anything from investment opportunities to items or services for sale.</a:t>
            </a:r>
            <a:endParaRPr lang="en-IN" sz="2400" dirty="0"/>
          </a:p>
        </p:txBody>
      </p:sp>
      <p:sp>
        <p:nvSpPr>
          <p:cNvPr id="5" name="Text Placeholder 4">
            <a:extLst>
              <a:ext uri="{FF2B5EF4-FFF2-40B4-BE49-F238E27FC236}">
                <a16:creationId xmlns:a16="http://schemas.microsoft.com/office/drawing/2014/main" id="{F2D148BE-51FE-4A52-8129-B3F5032479FE}"/>
              </a:ext>
            </a:extLst>
          </p:cNvPr>
          <p:cNvSpPr>
            <a:spLocks noGrp="1"/>
          </p:cNvSpPr>
          <p:nvPr>
            <p:ph type="body" idx="1"/>
          </p:nvPr>
        </p:nvSpPr>
        <p:spPr/>
        <p:txBody>
          <a:bodyPr>
            <a:normAutofit/>
          </a:bodyPr>
          <a:lstStyle/>
          <a:p>
            <a:pPr algn="ctr"/>
            <a:r>
              <a:rPr lang="en-IN" sz="2400" b="1" dirty="0"/>
              <a:t>Social Network Fraud</a:t>
            </a:r>
          </a:p>
        </p:txBody>
      </p:sp>
    </p:spTree>
    <p:extLst>
      <p:ext uri="{BB962C8B-B14F-4D97-AF65-F5344CB8AC3E}">
        <p14:creationId xmlns:p14="http://schemas.microsoft.com/office/powerpoint/2010/main" val="2656958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F9CBF2-C9C5-4BE3-AD27-D3C906826573}"/>
              </a:ext>
            </a:extLst>
          </p:cNvPr>
          <p:cNvSpPr>
            <a:spLocks noGrp="1"/>
          </p:cNvSpPr>
          <p:nvPr>
            <p:ph type="ctrTitle"/>
          </p:nvPr>
        </p:nvSpPr>
        <p:spPr/>
        <p:txBody>
          <a:bodyPr>
            <a:normAutofit/>
          </a:bodyPr>
          <a:lstStyle/>
          <a:p>
            <a:r>
              <a:rPr lang="en-US" sz="2400" dirty="0"/>
              <a:t>Aman likes to surf the internet and has many friends on his social media platform. One day he received one girl friend request and she start conversation. Both are liking profile picture and start calling each other after few days Aman trust that girl. </a:t>
            </a:r>
            <a:br>
              <a:rPr lang="en-US" sz="2400" dirty="0"/>
            </a:br>
            <a:r>
              <a:rPr lang="en-US" sz="2400" dirty="0"/>
              <a:t>One day that requests to pay few amount (5,000) for admitted her mother. Un-aware Aman send money after few days Aman notice that girl not be online and no calls.</a:t>
            </a:r>
            <a:endParaRPr lang="en-IN" sz="2400" dirty="0"/>
          </a:p>
        </p:txBody>
      </p:sp>
      <p:sp>
        <p:nvSpPr>
          <p:cNvPr id="6" name="Subtitle 5">
            <a:extLst>
              <a:ext uri="{FF2B5EF4-FFF2-40B4-BE49-F238E27FC236}">
                <a16:creationId xmlns:a16="http://schemas.microsoft.com/office/drawing/2014/main" id="{CC5D7D96-58A2-4371-AFA6-6E325D81B39B}"/>
              </a:ext>
            </a:extLst>
          </p:cNvPr>
          <p:cNvSpPr>
            <a:spLocks noGrp="1"/>
          </p:cNvSpPr>
          <p:nvPr>
            <p:ph type="subTitle" idx="1"/>
          </p:nvPr>
        </p:nvSpPr>
        <p:spPr/>
        <p:txBody>
          <a:bodyPr/>
          <a:lstStyle/>
          <a:p>
            <a:pPr algn="ctr"/>
            <a:r>
              <a:rPr lang="en-US" sz="2400" dirty="0"/>
              <a:t>Social Media Frauds</a:t>
            </a:r>
            <a:endParaRPr lang="en-IN" sz="2400" dirty="0"/>
          </a:p>
        </p:txBody>
      </p:sp>
      <p:sp>
        <p:nvSpPr>
          <p:cNvPr id="4" name="Slide Number Placeholder 3">
            <a:extLst>
              <a:ext uri="{FF2B5EF4-FFF2-40B4-BE49-F238E27FC236}">
                <a16:creationId xmlns:a16="http://schemas.microsoft.com/office/drawing/2014/main" id="{C6909024-1A4A-4C79-96A2-0281E15D36A6}"/>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t>25</a:t>
            </a:fld>
            <a:endParaRPr lang="en-US" noProof="0" dirty="0"/>
          </a:p>
        </p:txBody>
      </p:sp>
    </p:spTree>
    <p:extLst>
      <p:ext uri="{BB962C8B-B14F-4D97-AF65-F5344CB8AC3E}">
        <p14:creationId xmlns:p14="http://schemas.microsoft.com/office/powerpoint/2010/main" val="3843772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D1B3-A55A-4FB8-8E72-A1060C78C207}"/>
              </a:ext>
            </a:extLst>
          </p:cNvPr>
          <p:cNvSpPr>
            <a:spLocks noGrp="1"/>
          </p:cNvSpPr>
          <p:nvPr>
            <p:ph type="ctrTitle"/>
          </p:nvPr>
        </p:nvSpPr>
        <p:spPr/>
        <p:txBody>
          <a:bodyPr>
            <a:normAutofit/>
          </a:bodyPr>
          <a:lstStyle/>
          <a:p>
            <a:r>
              <a:rPr lang="en-US" sz="2400" dirty="0"/>
              <a:t>Aman files a missing complaint at police. The inspector explain aman that is common social media crime.</a:t>
            </a:r>
            <a:br>
              <a:rPr lang="en-US" sz="2400" dirty="0"/>
            </a:br>
            <a:r>
              <a:rPr lang="en-US" sz="2400" dirty="0"/>
              <a:t>The inspector investigates the case and catches that girl. </a:t>
            </a:r>
            <a:br>
              <a:rPr lang="en-US" sz="2400" dirty="0"/>
            </a:br>
            <a:r>
              <a:rPr lang="en-US" sz="2400" dirty="0"/>
              <a:t>He regrets trusting a random stranger on social media and giving such a large amount of money to her.</a:t>
            </a:r>
            <a:endParaRPr lang="en-IN" sz="2400" dirty="0"/>
          </a:p>
        </p:txBody>
      </p:sp>
      <p:sp>
        <p:nvSpPr>
          <p:cNvPr id="3" name="Subtitle 2">
            <a:extLst>
              <a:ext uri="{FF2B5EF4-FFF2-40B4-BE49-F238E27FC236}">
                <a16:creationId xmlns:a16="http://schemas.microsoft.com/office/drawing/2014/main" id="{6A9F5939-FF45-4613-AEE5-9CE09F36070D}"/>
              </a:ext>
            </a:extLst>
          </p:cNvPr>
          <p:cNvSpPr>
            <a:spLocks noGrp="1"/>
          </p:cNvSpPr>
          <p:nvPr>
            <p:ph type="subTitle" idx="1"/>
          </p:nvPr>
        </p:nvSpPr>
        <p:spPr/>
        <p:txBody>
          <a:bodyPr/>
          <a:lstStyle/>
          <a:p>
            <a:pPr algn="ctr"/>
            <a:r>
              <a:rPr lang="en-US" sz="2400" dirty="0"/>
              <a:t>Social Media Frauds</a:t>
            </a:r>
            <a:endParaRPr lang="en-IN" sz="2400" dirty="0"/>
          </a:p>
        </p:txBody>
      </p:sp>
    </p:spTree>
    <p:extLst>
      <p:ext uri="{BB962C8B-B14F-4D97-AF65-F5344CB8AC3E}">
        <p14:creationId xmlns:p14="http://schemas.microsoft.com/office/powerpoint/2010/main" val="3014848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4650-671F-4E98-9A34-712428B89ED4}"/>
              </a:ext>
            </a:extLst>
          </p:cNvPr>
          <p:cNvSpPr>
            <a:spLocks noGrp="1"/>
          </p:cNvSpPr>
          <p:nvPr>
            <p:ph type="ctrTitle"/>
          </p:nvPr>
        </p:nvSpPr>
        <p:spPr/>
        <p:txBody>
          <a:bodyPr>
            <a:normAutofit/>
          </a:bodyPr>
          <a:lstStyle/>
          <a:p>
            <a:pPr>
              <a:lnSpc>
                <a:spcPct val="150000"/>
              </a:lnSpc>
            </a:pPr>
            <a:r>
              <a:rPr lang="en-US" sz="2400" dirty="0"/>
              <a:t>- Be careful while accepting friend request.</a:t>
            </a:r>
            <a:br>
              <a:rPr lang="en-US" sz="2400" dirty="0"/>
            </a:br>
            <a:r>
              <a:rPr lang="en-US" sz="2400" dirty="0"/>
              <a:t>- Do not share personal details </a:t>
            </a:r>
            <a:br>
              <a:rPr lang="en-US" sz="2400" dirty="0"/>
            </a:br>
            <a:r>
              <a:rPr lang="en-US" sz="2400" dirty="0"/>
              <a:t>- Keep update your friend and family about your social life.</a:t>
            </a:r>
            <a:endParaRPr lang="en-IN" sz="2400" dirty="0"/>
          </a:p>
        </p:txBody>
      </p:sp>
      <p:sp>
        <p:nvSpPr>
          <p:cNvPr id="3" name="Subtitle 2">
            <a:extLst>
              <a:ext uri="{FF2B5EF4-FFF2-40B4-BE49-F238E27FC236}">
                <a16:creationId xmlns:a16="http://schemas.microsoft.com/office/drawing/2014/main" id="{63EA44C0-0EA9-46B9-954B-9A08A74F07F3}"/>
              </a:ext>
            </a:extLst>
          </p:cNvPr>
          <p:cNvSpPr>
            <a:spLocks noGrp="1"/>
          </p:cNvSpPr>
          <p:nvPr>
            <p:ph type="subTitle" idx="1"/>
          </p:nvPr>
        </p:nvSpPr>
        <p:spPr/>
        <p:txBody>
          <a:bodyPr/>
          <a:lstStyle/>
          <a:p>
            <a:pPr algn="ctr"/>
            <a:r>
              <a:rPr lang="en-US" sz="2400" dirty="0"/>
              <a:t>Tips</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p:txBody>
      </p:sp>
    </p:spTree>
    <p:extLst>
      <p:ext uri="{BB962C8B-B14F-4D97-AF65-F5344CB8AC3E}">
        <p14:creationId xmlns:p14="http://schemas.microsoft.com/office/powerpoint/2010/main" val="973652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52E96-07EE-40A2-A8B7-9213A6AB7FA5}"/>
              </a:ext>
            </a:extLst>
          </p:cNvPr>
          <p:cNvSpPr>
            <a:spLocks noGrp="1"/>
          </p:cNvSpPr>
          <p:nvPr>
            <p:ph type="title"/>
          </p:nvPr>
        </p:nvSpPr>
        <p:spPr/>
        <p:txBody>
          <a:bodyPr>
            <a:normAutofit/>
          </a:bodyPr>
          <a:lstStyle/>
          <a:p>
            <a:pPr algn="l">
              <a:lnSpc>
                <a:spcPct val="100000"/>
              </a:lnSpc>
            </a:pPr>
            <a:r>
              <a:rPr lang="en-US" sz="2400" dirty="0"/>
              <a:t>All naming services are shifting online. Most of these services can be done sitting home without physically visiting the bank. Few examples of online fraud:</a:t>
            </a:r>
            <a:br>
              <a:rPr lang="en-US" sz="2400" dirty="0"/>
            </a:br>
            <a:r>
              <a:rPr lang="en-US" sz="2400" dirty="0"/>
              <a:t>- Digital Payment Application</a:t>
            </a:r>
            <a:br>
              <a:rPr lang="en-US" sz="2400" dirty="0"/>
            </a:br>
            <a:r>
              <a:rPr lang="en-US" sz="2400" dirty="0"/>
              <a:t>- Hacking Bank Account due to Weak Password</a:t>
            </a:r>
            <a:br>
              <a:rPr lang="en-US" sz="2400" dirty="0"/>
            </a:br>
            <a:r>
              <a:rPr lang="en-US" sz="2400" dirty="0"/>
              <a:t>- hacking Multi-Account due to Same Password</a:t>
            </a:r>
            <a:endParaRPr lang="en-IN" sz="2400" dirty="0"/>
          </a:p>
        </p:txBody>
      </p:sp>
      <p:sp>
        <p:nvSpPr>
          <p:cNvPr id="5" name="Text Placeholder 4">
            <a:extLst>
              <a:ext uri="{FF2B5EF4-FFF2-40B4-BE49-F238E27FC236}">
                <a16:creationId xmlns:a16="http://schemas.microsoft.com/office/drawing/2014/main" id="{05A93766-0C40-4C5C-B4CE-168D8A0080D5}"/>
              </a:ext>
            </a:extLst>
          </p:cNvPr>
          <p:cNvSpPr>
            <a:spLocks noGrp="1"/>
          </p:cNvSpPr>
          <p:nvPr>
            <p:ph type="body" idx="1"/>
          </p:nvPr>
        </p:nvSpPr>
        <p:spPr/>
        <p:txBody>
          <a:bodyPr>
            <a:normAutofit/>
          </a:bodyPr>
          <a:lstStyle/>
          <a:p>
            <a:pPr algn="ctr"/>
            <a:r>
              <a:rPr lang="en-US" sz="2400" b="1" dirty="0"/>
              <a:t>Online Banking Frauds</a:t>
            </a:r>
            <a:endParaRPr lang="en-IN" sz="2400" b="1" dirty="0"/>
          </a:p>
        </p:txBody>
      </p:sp>
    </p:spTree>
    <p:extLst>
      <p:ext uri="{BB962C8B-B14F-4D97-AF65-F5344CB8AC3E}">
        <p14:creationId xmlns:p14="http://schemas.microsoft.com/office/powerpoint/2010/main" val="287300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48520-DF8B-4003-95F5-ADB693A5358F}"/>
              </a:ext>
            </a:extLst>
          </p:cNvPr>
          <p:cNvSpPr>
            <a:spLocks noGrp="1"/>
          </p:cNvSpPr>
          <p:nvPr>
            <p:ph type="ctrTitle"/>
          </p:nvPr>
        </p:nvSpPr>
        <p:spPr/>
        <p:txBody>
          <a:bodyPr>
            <a:normAutofit/>
          </a:bodyPr>
          <a:lstStyle/>
          <a:p>
            <a:r>
              <a:rPr lang="en-US" sz="2400" dirty="0"/>
              <a:t>Kamal and Nitin always use digital payment application in their day to day lives. They pay house bills, grocery, and other expenditure using digitally. </a:t>
            </a:r>
            <a:br>
              <a:rPr lang="en-US" sz="2400" dirty="0"/>
            </a:br>
            <a:r>
              <a:rPr lang="en-US" sz="2400" dirty="0"/>
              <a:t>They read news on TV that the server if the payment applications is hacked. Multiple account are affected and many users face financial loss due to this. </a:t>
            </a:r>
            <a:br>
              <a:rPr lang="en-US" sz="2400" dirty="0"/>
            </a:br>
            <a:r>
              <a:rPr lang="en-US" sz="2400" dirty="0"/>
              <a:t>Kamal losses all the money in the account and Nitin losses only 3000/- from his account.</a:t>
            </a:r>
            <a:endParaRPr lang="en-IN" sz="2400" dirty="0"/>
          </a:p>
        </p:txBody>
      </p:sp>
      <p:sp>
        <p:nvSpPr>
          <p:cNvPr id="6" name="Subtitle 5">
            <a:extLst>
              <a:ext uri="{FF2B5EF4-FFF2-40B4-BE49-F238E27FC236}">
                <a16:creationId xmlns:a16="http://schemas.microsoft.com/office/drawing/2014/main" id="{A158444D-BA1A-4533-AECC-0D114A4C847D}"/>
              </a:ext>
            </a:extLst>
          </p:cNvPr>
          <p:cNvSpPr>
            <a:spLocks noGrp="1"/>
          </p:cNvSpPr>
          <p:nvPr>
            <p:ph type="subTitle" idx="1"/>
          </p:nvPr>
        </p:nvSpPr>
        <p:spPr/>
        <p:txBody>
          <a:bodyPr/>
          <a:lstStyle/>
          <a:p>
            <a:pPr algn="ctr"/>
            <a:r>
              <a:rPr lang="en-US" sz="2400" dirty="0"/>
              <a:t>Banking Frauds</a:t>
            </a:r>
            <a:endParaRPr lang="en-IN" sz="2400" dirty="0"/>
          </a:p>
        </p:txBody>
      </p:sp>
      <p:sp>
        <p:nvSpPr>
          <p:cNvPr id="4" name="Slide Number Placeholder 3">
            <a:extLst>
              <a:ext uri="{FF2B5EF4-FFF2-40B4-BE49-F238E27FC236}">
                <a16:creationId xmlns:a16="http://schemas.microsoft.com/office/drawing/2014/main" id="{D631A01A-5484-4623-A244-2D208F7478EB}"/>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t>29</a:t>
            </a:fld>
            <a:endParaRPr lang="en-US" noProof="0" dirty="0"/>
          </a:p>
        </p:txBody>
      </p:sp>
    </p:spTree>
    <p:extLst>
      <p:ext uri="{BB962C8B-B14F-4D97-AF65-F5344CB8AC3E}">
        <p14:creationId xmlns:p14="http://schemas.microsoft.com/office/powerpoint/2010/main" val="3669211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p:txBody>
          <a:bodyPr/>
          <a:lstStyle/>
          <a:p>
            <a:pPr algn="ctr"/>
            <a:r>
              <a:rPr lang="en-US" dirty="0"/>
              <a:t>Common of cyber-crime</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3</a:t>
            </a:fld>
            <a:endParaRPr lang="en-US" dirty="0"/>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8"/>
          </p:nvPr>
        </p:nvSpPr>
        <p:spPr/>
        <p:txBody>
          <a:bodyPr>
            <a:normAutofit lnSpcReduction="10000"/>
          </a:bodyPr>
          <a:lstStyle/>
          <a:p>
            <a:pPr marL="342900" indent="-342900" algn="l">
              <a:buFont typeface="Courier New" panose="02070309020205020404" pitchFamily="49" charset="0"/>
              <a:buChar char="o"/>
            </a:pPr>
            <a:r>
              <a:rPr lang="en-US" dirty="0"/>
              <a:t>Cyber Crime is a crime involving internet/network and electronic devices (computer/laptop/phones).</a:t>
            </a:r>
          </a:p>
          <a:p>
            <a:pPr marL="342900" indent="-342900" algn="l">
              <a:buFont typeface="Courier New" panose="02070309020205020404" pitchFamily="49" charset="0"/>
              <a:buChar char="o"/>
            </a:pPr>
            <a:r>
              <a:rPr lang="en-US" dirty="0"/>
              <a:t>The  word ‘Cyber Crime’ is used and would mean same as a computer crime and digital crime. </a:t>
            </a:r>
          </a:p>
        </p:txBody>
      </p:sp>
      <p:sp>
        <p:nvSpPr>
          <p:cNvPr id="12" name="TextBox 11">
            <a:extLst>
              <a:ext uri="{FF2B5EF4-FFF2-40B4-BE49-F238E27FC236}">
                <a16:creationId xmlns:a16="http://schemas.microsoft.com/office/drawing/2014/main" id="{33464855-B538-4DAF-86FE-C60A8B904E77}"/>
              </a:ext>
            </a:extLst>
          </p:cNvPr>
          <p:cNvSpPr txBox="1"/>
          <p:nvPr/>
        </p:nvSpPr>
        <p:spPr>
          <a:xfrm>
            <a:off x="5059615" y="1088572"/>
            <a:ext cx="6618515" cy="500072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a:t>Phishing/Vishing</a:t>
            </a:r>
          </a:p>
          <a:p>
            <a:pPr marL="285750" indent="-285750">
              <a:lnSpc>
                <a:spcPct val="200000"/>
              </a:lnSpc>
              <a:buFont typeface="Wingdings" panose="05000000000000000000" pitchFamily="2" charset="2"/>
              <a:buChar char="Ø"/>
            </a:pPr>
            <a:r>
              <a:rPr lang="en-US" dirty="0"/>
              <a:t>Cyber Bullying/harassment </a:t>
            </a:r>
          </a:p>
          <a:p>
            <a:pPr marL="285750" indent="-285750">
              <a:lnSpc>
                <a:spcPct val="200000"/>
              </a:lnSpc>
              <a:buFont typeface="Wingdings" panose="05000000000000000000" pitchFamily="2" charset="2"/>
              <a:buChar char="Ø"/>
            </a:pPr>
            <a:r>
              <a:rPr lang="en-US" dirty="0"/>
              <a:t>Cyber Stalking </a:t>
            </a:r>
          </a:p>
          <a:p>
            <a:pPr marL="285750" indent="-285750">
              <a:lnSpc>
                <a:spcPct val="200000"/>
              </a:lnSpc>
              <a:buFont typeface="Wingdings" panose="05000000000000000000" pitchFamily="2" charset="2"/>
              <a:buChar char="Ø"/>
            </a:pPr>
            <a:r>
              <a:rPr lang="en-US" dirty="0"/>
              <a:t>Job Fraud </a:t>
            </a:r>
          </a:p>
          <a:p>
            <a:pPr marL="285750" indent="-285750">
              <a:lnSpc>
                <a:spcPct val="200000"/>
              </a:lnSpc>
              <a:buFont typeface="Wingdings" panose="05000000000000000000" pitchFamily="2" charset="2"/>
              <a:buChar char="Ø"/>
            </a:pPr>
            <a:r>
              <a:rPr lang="en-US" dirty="0"/>
              <a:t>Identity Theft</a:t>
            </a:r>
          </a:p>
          <a:p>
            <a:pPr marL="285750" indent="-285750">
              <a:lnSpc>
                <a:spcPct val="200000"/>
              </a:lnSpc>
              <a:buFont typeface="Wingdings" panose="05000000000000000000" pitchFamily="2" charset="2"/>
              <a:buChar char="Ø"/>
            </a:pPr>
            <a:r>
              <a:rPr lang="en-US" dirty="0"/>
              <a:t>Social Media Fraud</a:t>
            </a:r>
          </a:p>
          <a:p>
            <a:pPr marL="285750" indent="-285750">
              <a:lnSpc>
                <a:spcPct val="200000"/>
              </a:lnSpc>
              <a:buFont typeface="Wingdings" panose="05000000000000000000" pitchFamily="2" charset="2"/>
              <a:buChar char="Ø"/>
            </a:pPr>
            <a:r>
              <a:rPr lang="en-US" dirty="0"/>
              <a:t>Banking Fraud </a:t>
            </a:r>
          </a:p>
          <a:p>
            <a:pPr marL="285750" indent="-285750">
              <a:lnSpc>
                <a:spcPct val="200000"/>
              </a:lnSpc>
              <a:buFont typeface="Wingdings" panose="05000000000000000000" pitchFamily="2" charset="2"/>
              <a:buChar char="Ø"/>
            </a:pPr>
            <a:r>
              <a:rPr lang="en-US" dirty="0"/>
              <a:t>Virus Attack </a:t>
            </a:r>
          </a:p>
          <a:p>
            <a:pPr marL="285750" indent="-285750">
              <a:lnSpc>
                <a:spcPct val="200000"/>
              </a:lnSpc>
              <a:buFont typeface="Wingdings" panose="05000000000000000000" pitchFamily="2" charset="2"/>
              <a:buChar char="Ø"/>
            </a:pPr>
            <a:r>
              <a:rPr lang="en-US" dirty="0"/>
              <a:t>Credit/Debit Card Skimming</a:t>
            </a:r>
          </a:p>
        </p:txBody>
      </p:sp>
    </p:spTree>
    <p:extLst>
      <p:ext uri="{BB962C8B-B14F-4D97-AF65-F5344CB8AC3E}">
        <p14:creationId xmlns:p14="http://schemas.microsoft.com/office/powerpoint/2010/main" val="3749118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B835-5589-4E29-AF88-F03A9266B55D}"/>
              </a:ext>
            </a:extLst>
          </p:cNvPr>
          <p:cNvSpPr>
            <a:spLocks noGrp="1"/>
          </p:cNvSpPr>
          <p:nvPr>
            <p:ph type="ctrTitle"/>
          </p:nvPr>
        </p:nvSpPr>
        <p:spPr/>
        <p:txBody>
          <a:bodyPr>
            <a:normAutofit/>
          </a:bodyPr>
          <a:lstStyle/>
          <a:p>
            <a:r>
              <a:rPr lang="en-US" sz="2400" dirty="0"/>
              <a:t>Nitin later explains Kamal that he only kept 3000/- as his maximum transaction limit in his bank account as well as digital payment application. </a:t>
            </a:r>
            <a:br>
              <a:rPr lang="en-US" sz="2400" dirty="0"/>
            </a:br>
            <a:r>
              <a:rPr lang="en-US" sz="2400" dirty="0"/>
              <a:t>As a result, the attacker could only extract that much amount from his account.</a:t>
            </a:r>
            <a:endParaRPr lang="en-IN" sz="2400" dirty="0"/>
          </a:p>
        </p:txBody>
      </p:sp>
      <p:sp>
        <p:nvSpPr>
          <p:cNvPr id="3" name="Subtitle 2">
            <a:extLst>
              <a:ext uri="{FF2B5EF4-FFF2-40B4-BE49-F238E27FC236}">
                <a16:creationId xmlns:a16="http://schemas.microsoft.com/office/drawing/2014/main" id="{80A44FB9-D6A9-43E2-80C5-9A0EA6372412}"/>
              </a:ext>
            </a:extLst>
          </p:cNvPr>
          <p:cNvSpPr>
            <a:spLocks noGrp="1"/>
          </p:cNvSpPr>
          <p:nvPr>
            <p:ph type="subTitle" idx="1"/>
          </p:nvPr>
        </p:nvSpPr>
        <p:spPr/>
        <p:txBody>
          <a:bodyPr/>
          <a:lstStyle/>
          <a:p>
            <a:pPr algn="ctr"/>
            <a:r>
              <a:rPr lang="en-US" sz="2400" dirty="0"/>
              <a:t>Banking Frauds</a:t>
            </a:r>
            <a:endParaRPr lang="en-IN" sz="2400" dirty="0"/>
          </a:p>
        </p:txBody>
      </p:sp>
    </p:spTree>
    <p:extLst>
      <p:ext uri="{BB962C8B-B14F-4D97-AF65-F5344CB8AC3E}">
        <p14:creationId xmlns:p14="http://schemas.microsoft.com/office/powerpoint/2010/main" val="3018293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0D15-9294-434F-AC1F-7733C0717809}"/>
              </a:ext>
            </a:extLst>
          </p:cNvPr>
          <p:cNvSpPr>
            <a:spLocks noGrp="1"/>
          </p:cNvSpPr>
          <p:nvPr>
            <p:ph type="ctrTitle"/>
          </p:nvPr>
        </p:nvSpPr>
        <p:spPr/>
        <p:txBody>
          <a:bodyPr>
            <a:normAutofit/>
          </a:bodyPr>
          <a:lstStyle/>
          <a:p>
            <a:pPr>
              <a:lnSpc>
                <a:spcPct val="100000"/>
              </a:lnSpc>
            </a:pPr>
            <a:r>
              <a:rPr lang="en-US" sz="2400" dirty="0"/>
              <a:t>- Never share your mobile unlocking password with anyone.</a:t>
            </a:r>
            <a:br>
              <a:rPr lang="en-US" sz="2400" dirty="0"/>
            </a:br>
            <a:r>
              <a:rPr lang="en-US" sz="2400" dirty="0"/>
              <a:t>- Use 2-step verification.</a:t>
            </a:r>
            <a:br>
              <a:rPr lang="en-US" sz="2400" dirty="0"/>
            </a:br>
            <a:r>
              <a:rPr lang="en-US" sz="2400" dirty="0"/>
              <a:t>- Register your personal phone number and e-mail with your bank and subscribe to notification. </a:t>
            </a:r>
            <a:br>
              <a:rPr lang="en-US" sz="2400" dirty="0"/>
            </a:br>
            <a:r>
              <a:rPr lang="en-US" sz="2400" dirty="0"/>
              <a:t>- Always review transaction alert received on your registered number.</a:t>
            </a:r>
            <a:br>
              <a:rPr lang="en-US" sz="2400" dirty="0"/>
            </a:br>
            <a:r>
              <a:rPr lang="en-US" sz="2400" dirty="0"/>
              <a:t>- Don’t share OTP and bank PIN.</a:t>
            </a:r>
            <a:endParaRPr lang="en-IN" sz="2400" dirty="0"/>
          </a:p>
        </p:txBody>
      </p:sp>
      <p:sp>
        <p:nvSpPr>
          <p:cNvPr id="3" name="Subtitle 2">
            <a:extLst>
              <a:ext uri="{FF2B5EF4-FFF2-40B4-BE49-F238E27FC236}">
                <a16:creationId xmlns:a16="http://schemas.microsoft.com/office/drawing/2014/main" id="{1AD75BF3-95E7-42E5-93A1-319C53213DFA}"/>
              </a:ext>
            </a:extLst>
          </p:cNvPr>
          <p:cNvSpPr>
            <a:spLocks noGrp="1"/>
          </p:cNvSpPr>
          <p:nvPr>
            <p:ph type="subTitle" idx="1"/>
          </p:nvPr>
        </p:nvSpPr>
        <p:spPr/>
        <p:txBody>
          <a:bodyPr/>
          <a:lstStyle/>
          <a:p>
            <a:pPr algn="ctr"/>
            <a:r>
              <a:rPr lang="en-US" sz="2400" dirty="0"/>
              <a:t>Tips</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IN" sz="2400" dirty="0"/>
          </a:p>
        </p:txBody>
      </p:sp>
    </p:spTree>
    <p:extLst>
      <p:ext uri="{BB962C8B-B14F-4D97-AF65-F5344CB8AC3E}">
        <p14:creationId xmlns:p14="http://schemas.microsoft.com/office/powerpoint/2010/main" val="1438428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1044D-E04F-41A0-BBEC-9CF4DDC5BA21}"/>
              </a:ext>
            </a:extLst>
          </p:cNvPr>
          <p:cNvSpPr>
            <a:spLocks noGrp="1"/>
          </p:cNvSpPr>
          <p:nvPr>
            <p:ph type="title"/>
          </p:nvPr>
        </p:nvSpPr>
        <p:spPr/>
        <p:txBody>
          <a:bodyPr>
            <a:normAutofit/>
          </a:bodyPr>
          <a:lstStyle/>
          <a:p>
            <a:pPr algn="l"/>
            <a:r>
              <a:rPr lang="en-US" sz="2400" dirty="0"/>
              <a:t>In such matters, the complainant alleges that some unknown person had withdrawn money/ made transactions through his/her credit/debit cards through online purchasing.</a:t>
            </a:r>
            <a:endParaRPr lang="en-IN" sz="2400" dirty="0"/>
          </a:p>
        </p:txBody>
      </p:sp>
      <p:sp>
        <p:nvSpPr>
          <p:cNvPr id="5" name="Text Placeholder 4">
            <a:extLst>
              <a:ext uri="{FF2B5EF4-FFF2-40B4-BE49-F238E27FC236}">
                <a16:creationId xmlns:a16="http://schemas.microsoft.com/office/drawing/2014/main" id="{0E7FE9F9-CA96-4EE0-B0FB-11FD869D9A0B}"/>
              </a:ext>
            </a:extLst>
          </p:cNvPr>
          <p:cNvSpPr>
            <a:spLocks noGrp="1"/>
          </p:cNvSpPr>
          <p:nvPr>
            <p:ph type="body" idx="1"/>
          </p:nvPr>
        </p:nvSpPr>
        <p:spPr/>
        <p:txBody>
          <a:bodyPr>
            <a:normAutofit/>
          </a:bodyPr>
          <a:lstStyle/>
          <a:p>
            <a:pPr algn="ctr"/>
            <a:r>
              <a:rPr lang="en-US" sz="2400" b="1" dirty="0"/>
              <a:t>Credit/Debit Card Skimming</a:t>
            </a:r>
            <a:endParaRPr lang="en-IN" sz="2400" b="1" dirty="0"/>
          </a:p>
        </p:txBody>
      </p:sp>
    </p:spTree>
    <p:extLst>
      <p:ext uri="{BB962C8B-B14F-4D97-AF65-F5344CB8AC3E}">
        <p14:creationId xmlns:p14="http://schemas.microsoft.com/office/powerpoint/2010/main" val="3269193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F8E4DE-C742-44B5-A7EE-65A4F3FCC1DD}"/>
              </a:ext>
            </a:extLst>
          </p:cNvPr>
          <p:cNvSpPr>
            <a:spLocks noGrp="1"/>
          </p:cNvSpPr>
          <p:nvPr>
            <p:ph type="ctrTitle"/>
          </p:nvPr>
        </p:nvSpPr>
        <p:spPr/>
        <p:txBody>
          <a:bodyPr>
            <a:normAutofit/>
          </a:bodyPr>
          <a:lstStyle/>
          <a:p>
            <a:r>
              <a:rPr lang="en-US" sz="2400" dirty="0"/>
              <a:t>Rohan and his friends are having dinner at a restaurant. The waiter gives the bill to Rohan.</a:t>
            </a:r>
            <a:br>
              <a:rPr lang="en-US" sz="2400" dirty="0"/>
            </a:br>
            <a:br>
              <a:rPr lang="en-US" sz="2400" dirty="0"/>
            </a:br>
            <a:r>
              <a:rPr lang="en-US" sz="2400" dirty="0"/>
              <a:t>Rohan: Do you accept card payment?</a:t>
            </a:r>
            <a:br>
              <a:rPr lang="en-US" sz="2400" dirty="0"/>
            </a:br>
            <a:r>
              <a:rPr lang="en-US" sz="2400" dirty="0"/>
              <a:t>Waiter: Yes Sir</a:t>
            </a:r>
            <a:br>
              <a:rPr lang="en-US" sz="2400" dirty="0"/>
            </a:br>
            <a:br>
              <a:rPr lang="en-US" sz="2400" dirty="0"/>
            </a:br>
            <a:r>
              <a:rPr lang="en-US" sz="2400" dirty="0"/>
              <a:t>Rohan hands over the debit card to the waiter for payment. The waiter takes it to the billing counter where he secretly swipes the card in a skimming machine to capture card information.</a:t>
            </a:r>
            <a:endParaRPr lang="en-IN" sz="2400" dirty="0"/>
          </a:p>
        </p:txBody>
      </p:sp>
      <p:sp>
        <p:nvSpPr>
          <p:cNvPr id="6" name="Subtitle 5">
            <a:extLst>
              <a:ext uri="{FF2B5EF4-FFF2-40B4-BE49-F238E27FC236}">
                <a16:creationId xmlns:a16="http://schemas.microsoft.com/office/drawing/2014/main" id="{4A33E41F-FE7D-4527-BCF8-23E289974D64}"/>
              </a:ext>
            </a:extLst>
          </p:cNvPr>
          <p:cNvSpPr>
            <a:spLocks noGrp="1"/>
          </p:cNvSpPr>
          <p:nvPr>
            <p:ph type="subTitle" idx="1"/>
          </p:nvPr>
        </p:nvSpPr>
        <p:spPr/>
        <p:txBody>
          <a:bodyPr/>
          <a:lstStyle/>
          <a:p>
            <a:pPr algn="ctr"/>
            <a:r>
              <a:rPr lang="en-US" dirty="0"/>
              <a:t>Credit/Debit Card Skimming</a:t>
            </a:r>
            <a:endParaRPr lang="en-IN" dirty="0"/>
          </a:p>
        </p:txBody>
      </p:sp>
      <p:sp>
        <p:nvSpPr>
          <p:cNvPr id="4" name="Slide Number Placeholder 3">
            <a:extLst>
              <a:ext uri="{FF2B5EF4-FFF2-40B4-BE49-F238E27FC236}">
                <a16:creationId xmlns:a16="http://schemas.microsoft.com/office/drawing/2014/main" id="{00F84425-6013-4B89-8325-E710228BB2A1}"/>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t>33</a:t>
            </a:fld>
            <a:endParaRPr lang="en-US" noProof="0" dirty="0"/>
          </a:p>
        </p:txBody>
      </p:sp>
    </p:spTree>
    <p:extLst>
      <p:ext uri="{BB962C8B-B14F-4D97-AF65-F5344CB8AC3E}">
        <p14:creationId xmlns:p14="http://schemas.microsoft.com/office/powerpoint/2010/main" val="3046287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4059-E443-480D-BA12-DD87D169C920}"/>
              </a:ext>
            </a:extLst>
          </p:cNvPr>
          <p:cNvSpPr>
            <a:spLocks noGrp="1"/>
          </p:cNvSpPr>
          <p:nvPr>
            <p:ph type="ctrTitle"/>
          </p:nvPr>
        </p:nvSpPr>
        <p:spPr/>
        <p:txBody>
          <a:bodyPr>
            <a:normAutofit/>
          </a:bodyPr>
          <a:lstStyle/>
          <a:p>
            <a:r>
              <a:rPr lang="en-US" sz="2400" dirty="0"/>
              <a:t>The skimming machine looks just like a normal payment machine. </a:t>
            </a:r>
            <a:br>
              <a:rPr lang="en-US" sz="2400" dirty="0"/>
            </a:br>
            <a:r>
              <a:rPr lang="en-US" sz="2400" dirty="0"/>
              <a:t>The waiter brings the card payment machine over to Rohan for him to enter PIN. Rohan enters PIN carelessly without hiding it from the people around him. </a:t>
            </a:r>
            <a:br>
              <a:rPr lang="en-US" sz="2400" dirty="0"/>
            </a:br>
            <a:r>
              <a:rPr lang="en-US" sz="2400" dirty="0"/>
              <a:t>The waiter makes a note of the PIN. </a:t>
            </a:r>
            <a:br>
              <a:rPr lang="en-US" sz="2400" dirty="0"/>
            </a:br>
            <a:r>
              <a:rPr lang="en-US" sz="2400" dirty="0"/>
              <a:t>The waiter now has all the required details like account holder’s name, account number, CVV and PIN.</a:t>
            </a:r>
            <a:endParaRPr lang="en-IN" sz="2400" dirty="0"/>
          </a:p>
        </p:txBody>
      </p:sp>
      <p:sp>
        <p:nvSpPr>
          <p:cNvPr id="3" name="Subtitle 2">
            <a:extLst>
              <a:ext uri="{FF2B5EF4-FFF2-40B4-BE49-F238E27FC236}">
                <a16:creationId xmlns:a16="http://schemas.microsoft.com/office/drawing/2014/main" id="{1330C7E4-B159-46BC-92E6-D3AF61129DAF}"/>
              </a:ext>
            </a:extLst>
          </p:cNvPr>
          <p:cNvSpPr>
            <a:spLocks noGrp="1"/>
          </p:cNvSpPr>
          <p:nvPr>
            <p:ph type="subTitle" idx="1"/>
          </p:nvPr>
        </p:nvSpPr>
        <p:spPr/>
        <p:txBody>
          <a:bodyPr/>
          <a:lstStyle/>
          <a:p>
            <a:pPr algn="ctr"/>
            <a:r>
              <a:rPr lang="en-US" sz="2400" dirty="0"/>
              <a:t>Credit/Debit Card Skimming</a:t>
            </a:r>
            <a:endParaRPr lang="en-IN" sz="2400" dirty="0"/>
          </a:p>
        </p:txBody>
      </p:sp>
    </p:spTree>
    <p:extLst>
      <p:ext uri="{BB962C8B-B14F-4D97-AF65-F5344CB8AC3E}">
        <p14:creationId xmlns:p14="http://schemas.microsoft.com/office/powerpoint/2010/main" val="4081403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4059-E443-480D-BA12-DD87D169C920}"/>
              </a:ext>
            </a:extLst>
          </p:cNvPr>
          <p:cNvSpPr>
            <a:spLocks noGrp="1"/>
          </p:cNvSpPr>
          <p:nvPr>
            <p:ph type="ctrTitle"/>
          </p:nvPr>
        </p:nvSpPr>
        <p:spPr/>
        <p:txBody>
          <a:bodyPr>
            <a:normAutofit/>
          </a:bodyPr>
          <a:lstStyle/>
          <a:p>
            <a:r>
              <a:rPr lang="en-US" sz="2400" dirty="0"/>
              <a:t>After few days</a:t>
            </a:r>
            <a:br>
              <a:rPr lang="en-US" sz="2400" dirty="0"/>
            </a:br>
            <a:br>
              <a:rPr lang="en-US" sz="2400" dirty="0"/>
            </a:br>
            <a:r>
              <a:rPr lang="en-US" sz="2400" dirty="0"/>
              <a:t>Rohan receives as SMS starting Rs. 1000/- are withdrawn from ATM.</a:t>
            </a:r>
            <a:br>
              <a:rPr lang="en-US" sz="2400" dirty="0"/>
            </a:br>
            <a:r>
              <a:rPr lang="en-US" sz="2400" dirty="0"/>
              <a:t>Rohan visits Police Station where Inspector explains whole case and tell you is a victim of debit card skimming. That fraudster used your details using clone your debit card using skimming machine. </a:t>
            </a:r>
            <a:br>
              <a:rPr lang="en-US" sz="2400" dirty="0"/>
            </a:br>
            <a:r>
              <a:rPr lang="en-US" sz="2400" dirty="0"/>
              <a:t>Rohan regrets being careless with the PIN.</a:t>
            </a:r>
            <a:endParaRPr lang="en-IN" sz="2400" dirty="0"/>
          </a:p>
        </p:txBody>
      </p:sp>
      <p:sp>
        <p:nvSpPr>
          <p:cNvPr id="3" name="Subtitle 2">
            <a:extLst>
              <a:ext uri="{FF2B5EF4-FFF2-40B4-BE49-F238E27FC236}">
                <a16:creationId xmlns:a16="http://schemas.microsoft.com/office/drawing/2014/main" id="{1330C7E4-B159-46BC-92E6-D3AF61129DAF}"/>
              </a:ext>
            </a:extLst>
          </p:cNvPr>
          <p:cNvSpPr>
            <a:spLocks noGrp="1"/>
          </p:cNvSpPr>
          <p:nvPr>
            <p:ph type="subTitle" idx="1"/>
          </p:nvPr>
        </p:nvSpPr>
        <p:spPr/>
        <p:txBody>
          <a:bodyPr/>
          <a:lstStyle/>
          <a:p>
            <a:pPr algn="ctr"/>
            <a:r>
              <a:rPr lang="en-US" sz="2400" dirty="0"/>
              <a:t>Credit/Debit Card Skimming</a:t>
            </a:r>
            <a:endParaRPr lang="en-IN" sz="2400" dirty="0"/>
          </a:p>
        </p:txBody>
      </p:sp>
    </p:spTree>
    <p:extLst>
      <p:ext uri="{BB962C8B-B14F-4D97-AF65-F5344CB8AC3E}">
        <p14:creationId xmlns:p14="http://schemas.microsoft.com/office/powerpoint/2010/main" val="107827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FC8D3-1B03-4504-9BD0-A07EA304E705}"/>
              </a:ext>
            </a:extLst>
          </p:cNvPr>
          <p:cNvSpPr>
            <a:spLocks noGrp="1"/>
          </p:cNvSpPr>
          <p:nvPr>
            <p:ph type="ctrTitle"/>
          </p:nvPr>
        </p:nvSpPr>
        <p:spPr/>
        <p:txBody>
          <a:bodyPr>
            <a:normAutofit/>
          </a:bodyPr>
          <a:lstStyle/>
          <a:p>
            <a:pPr>
              <a:lnSpc>
                <a:spcPct val="150000"/>
              </a:lnSpc>
            </a:pPr>
            <a:r>
              <a:rPr lang="en-US" sz="2400" dirty="0"/>
              <a:t>- Never share your PIN with anyone.</a:t>
            </a:r>
            <a:br>
              <a:rPr lang="en-US" sz="2400" dirty="0"/>
            </a:br>
            <a:r>
              <a:rPr lang="en-US" sz="2400" dirty="0"/>
              <a:t>- Look out for credit/debit card skimmer.</a:t>
            </a:r>
            <a:br>
              <a:rPr lang="en-US" sz="2400" dirty="0"/>
            </a:br>
            <a:r>
              <a:rPr lang="en-US" sz="2400" dirty="0"/>
              <a:t>- Always ensure that credit/debit card swipes at shopping mall, petrol pumps, etc. </a:t>
            </a:r>
            <a:endParaRPr lang="en-IN" sz="2400" dirty="0"/>
          </a:p>
        </p:txBody>
      </p:sp>
      <p:sp>
        <p:nvSpPr>
          <p:cNvPr id="3" name="Subtitle 2">
            <a:extLst>
              <a:ext uri="{FF2B5EF4-FFF2-40B4-BE49-F238E27FC236}">
                <a16:creationId xmlns:a16="http://schemas.microsoft.com/office/drawing/2014/main" id="{A73F33A4-F6E7-4047-8656-917069297672}"/>
              </a:ext>
            </a:extLst>
          </p:cNvPr>
          <p:cNvSpPr>
            <a:spLocks noGrp="1"/>
          </p:cNvSpPr>
          <p:nvPr>
            <p:ph type="subTitle" idx="1"/>
          </p:nvPr>
        </p:nvSpPr>
        <p:spPr/>
        <p:txBody>
          <a:bodyPr/>
          <a:lstStyle/>
          <a:p>
            <a:pPr algn="ctr"/>
            <a:r>
              <a:rPr lang="en-US" sz="2400" dirty="0"/>
              <a:t>Tips</a:t>
            </a:r>
          </a:p>
          <a:p>
            <a:pPr algn="ctr"/>
            <a:endParaRPr lang="en-US" sz="2400" dirty="0"/>
          </a:p>
          <a:p>
            <a:pPr algn="ctr"/>
            <a:endParaRPr lang="en-US" sz="2400" dirty="0"/>
          </a:p>
          <a:p>
            <a:pPr algn="ctr"/>
            <a:endParaRPr lang="en-US" sz="2400" dirty="0"/>
          </a:p>
          <a:p>
            <a:pPr algn="ctr"/>
            <a:endParaRPr lang="en-US" sz="2400" dirty="0"/>
          </a:p>
          <a:p>
            <a:pPr algn="ctr"/>
            <a:endParaRPr lang="en-IN" sz="2400" dirty="0"/>
          </a:p>
          <a:p>
            <a:pPr algn="ctr"/>
            <a:endParaRPr lang="en-US" sz="2400" dirty="0"/>
          </a:p>
        </p:txBody>
      </p:sp>
    </p:spTree>
    <p:extLst>
      <p:ext uri="{BB962C8B-B14F-4D97-AF65-F5344CB8AC3E}">
        <p14:creationId xmlns:p14="http://schemas.microsoft.com/office/powerpoint/2010/main" val="130016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250FFF-4E4D-449D-9DD4-28241301FFC0}"/>
              </a:ext>
            </a:extLst>
          </p:cNvPr>
          <p:cNvSpPr>
            <a:spLocks noGrp="1"/>
          </p:cNvSpPr>
          <p:nvPr>
            <p:ph type="title"/>
          </p:nvPr>
        </p:nvSpPr>
        <p:spPr/>
        <p:txBody>
          <a:bodyPr>
            <a:normAutofit/>
          </a:bodyPr>
          <a:lstStyle/>
          <a:p>
            <a:pPr algn="ctr"/>
            <a:r>
              <a:rPr lang="en-US" sz="2800" dirty="0"/>
              <a:t>Cyber Tips</a:t>
            </a:r>
            <a:br>
              <a:rPr lang="en-US" sz="2800" dirty="0"/>
            </a:br>
            <a:endParaRPr lang="en-IN" sz="2800" dirty="0"/>
          </a:p>
        </p:txBody>
      </p:sp>
      <p:sp>
        <p:nvSpPr>
          <p:cNvPr id="7" name="Text Placeholder 6">
            <a:extLst>
              <a:ext uri="{FF2B5EF4-FFF2-40B4-BE49-F238E27FC236}">
                <a16:creationId xmlns:a16="http://schemas.microsoft.com/office/drawing/2014/main" id="{40D659AF-3C22-4E04-A359-C64800E961C5}"/>
              </a:ext>
            </a:extLst>
          </p:cNvPr>
          <p:cNvSpPr>
            <a:spLocks noGrp="1"/>
          </p:cNvSpPr>
          <p:nvPr>
            <p:ph type="body" sz="quarter" idx="18"/>
          </p:nvPr>
        </p:nvSpPr>
        <p:spPr/>
        <p:txBody>
          <a:bodyPr>
            <a:normAutofit/>
          </a:bodyPr>
          <a:lstStyle/>
          <a:p>
            <a:pPr algn="ctr"/>
            <a:r>
              <a:rPr lang="en-US" sz="2400" dirty="0"/>
              <a:t>This tips to keep you safe in digitally. </a:t>
            </a:r>
            <a:endParaRPr lang="en-IN" sz="2400" dirty="0"/>
          </a:p>
        </p:txBody>
      </p:sp>
      <p:sp>
        <p:nvSpPr>
          <p:cNvPr id="8" name="Content Placeholder 7">
            <a:extLst>
              <a:ext uri="{FF2B5EF4-FFF2-40B4-BE49-F238E27FC236}">
                <a16:creationId xmlns:a16="http://schemas.microsoft.com/office/drawing/2014/main" id="{44026DA6-8A07-41E2-9981-0BD561B3EC60}"/>
              </a:ext>
            </a:extLst>
          </p:cNvPr>
          <p:cNvSpPr>
            <a:spLocks noGrp="1"/>
          </p:cNvSpPr>
          <p:nvPr>
            <p:ph sz="quarter" idx="19"/>
          </p:nvPr>
        </p:nvSpPr>
        <p:spPr/>
        <p:txBody>
          <a:bodyPr>
            <a:normAutofit fontScale="92500" lnSpcReduction="20000"/>
          </a:bodyPr>
          <a:lstStyle/>
          <a:p>
            <a:r>
              <a:rPr lang="en-US" sz="2400" dirty="0"/>
              <a:t>Always update your software and system</a:t>
            </a:r>
          </a:p>
          <a:p>
            <a:r>
              <a:rPr lang="en-US" sz="2400" dirty="0"/>
              <a:t>Don’t share your OTP, Bank PIN, CVV number, Phone Password, personal information.</a:t>
            </a:r>
          </a:p>
          <a:p>
            <a:r>
              <a:rPr lang="en-US" sz="2400" dirty="0"/>
              <a:t>Always download software from known trusted source only.</a:t>
            </a:r>
          </a:p>
          <a:p>
            <a:r>
              <a:rPr lang="en-US" sz="2400" dirty="0"/>
              <a:t>Be careful browsing public Wi-Fi and avoid logging in to personal &amp; professional account.</a:t>
            </a:r>
          </a:p>
          <a:p>
            <a:r>
              <a:rPr lang="en-US" sz="2400" dirty="0"/>
              <a:t>Don’t save your card details and account details in web browser &amp; application.</a:t>
            </a:r>
          </a:p>
          <a:p>
            <a:r>
              <a:rPr lang="en-US" sz="2400" dirty="0"/>
              <a:t>If you think you are victim any cyber crime, inform authorities immediately. </a:t>
            </a:r>
          </a:p>
          <a:p>
            <a:r>
              <a:rPr lang="en-US" sz="2400" dirty="0"/>
              <a:t>Don’t post any personal information in social media.</a:t>
            </a:r>
          </a:p>
        </p:txBody>
      </p:sp>
    </p:spTree>
    <p:extLst>
      <p:ext uri="{BB962C8B-B14F-4D97-AF65-F5344CB8AC3E}">
        <p14:creationId xmlns:p14="http://schemas.microsoft.com/office/powerpoint/2010/main" val="2074829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13BBC1-AB29-414D-8E2A-9BC869D8BF3E}"/>
              </a:ext>
            </a:extLst>
          </p:cNvPr>
          <p:cNvSpPr>
            <a:spLocks noGrp="1"/>
          </p:cNvSpPr>
          <p:nvPr>
            <p:ph type="title"/>
          </p:nvPr>
        </p:nvSpPr>
        <p:spPr/>
        <p:txBody>
          <a:bodyPr>
            <a:normAutofit fontScale="90000"/>
          </a:bodyPr>
          <a:lstStyle/>
          <a:p>
            <a:pPr algn="l"/>
            <a:r>
              <a:rPr lang="en-US" sz="2400" dirty="0"/>
              <a:t>Ministry of Home Affaire has started "Citizen Financial Cyber Fraud Reporting and management System" for prevention of money loss in case of Cyber Financial Fraud, for immediate reporting, call 155260. (24*7)</a:t>
            </a:r>
            <a:br>
              <a:rPr lang="en-US" sz="2400" dirty="0"/>
            </a:br>
            <a:br>
              <a:rPr lang="en-US" sz="2400" dirty="0"/>
            </a:br>
            <a:r>
              <a:rPr lang="en-US" sz="2400" dirty="0"/>
              <a:t>Report any adverse active or unwanted behavior to CERT-IN using e-mail: </a:t>
            </a:r>
            <a:r>
              <a:rPr lang="en-US" sz="2400" dirty="0">
                <a:hlinkClick r:id="rId2"/>
              </a:rPr>
              <a:t>incident@cert-in.org.in</a:t>
            </a:r>
            <a:r>
              <a:rPr lang="en-US" sz="2400" dirty="0"/>
              <a:t> and helpdesk: +911800114949.</a:t>
            </a:r>
            <a:br>
              <a:rPr lang="en-US" sz="2400" dirty="0"/>
            </a:br>
            <a:br>
              <a:rPr lang="en-US" sz="2400" dirty="0"/>
            </a:br>
            <a:r>
              <a:rPr lang="en-US" sz="2400" dirty="0"/>
              <a:t>Report National Cyber Crime Reporting Portal </a:t>
            </a:r>
            <a:r>
              <a:rPr lang="en-US" sz="2400" dirty="0">
                <a:hlinkClick r:id="rId3"/>
              </a:rPr>
              <a:t>https://cybercrime.gov.in/</a:t>
            </a:r>
            <a:r>
              <a:rPr lang="en-US" sz="2400" dirty="0"/>
              <a:t> </a:t>
            </a:r>
            <a:endParaRPr lang="en-IN" sz="2400" dirty="0"/>
          </a:p>
        </p:txBody>
      </p:sp>
      <p:sp>
        <p:nvSpPr>
          <p:cNvPr id="7" name="Text Placeholder 6">
            <a:extLst>
              <a:ext uri="{FF2B5EF4-FFF2-40B4-BE49-F238E27FC236}">
                <a16:creationId xmlns:a16="http://schemas.microsoft.com/office/drawing/2014/main" id="{A5A30546-A5D8-4889-AF9F-152C72AF0935}"/>
              </a:ext>
            </a:extLst>
          </p:cNvPr>
          <p:cNvSpPr>
            <a:spLocks noGrp="1"/>
          </p:cNvSpPr>
          <p:nvPr>
            <p:ph type="body" idx="1"/>
          </p:nvPr>
        </p:nvSpPr>
        <p:spPr/>
        <p:txBody>
          <a:bodyPr>
            <a:normAutofit/>
          </a:bodyPr>
          <a:lstStyle/>
          <a:p>
            <a:pPr algn="ctr"/>
            <a:r>
              <a:rPr lang="en-US" sz="2400" b="1" dirty="0"/>
              <a:t>Reporting Cybercrime</a:t>
            </a:r>
            <a:endParaRPr lang="en-IN" sz="2400" b="1" dirty="0"/>
          </a:p>
        </p:txBody>
      </p:sp>
      <p:sp>
        <p:nvSpPr>
          <p:cNvPr id="3" name="Slide Number Placeholder 2">
            <a:extLst>
              <a:ext uri="{FF2B5EF4-FFF2-40B4-BE49-F238E27FC236}">
                <a16:creationId xmlns:a16="http://schemas.microsoft.com/office/drawing/2014/main" id="{F8FE3911-27F9-462E-A874-17D41FA0A7EF}"/>
              </a:ext>
            </a:extLst>
          </p:cNvPr>
          <p:cNvSpPr>
            <a:spLocks noGrp="1"/>
          </p:cNvSpPr>
          <p:nvPr>
            <p:ph type="sldNum" sz="quarter" idx="12"/>
          </p:nvPr>
        </p:nvSpPr>
        <p:spPr/>
        <p:txBody>
          <a:bodyPr/>
          <a:lstStyle/>
          <a:p>
            <a:fld id="{13D2E340-0663-474B-992C-9192B5C45E57}" type="slidenum">
              <a:rPr lang="en-US" noProof="0" smtClean="0"/>
              <a:t>38</a:t>
            </a:fld>
            <a:endParaRPr lang="en-US" noProof="0" dirty="0"/>
          </a:p>
        </p:txBody>
      </p:sp>
    </p:spTree>
    <p:extLst>
      <p:ext uri="{BB962C8B-B14F-4D97-AF65-F5344CB8AC3E}">
        <p14:creationId xmlns:p14="http://schemas.microsoft.com/office/powerpoint/2010/main" val="17599631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4F7D9D-0C71-4777-B434-9E7B2A260CF7}"/>
              </a:ext>
            </a:extLst>
          </p:cNvPr>
          <p:cNvSpPr>
            <a:spLocks noGrp="1"/>
          </p:cNvSpPr>
          <p:nvPr>
            <p:ph type="sldNum" sz="quarter" idx="12"/>
          </p:nvPr>
        </p:nvSpPr>
        <p:spPr/>
        <p:txBody>
          <a:bodyPr/>
          <a:lstStyle/>
          <a:p>
            <a:fld id="{13D2E340-0663-474B-992C-9192B5C45E57}" type="slidenum">
              <a:rPr lang="en-US" noProof="0" smtClean="0"/>
              <a:t>39</a:t>
            </a:fld>
            <a:endParaRPr lang="en-US" noProof="0" dirty="0"/>
          </a:p>
        </p:txBody>
      </p:sp>
    </p:spTree>
    <p:extLst>
      <p:ext uri="{BB962C8B-B14F-4D97-AF65-F5344CB8AC3E}">
        <p14:creationId xmlns:p14="http://schemas.microsoft.com/office/powerpoint/2010/main" val="106925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5D3ABB7-EEFE-4323-92A1-BF7274FD33F6}"/>
              </a:ext>
            </a:extLst>
          </p:cNvPr>
          <p:cNvSpPr>
            <a:spLocks noGrp="1"/>
          </p:cNvSpPr>
          <p:nvPr>
            <p:ph type="title"/>
          </p:nvPr>
        </p:nvSpPr>
        <p:spPr/>
        <p:txBody>
          <a:bodyPr>
            <a:normAutofit/>
          </a:bodyPr>
          <a:lstStyle/>
          <a:p>
            <a:pPr algn="l"/>
            <a:r>
              <a:rPr lang="en-US" sz="2400" dirty="0"/>
              <a:t>Phishing involves fraudulently. Using fake websites or email messages to get personal information from internet users.</a:t>
            </a:r>
            <a:br>
              <a:rPr lang="en-US" sz="2400" dirty="0"/>
            </a:br>
            <a:br>
              <a:rPr lang="en-US" sz="2400" dirty="0"/>
            </a:br>
            <a:r>
              <a:rPr lang="en-US" sz="2400" dirty="0"/>
              <a:t>Vishing involves fraudulent practice of making phone call and conduct phishing attacks.</a:t>
            </a:r>
            <a:endParaRPr lang="en-IN" sz="2400" dirty="0"/>
          </a:p>
        </p:txBody>
      </p:sp>
      <p:sp>
        <p:nvSpPr>
          <p:cNvPr id="18" name="Text Placeholder 17">
            <a:extLst>
              <a:ext uri="{FF2B5EF4-FFF2-40B4-BE49-F238E27FC236}">
                <a16:creationId xmlns:a16="http://schemas.microsoft.com/office/drawing/2014/main" id="{72AE1D1E-025E-4E9A-B6C9-E2783FD8A3F0}"/>
              </a:ext>
            </a:extLst>
          </p:cNvPr>
          <p:cNvSpPr>
            <a:spLocks noGrp="1"/>
          </p:cNvSpPr>
          <p:nvPr>
            <p:ph type="body" idx="1"/>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Phishing and Vishing </a:t>
            </a:r>
            <a:endParaRPr lang="en-IN" sz="24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FE6445D-48EB-406B-9991-F673E95F4A87}"/>
              </a:ext>
            </a:extLst>
          </p:cNvPr>
          <p:cNvSpPr>
            <a:spLocks noGrp="1"/>
          </p:cNvSpPr>
          <p:nvPr>
            <p:ph type="sldNum" sz="quarter" idx="12"/>
          </p:nvPr>
        </p:nvSpPr>
        <p:spPr/>
        <p:txBody>
          <a:bodyPr/>
          <a:lstStyle/>
          <a:p>
            <a:fld id="{13D2E340-0663-474B-992C-9192B5C45E57}" type="slidenum">
              <a:rPr lang="en-US" noProof="0" smtClean="0"/>
              <a:t>4</a:t>
            </a:fld>
            <a:endParaRPr lang="en-US" noProof="0" dirty="0"/>
          </a:p>
        </p:txBody>
      </p:sp>
    </p:spTree>
    <p:extLst>
      <p:ext uri="{BB962C8B-B14F-4D97-AF65-F5344CB8AC3E}">
        <p14:creationId xmlns:p14="http://schemas.microsoft.com/office/powerpoint/2010/main" val="78026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E977B3E-0649-4B62-83E5-C11D9FD91ACC}"/>
              </a:ext>
            </a:extLst>
          </p:cNvPr>
          <p:cNvSpPr>
            <a:spLocks noGrp="1"/>
          </p:cNvSpPr>
          <p:nvPr>
            <p:ph type="ctrTitle"/>
          </p:nvPr>
        </p:nvSpPr>
        <p:spPr/>
        <p:txBody>
          <a:bodyPr>
            <a:normAutofit fontScale="90000"/>
          </a:bodyPr>
          <a:lstStyle/>
          <a:p>
            <a:r>
              <a:rPr lang="en-US" sz="2400" dirty="0">
                <a:latin typeface="Times New Roman" panose="02020603050405020304" pitchFamily="18" charset="0"/>
                <a:cs typeface="Times New Roman" panose="02020603050405020304" pitchFamily="18" charset="0"/>
              </a:rPr>
              <a:t>Hemant: I have been purchasing lottery tickets since past two years, but I didn’t not win once! I hope I will win this time.</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Ravi: Don’t waste your money on lottery tickets leaves this and focuses on your work.</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Next day</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Hemant received an e-mail stating that he has won the lottery(2 lakhs). Hemant was very excited.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Hemant follows the instruction given in the e-mail. Hemant provide personal details and transfer a token amount(20,000) for lottery money. </a:t>
            </a:r>
            <a:endParaRPr lang="en-IN" sz="2400" dirty="0">
              <a:latin typeface="Times New Roman" panose="02020603050405020304" pitchFamily="18" charset="0"/>
              <a:cs typeface="Times New Roman" panose="02020603050405020304" pitchFamily="18" charset="0"/>
            </a:endParaRPr>
          </a:p>
        </p:txBody>
      </p:sp>
      <p:sp>
        <p:nvSpPr>
          <p:cNvPr id="49" name="Subtitle 48">
            <a:extLst>
              <a:ext uri="{FF2B5EF4-FFF2-40B4-BE49-F238E27FC236}">
                <a16:creationId xmlns:a16="http://schemas.microsoft.com/office/drawing/2014/main" id="{94A5A8A6-4431-412F-9B60-0C8D3A0F511B}"/>
              </a:ext>
            </a:extLst>
          </p:cNvPr>
          <p:cNvSpPr>
            <a:spLocks noGrp="1"/>
          </p:cNvSpPr>
          <p:nvPr>
            <p:ph type="subTitle" idx="1"/>
          </p:nvPr>
        </p:nvSpPr>
        <p:spPr>
          <a:xfrm>
            <a:off x="747980" y="3941981"/>
            <a:ext cx="4633806" cy="1591181"/>
          </a:xfrm>
        </p:spPr>
        <p:txBody>
          <a:bodyPr/>
          <a:lstStyle/>
          <a:p>
            <a:pPr algn="ctr"/>
            <a:r>
              <a:rPr lang="en-US" sz="2400" dirty="0"/>
              <a:t>Lottery Fraud</a:t>
            </a:r>
            <a:endParaRPr lang="en-IN" sz="2400" dirty="0"/>
          </a:p>
        </p:txBody>
      </p:sp>
      <p:sp>
        <p:nvSpPr>
          <p:cNvPr id="4" name="Slide Number Placeholder 3">
            <a:extLst>
              <a:ext uri="{FF2B5EF4-FFF2-40B4-BE49-F238E27FC236}">
                <a16:creationId xmlns:a16="http://schemas.microsoft.com/office/drawing/2014/main" id="{253F63D0-E6FC-413D-BEAE-D9828799BA8A}"/>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pPr/>
              <a:t>5</a:t>
            </a:fld>
            <a:endParaRPr lang="en-US" noProof="0" dirty="0"/>
          </a:p>
        </p:txBody>
      </p:sp>
    </p:spTree>
    <p:extLst>
      <p:ext uri="{BB962C8B-B14F-4D97-AF65-F5344CB8AC3E}">
        <p14:creationId xmlns:p14="http://schemas.microsoft.com/office/powerpoint/2010/main" val="23570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AFD0-874B-420A-ACB9-9BC1C0CE6331}"/>
              </a:ext>
            </a:extLst>
          </p:cNvPr>
          <p:cNvSpPr>
            <a:spLocks noGrp="1"/>
          </p:cNvSpPr>
          <p:nvPr>
            <p:ph type="ctrTitle"/>
          </p:nvPr>
        </p:nvSpPr>
        <p:spPr/>
        <p:txBody>
          <a:bodyPr>
            <a:normAutofit/>
          </a:bodyPr>
          <a:lstStyle/>
          <a:p>
            <a:r>
              <a:rPr lang="en-IN" sz="2200" dirty="0">
                <a:latin typeface="Times New Roman" panose="02020603050405020304" pitchFamily="18" charset="0"/>
                <a:cs typeface="Times New Roman" panose="02020603050405020304" pitchFamily="18" charset="0"/>
              </a:rPr>
              <a:t>Hemant: Ravi, my wait is finally over, I won lottery(2 lakhs). Check my e-mail.</a:t>
            </a:r>
            <a:br>
              <a:rPr lang="en-IN" sz="2200"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Ravi: This is a fake e-mail. This is not the website from where you purchased the lottery ticket. Don’t transfer any money. </a:t>
            </a:r>
            <a:br>
              <a:rPr lang="en-IN" sz="2200"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Hemant: I already send token money.</a:t>
            </a:r>
            <a:br>
              <a:rPr lang="en-IN" sz="2200"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Ravi: Report to the nearest police/cyber station.</a:t>
            </a:r>
          </a:p>
        </p:txBody>
      </p:sp>
      <p:sp>
        <p:nvSpPr>
          <p:cNvPr id="3" name="Subtitle 2">
            <a:extLst>
              <a:ext uri="{FF2B5EF4-FFF2-40B4-BE49-F238E27FC236}">
                <a16:creationId xmlns:a16="http://schemas.microsoft.com/office/drawing/2014/main" id="{DFFB02D9-F3DF-4240-A0DA-9FE8BC0E74AF}"/>
              </a:ext>
            </a:extLst>
          </p:cNvPr>
          <p:cNvSpPr>
            <a:spLocks noGrp="1"/>
          </p:cNvSpPr>
          <p:nvPr>
            <p:ph type="subTitle" idx="1"/>
          </p:nvPr>
        </p:nvSpPr>
        <p:spPr/>
        <p:txBody>
          <a:bodyPr/>
          <a:lstStyle/>
          <a:p>
            <a:pPr algn="ctr"/>
            <a:r>
              <a:rPr lang="en-US" sz="2400" dirty="0"/>
              <a:t>Lottery Fraud</a:t>
            </a:r>
            <a:endParaRPr lang="en-IN" sz="2400" dirty="0"/>
          </a:p>
          <a:p>
            <a:endParaRPr lang="en-IN" sz="2400" dirty="0"/>
          </a:p>
        </p:txBody>
      </p:sp>
    </p:spTree>
    <p:extLst>
      <p:ext uri="{BB962C8B-B14F-4D97-AF65-F5344CB8AC3E}">
        <p14:creationId xmlns:p14="http://schemas.microsoft.com/office/powerpoint/2010/main" val="3870133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C2C6-7E5B-4CBA-935D-72C7969E33D1}"/>
              </a:ext>
            </a:extLst>
          </p:cNvPr>
          <p:cNvSpPr>
            <a:spLocks noGrp="1"/>
          </p:cNvSpPr>
          <p:nvPr>
            <p:ph type="ctrTitle"/>
          </p:nvPr>
        </p:nvSpPr>
        <p:spPr/>
        <p:txBody>
          <a:bodyPr>
            <a:normAutofit/>
          </a:bodyPr>
          <a:lstStyle/>
          <a:p>
            <a:pPr>
              <a:lnSpc>
                <a:spcPct val="150000"/>
              </a:lnSpc>
            </a:pPr>
            <a:r>
              <a:rPr lang="en-IN" sz="2400" dirty="0"/>
              <a:t>- Do not respond to suspicious e-mail or click on suspicious link.</a:t>
            </a:r>
            <a:br>
              <a:rPr lang="en-IN" sz="2400" dirty="0"/>
            </a:br>
            <a:r>
              <a:rPr lang="en-IN" sz="2400" dirty="0"/>
              <a:t>- Do not transfer money to any un-trusted unknown account.</a:t>
            </a:r>
            <a:br>
              <a:rPr lang="en-IN" sz="2400" dirty="0"/>
            </a:br>
            <a:r>
              <a:rPr lang="en-IN" sz="2400" dirty="0"/>
              <a:t>- Have proper spam filters enabled in your e-mail account. </a:t>
            </a:r>
            <a:br>
              <a:rPr lang="en-IN" sz="2400" dirty="0"/>
            </a:br>
            <a:r>
              <a:rPr lang="en-IN" sz="2400" dirty="0"/>
              <a:t>- Always verify domain and email id.</a:t>
            </a:r>
          </a:p>
        </p:txBody>
      </p:sp>
      <p:sp>
        <p:nvSpPr>
          <p:cNvPr id="3" name="Subtitle 2">
            <a:extLst>
              <a:ext uri="{FF2B5EF4-FFF2-40B4-BE49-F238E27FC236}">
                <a16:creationId xmlns:a16="http://schemas.microsoft.com/office/drawing/2014/main" id="{EFF7599E-E365-491D-9A7A-5636A86C350A}"/>
              </a:ext>
            </a:extLst>
          </p:cNvPr>
          <p:cNvSpPr>
            <a:spLocks noGrp="1"/>
          </p:cNvSpPr>
          <p:nvPr>
            <p:ph type="subTitle" idx="1"/>
          </p:nvPr>
        </p:nvSpPr>
        <p:spPr/>
        <p:txBody>
          <a:bodyPr/>
          <a:lstStyle/>
          <a:p>
            <a:pPr algn="ctr"/>
            <a:r>
              <a:rPr lang="en-IN" sz="2400" dirty="0"/>
              <a:t>Tips</a:t>
            </a:r>
          </a:p>
          <a:p>
            <a:endParaRPr lang="en-IN" sz="2400" dirty="0"/>
          </a:p>
          <a:p>
            <a:endParaRPr lang="en-IN" sz="2400" dirty="0"/>
          </a:p>
          <a:p>
            <a:br>
              <a:rPr lang="en-IN" sz="2400" dirty="0"/>
            </a:br>
            <a:endParaRPr lang="en-IN" sz="2400" dirty="0"/>
          </a:p>
          <a:p>
            <a:pPr algn="ctr"/>
            <a:endParaRPr lang="en-IN" sz="2400" dirty="0"/>
          </a:p>
          <a:p>
            <a:endParaRPr lang="en-IN" sz="2400" dirty="0"/>
          </a:p>
        </p:txBody>
      </p:sp>
    </p:spTree>
    <p:extLst>
      <p:ext uri="{BB962C8B-B14F-4D97-AF65-F5344CB8AC3E}">
        <p14:creationId xmlns:p14="http://schemas.microsoft.com/office/powerpoint/2010/main" val="154641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5E205E-36D5-49CB-83FB-60AC293EEC4D}"/>
              </a:ext>
            </a:extLst>
          </p:cNvPr>
          <p:cNvSpPr>
            <a:spLocks noGrp="1"/>
          </p:cNvSpPr>
          <p:nvPr>
            <p:ph type="title"/>
          </p:nvPr>
        </p:nvSpPr>
        <p:spPr/>
        <p:txBody>
          <a:bodyPr>
            <a:normAutofit/>
          </a:bodyPr>
          <a:lstStyle/>
          <a:p>
            <a:pPr algn="l"/>
            <a:r>
              <a:rPr lang="en-IN" sz="2400" dirty="0"/>
              <a:t>It is bullying that take place over the internet. It through SMS, social media, forum, gaming platform, or where people communicate sharing pic and video. </a:t>
            </a:r>
            <a:br>
              <a:rPr lang="en-IN" sz="2400" dirty="0"/>
            </a:br>
            <a:br>
              <a:rPr lang="en-IN" sz="2400" dirty="0"/>
            </a:br>
            <a:r>
              <a:rPr lang="en-IN" sz="2400" dirty="0"/>
              <a:t>It includes sending posting, or sharing negative, harmful, false content.</a:t>
            </a:r>
            <a:br>
              <a:rPr lang="en-IN" sz="2400" dirty="0"/>
            </a:br>
            <a:br>
              <a:rPr lang="en-IN" sz="2400" dirty="0"/>
            </a:br>
            <a:r>
              <a:rPr lang="en-IN" sz="2400" dirty="0"/>
              <a:t>It is also known as “unlawful criminal behaviour”.</a:t>
            </a:r>
          </a:p>
        </p:txBody>
      </p:sp>
      <p:sp>
        <p:nvSpPr>
          <p:cNvPr id="5" name="Text Placeholder 4">
            <a:extLst>
              <a:ext uri="{FF2B5EF4-FFF2-40B4-BE49-F238E27FC236}">
                <a16:creationId xmlns:a16="http://schemas.microsoft.com/office/drawing/2014/main" id="{62E2EDD8-1D61-44C4-9EEC-966261EEF417}"/>
              </a:ext>
            </a:extLst>
          </p:cNvPr>
          <p:cNvSpPr>
            <a:spLocks noGrp="1"/>
          </p:cNvSpPr>
          <p:nvPr>
            <p:ph type="body" idx="1"/>
          </p:nvPr>
        </p:nvSpPr>
        <p:spPr/>
        <p:txBody>
          <a:bodyPr>
            <a:normAutofit/>
          </a:bodyPr>
          <a:lstStyle/>
          <a:p>
            <a:pPr algn="ctr"/>
            <a:r>
              <a:rPr lang="en-IN" sz="2400" b="1" dirty="0"/>
              <a:t>Cyber Bullying</a:t>
            </a:r>
          </a:p>
        </p:txBody>
      </p:sp>
    </p:spTree>
    <p:extLst>
      <p:ext uri="{BB962C8B-B14F-4D97-AF65-F5344CB8AC3E}">
        <p14:creationId xmlns:p14="http://schemas.microsoft.com/office/powerpoint/2010/main" val="388934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FF31F4-3646-4A8B-B30B-39DFACFF9913}"/>
              </a:ext>
            </a:extLst>
          </p:cNvPr>
          <p:cNvSpPr>
            <a:spLocks noGrp="1"/>
          </p:cNvSpPr>
          <p:nvPr>
            <p:ph type="ctrTitle"/>
          </p:nvPr>
        </p:nvSpPr>
        <p:spPr/>
        <p:txBody>
          <a:bodyPr>
            <a:normAutofit/>
          </a:bodyPr>
          <a:lstStyle/>
          <a:p>
            <a:r>
              <a:rPr lang="en-US" sz="2400" dirty="0"/>
              <a:t>Udit is an innocent and very shy boy. He does not feel confident to talk people face to face, Hence he talk to people on social media. </a:t>
            </a:r>
            <a:br>
              <a:rPr lang="en-US" sz="2400" dirty="0"/>
            </a:br>
            <a:r>
              <a:rPr lang="en-US" sz="2400" dirty="0"/>
              <a:t>One day, Khushi along with his friend group in school harass Udit by calling him a coward. Udit ignore them.</a:t>
            </a:r>
            <a:br>
              <a:rPr lang="en-US" sz="2400" dirty="0"/>
            </a:br>
            <a:r>
              <a:rPr lang="en-US" sz="2400" dirty="0"/>
              <a:t>Khushi created a troll page in the name of Udit on social media. He irritates and defames.</a:t>
            </a:r>
            <a:br>
              <a:rPr lang="en-US" sz="2400" dirty="0"/>
            </a:br>
            <a:r>
              <a:rPr lang="en-US" sz="2400" dirty="0"/>
              <a:t>Posts several memes and funny videos which go viral and everyone start fun and abuse him(Udit).</a:t>
            </a:r>
            <a:endParaRPr lang="en-IN" sz="2400" dirty="0"/>
          </a:p>
        </p:txBody>
      </p:sp>
      <p:sp>
        <p:nvSpPr>
          <p:cNvPr id="6" name="Subtitle 5">
            <a:extLst>
              <a:ext uri="{FF2B5EF4-FFF2-40B4-BE49-F238E27FC236}">
                <a16:creationId xmlns:a16="http://schemas.microsoft.com/office/drawing/2014/main" id="{4835E968-9AAC-46FC-8A51-F03B2FB2FA4F}"/>
              </a:ext>
            </a:extLst>
          </p:cNvPr>
          <p:cNvSpPr>
            <a:spLocks noGrp="1"/>
          </p:cNvSpPr>
          <p:nvPr>
            <p:ph type="subTitle" idx="1"/>
          </p:nvPr>
        </p:nvSpPr>
        <p:spPr/>
        <p:txBody>
          <a:bodyPr/>
          <a:lstStyle/>
          <a:p>
            <a:pPr algn="ctr"/>
            <a:r>
              <a:rPr lang="en-US" sz="2400" dirty="0"/>
              <a:t>Cyber Bullying</a:t>
            </a:r>
          </a:p>
        </p:txBody>
      </p:sp>
      <p:sp>
        <p:nvSpPr>
          <p:cNvPr id="4" name="Slide Number Placeholder 3">
            <a:extLst>
              <a:ext uri="{FF2B5EF4-FFF2-40B4-BE49-F238E27FC236}">
                <a16:creationId xmlns:a16="http://schemas.microsoft.com/office/drawing/2014/main" id="{0AF5BFEA-1C1C-4117-ADCB-90B5B5A72E92}"/>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t>9</a:t>
            </a:fld>
            <a:endParaRPr lang="en-US" noProof="0" dirty="0"/>
          </a:p>
        </p:txBody>
      </p:sp>
    </p:spTree>
    <p:extLst>
      <p:ext uri="{BB962C8B-B14F-4D97-AF65-F5344CB8AC3E}">
        <p14:creationId xmlns:p14="http://schemas.microsoft.com/office/powerpoint/2010/main" val="2392247866"/>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win32_fixed.potx" id="{CF094E1D-DD3F-4B88-853B-B22D3B2DB0B1}" vid="{887934D9-778B-4E95-9B07-31F217C0A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Biography presentation</Template>
  <TotalTime>878</TotalTime>
  <Words>2319</Words>
  <Application>Microsoft Office PowerPoint</Application>
  <PresentationFormat>Widescreen</PresentationFormat>
  <Paragraphs>140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Headlines</vt:lpstr>
      <vt:lpstr>Cyber Crime Awareness </vt:lpstr>
      <vt:lpstr>Now a days internet provides us many benefits. Be it communicating with friends, searching information, online banking transaction, online services(e-commerce), finding jobs/internship, finding new friends and life partner, run entire businesses, developing own services and so on.  It is also vulnerable to a wide scale of threats. </vt:lpstr>
      <vt:lpstr>Common of cyber-crime</vt:lpstr>
      <vt:lpstr>Phishing involves fraudulently. Using fake websites or email messages to get personal information from internet users.  Vishing involves fraudulent practice of making phone call and conduct phishing attacks.</vt:lpstr>
      <vt:lpstr>Hemant: I have been purchasing lottery tickets since past two years, but I didn’t not win once! I hope I will win this time.  Ravi: Don’t waste your money on lottery tickets leaves this and focuses on your work.  Next day  Hemant received an e-mail stating that he has won the lottery(2 lakhs). Hemant was very excited. Hemant follows the instruction given in the e-mail. Hemant provide personal details and transfer a token amount(20,000) for lottery money. </vt:lpstr>
      <vt:lpstr>Hemant: Ravi, my wait is finally over, I won lottery(2 lakhs). Check my e-mail.  Ravi: This is a fake e-mail. This is not the website from where you purchased the lottery ticket. Don’t transfer any money.   Hemant: I already send token money.  Ravi: Report to the nearest police/cyber station.</vt:lpstr>
      <vt:lpstr>- Do not respond to suspicious e-mail or click on suspicious link. - Do not transfer money to any un-trusted unknown account. - Have proper spam filters enabled in your e-mail account.  - Always verify domain and email id.</vt:lpstr>
      <vt:lpstr>It is bullying that take place over the internet. It through SMS, social media, forum, gaming platform, or where people communicate sharing pic and video.   It includes sending posting, or sharing negative, harmful, false content.  It is also known as “unlawful criminal behaviour”.</vt:lpstr>
      <vt:lpstr>Udit is an innocent and very shy boy. He does not feel confident to talk people face to face, Hence he talk to people on social media.  One day, Khushi along with his friend group in school harass Udit by calling him a coward. Udit ignore them. Khushi created a troll page in the name of Udit on social media. He irritates and defames. Posts several memes and funny videos which go viral and everyone start fun and abuse him(Udit).</vt:lpstr>
      <vt:lpstr>After ignoring for long time, Udit is depressed and finally decides to tell his parents. His parents later complain to the school authorities and near police station. The inspector from cyber cell deletes the viral post and videos. Udit regrets for not informing school authorities.</vt:lpstr>
      <vt:lpstr>- Make your children aware that cyber bullying is a punishable crime. - Discuss with your family and friends. - Do not delete offensive messages as it will help the police in investigation. - Report the matter to parents or teacher immediately. - Be careful child behavior.</vt:lpstr>
      <vt:lpstr>The use of the internet and other technologies to harass or stalk another person online. This is a crime in which someone harasses or stalks a victim using electronic or digital means, such as social media, email, instant messaging (IM), or messages posted to a discussion group or forum.</vt:lpstr>
      <vt:lpstr>Pallavi is a beautiful and popular girl in the college. She is active on multi social media platform and daily update stories and post picture. She like travelling and travel every week. She always uses the check-in feature of her social media and tag that place.  Yash keeps stalking Pallavi on social media.</vt:lpstr>
      <vt:lpstr>One day, Pallavi decided to go on a solo trip. She update on social media own plan. Yash now knows here entire plan and decides to follow her on the trip. Yash follow her near the road where he finds her alone and molests her. Pallavi cries and shouts for help. Yash run away. Pallavi report police station where the inspector investigates the case and catch Yash.  Pallavi regrets sharing her plan on social media or publicly. </vt:lpstr>
      <vt:lpstr>- Be careful while uploading your photos on social media frequently. - Ensure your personal information, photos, videos.  - Make a private profile and follow only known person.</vt:lpstr>
      <vt:lpstr> Received an Email for a JOB Notification for a VERY BIG ORGANISATION and ask to deposit X amount and come for the interview with the Pay Slip.</vt:lpstr>
      <vt:lpstr>Chahat is a bachelor who stays alone. He receives an e-mail starting that he has been shortlisted for a job with a very high salary. He applies for the job and follows the mentioned procedure. He provide his CV including personal information (bank details, address, phone number, etc). The e-mail also states that he needs to travel to a different city and stay in the mentioned hotel for two days for the interview process.</vt:lpstr>
      <vt:lpstr>Chahat reaches the mentioned venue. He see other candidate waiting in the same hotel. He is offered a welcome drink by a waiter. After having the drink Chahat starts to feel as everything is turning round. Once he wakes up, he realized that he was robbed. He back to home and notice the door lock is broken and his house was robbed too. He reach police station to report, where inspector informs that he got tricked using phishing. He regrets sharing personal information.</vt:lpstr>
      <vt:lpstr>- Beware of fake call and e-mails. - Don’t share personal details. - Always search and apply for jobs posted on authentic job portals.</vt:lpstr>
      <vt:lpstr>When an unauthorized person uses your personally identifying information, such as your name, address, Social Security Number (SSN), or credit card or bank account information to assume your identity in order to commit fraud or other criminal acts.</vt:lpstr>
      <vt:lpstr>Nikita visits a cybercafe to take print out of her work related document, from her e-mail. While print out, she access her social media and checks others e-mail. After She take print out and closes the browser windows without logging out and leaves cyber café.  After few hours  Nikita receives a notification that the password of her social account has been change. She tried to check account but unable to access.</vt:lpstr>
      <vt:lpstr>Nikita get a call from her boos starting that confidential project and files leaked on the internet by her. She loses her job due to leaking of the project and files. She regrets that she did not log out of her social account. She decide to report the police station. Inspector investigation the matter and arrests the culprit.</vt:lpstr>
      <vt:lpstr>- Use 2-step verification. - Don’t save your password in the web browser. - Register your mobile number with social networking sites. - Regular change your account password. - Always log out account </vt:lpstr>
      <vt:lpstr>Fraudsters use social media sites to advertise various scams to a large audience, posts might include anything from investment opportunities to items or services for sale.</vt:lpstr>
      <vt:lpstr>Aman likes to surf the internet and has many friends on his social media platform. One day he received one girl friend request and she start conversation. Both are liking profile picture and start calling each other after few days Aman trust that girl.  One day that requests to pay few amount (5,000) for admitted her mother. Un-aware Aman send money after few days Aman notice that girl not be online and no calls.</vt:lpstr>
      <vt:lpstr>Aman files a missing complaint at police. The inspector explain aman that is common social media crime. The inspector investigates the case and catches that girl.  He regrets trusting a random stranger on social media and giving such a large amount of money to her.</vt:lpstr>
      <vt:lpstr>- Be careful while accepting friend request. - Do not share personal details  - Keep update your friend and family about your social life.</vt:lpstr>
      <vt:lpstr>All naming services are shifting online. Most of these services can be done sitting home without physically visiting the bank. Few examples of online fraud: - Digital Payment Application - Hacking Bank Account due to Weak Password - hacking Multi-Account due to Same Password</vt:lpstr>
      <vt:lpstr>Kamal and Nitin always use digital payment application in their day to day lives. They pay house bills, grocery, and other expenditure using digitally.  They read news on TV that the server if the payment applications is hacked. Multiple account are affected and many users face financial loss due to this.  Kamal losses all the money in the account and Nitin losses only 3000/- from his account.</vt:lpstr>
      <vt:lpstr>Nitin later explains Kamal that he only kept 3000/- as his maximum transaction limit in his bank account as well as digital payment application.  As a result, the attacker could only extract that much amount from his account.</vt:lpstr>
      <vt:lpstr>- Never share your mobile unlocking password with anyone. - Use 2-step verification. - Register your personal phone number and e-mail with your bank and subscribe to notification.  - Always review transaction alert received on your registered number. - Don’t share OTP and bank PIN.</vt:lpstr>
      <vt:lpstr>In such matters, the complainant alleges that some unknown person had withdrawn money/ made transactions through his/her credit/debit cards through online purchasing.</vt:lpstr>
      <vt:lpstr>Rohan and his friends are having dinner at a restaurant. The waiter gives the bill to Rohan.  Rohan: Do you accept card payment? Waiter: Yes Sir  Rohan hands over the debit card to the waiter for payment. The waiter takes it to the billing counter where he secretly swipes the card in a skimming machine to capture card information.</vt:lpstr>
      <vt:lpstr>The skimming machine looks just like a normal payment machine.  The waiter brings the card payment machine over to Rohan for him to enter PIN. Rohan enters PIN carelessly without hiding it from the people around him.  The waiter makes a note of the PIN.  The waiter now has all the required details like account holder’s name, account number, CVV and PIN.</vt:lpstr>
      <vt:lpstr>After few days  Rohan receives as SMS starting Rs. 1000/- are withdrawn from ATM. Rohan visits Police Station where Inspector explains whole case and tell you is a victim of debit card skimming. That fraudster used your details using clone your debit card using skimming machine.  Rohan regrets being careless with the PIN.</vt:lpstr>
      <vt:lpstr>- Never share your PIN with anyone. - Look out for credit/debit card skimmer. - Always ensure that credit/debit card swipes at shopping mall, petrol pumps, etc. </vt:lpstr>
      <vt:lpstr>Cyber Tips </vt:lpstr>
      <vt:lpstr>Ministry of Home Affaire has started "Citizen Financial Cyber Fraud Reporting and management System" for prevention of money loss in case of Cyber Financial Fraud, for immediate reporting, call 155260. (24*7)  Report any adverse active or unwanted behavior to CERT-IN using e-mail: incident@cert-in.org.in and helpdesk: +911800114949.  Report National Cyber Crime Reporting Portal https://cybercrime.gov.in/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 Awareness </dc:title>
  <dc:creator>CB KALI</dc:creator>
  <cp:lastModifiedBy>Unknown User</cp:lastModifiedBy>
  <cp:revision>11</cp:revision>
  <dcterms:created xsi:type="dcterms:W3CDTF">2022-01-31T11:11:52Z</dcterms:created>
  <dcterms:modified xsi:type="dcterms:W3CDTF">2022-02-20T17:43:44Z</dcterms:modified>
</cp:coreProperties>
</file>