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8" r:id="rId3"/>
    <p:sldId id="259" r:id="rId4"/>
    <p:sldId id="260" r:id="rId5"/>
    <p:sldId id="261" r:id="rId6"/>
    <p:sldId id="264" r:id="rId7"/>
    <p:sldId id="262"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96" d="100"/>
          <a:sy n="96" d="100"/>
        </p:scale>
        <p:origin x="8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12/7/2022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12/7/2022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12/7/2022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12/7/2022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smtClean="0"/>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12/7/2022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12/7/2022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smtClean="0"/>
              <a:t>Face Mask Detection using </a:t>
            </a:r>
            <a:br>
              <a:rPr lang="en-US" dirty="0" smtClean="0"/>
            </a:br>
            <a:r>
              <a:rPr lang="en-US" dirty="0" smtClean="0"/>
              <a:t>machine learning</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9333800" y="5588501"/>
            <a:ext cx="10993546" cy="860005"/>
          </a:xfrm>
        </p:spPr>
        <p:txBody>
          <a:bodyPr>
            <a:normAutofit/>
          </a:bodyPr>
          <a:lstStyle/>
          <a:p>
            <a:r>
              <a:rPr lang="en-US" dirty="0" smtClean="0"/>
              <a:t>Submitted by:</a:t>
            </a:r>
          </a:p>
          <a:p>
            <a:r>
              <a:rPr lang="en-US" dirty="0" err="1" smtClean="0"/>
              <a:t>Abhay</a:t>
            </a:r>
            <a:r>
              <a:rPr lang="en-US" dirty="0" smtClean="0"/>
              <a:t> </a:t>
            </a:r>
            <a:r>
              <a:rPr lang="en-US" dirty="0" err="1" smtClean="0"/>
              <a:t>Bedi</a:t>
            </a:r>
            <a:r>
              <a:rPr lang="en-US" dirty="0" smtClean="0"/>
              <a:t> (102016081</a:t>
            </a:r>
            <a:r>
              <a:rPr lang="en-US" dirty="0" smtClean="0"/>
              <a:t>)</a:t>
            </a:r>
            <a:endParaRPr lang="en-US" dirty="0" smtClean="0"/>
          </a:p>
        </p:txBody>
      </p:sp>
      <p:sp>
        <p:nvSpPr>
          <p:cNvPr id="20" name="Rectangle 19">
            <a:extLst>
              <a:ext uri="{FF2B5EF4-FFF2-40B4-BE49-F238E27FC236}">
                <a16:creationId xmlns:a16="http://schemas.microsoft.com/office/drawing/2014/main" id="{E7C6334F-6411-41EC-AD7D-179EDD8B5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347" y="757814"/>
            <a:ext cx="8660357" cy="5645859"/>
          </a:xfrm>
          <a:prstGeom prst="rect">
            <a:avLst/>
          </a:prstGeom>
        </p:spPr>
      </p:pic>
    </p:spTree>
    <p:extLst>
      <p:ext uri="{BB962C8B-B14F-4D97-AF65-F5344CB8AC3E}">
        <p14:creationId xmlns:p14="http://schemas.microsoft.com/office/powerpoint/2010/main" val="392853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8052" y="734693"/>
            <a:ext cx="5651128" cy="3471548"/>
          </a:xfrm>
          <a:prstGeom prst="rect">
            <a:avLst/>
          </a:prstGeom>
        </p:spPr>
      </p:pic>
      <p:pic>
        <p:nvPicPr>
          <p:cNvPr id="5" name="Picture 4"/>
          <p:cNvPicPr>
            <a:picLocks noChangeAspect="1"/>
          </p:cNvPicPr>
          <p:nvPr/>
        </p:nvPicPr>
        <p:blipFill>
          <a:blip r:embed="rId3"/>
          <a:stretch>
            <a:fillRect/>
          </a:stretch>
        </p:blipFill>
        <p:spPr>
          <a:xfrm>
            <a:off x="5841888" y="2470467"/>
            <a:ext cx="5493715" cy="4117577"/>
          </a:xfrm>
          <a:prstGeom prst="rect">
            <a:avLst/>
          </a:prstGeom>
        </p:spPr>
      </p:pic>
    </p:spTree>
    <p:extLst>
      <p:ext uri="{BB962C8B-B14F-4D97-AF65-F5344CB8AC3E}">
        <p14:creationId xmlns:p14="http://schemas.microsoft.com/office/powerpoint/2010/main" val="31992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b="1" dirty="0"/>
              <a:t>Introduction to Face Mask Detection</a:t>
            </a:r>
          </a:p>
        </p:txBody>
      </p:sp>
      <p:sp>
        <p:nvSpPr>
          <p:cNvPr id="3" name="Content Placeholder 2"/>
          <p:cNvSpPr>
            <a:spLocks noGrp="1"/>
          </p:cNvSpPr>
          <p:nvPr>
            <p:ph idx="1"/>
          </p:nvPr>
        </p:nvSpPr>
        <p:spPr>
          <a:xfrm>
            <a:off x="581192" y="2340864"/>
            <a:ext cx="10105361" cy="3634486"/>
          </a:xfrm>
        </p:spPr>
        <p:txBody>
          <a:bodyPr/>
          <a:lstStyle/>
          <a:p>
            <a:r>
              <a:rPr lang="en-US" sz="2400" dirty="0"/>
              <a:t>Face mask detection has a range of applications from capturing the movement of the face to facial recognition which at first requires the face to be detected with very good precision. </a:t>
            </a:r>
            <a:endParaRPr lang="en-US" sz="2400" dirty="0" smtClean="0"/>
          </a:p>
          <a:p>
            <a:r>
              <a:rPr lang="en-US" sz="2400" dirty="0" smtClean="0"/>
              <a:t>Face </a:t>
            </a:r>
            <a:r>
              <a:rPr lang="en-US" sz="2400" dirty="0"/>
              <a:t>detection is more relevant today as it is not only used on images, but also in video applications like real-time surveillance and face detection in videos</a:t>
            </a:r>
            <a:r>
              <a:rPr lang="en-US" sz="2400" dirty="0" smtClean="0"/>
              <a:t>.</a:t>
            </a:r>
          </a:p>
          <a:p>
            <a:endParaRPr lang="en-IN"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6" y="1004305"/>
            <a:ext cx="11029616" cy="1188720"/>
          </a:xfrm>
        </p:spPr>
        <p:txBody>
          <a:bodyPr/>
          <a:lstStyle/>
          <a:p>
            <a:r>
              <a:rPr lang="en-US" b="1" dirty="0"/>
              <a:t>Process of Face Mask Detection with Machine Learning</a:t>
            </a:r>
            <a:br>
              <a:rPr lang="en-US" b="1" dirty="0"/>
            </a:br>
            <a:endParaRPr lang="en-IN" dirty="0"/>
          </a:p>
        </p:txBody>
      </p:sp>
      <p:sp>
        <p:nvSpPr>
          <p:cNvPr id="3" name="Content Placeholder 2"/>
          <p:cNvSpPr>
            <a:spLocks noGrp="1"/>
          </p:cNvSpPr>
          <p:nvPr>
            <p:ph idx="1"/>
          </p:nvPr>
        </p:nvSpPr>
        <p:spPr>
          <a:xfrm>
            <a:off x="485777" y="2046666"/>
            <a:ext cx="11029615" cy="3634486"/>
          </a:xfrm>
        </p:spPr>
        <p:txBody>
          <a:bodyPr>
            <a:normAutofit/>
          </a:bodyPr>
          <a:lstStyle/>
          <a:p>
            <a:r>
              <a:rPr lang="en-US" sz="2400" dirty="0"/>
              <a:t>Step 1: Extract face data for training.</a:t>
            </a:r>
          </a:p>
          <a:p>
            <a:r>
              <a:rPr lang="en-US" sz="2400" dirty="0"/>
              <a:t>Step 2: Train the classifier to classify faces in mask or labels without a mask.</a:t>
            </a:r>
          </a:p>
          <a:p>
            <a:r>
              <a:rPr lang="en-US" sz="2400" dirty="0"/>
              <a:t>Step 3: Detect faces while testing data </a:t>
            </a:r>
            <a:r>
              <a:rPr lang="en-US" sz="2400" dirty="0" smtClean="0"/>
              <a:t>using </a:t>
            </a:r>
            <a:r>
              <a:rPr lang="en-US" sz="2400" dirty="0" smtClean="0">
                <a:ln w="0"/>
                <a:solidFill>
                  <a:schemeClr val="tx1"/>
                </a:solidFill>
                <a:effectLst>
                  <a:outerShdw blurRad="38100" dist="19050" dir="2700000" algn="tl" rotWithShape="0">
                    <a:schemeClr val="dk1">
                      <a:alpha val="40000"/>
                    </a:schemeClr>
                  </a:outerShdw>
                </a:effectLst>
              </a:rPr>
              <a:t>SSD face detector</a:t>
            </a:r>
            <a:r>
              <a:rPr lang="en-US" sz="2400" dirty="0" smtClean="0"/>
              <a:t>.</a:t>
            </a:r>
            <a:endParaRPr lang="en-US" sz="2400" dirty="0"/>
          </a:p>
          <a:p>
            <a:r>
              <a:rPr lang="en-US" sz="2400" dirty="0"/>
              <a:t>Step 4: Using the trained classifier, classify the </a:t>
            </a:r>
            <a:r>
              <a:rPr lang="en-US" sz="2400" dirty="0" smtClean="0"/>
              <a:t>detected </a:t>
            </a:r>
            <a:r>
              <a:rPr lang="en-US" sz="2400" dirty="0"/>
              <a:t>faces.</a:t>
            </a:r>
          </a:p>
        </p:txBody>
      </p:sp>
    </p:spTree>
    <p:extLst>
      <p:ext uri="{BB962C8B-B14F-4D97-AF65-F5344CB8AC3E}">
        <p14:creationId xmlns:p14="http://schemas.microsoft.com/office/powerpoint/2010/main" val="2847080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SSD FACE DETECTOR</a:t>
            </a:r>
            <a:endParaRPr lang="en-IN" dirty="0"/>
          </a:p>
        </p:txBody>
      </p:sp>
      <p:sp>
        <p:nvSpPr>
          <p:cNvPr id="3" name="Content Placeholder 2"/>
          <p:cNvSpPr>
            <a:spLocks noGrp="1"/>
          </p:cNvSpPr>
          <p:nvPr>
            <p:ph idx="1"/>
          </p:nvPr>
        </p:nvSpPr>
        <p:spPr/>
        <p:txBody>
          <a:bodyPr>
            <a:normAutofit/>
          </a:bodyPr>
          <a:lstStyle/>
          <a:p>
            <a:r>
              <a:rPr lang="en-US" sz="2400" dirty="0"/>
              <a:t>Single Shot </a:t>
            </a:r>
            <a:r>
              <a:rPr lang="en-US" sz="2400" dirty="0" err="1"/>
              <a:t>Multibox</a:t>
            </a:r>
            <a:r>
              <a:rPr lang="en-US" sz="2400" dirty="0"/>
              <a:t> </a:t>
            </a:r>
            <a:r>
              <a:rPr lang="en-US" sz="2400" dirty="0" smtClean="0"/>
              <a:t>Detector- is </a:t>
            </a:r>
            <a:r>
              <a:rPr lang="en-US" sz="2400" dirty="0"/>
              <a:t>a technique used to detect objects in images using a single deep neural network</a:t>
            </a:r>
            <a:r>
              <a:rPr lang="en-US" sz="2400" dirty="0" smtClean="0"/>
              <a:t>.</a:t>
            </a:r>
          </a:p>
          <a:p>
            <a:r>
              <a:rPr lang="en-US" sz="2400" dirty="0"/>
              <a:t>It is used for </a:t>
            </a:r>
            <a:r>
              <a:rPr lang="en-US" sz="2400" dirty="0" smtClean="0"/>
              <a:t>the </a:t>
            </a:r>
            <a:r>
              <a:rPr lang="en-US" sz="2400" dirty="0"/>
              <a:t>detection of objects in an image. Using a basic architecture of the VGG-16 architecture, the SSD can outperform other object detectors such as YOLO and Faster R-CNN in terms of speed and accuracy</a:t>
            </a:r>
            <a:endParaRPr lang="en-IN" sz="2400" dirty="0"/>
          </a:p>
        </p:txBody>
      </p:sp>
    </p:spTree>
    <p:extLst>
      <p:ext uri="{BB962C8B-B14F-4D97-AF65-F5344CB8AC3E}">
        <p14:creationId xmlns:p14="http://schemas.microsoft.com/office/powerpoint/2010/main" val="4124798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Simpler representation of how </a:t>
            </a:r>
            <a:r>
              <a:rPr lang="en-IN" dirty="0" err="1" smtClean="0"/>
              <a:t>ssd</a:t>
            </a:r>
            <a:r>
              <a:rPr lang="en-IN" dirty="0" smtClean="0"/>
              <a:t> works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267" y="2938130"/>
            <a:ext cx="4244860" cy="2358256"/>
          </a:xfrm>
        </p:spPr>
      </p:pic>
      <p:sp>
        <p:nvSpPr>
          <p:cNvPr id="5" name="TextBox 4"/>
          <p:cNvSpPr txBox="1"/>
          <p:nvPr/>
        </p:nvSpPr>
        <p:spPr>
          <a:xfrm>
            <a:off x="1261015" y="5296386"/>
            <a:ext cx="2885213" cy="369332"/>
          </a:xfrm>
          <a:prstGeom prst="rect">
            <a:avLst/>
          </a:prstGeom>
          <a:noFill/>
        </p:spPr>
        <p:txBody>
          <a:bodyPr wrap="none" rtlCol="0">
            <a:spAutoFit/>
          </a:bodyPr>
          <a:lstStyle/>
          <a:p>
            <a:r>
              <a:rPr lang="en-IN" dirty="0" smtClean="0"/>
              <a:t>All classified as cats by SSD</a:t>
            </a:r>
            <a:endParaRPr lang="en-IN" dirty="0"/>
          </a:p>
        </p:txBody>
      </p:sp>
      <p:sp>
        <p:nvSpPr>
          <p:cNvPr id="7" name="Rectangle 6"/>
          <p:cNvSpPr/>
          <p:nvPr/>
        </p:nvSpPr>
        <p:spPr>
          <a:xfrm>
            <a:off x="5433109" y="2938130"/>
            <a:ext cx="6096000" cy="2031325"/>
          </a:xfrm>
          <a:prstGeom prst="rect">
            <a:avLst/>
          </a:prstGeom>
        </p:spPr>
        <p:txBody>
          <a:bodyPr>
            <a:spAutoFit/>
          </a:bodyPr>
          <a:lstStyle/>
          <a:p>
            <a:pPr>
              <a:buFont typeface="Arial" panose="020B0604020202020204" pitchFamily="34" charset="0"/>
              <a:buChar char="•"/>
            </a:pPr>
            <a:r>
              <a:rPr lang="en-US" b="1" dirty="0">
                <a:solidFill>
                  <a:srgbClr val="292929"/>
                </a:solidFill>
                <a:latin typeface="source-serif-pro"/>
              </a:rPr>
              <a:t>Single Shot: </a:t>
            </a:r>
            <a:r>
              <a:rPr lang="en-US" dirty="0">
                <a:solidFill>
                  <a:srgbClr val="292929"/>
                </a:solidFill>
                <a:latin typeface="source-serif-pro"/>
              </a:rPr>
              <a:t>this means that the tasks of object localization and classification</a:t>
            </a:r>
            <a:r>
              <a:rPr lang="en-US" i="1" dirty="0">
                <a:solidFill>
                  <a:srgbClr val="292929"/>
                </a:solidFill>
                <a:latin typeface="source-serif-pro"/>
              </a:rPr>
              <a:t> </a:t>
            </a:r>
            <a:r>
              <a:rPr lang="en-US" dirty="0">
                <a:solidFill>
                  <a:srgbClr val="292929"/>
                </a:solidFill>
                <a:latin typeface="source-serif-pro"/>
              </a:rPr>
              <a:t>are done in a </a:t>
            </a:r>
            <a:r>
              <a:rPr lang="en-US" i="1" dirty="0">
                <a:solidFill>
                  <a:srgbClr val="292929"/>
                </a:solidFill>
                <a:latin typeface="source-serif-pro"/>
              </a:rPr>
              <a:t>single</a:t>
            </a:r>
            <a:r>
              <a:rPr lang="en-US" dirty="0">
                <a:solidFill>
                  <a:srgbClr val="292929"/>
                </a:solidFill>
                <a:latin typeface="source-serif-pro"/>
              </a:rPr>
              <a:t> </a:t>
            </a:r>
            <a:r>
              <a:rPr lang="en-US" i="1" dirty="0">
                <a:solidFill>
                  <a:srgbClr val="292929"/>
                </a:solidFill>
                <a:latin typeface="source-serif-pro"/>
              </a:rPr>
              <a:t>forward pass </a:t>
            </a:r>
            <a:r>
              <a:rPr lang="en-US" dirty="0">
                <a:solidFill>
                  <a:srgbClr val="292929"/>
                </a:solidFill>
                <a:latin typeface="source-serif-pro"/>
              </a:rPr>
              <a:t>of the network</a:t>
            </a:r>
          </a:p>
          <a:p>
            <a:pPr>
              <a:buFont typeface="Arial" panose="020B0604020202020204" pitchFamily="34" charset="0"/>
              <a:buChar char="•"/>
            </a:pPr>
            <a:r>
              <a:rPr lang="en-US" b="1" dirty="0" err="1">
                <a:solidFill>
                  <a:srgbClr val="292929"/>
                </a:solidFill>
                <a:latin typeface="source-serif-pro"/>
              </a:rPr>
              <a:t>MultiBox</a:t>
            </a:r>
            <a:r>
              <a:rPr lang="en-US" b="1" dirty="0">
                <a:solidFill>
                  <a:srgbClr val="292929"/>
                </a:solidFill>
                <a:latin typeface="source-serif-pro"/>
              </a:rPr>
              <a:t>: </a:t>
            </a:r>
            <a:r>
              <a:rPr lang="en-US" dirty="0">
                <a:solidFill>
                  <a:srgbClr val="292929"/>
                </a:solidFill>
                <a:latin typeface="source-serif-pro"/>
              </a:rPr>
              <a:t>this is the name of a technique for bounding box regression </a:t>
            </a:r>
          </a:p>
          <a:p>
            <a:pPr>
              <a:buFont typeface="Arial" panose="020B0604020202020204" pitchFamily="34" charset="0"/>
              <a:buChar char="•"/>
            </a:pPr>
            <a:r>
              <a:rPr lang="en-US" b="1" dirty="0" smtClean="0">
                <a:solidFill>
                  <a:srgbClr val="292929"/>
                </a:solidFill>
                <a:latin typeface="source-serif-pro"/>
              </a:rPr>
              <a:t>Detector</a:t>
            </a:r>
            <a:r>
              <a:rPr lang="en-US" b="1" dirty="0">
                <a:solidFill>
                  <a:srgbClr val="292929"/>
                </a:solidFill>
                <a:latin typeface="source-serif-pro"/>
              </a:rPr>
              <a:t>: </a:t>
            </a:r>
            <a:r>
              <a:rPr lang="en-US" dirty="0">
                <a:solidFill>
                  <a:srgbClr val="292929"/>
                </a:solidFill>
                <a:latin typeface="source-serif-pro"/>
              </a:rPr>
              <a:t>The network is an object detector that also classifies those detected objects</a:t>
            </a:r>
            <a:endParaRPr lang="en-US" b="0" i="0" dirty="0">
              <a:solidFill>
                <a:srgbClr val="292929"/>
              </a:solidFill>
              <a:effectLst/>
              <a:latin typeface="source-serif-pro"/>
            </a:endParaRPr>
          </a:p>
        </p:txBody>
      </p:sp>
    </p:spTree>
    <p:extLst>
      <p:ext uri="{BB962C8B-B14F-4D97-AF65-F5344CB8AC3E}">
        <p14:creationId xmlns:p14="http://schemas.microsoft.com/office/powerpoint/2010/main" val="420401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a:t>
            </a:r>
            <a:r>
              <a:rPr lang="en-IN" dirty="0" err="1" smtClean="0"/>
              <a:t>ssd</a:t>
            </a:r>
            <a:r>
              <a:rPr lang="en-IN" dirty="0" smtClean="0"/>
              <a:t> over r-</a:t>
            </a:r>
            <a:r>
              <a:rPr lang="en-IN" dirty="0" err="1" smtClean="0"/>
              <a:t>cnn</a:t>
            </a:r>
            <a:r>
              <a:rPr lang="en-IN" dirty="0" smtClean="0"/>
              <a:t> and yolo</a:t>
            </a:r>
            <a:endParaRPr lang="en-IN" dirty="0"/>
          </a:p>
        </p:txBody>
      </p:sp>
      <p:sp>
        <p:nvSpPr>
          <p:cNvPr id="3" name="Content Placeholder 2"/>
          <p:cNvSpPr>
            <a:spLocks noGrp="1"/>
          </p:cNvSpPr>
          <p:nvPr>
            <p:ph idx="1"/>
          </p:nvPr>
        </p:nvSpPr>
        <p:spPr/>
        <p:txBody>
          <a:bodyPr>
            <a:normAutofit lnSpcReduction="10000"/>
          </a:bodyPr>
          <a:lstStyle/>
          <a:p>
            <a:r>
              <a:rPr lang="en-US" dirty="0"/>
              <a:t>By victimization SSD, we tend to solely have to be compelled to take one single shot to sight multiple objects inside the image, whereas regional proposal network (RPN) primarily based approaches like R-CNN series want 2 </a:t>
            </a:r>
            <a:r>
              <a:rPr lang="en-US" dirty="0" smtClean="0"/>
              <a:t>shots, </a:t>
            </a:r>
            <a:r>
              <a:rPr lang="en-US" dirty="0"/>
              <a:t>one for generating region proposals, one for police work the article of every proposal</a:t>
            </a:r>
            <a:r>
              <a:rPr lang="en-US" dirty="0" smtClean="0"/>
              <a:t>.</a:t>
            </a:r>
          </a:p>
          <a:p>
            <a:r>
              <a:rPr lang="en-US" dirty="0"/>
              <a:t>SSD not only uses one grid, but a combination of different sizes to better detect objects at any size</a:t>
            </a:r>
            <a:r>
              <a:rPr lang="en-US" dirty="0" smtClean="0"/>
              <a:t>.</a:t>
            </a:r>
          </a:p>
          <a:p>
            <a:endParaRPr lang="en-US" dirty="0"/>
          </a:p>
          <a:p>
            <a:r>
              <a:rPr lang="en-US" dirty="0"/>
              <a:t>YOLO struggles to localize objects properly compared with quick R-CNN.YOLO has fewer background errors. quick R-CNN has </a:t>
            </a:r>
            <a:r>
              <a:rPr lang="en-US" dirty="0" smtClean="0"/>
              <a:t>13.6</a:t>
            </a:r>
            <a:r>
              <a:rPr lang="en-US" dirty="0"/>
              <a:t>% that the highest detections square measure false positive</a:t>
            </a:r>
            <a:r>
              <a:rPr lang="en-US" dirty="0" smtClean="0"/>
              <a:t>.</a:t>
            </a:r>
          </a:p>
          <a:p>
            <a:endParaRPr lang="en-US" dirty="0" smtClean="0"/>
          </a:p>
          <a:p>
            <a:r>
              <a:rPr lang="en-US" dirty="0"/>
              <a:t>SSD, a single-shot detector for multiple classes that’s quicker than the previous progressive for single-shot detectors (YOLO), and considerably a lot of correct, really as correct as slower techniques that perform express region proposals and pooling (including quicker R-CNN).</a:t>
            </a:r>
            <a:endParaRPr lang="en-IN" dirty="0"/>
          </a:p>
        </p:txBody>
      </p:sp>
    </p:spTree>
    <p:extLst>
      <p:ext uri="{BB962C8B-B14F-4D97-AF65-F5344CB8AC3E}">
        <p14:creationId xmlns:p14="http://schemas.microsoft.com/office/powerpoint/2010/main" val="1897891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for the project</a:t>
            </a:r>
            <a:endParaRPr lang="en-IN" dirty="0"/>
          </a:p>
        </p:txBody>
      </p:sp>
      <p:sp>
        <p:nvSpPr>
          <p:cNvPr id="3" name="Content Placeholder 2"/>
          <p:cNvSpPr>
            <a:spLocks noGrp="1"/>
          </p:cNvSpPr>
          <p:nvPr>
            <p:ph idx="1"/>
          </p:nvPr>
        </p:nvSpPr>
        <p:spPr/>
        <p:txBody>
          <a:bodyPr/>
          <a:lstStyle/>
          <a:p>
            <a:r>
              <a:rPr lang="en-IN" dirty="0" smtClean="0"/>
              <a:t>To ensure detection capabilities of our model are as close to perfection as possible, we’ve taken a dataset of over 2340 images(2.5GB) of subjects wearing and not wearing a mask all without a face tag. </a:t>
            </a:r>
          </a:p>
          <a:p>
            <a:r>
              <a:rPr lang="en-IN" dirty="0" smtClean="0"/>
              <a:t>We’ve also taken into consideration that all our subjects belong to different regions/countries to ensure our trained model works well for all face types.</a:t>
            </a:r>
          </a:p>
          <a:p>
            <a:r>
              <a:rPr lang="en-US" dirty="0"/>
              <a:t>T</a:t>
            </a:r>
            <a:r>
              <a:rPr lang="en-US" dirty="0" smtClean="0"/>
              <a:t>he </a:t>
            </a:r>
            <a:r>
              <a:rPr lang="en-US" dirty="0"/>
              <a:t>whole system works well for faces that have spatial dominance. But fails in the case of images where the faces are small and take up less space in the overall image.</a:t>
            </a:r>
            <a:r>
              <a:rPr lang="en-IN" dirty="0" smtClean="0"/>
              <a:t> </a:t>
            </a:r>
            <a:endParaRPr lang="en-IN" dirty="0"/>
          </a:p>
        </p:txBody>
      </p:sp>
    </p:spTree>
    <p:extLst>
      <p:ext uri="{BB962C8B-B14F-4D97-AF65-F5344CB8AC3E}">
        <p14:creationId xmlns:p14="http://schemas.microsoft.com/office/powerpoint/2010/main" val="3661601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Breakdown of the project</a:t>
            </a:r>
            <a:endParaRPr lang="en-IN" dirty="0"/>
          </a:p>
        </p:txBody>
      </p:sp>
      <p:sp>
        <p:nvSpPr>
          <p:cNvPr id="3" name="Content Placeholder 2"/>
          <p:cNvSpPr>
            <a:spLocks noGrp="1"/>
          </p:cNvSpPr>
          <p:nvPr>
            <p:ph idx="1"/>
          </p:nvPr>
        </p:nvSpPr>
        <p:spPr>
          <a:xfrm>
            <a:off x="581192" y="2028825"/>
            <a:ext cx="11029615" cy="3946525"/>
          </a:xfrm>
        </p:spPr>
        <p:txBody>
          <a:bodyPr/>
          <a:lstStyle/>
          <a:p>
            <a:pPr marL="0" indent="0">
              <a:buNone/>
            </a:pPr>
            <a:r>
              <a:rPr lang="en-IN" dirty="0" smtClean="0"/>
              <a:t>Helper functions:</a:t>
            </a:r>
            <a:br>
              <a:rPr lang="en-IN" dirty="0" smtClean="0"/>
            </a:br>
            <a:r>
              <a:rPr lang="en-IN" dirty="0" smtClean="0"/>
              <a:t>1.</a:t>
            </a:r>
            <a:r>
              <a:rPr lang="en-US" dirty="0"/>
              <a:t> The </a:t>
            </a:r>
            <a:r>
              <a:rPr lang="en-US" dirty="0" err="1"/>
              <a:t>getJSON</a:t>
            </a:r>
            <a:r>
              <a:rPr lang="en-US" dirty="0"/>
              <a:t> function retrieves the </a:t>
            </a:r>
            <a:r>
              <a:rPr lang="en-US" dirty="0" err="1"/>
              <a:t>json</a:t>
            </a:r>
            <a:r>
              <a:rPr lang="en-US" dirty="0"/>
              <a:t> file containing the bounding box data in the training </a:t>
            </a:r>
            <a:r>
              <a:rPr lang="en-US" dirty="0" smtClean="0"/>
              <a:t>dataset: (</a:t>
            </a:r>
            <a:r>
              <a:rPr lang="en-US" dirty="0"/>
              <a:t>border's coordinates that enclose an </a:t>
            </a:r>
            <a:r>
              <a:rPr lang="en-US" dirty="0" smtClean="0"/>
              <a:t>image)</a:t>
            </a:r>
          </a:p>
          <a:p>
            <a:pPr marL="0" indent="0">
              <a:buNone/>
            </a:pPr>
            <a:endParaRPr lang="en-US" dirty="0"/>
          </a:p>
          <a:p>
            <a:pPr marL="0" indent="0">
              <a:buNone/>
            </a:pPr>
            <a:r>
              <a:rPr lang="en-IN" dirty="0" smtClean="0"/>
              <a:t>2. </a:t>
            </a:r>
            <a:r>
              <a:rPr lang="en-US" dirty="0" smtClean="0"/>
              <a:t>The </a:t>
            </a:r>
            <a:r>
              <a:rPr lang="en-US" dirty="0" err="1"/>
              <a:t>adjust_gamma</a:t>
            </a:r>
            <a:r>
              <a:rPr lang="en-US" dirty="0"/>
              <a:t> function is a non-linear operation used to encode and decode luminance or </a:t>
            </a:r>
            <a:r>
              <a:rPr lang="en-US" dirty="0" err="1"/>
              <a:t>tristimulus</a:t>
            </a:r>
            <a:r>
              <a:rPr lang="en-US" dirty="0"/>
              <a:t> values in video or still image systems. Simply put, it is used to </a:t>
            </a:r>
            <a:r>
              <a:rPr lang="en-US" dirty="0" err="1"/>
              <a:t>instil</a:t>
            </a:r>
            <a:r>
              <a:rPr lang="en-US" dirty="0"/>
              <a:t> a little bit of light into the image (If gamma &lt;1, the image will shift to the darker end of the spectrum and when gamma&gt; 1, there will be more light in the image)</a:t>
            </a:r>
            <a:endParaRPr lang="en-IN" dirty="0" smtClean="0"/>
          </a:p>
        </p:txBody>
      </p:sp>
    </p:spTree>
    <p:extLst>
      <p:ext uri="{BB962C8B-B14F-4D97-AF65-F5344CB8AC3E}">
        <p14:creationId xmlns:p14="http://schemas.microsoft.com/office/powerpoint/2010/main" val="168515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214" y="-32231"/>
            <a:ext cx="11029616" cy="1188720"/>
          </a:xfrm>
        </p:spPr>
        <p:txBody>
          <a:bodyPr/>
          <a:lstStyle/>
          <a:p>
            <a:r>
              <a:rPr lang="en-IN" dirty="0" smtClean="0"/>
              <a:t>Accuracy of the trained model</a:t>
            </a:r>
            <a:endParaRPr lang="en-IN" dirty="0"/>
          </a:p>
        </p:txBody>
      </p:sp>
      <p:sp>
        <p:nvSpPr>
          <p:cNvPr id="3" name="Content Placeholder 2"/>
          <p:cNvSpPr>
            <a:spLocks noGrp="1"/>
          </p:cNvSpPr>
          <p:nvPr>
            <p:ph idx="1"/>
          </p:nvPr>
        </p:nvSpPr>
        <p:spPr>
          <a:xfrm>
            <a:off x="294942" y="-233001"/>
            <a:ext cx="11029615" cy="3634486"/>
          </a:xfrm>
        </p:spPr>
        <p:txBody>
          <a:bodyPr/>
          <a:lstStyle/>
          <a:p>
            <a:r>
              <a:rPr lang="en-IN" dirty="0" smtClean="0"/>
              <a:t>After 50 epochs (iterations) of analysing and training upon the dataset, the model gave the following accuracy:</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650" y="1789522"/>
            <a:ext cx="8213698" cy="4568869"/>
          </a:xfrm>
          <a:prstGeom prst="rect">
            <a:avLst/>
          </a:prstGeom>
        </p:spPr>
      </p:pic>
    </p:spTree>
    <p:extLst>
      <p:ext uri="{BB962C8B-B14F-4D97-AF65-F5344CB8AC3E}">
        <p14:creationId xmlns:p14="http://schemas.microsoft.com/office/powerpoint/2010/main" val="4250783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509</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Franklin Gothic Book</vt:lpstr>
      <vt:lpstr>Franklin Gothic Demi</vt:lpstr>
      <vt:lpstr>source-serif-pro</vt:lpstr>
      <vt:lpstr>Wingdings 2</vt:lpstr>
      <vt:lpstr>DividendVTI</vt:lpstr>
      <vt:lpstr>Face Mask Detection using  machine learning</vt:lpstr>
      <vt:lpstr>Introduction to Face Mask Detection</vt:lpstr>
      <vt:lpstr>Process of Face Mask Detection with Machine Learning </vt:lpstr>
      <vt:lpstr>SSD FACE DETECTOR</vt:lpstr>
      <vt:lpstr>Simpler representation of how ssd works</vt:lpstr>
      <vt:lpstr>Why ssd over r-cnn and yolo</vt:lpstr>
      <vt:lpstr>Dataset for the project</vt:lpstr>
      <vt:lpstr>Breakdown of the project</vt:lpstr>
      <vt:lpstr>Accuracy of the trained model</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2022-11-03T20:28:10Z</dcterms:created>
  <dcterms:modified xsi:type="dcterms:W3CDTF">2022-12-06T19:54:54Z</dcterms:modified>
</cp:coreProperties>
</file>