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9" r:id="rId4"/>
    <p:sldId id="270" r:id="rId5"/>
    <p:sldId id="258" r:id="rId6"/>
    <p:sldId id="259" r:id="rId7"/>
    <p:sldId id="260" r:id="rId8"/>
    <p:sldId id="261" r:id="rId9"/>
    <p:sldId id="262" r:id="rId10"/>
    <p:sldId id="263" r:id="rId11"/>
    <p:sldId id="264" r:id="rId12"/>
    <p:sldId id="265" r:id="rId13"/>
    <p:sldId id="266"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23C58F-B4E8-4EAC-A6FC-4E8482DE872C}" type="datetimeFigureOut">
              <a:rPr lang="en-US" smtClean="0"/>
              <a:pPr/>
              <a:t>5/15/2021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76E7D-00B5-4021-B4EA-2680ACF4BA6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1C76E7D-00B5-4021-B4EA-2680ACF4BA6F}"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427474-2440-4D84-AFF5-CA38FAC8D4F1}" type="datetimeFigureOut">
              <a:rPr lang="en-US" smtClean="0"/>
              <a:pPr/>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13152-92FC-426B-86C5-B47A2425FE5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427474-2440-4D84-AFF5-CA38FAC8D4F1}" type="datetimeFigureOut">
              <a:rPr lang="en-US" smtClean="0"/>
              <a:pPr/>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13152-92FC-426B-86C5-B47A2425FE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427474-2440-4D84-AFF5-CA38FAC8D4F1}" type="datetimeFigureOut">
              <a:rPr lang="en-US" smtClean="0"/>
              <a:pPr/>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13152-92FC-426B-86C5-B47A2425FE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427474-2440-4D84-AFF5-CA38FAC8D4F1}" type="datetimeFigureOut">
              <a:rPr lang="en-US" smtClean="0"/>
              <a:pPr/>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13152-92FC-426B-86C5-B47A2425FE5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427474-2440-4D84-AFF5-CA38FAC8D4F1}" type="datetimeFigureOut">
              <a:rPr lang="en-US" smtClean="0"/>
              <a:pPr/>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13152-92FC-426B-86C5-B47A2425FE5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427474-2440-4D84-AFF5-CA38FAC8D4F1}" type="datetimeFigureOut">
              <a:rPr lang="en-US" smtClean="0"/>
              <a:pPr/>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13152-92FC-426B-86C5-B47A2425FE5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427474-2440-4D84-AFF5-CA38FAC8D4F1}" type="datetimeFigureOut">
              <a:rPr lang="en-US" smtClean="0"/>
              <a:pPr/>
              <a:t>5/15/2021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13152-92FC-426B-86C5-B47A2425FE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427474-2440-4D84-AFF5-CA38FAC8D4F1}" type="datetimeFigureOut">
              <a:rPr lang="en-US" smtClean="0"/>
              <a:pPr/>
              <a:t>5/15/2021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13152-92FC-426B-86C5-B47A2425FE5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427474-2440-4D84-AFF5-CA38FAC8D4F1}" type="datetimeFigureOut">
              <a:rPr lang="en-US" smtClean="0"/>
              <a:pPr/>
              <a:t>5/15/2021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13152-92FC-426B-86C5-B47A2425FE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427474-2440-4D84-AFF5-CA38FAC8D4F1}" type="datetimeFigureOut">
              <a:rPr lang="en-US" smtClean="0"/>
              <a:pPr/>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13152-92FC-426B-86C5-B47A2425FE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427474-2440-4D84-AFF5-CA38FAC8D4F1}" type="datetimeFigureOut">
              <a:rPr lang="en-US" smtClean="0"/>
              <a:pPr/>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13152-92FC-426B-86C5-B47A2425FE5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27474-2440-4D84-AFF5-CA38FAC8D4F1}" type="datetimeFigureOut">
              <a:rPr lang="en-US" smtClean="0"/>
              <a:pPr/>
              <a:t>5/15/2021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13152-92FC-426B-86C5-B47A2425FE5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digitalvidya.com/blog/natural-language-processing-with-python"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700" dirty="0">
                <a:latin typeface="Algerian" pitchFamily="82" charset="0"/>
              </a:rPr>
              <a:t>PROJECT ON </a:t>
            </a:r>
            <a:r>
              <a:rPr lang="en-US" dirty="0"/>
              <a:t/>
            </a:r>
            <a:br>
              <a:rPr lang="en-US" dirty="0"/>
            </a:br>
            <a:r>
              <a:rPr lang="en-US" dirty="0"/>
              <a:t> </a:t>
            </a:r>
            <a:br>
              <a:rPr lang="en-US" dirty="0"/>
            </a:br>
            <a:r>
              <a:rPr lang="en-US" sz="4900" b="1" dirty="0" smtClean="0">
                <a:solidFill>
                  <a:srgbClr val="FF0000"/>
                </a:solidFill>
              </a:rPr>
              <a:t>TWITTER  DATA </a:t>
            </a:r>
            <a:r>
              <a:rPr lang="en-US" sz="4900" b="1" dirty="0" smtClean="0">
                <a:solidFill>
                  <a:srgbClr val="FF0000"/>
                </a:solidFill>
              </a:rPr>
              <a:t>SENTIMENT </a:t>
            </a:r>
            <a:r>
              <a:rPr lang="en-US" sz="4900" b="1" dirty="0" smtClean="0">
                <a:solidFill>
                  <a:srgbClr val="FF0000"/>
                </a:solidFill>
              </a:rPr>
              <a:t>ANALYSIS</a:t>
            </a:r>
            <a:endParaRPr lang="en-US" sz="49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158" y="214290"/>
            <a:ext cx="2063064"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STEP 3</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3074" name="Picture 2" descr="C:\Users\Admin\OneDrive\Pictures\Screenshots\Screenshot (14).png"/>
          <p:cNvPicPr>
            <a:picLocks noChangeAspect="1" noChangeArrowheads="1"/>
          </p:cNvPicPr>
          <p:nvPr/>
        </p:nvPicPr>
        <p:blipFill>
          <a:blip r:embed="rId3"/>
          <a:srcRect/>
          <a:stretch>
            <a:fillRect/>
          </a:stretch>
        </p:blipFill>
        <p:spPr bwMode="auto">
          <a:xfrm>
            <a:off x="357158" y="1500174"/>
            <a:ext cx="8358246" cy="514353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dmin\OneDrive\Pictures\Screenshots\Screenshot (15).png"/>
          <p:cNvPicPr>
            <a:picLocks noChangeAspect="1" noChangeArrowheads="1"/>
          </p:cNvPicPr>
          <p:nvPr/>
        </p:nvPicPr>
        <p:blipFill>
          <a:blip r:embed="rId2"/>
          <a:srcRect/>
          <a:stretch>
            <a:fillRect/>
          </a:stretch>
        </p:blipFill>
        <p:spPr bwMode="auto">
          <a:xfrm>
            <a:off x="357158" y="928670"/>
            <a:ext cx="8429684" cy="4714908"/>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dmin\OneDrive\Pictures\Screenshots\Screenshot (16).png"/>
          <p:cNvPicPr>
            <a:picLocks noChangeAspect="1" noChangeArrowheads="1"/>
          </p:cNvPicPr>
          <p:nvPr/>
        </p:nvPicPr>
        <p:blipFill>
          <a:blip r:embed="rId2"/>
          <a:srcRect/>
          <a:stretch>
            <a:fillRect/>
          </a:stretch>
        </p:blipFill>
        <p:spPr bwMode="auto">
          <a:xfrm>
            <a:off x="571472" y="714356"/>
            <a:ext cx="8286808" cy="4929198"/>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285728"/>
            <a:ext cx="2063065"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STEP 4</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6146" name="Picture 2" descr="C:\Users\Admin\OneDrive\Pictures\Screenshots\Screenshot (18).png"/>
          <p:cNvPicPr>
            <a:picLocks noChangeAspect="1" noChangeArrowheads="1"/>
          </p:cNvPicPr>
          <p:nvPr/>
        </p:nvPicPr>
        <p:blipFill>
          <a:blip r:embed="rId2"/>
          <a:srcRect/>
          <a:stretch>
            <a:fillRect/>
          </a:stretch>
        </p:blipFill>
        <p:spPr bwMode="auto">
          <a:xfrm>
            <a:off x="214282" y="1928802"/>
            <a:ext cx="8715468" cy="4429132"/>
          </a:xfrm>
          <a:prstGeom prst="rect">
            <a:avLst/>
          </a:prstGeom>
          <a:noFill/>
        </p:spPr>
      </p:pic>
      <p:pic>
        <p:nvPicPr>
          <p:cNvPr id="6147" name="Picture 3" descr="C:\Users\Admin\OneDrive\Pictures\Screenshots\Screenshot (17).png"/>
          <p:cNvPicPr>
            <a:picLocks noChangeAspect="1" noChangeArrowheads="1"/>
          </p:cNvPicPr>
          <p:nvPr/>
        </p:nvPicPr>
        <p:blipFill>
          <a:blip r:embed="rId3"/>
          <a:srcRect/>
          <a:stretch>
            <a:fillRect/>
          </a:stretch>
        </p:blipFill>
        <p:spPr bwMode="auto">
          <a:xfrm>
            <a:off x="214282" y="1928802"/>
            <a:ext cx="8715468" cy="4429132"/>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496"/>
            <a:ext cx="8229600" cy="1143000"/>
          </a:xfrm>
        </p:spPr>
        <p:txBody>
          <a:bodyPr>
            <a:noAutofit/>
          </a:bodyPr>
          <a:lstStyle/>
          <a:p>
            <a:r>
              <a:rPr lang="en-US" sz="2400" dirty="0" smtClean="0"/>
              <a:t/>
            </a:r>
            <a:br>
              <a:rPr lang="en-US" sz="2400" dirty="0" smtClean="0"/>
            </a:br>
            <a:r>
              <a:rPr lang="en-US" sz="2400" dirty="0" smtClean="0"/>
              <a:t/>
            </a:r>
            <a:br>
              <a:rPr lang="en-US" sz="2400" dirty="0" smtClean="0"/>
            </a:br>
            <a:r>
              <a:rPr lang="en-US" sz="2400" dirty="0" smtClean="0"/>
              <a:t>In </a:t>
            </a:r>
            <a:r>
              <a:rPr lang="en-US" sz="2400" dirty="0" smtClean="0"/>
              <a:t>this Project we aim to serve a processed twitter tweet database to frontend third party visualization applications. Text analysis focused on processing the tweets to extract information from the raw data of tweet, which can benefit the application in projecting more information to the user, in terms of usability and exploring text-engineered data. In delivering a quality solution we conducted early tests on the application proto-type, which is very useful to learn from mistakes and resolved the issues.</a:t>
            </a:r>
            <a:endParaRPr lang="en-US" sz="2400" dirty="0"/>
          </a:p>
        </p:txBody>
      </p:sp>
      <p:sp>
        <p:nvSpPr>
          <p:cNvPr id="4" name="Rectangle 3"/>
          <p:cNvSpPr/>
          <p:nvPr/>
        </p:nvSpPr>
        <p:spPr>
          <a:xfrm>
            <a:off x="2786050" y="785794"/>
            <a:ext cx="4003468"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CONCLUSION</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00298" y="2500306"/>
            <a:ext cx="3630738" cy="923330"/>
          </a:xfrm>
          <a:prstGeom prst="rect">
            <a:avLst/>
          </a:prstGeom>
          <a:noFill/>
        </p:spPr>
        <p:txBody>
          <a:bodyPr wrap="squar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428604"/>
            <a:ext cx="7772400" cy="1470025"/>
          </a:xfrm>
        </p:spPr>
        <p:txBody>
          <a:bodyPr/>
          <a:lstStyle/>
          <a:p>
            <a:r>
              <a:rPr lang="en-US" dirty="0" smtClean="0"/>
              <a:t>INTRODUCTION:</a:t>
            </a:r>
            <a:endParaRPr lang="en-US" dirty="0"/>
          </a:p>
        </p:txBody>
      </p:sp>
      <p:sp>
        <p:nvSpPr>
          <p:cNvPr id="3" name="Subtitle 2"/>
          <p:cNvSpPr>
            <a:spLocks noGrp="1"/>
          </p:cNvSpPr>
          <p:nvPr>
            <p:ph type="subTitle" idx="1"/>
          </p:nvPr>
        </p:nvSpPr>
        <p:spPr>
          <a:xfrm>
            <a:off x="1285852" y="2143116"/>
            <a:ext cx="6400800" cy="1752600"/>
          </a:xfrm>
        </p:spPr>
        <p:txBody>
          <a:bodyPr>
            <a:noAutofit/>
          </a:bodyPr>
          <a:lstStyle/>
          <a:p>
            <a:pPr fontAlgn="base"/>
            <a:r>
              <a:rPr lang="en-US" sz="1800" dirty="0" smtClean="0"/>
              <a:t>Sentiment Analysis is a technique used in text mining. It may, therefore, be described as a text mining technique for analyzing the underlying sentiment of a text message, i.e., a tweet. Twitter sentiment or opinion expressed through it may be positive, negative or neutral. However, no algorithm can give you 100% accuracy or prediction on sentiment analysis</a:t>
            </a:r>
            <a:r>
              <a:rPr lang="en-US" sz="1800" dirty="0" smtClean="0"/>
              <a:t>.</a:t>
            </a:r>
          </a:p>
          <a:p>
            <a:pPr fontAlgn="base"/>
            <a:endParaRPr lang="en-US" sz="1800" dirty="0" smtClean="0"/>
          </a:p>
          <a:p>
            <a:pPr fontAlgn="base"/>
            <a:r>
              <a:rPr lang="en-US" sz="1800" dirty="0" smtClean="0"/>
              <a:t>As a part of </a:t>
            </a:r>
            <a:r>
              <a:rPr lang="en-US" sz="1800" i="1" dirty="0" smtClean="0">
                <a:hlinkClick r:id="rId2"/>
              </a:rPr>
              <a:t>Natural </a:t>
            </a:r>
            <a:r>
              <a:rPr lang="en-US" sz="1800" i="1" dirty="0" smtClean="0">
                <a:hlinkClick r:id="rId2"/>
              </a:rPr>
              <a:t>Language Processing</a:t>
            </a:r>
            <a:r>
              <a:rPr lang="en-US" sz="1800" dirty="0" smtClean="0"/>
              <a:t>, algorithms like SVM, Naive </a:t>
            </a:r>
            <a:r>
              <a:rPr lang="en-US" sz="1800" dirty="0" err="1" smtClean="0"/>
              <a:t>Bayes</a:t>
            </a:r>
            <a:r>
              <a:rPr lang="en-US" sz="1800" dirty="0" smtClean="0"/>
              <a:t> is used in predicting the polarity of the sentence. sentiment analysis of Twitter data may also depend upon sentence level and document level.</a:t>
            </a:r>
          </a:p>
          <a:p>
            <a:endParaRPr lang="en-US" sz="1800" dirty="0">
              <a:latin typeface="Bahnschrift"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197493"/>
          </a:xfrm>
        </p:spPr>
        <p:txBody>
          <a:bodyPr>
            <a:normAutofit fontScale="85000" lnSpcReduction="10000"/>
          </a:bodyPr>
          <a:lstStyle/>
          <a:p>
            <a:pPr>
              <a:buNone/>
            </a:pPr>
            <a:r>
              <a:rPr lang="en-US" dirty="0" smtClean="0">
                <a:latin typeface="Algerian" pitchFamily="82" charset="0"/>
              </a:rPr>
              <a:t>Why Is There A Need For Sentiment Analysis</a:t>
            </a:r>
            <a:r>
              <a:rPr lang="en-US" dirty="0" smtClean="0">
                <a:latin typeface="Algerian" pitchFamily="82" charset="0"/>
              </a:rPr>
              <a:t>?</a:t>
            </a:r>
          </a:p>
          <a:p>
            <a:endParaRPr lang="en-US" dirty="0" smtClean="0">
              <a:latin typeface="Algerian" pitchFamily="82" charset="0"/>
            </a:endParaRPr>
          </a:p>
          <a:p>
            <a:pPr>
              <a:buNone/>
            </a:pPr>
            <a:r>
              <a:rPr lang="en-US" sz="2800" dirty="0" smtClean="0"/>
              <a:t>Sentiment analysis is useful for every kind of business. Here </a:t>
            </a:r>
            <a:r>
              <a:rPr lang="en-US" sz="2800" dirty="0" smtClean="0"/>
              <a:t>are some </a:t>
            </a:r>
            <a:r>
              <a:rPr lang="en-US" sz="2800" dirty="0" smtClean="0"/>
              <a:t>of its proposed benefits</a:t>
            </a:r>
            <a:r>
              <a:rPr lang="en-US" sz="2800" dirty="0" smtClean="0"/>
              <a:t>:</a:t>
            </a:r>
          </a:p>
          <a:p>
            <a:pPr>
              <a:buNone/>
            </a:pPr>
            <a:endParaRPr lang="en-US" sz="2800" dirty="0" smtClean="0"/>
          </a:p>
          <a:p>
            <a:r>
              <a:rPr lang="en-US" sz="2800" dirty="0" smtClean="0"/>
              <a:t>Empowers businesses to monitor brand and product sentiment</a:t>
            </a:r>
          </a:p>
          <a:p>
            <a:r>
              <a:rPr lang="en-US" sz="2800" dirty="0" smtClean="0"/>
              <a:t>Helps analyze content to pivot business strategy and drive political analysis</a:t>
            </a:r>
          </a:p>
          <a:p>
            <a:r>
              <a:rPr lang="en-US" sz="2800" dirty="0" smtClean="0"/>
              <a:t>Allows companies to assess audience actions</a:t>
            </a:r>
          </a:p>
          <a:p>
            <a:r>
              <a:rPr lang="en-US" sz="2800" dirty="0" smtClean="0"/>
              <a:t>Provides real-time insights extracted from customer feedback</a:t>
            </a:r>
          </a:p>
          <a:p>
            <a:r>
              <a:rPr lang="en-US" sz="2800" dirty="0" smtClean="0"/>
              <a:t>Helps businesses deep-dive into their customer's needs as well as pain-points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Algerian" pitchFamily="82" charset="0"/>
              </a:rPr>
              <a:t/>
            </a:r>
            <a:br>
              <a:rPr lang="en-US" sz="3600" dirty="0" smtClean="0">
                <a:latin typeface="Algerian" pitchFamily="82" charset="0"/>
              </a:rPr>
            </a:br>
            <a:r>
              <a:rPr lang="en-US" sz="3600" dirty="0" smtClean="0">
                <a:latin typeface="Algerian" pitchFamily="82" charset="0"/>
              </a:rPr>
              <a:t>Importance </a:t>
            </a:r>
            <a:r>
              <a:rPr lang="en-US" sz="3600" dirty="0" smtClean="0">
                <a:latin typeface="Algerian" pitchFamily="82" charset="0"/>
              </a:rPr>
              <a:t>Of Performing Sentiment Analysis On The Twitter Platform</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sz="2000" b="1" dirty="0" smtClean="0"/>
              <a:t>Business Strategizing</a:t>
            </a:r>
            <a:r>
              <a:rPr lang="en-US" sz="2000" dirty="0" smtClean="0"/>
              <a:t>: Twitter sentiment analysis plays a central role in developing a rock-solid business strategy as it can help assess your customers’ feelings towards your </a:t>
            </a:r>
            <a:r>
              <a:rPr lang="en-US" sz="2000" dirty="0" smtClean="0"/>
              <a:t>product/brand.</a:t>
            </a:r>
          </a:p>
          <a:p>
            <a:endParaRPr lang="en-US" sz="2000" dirty="0" smtClean="0"/>
          </a:p>
          <a:p>
            <a:pPr>
              <a:buNone/>
            </a:pPr>
            <a:r>
              <a:rPr lang="en-US" sz="2000" b="1" dirty="0" smtClean="0"/>
              <a:t>Politic Sentiment</a:t>
            </a:r>
            <a:r>
              <a:rPr lang="en-US" sz="2000" dirty="0" smtClean="0"/>
              <a:t>: Unknown to many, a Twitter dataset</a:t>
            </a:r>
            <a:r>
              <a:rPr lang="en-US" sz="2000" b="1" dirty="0" smtClean="0"/>
              <a:t> </a:t>
            </a:r>
            <a:r>
              <a:rPr lang="en-US" sz="2000" dirty="0" smtClean="0"/>
              <a:t>is also used to monitor political sentiment and orientations towards competing candidates in addition to analyzing election results</a:t>
            </a:r>
            <a:r>
              <a:rPr lang="en-US" sz="2000" dirty="0" smtClean="0"/>
              <a:t>.</a:t>
            </a:r>
          </a:p>
          <a:p>
            <a:pPr>
              <a:buNone/>
            </a:pPr>
            <a:endParaRPr lang="en-US" sz="2000" dirty="0" smtClean="0"/>
          </a:p>
          <a:p>
            <a:pPr>
              <a:buNone/>
            </a:pPr>
            <a:r>
              <a:rPr lang="en-US" sz="2000" b="1" dirty="0" smtClean="0"/>
              <a:t>Public Actions And Opinions:</a:t>
            </a:r>
            <a:r>
              <a:rPr lang="en-US" sz="2000" dirty="0" smtClean="0"/>
              <a:t> One of the most widespread applications of Twitter sentiment analysis is to gauge brand reputation, determine the sentiment of the Twitterverse, and analyze customer feedback by way of surveys, polls, etc.</a:t>
            </a:r>
          </a:p>
          <a:p>
            <a:pPr>
              <a:buNone/>
            </a:pP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2976" y="3357562"/>
            <a:ext cx="7772400" cy="1857387"/>
          </a:xfrm>
        </p:spPr>
        <p:txBody>
          <a:bodyPr>
            <a:noAutofit/>
          </a:bodyPr>
          <a:lstStyle/>
          <a:p>
            <a:pPr algn="l"/>
            <a:r>
              <a:rPr lang="en-US" sz="3200" dirty="0" smtClean="0"/>
              <a:t>Step  1: To gather </a:t>
            </a:r>
            <a:r>
              <a:rPr lang="en-US" sz="3200" dirty="0" smtClean="0"/>
              <a:t>the  </a:t>
            </a:r>
            <a:r>
              <a:rPr lang="en-US" sz="3200" dirty="0" smtClean="0"/>
              <a:t>twitter data</a:t>
            </a:r>
            <a:br>
              <a:rPr lang="en-US" sz="3200" dirty="0" smtClean="0"/>
            </a:br>
            <a:r>
              <a:rPr lang="en-US" sz="3200" dirty="0" smtClean="0"/>
              <a:t/>
            </a:r>
            <a:br>
              <a:rPr lang="en-US" sz="3200" dirty="0" smtClean="0"/>
            </a:br>
            <a:r>
              <a:rPr lang="en-US" sz="3200" dirty="0" smtClean="0"/>
              <a:t>Step 2: Clean the data</a:t>
            </a:r>
            <a:br>
              <a:rPr lang="en-US" sz="3200" dirty="0" smtClean="0"/>
            </a:br>
            <a:r>
              <a:rPr lang="en-US" sz="3200" dirty="0" smtClean="0"/>
              <a:t/>
            </a:r>
            <a:br>
              <a:rPr lang="en-US" sz="3200" dirty="0" smtClean="0"/>
            </a:br>
            <a:r>
              <a:rPr lang="en-US" sz="3200" dirty="0" smtClean="0"/>
              <a:t>Step 3: To find out the </a:t>
            </a:r>
            <a:r>
              <a:rPr lang="en-US" sz="3200" dirty="0" smtClean="0"/>
              <a:t> </a:t>
            </a:r>
            <a:r>
              <a:rPr lang="en-US" sz="3200" dirty="0" smtClean="0"/>
              <a:t>sentiments</a:t>
            </a:r>
            <a:br>
              <a:rPr lang="en-US" sz="3200" dirty="0" smtClean="0"/>
            </a:br>
            <a:r>
              <a:rPr lang="en-US" sz="3200" dirty="0" smtClean="0"/>
              <a:t/>
            </a:r>
            <a:br>
              <a:rPr lang="en-US" sz="3200" dirty="0" smtClean="0"/>
            </a:br>
            <a:r>
              <a:rPr lang="en-US" sz="3200" dirty="0" smtClean="0"/>
              <a:t>Step 4:To do analysis</a:t>
            </a:r>
            <a:endParaRPr lang="en-US" sz="3200" dirty="0"/>
          </a:p>
        </p:txBody>
      </p:sp>
      <p:sp>
        <p:nvSpPr>
          <p:cNvPr id="3" name="Rectangle 2"/>
          <p:cNvSpPr/>
          <p:nvPr/>
        </p:nvSpPr>
        <p:spPr>
          <a:xfrm>
            <a:off x="-428660" y="500042"/>
            <a:ext cx="10001319" cy="1077218"/>
          </a:xfrm>
          <a:prstGeom prst="rect">
            <a:avLst/>
          </a:prstGeom>
          <a:noFill/>
        </p:spPr>
        <p:txBody>
          <a:bodyPr wrap="square" lIns="91440" tIns="45720" rIns="91440" bIns="45720">
            <a:spAutoFit/>
          </a:bodyPr>
          <a:lstStyle/>
          <a:p>
            <a:pPr algn="ctr"/>
            <a:r>
              <a:rPr lang="en-US" sz="32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Steps to access the twitter</a:t>
            </a:r>
          </a:p>
          <a:p>
            <a:pPr algn="ctr"/>
            <a:r>
              <a:rPr lang="en-US" sz="32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data using  python program</a:t>
            </a:r>
            <a:endParaRPr lang="en-US" sz="32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428604"/>
            <a:ext cx="2063065"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STEP 1</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1027" name="Picture 3" descr="C:\Users\Admin\OneDrive\Pictures\Screenshots\Screenshot (10).png"/>
          <p:cNvPicPr>
            <a:picLocks noChangeAspect="1" noChangeArrowheads="1"/>
          </p:cNvPicPr>
          <p:nvPr/>
        </p:nvPicPr>
        <p:blipFill>
          <a:blip r:embed="rId2"/>
          <a:srcRect/>
          <a:stretch>
            <a:fillRect/>
          </a:stretch>
        </p:blipFill>
        <p:spPr bwMode="auto">
          <a:xfrm>
            <a:off x="857224" y="1428736"/>
            <a:ext cx="7643866" cy="433537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OneDrive\Pictures\Screenshots\Screenshot (11).png"/>
          <p:cNvPicPr>
            <a:picLocks noGrp="1" noChangeAspect="1" noChangeArrowheads="1"/>
          </p:cNvPicPr>
          <p:nvPr>
            <p:ph idx="1"/>
          </p:nvPr>
        </p:nvPicPr>
        <p:blipFill>
          <a:blip r:embed="rId2"/>
          <a:srcRect/>
          <a:stretch>
            <a:fillRect/>
          </a:stretch>
        </p:blipFill>
        <p:spPr bwMode="auto">
          <a:xfrm>
            <a:off x="571472" y="1285860"/>
            <a:ext cx="8046156" cy="4525963"/>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4348" y="642918"/>
            <a:ext cx="2063065"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STEP 2</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2051" name="Picture 3" descr="C:\Users\Admin\OneDrive\Pictures\Screenshots\Screenshot (12).png"/>
          <p:cNvPicPr>
            <a:picLocks noChangeAspect="1" noChangeArrowheads="1"/>
          </p:cNvPicPr>
          <p:nvPr/>
        </p:nvPicPr>
        <p:blipFill>
          <a:blip r:embed="rId2"/>
          <a:srcRect/>
          <a:stretch>
            <a:fillRect/>
          </a:stretch>
        </p:blipFill>
        <p:spPr bwMode="auto">
          <a:xfrm>
            <a:off x="714348" y="1785926"/>
            <a:ext cx="7929618" cy="464347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OneDrive\Pictures\Screenshots\Screenshot (13).png"/>
          <p:cNvPicPr>
            <a:picLocks noChangeAspect="1" noChangeArrowheads="1"/>
          </p:cNvPicPr>
          <p:nvPr/>
        </p:nvPicPr>
        <p:blipFill>
          <a:blip r:embed="rId2"/>
          <a:srcRect/>
          <a:stretch>
            <a:fillRect/>
          </a:stretch>
        </p:blipFill>
        <p:spPr bwMode="auto">
          <a:xfrm>
            <a:off x="500034" y="1000108"/>
            <a:ext cx="8072494" cy="464347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215</Words>
  <Application>Microsoft Office PowerPoint</Application>
  <PresentationFormat>On-screen Show (4:3)</PresentationFormat>
  <Paragraphs>31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PROJECT ON    TWITTER  DATA SENTIMENT ANALYSIS</vt:lpstr>
      <vt:lpstr>INTRODUCTION:</vt:lpstr>
      <vt:lpstr>Slide 3</vt:lpstr>
      <vt:lpstr> Importance Of Performing Sentiment Analysis On The Twitter Platform </vt:lpstr>
      <vt:lpstr>Step  1: To gather the  twitter data  Step 2: Clean the data  Step 3: To find out the  sentiments  Step 4:To do analysis</vt:lpstr>
      <vt:lpstr>Slide 6</vt:lpstr>
      <vt:lpstr>Slide 7</vt:lpstr>
      <vt:lpstr>Slide 8</vt:lpstr>
      <vt:lpstr>Slide 9</vt:lpstr>
      <vt:lpstr>Slide 10</vt:lpstr>
      <vt:lpstr>Slide 11</vt:lpstr>
      <vt:lpstr>Slide 12</vt:lpstr>
      <vt:lpstr>Slide 13</vt:lpstr>
      <vt:lpstr>  In this Project we aim to serve a processed twitter tweet database to frontend third party visualization applications. Text analysis focused on processing the tweets to extract information from the raw data of tweet, which can benefit the application in projecting more information to the user, in terms of usability and exploring text-engineered data. In delivering a quality solution we conducted early tests on the application proto-type, which is very useful to learn from mistakes and resolved the issues.</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TWITTER  DATA SENTIMENTAL ANALYSIS</dc:title>
  <dc:creator>Admin</dc:creator>
  <cp:lastModifiedBy>Admin</cp:lastModifiedBy>
  <cp:revision>21</cp:revision>
  <dcterms:created xsi:type="dcterms:W3CDTF">2021-05-13T17:07:16Z</dcterms:created>
  <dcterms:modified xsi:type="dcterms:W3CDTF">2021-05-15T05:58:48Z</dcterms:modified>
</cp:coreProperties>
</file>