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D7EDA-0342-4827-944F-DAF418D5942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41259B-B970-4F54-A141-DBCECD7C57A4}">
      <dgm:prSet phldrT="[Text]"/>
      <dgm:spPr/>
      <dgm:t>
        <a:bodyPr/>
        <a:lstStyle/>
        <a:p>
          <a:r>
            <a:rPr lang="en-US" dirty="0"/>
            <a:t> Yes:</a:t>
          </a:r>
          <a:endParaRPr lang="en-IN" dirty="0"/>
        </a:p>
      </dgm:t>
    </dgm:pt>
    <dgm:pt modelId="{E65B2672-2672-40A9-B8EB-3240550721D2}" type="parTrans" cxnId="{1A1AC694-7A69-4AD0-8026-52FA09A38F51}">
      <dgm:prSet/>
      <dgm:spPr/>
      <dgm:t>
        <a:bodyPr/>
        <a:lstStyle/>
        <a:p>
          <a:endParaRPr lang="en-IN"/>
        </a:p>
      </dgm:t>
    </dgm:pt>
    <dgm:pt modelId="{5945BF6E-3848-45AB-8610-9F6F4CE3A0E4}" type="sibTrans" cxnId="{1A1AC694-7A69-4AD0-8026-52FA09A38F51}">
      <dgm:prSet/>
      <dgm:spPr/>
      <dgm:t>
        <a:bodyPr/>
        <a:lstStyle/>
        <a:p>
          <a:endParaRPr lang="en-IN"/>
        </a:p>
      </dgm:t>
    </dgm:pt>
    <dgm:pt modelId="{F7600AB2-1599-4F02-B2B9-20CF408BB6BA}">
      <dgm:prSet phldrT="[Text]"/>
      <dgm:spPr/>
      <dgm:t>
        <a:bodyPr/>
        <a:lstStyle/>
        <a:p>
          <a:r>
            <a:rPr lang="en-IN" dirty="0"/>
            <a:t>Yes:</a:t>
          </a:r>
        </a:p>
      </dgm:t>
    </dgm:pt>
    <dgm:pt modelId="{E4452C1B-B45E-4B7E-B384-AA22F4750C7A}" type="parTrans" cxnId="{EB1C3E7C-4275-411D-9D74-4707893C0334}">
      <dgm:prSet/>
      <dgm:spPr/>
      <dgm:t>
        <a:bodyPr/>
        <a:lstStyle/>
        <a:p>
          <a:endParaRPr lang="en-IN"/>
        </a:p>
      </dgm:t>
    </dgm:pt>
    <dgm:pt modelId="{BA927986-3D85-4CA3-B59D-6B6415B80C8C}" type="sibTrans" cxnId="{EB1C3E7C-4275-411D-9D74-4707893C0334}">
      <dgm:prSet/>
      <dgm:spPr/>
      <dgm:t>
        <a:bodyPr/>
        <a:lstStyle/>
        <a:p>
          <a:endParaRPr lang="en-IN"/>
        </a:p>
      </dgm:t>
    </dgm:pt>
    <dgm:pt modelId="{31FB64A1-6D48-4EF6-B0DE-63364E38B2A0}">
      <dgm:prSet phldrT="[Text]" custT="1"/>
      <dgm:spPr/>
      <dgm:t>
        <a:bodyPr/>
        <a:lstStyle/>
        <a:p>
          <a:r>
            <a:rPr lang="en-IN" sz="1200" b="1" dirty="0"/>
            <a:t>Find out how much was:</a:t>
          </a:r>
          <a:endParaRPr lang="en-IN" sz="1200" dirty="0"/>
        </a:p>
      </dgm:t>
    </dgm:pt>
    <dgm:pt modelId="{48DCD0FA-6EF9-4E95-B7B9-BB74A37BA049}" type="parTrans" cxnId="{55AA7C5E-EC23-4468-AD7D-11BDD2C19158}">
      <dgm:prSet/>
      <dgm:spPr/>
      <dgm:t>
        <a:bodyPr/>
        <a:lstStyle/>
        <a:p>
          <a:endParaRPr lang="en-IN"/>
        </a:p>
      </dgm:t>
    </dgm:pt>
    <dgm:pt modelId="{3C82065A-6A7F-493D-AAFB-E1776F226CDE}" type="sibTrans" cxnId="{55AA7C5E-EC23-4468-AD7D-11BDD2C19158}">
      <dgm:prSet/>
      <dgm:spPr/>
      <dgm:t>
        <a:bodyPr/>
        <a:lstStyle/>
        <a:p>
          <a:endParaRPr lang="en-IN"/>
        </a:p>
      </dgm:t>
    </dgm:pt>
    <dgm:pt modelId="{91170244-B41F-425A-B2D0-B2D9706A9680}">
      <dgm:prSet phldrT="[Text]"/>
      <dgm:spPr/>
      <dgm:t>
        <a:bodyPr/>
        <a:lstStyle/>
        <a:p>
          <a:r>
            <a:rPr lang="en-IN" dirty="0"/>
            <a:t>No:</a:t>
          </a:r>
        </a:p>
      </dgm:t>
    </dgm:pt>
    <dgm:pt modelId="{EB6BA4E8-1B56-4D60-BB8B-68C3B3A139FD}" type="parTrans" cxnId="{1B77DC58-CA97-400E-B15D-8ECA1394739E}">
      <dgm:prSet/>
      <dgm:spPr/>
      <dgm:t>
        <a:bodyPr/>
        <a:lstStyle/>
        <a:p>
          <a:endParaRPr lang="en-IN"/>
        </a:p>
      </dgm:t>
    </dgm:pt>
    <dgm:pt modelId="{9598CC3E-ADD7-44FB-84A8-DA5A110D98F2}" type="sibTrans" cxnId="{1B77DC58-CA97-400E-B15D-8ECA1394739E}">
      <dgm:prSet/>
      <dgm:spPr/>
      <dgm:t>
        <a:bodyPr/>
        <a:lstStyle/>
        <a:p>
          <a:endParaRPr lang="en-IN"/>
        </a:p>
      </dgm:t>
    </dgm:pt>
    <dgm:pt modelId="{1F7F7561-AC64-4743-BE42-9B50F8E15381}">
      <dgm:prSet phldrT="[Text]"/>
      <dgm:spPr/>
      <dgm:t>
        <a:bodyPr/>
        <a:lstStyle/>
        <a:p>
          <a:r>
            <a:rPr lang="en-US" sz="1900" b="1" dirty="0"/>
            <a:t>Was it rejected because of :</a:t>
          </a:r>
          <a:endParaRPr lang="en-IN" sz="1900" b="1" dirty="0"/>
        </a:p>
      </dgm:t>
    </dgm:pt>
    <dgm:pt modelId="{81F33AC4-5CD0-430A-94D6-48712FDA1F2C}" type="parTrans" cxnId="{698AC328-C429-4EEA-8C5D-47B76E2D0C8E}">
      <dgm:prSet/>
      <dgm:spPr/>
      <dgm:t>
        <a:bodyPr/>
        <a:lstStyle/>
        <a:p>
          <a:endParaRPr lang="en-IN"/>
        </a:p>
      </dgm:t>
    </dgm:pt>
    <dgm:pt modelId="{31A59424-E595-4C75-BBC3-C23DAAC4AAE8}" type="sibTrans" cxnId="{698AC328-C429-4EEA-8C5D-47B76E2D0C8E}">
      <dgm:prSet/>
      <dgm:spPr/>
      <dgm:t>
        <a:bodyPr/>
        <a:lstStyle/>
        <a:p>
          <a:endParaRPr lang="en-IN"/>
        </a:p>
      </dgm:t>
    </dgm:pt>
    <dgm:pt modelId="{BF85467E-9E02-4BF2-BE7B-3B93EC1F6D6E}">
      <dgm:prSet custT="1"/>
      <dgm:spPr/>
      <dgm:t>
        <a:bodyPr/>
        <a:lstStyle/>
        <a:p>
          <a:r>
            <a:rPr lang="en-IN" sz="1200" b="0" dirty="0"/>
            <a:t>Loan amount , Credit amount </a:t>
          </a:r>
        </a:p>
      </dgm:t>
    </dgm:pt>
    <dgm:pt modelId="{19E1536B-9F25-452F-B250-F01DB7955159}" type="parTrans" cxnId="{DFBB6FBE-98BF-4DCB-BADF-09B4280EBA57}">
      <dgm:prSet/>
      <dgm:spPr/>
      <dgm:t>
        <a:bodyPr/>
        <a:lstStyle/>
        <a:p>
          <a:endParaRPr lang="en-IN"/>
        </a:p>
      </dgm:t>
    </dgm:pt>
    <dgm:pt modelId="{8FAD0FFF-9866-4542-9F8D-D92AA7BC3DC3}" type="sibTrans" cxnId="{DFBB6FBE-98BF-4DCB-BADF-09B4280EBA57}">
      <dgm:prSet/>
      <dgm:spPr/>
      <dgm:t>
        <a:bodyPr/>
        <a:lstStyle/>
        <a:p>
          <a:endParaRPr lang="en-IN"/>
        </a:p>
      </dgm:t>
    </dgm:pt>
    <dgm:pt modelId="{6CE0608A-73B0-4FE4-8861-03E5E39BAFFE}">
      <dgm:prSet custT="1"/>
      <dgm:spPr/>
      <dgm:t>
        <a:bodyPr/>
        <a:lstStyle/>
        <a:p>
          <a:r>
            <a:rPr lang="en-IN" sz="1200" b="0" dirty="0"/>
            <a:t>Annuity , Down payment</a:t>
          </a:r>
        </a:p>
      </dgm:t>
    </dgm:pt>
    <dgm:pt modelId="{DF3E1F2E-7E12-475A-BCA0-DEFDC6FD7A2D}" type="parTrans" cxnId="{D381EE21-7745-4D72-A900-1FC1EC4D774C}">
      <dgm:prSet/>
      <dgm:spPr/>
      <dgm:t>
        <a:bodyPr/>
        <a:lstStyle/>
        <a:p>
          <a:endParaRPr lang="en-IN"/>
        </a:p>
      </dgm:t>
    </dgm:pt>
    <dgm:pt modelId="{A78BE210-36B6-46DD-9410-256DF05ED960}" type="sibTrans" cxnId="{D381EE21-7745-4D72-A900-1FC1EC4D774C}">
      <dgm:prSet/>
      <dgm:spPr/>
      <dgm:t>
        <a:bodyPr/>
        <a:lstStyle/>
        <a:p>
          <a:endParaRPr lang="en-IN"/>
        </a:p>
      </dgm:t>
    </dgm:pt>
    <dgm:pt modelId="{2956F1BA-6232-4FB7-9F95-7AD8CA71AD9D}">
      <dgm:prSet custT="1"/>
      <dgm:spPr/>
      <dgm:t>
        <a:bodyPr/>
        <a:lstStyle/>
        <a:p>
          <a:r>
            <a:rPr lang="en-IN" sz="1200" b="0" dirty="0"/>
            <a:t>Interest rate</a:t>
          </a:r>
        </a:p>
      </dgm:t>
    </dgm:pt>
    <dgm:pt modelId="{C059006B-B761-49F5-A113-75DEC914791E}" type="parTrans" cxnId="{394FAAF9-93C8-4911-B9B9-05B96E0D2021}">
      <dgm:prSet/>
      <dgm:spPr/>
      <dgm:t>
        <a:bodyPr/>
        <a:lstStyle/>
        <a:p>
          <a:endParaRPr lang="en-IN"/>
        </a:p>
      </dgm:t>
    </dgm:pt>
    <dgm:pt modelId="{4F852C1C-F7CE-469C-A3E8-63039ECAFF63}" type="sibTrans" cxnId="{394FAAF9-93C8-4911-B9B9-05B96E0D2021}">
      <dgm:prSet/>
      <dgm:spPr/>
      <dgm:t>
        <a:bodyPr/>
        <a:lstStyle/>
        <a:p>
          <a:endParaRPr lang="en-IN"/>
        </a:p>
      </dgm:t>
    </dgm:pt>
    <dgm:pt modelId="{2DCDF58C-152A-4DCE-818C-520D4882D68E}">
      <dgm:prSet custT="1"/>
      <dgm:spPr/>
      <dgm:t>
        <a:bodyPr/>
        <a:lstStyle/>
        <a:p>
          <a:r>
            <a:rPr lang="en-IN" sz="1200" b="1" dirty="0"/>
            <a:t>Any Repayment Issues:</a:t>
          </a:r>
        </a:p>
      </dgm:t>
    </dgm:pt>
    <dgm:pt modelId="{19EE6A78-79E2-4411-958F-BA7BAEDE0364}" type="parTrans" cxnId="{892954D8-6B4A-4619-9D6A-83B9411D69D7}">
      <dgm:prSet/>
      <dgm:spPr/>
      <dgm:t>
        <a:bodyPr/>
        <a:lstStyle/>
        <a:p>
          <a:endParaRPr lang="en-IN"/>
        </a:p>
      </dgm:t>
    </dgm:pt>
    <dgm:pt modelId="{D38D70E5-54D8-4DF1-A7DD-8D052F787933}" type="sibTrans" cxnId="{892954D8-6B4A-4619-9D6A-83B9411D69D7}">
      <dgm:prSet/>
      <dgm:spPr/>
      <dgm:t>
        <a:bodyPr/>
        <a:lstStyle/>
        <a:p>
          <a:endParaRPr lang="en-IN"/>
        </a:p>
      </dgm:t>
    </dgm:pt>
    <dgm:pt modelId="{665A953F-23A4-4C27-A2D0-1CA90D41475C}">
      <dgm:prSet custT="1"/>
      <dgm:spPr/>
      <dgm:t>
        <a:bodyPr/>
        <a:lstStyle/>
        <a:p>
          <a:r>
            <a:rPr lang="en-IN" sz="1200" b="0" dirty="0"/>
            <a:t>Late payment , Missed payment </a:t>
          </a:r>
        </a:p>
      </dgm:t>
    </dgm:pt>
    <dgm:pt modelId="{2860491A-22EC-4843-96A3-2657F9B5A6EB}" type="parTrans" cxnId="{DE3B9E0D-8338-4FCA-8E5D-28FA20AB944D}">
      <dgm:prSet/>
      <dgm:spPr/>
      <dgm:t>
        <a:bodyPr/>
        <a:lstStyle/>
        <a:p>
          <a:endParaRPr lang="en-IN"/>
        </a:p>
      </dgm:t>
    </dgm:pt>
    <dgm:pt modelId="{F6978D31-AD2C-4194-B75D-A0D3E30D1576}" type="sibTrans" cxnId="{DE3B9E0D-8338-4FCA-8E5D-28FA20AB944D}">
      <dgm:prSet/>
      <dgm:spPr/>
      <dgm:t>
        <a:bodyPr/>
        <a:lstStyle/>
        <a:p>
          <a:endParaRPr lang="en-IN"/>
        </a:p>
      </dgm:t>
    </dgm:pt>
    <dgm:pt modelId="{22FDA2E4-5A95-47D1-8913-06048CCCA058}">
      <dgm:prSet custT="1"/>
      <dgm:spPr/>
      <dgm:t>
        <a:bodyPr/>
        <a:lstStyle/>
        <a:p>
          <a:r>
            <a:rPr lang="en-IN" sz="1200" b="0" dirty="0"/>
            <a:t>Request for increase tenure etc.</a:t>
          </a:r>
        </a:p>
      </dgm:t>
    </dgm:pt>
    <dgm:pt modelId="{56887EBC-79F5-4FEE-937F-8ECA9DFDED02}" type="parTrans" cxnId="{53A70780-8C8E-4FEA-B2A4-DC3B39D54011}">
      <dgm:prSet/>
      <dgm:spPr/>
      <dgm:t>
        <a:bodyPr/>
        <a:lstStyle/>
        <a:p>
          <a:endParaRPr lang="en-IN"/>
        </a:p>
      </dgm:t>
    </dgm:pt>
    <dgm:pt modelId="{58F1C37F-8AF6-4563-B7D1-D5E1F0D09B16}" type="sibTrans" cxnId="{53A70780-8C8E-4FEA-B2A4-DC3B39D54011}">
      <dgm:prSet/>
      <dgm:spPr/>
      <dgm:t>
        <a:bodyPr/>
        <a:lstStyle/>
        <a:p>
          <a:endParaRPr lang="en-IN"/>
        </a:p>
      </dgm:t>
    </dgm:pt>
    <dgm:pt modelId="{A2DB0706-0D50-4123-B980-04DF713E200B}">
      <dgm:prSet custT="1"/>
      <dgm:spPr/>
      <dgm:t>
        <a:bodyPr/>
        <a:lstStyle/>
        <a:p>
          <a:r>
            <a:rPr lang="en-IN" sz="1200" b="1" dirty="0"/>
            <a:t>Find out:</a:t>
          </a:r>
        </a:p>
      </dgm:t>
    </dgm:pt>
    <dgm:pt modelId="{61D1AC52-5023-4E83-8C73-41E954EE90B7}" type="parTrans" cxnId="{C96FD307-5AAA-4BA6-AAAA-A176FFF3E48C}">
      <dgm:prSet/>
      <dgm:spPr/>
      <dgm:t>
        <a:bodyPr/>
        <a:lstStyle/>
        <a:p>
          <a:endParaRPr lang="en-IN"/>
        </a:p>
      </dgm:t>
    </dgm:pt>
    <dgm:pt modelId="{A921A8E7-A94E-454A-A82B-E8CEB1E2B4A4}" type="sibTrans" cxnId="{C96FD307-5AAA-4BA6-AAAA-A176FFF3E48C}">
      <dgm:prSet/>
      <dgm:spPr/>
      <dgm:t>
        <a:bodyPr/>
        <a:lstStyle/>
        <a:p>
          <a:endParaRPr lang="en-IN"/>
        </a:p>
      </dgm:t>
    </dgm:pt>
    <dgm:pt modelId="{26A1D778-A039-42B1-8AB0-5FB818E4EC26}">
      <dgm:prSet custT="1"/>
      <dgm:spPr/>
      <dgm:t>
        <a:bodyPr/>
        <a:lstStyle/>
        <a:p>
          <a:r>
            <a:rPr lang="en-IN" sz="1200" b="0" dirty="0"/>
            <a:t>Age, employment duration, </a:t>
          </a:r>
        </a:p>
      </dgm:t>
    </dgm:pt>
    <dgm:pt modelId="{4836EB53-9A35-4C00-BD27-43F61857ABE3}" type="parTrans" cxnId="{B09BB3DB-00C6-40C2-894A-A4C9E098B8B0}">
      <dgm:prSet/>
      <dgm:spPr/>
      <dgm:t>
        <a:bodyPr/>
        <a:lstStyle/>
        <a:p>
          <a:endParaRPr lang="en-IN"/>
        </a:p>
      </dgm:t>
    </dgm:pt>
    <dgm:pt modelId="{A4AACFB3-9908-4C4C-917B-98B1FE519D00}" type="sibTrans" cxnId="{B09BB3DB-00C6-40C2-894A-A4C9E098B8B0}">
      <dgm:prSet/>
      <dgm:spPr/>
      <dgm:t>
        <a:bodyPr/>
        <a:lstStyle/>
        <a:p>
          <a:endParaRPr lang="en-IN"/>
        </a:p>
      </dgm:t>
    </dgm:pt>
    <dgm:pt modelId="{C0130AA1-ECB5-4CB9-A30E-34E404A9310B}">
      <dgm:prSet custT="1"/>
      <dgm:spPr/>
      <dgm:t>
        <a:bodyPr/>
        <a:lstStyle/>
        <a:p>
          <a:r>
            <a:rPr lang="en-US" sz="1200" b="0" dirty="0"/>
            <a:t>mobile number(reachable or not), </a:t>
          </a:r>
          <a:endParaRPr lang="en-IN" sz="1200" b="0" dirty="0"/>
        </a:p>
      </dgm:t>
    </dgm:pt>
    <dgm:pt modelId="{AAB3A61B-B37B-4776-BB68-41A061AEC41D}" type="parTrans" cxnId="{25656805-35D9-45AC-9BBA-ABFBAEF272F7}">
      <dgm:prSet/>
      <dgm:spPr/>
      <dgm:t>
        <a:bodyPr/>
        <a:lstStyle/>
        <a:p>
          <a:endParaRPr lang="en-IN"/>
        </a:p>
      </dgm:t>
    </dgm:pt>
    <dgm:pt modelId="{7E261DB7-9AE2-44C1-97CB-31F8DA1F98BA}" type="sibTrans" cxnId="{25656805-35D9-45AC-9BBA-ABFBAEF272F7}">
      <dgm:prSet/>
      <dgm:spPr/>
      <dgm:t>
        <a:bodyPr/>
        <a:lstStyle/>
        <a:p>
          <a:endParaRPr lang="en-IN"/>
        </a:p>
      </dgm:t>
    </dgm:pt>
    <dgm:pt modelId="{883EC6A5-FF63-42B3-8303-609C5F9CA339}">
      <dgm:prSet custT="1"/>
      <dgm:spPr/>
      <dgm:t>
        <a:bodyPr/>
        <a:lstStyle/>
        <a:p>
          <a:r>
            <a:rPr lang="en-IN" sz="1200" b="0" dirty="0"/>
            <a:t>credit rating, income, occupation, collateral now, </a:t>
          </a:r>
        </a:p>
      </dgm:t>
    </dgm:pt>
    <dgm:pt modelId="{85C57212-7F11-473F-9F16-173B09D64659}" type="parTrans" cxnId="{547416AE-7054-41AD-B35E-61497A356E89}">
      <dgm:prSet/>
      <dgm:spPr/>
      <dgm:t>
        <a:bodyPr/>
        <a:lstStyle/>
        <a:p>
          <a:endParaRPr lang="en-IN"/>
        </a:p>
      </dgm:t>
    </dgm:pt>
    <dgm:pt modelId="{6B4906D0-8A2F-4E7B-AC01-B899EC1EAA67}" type="sibTrans" cxnId="{547416AE-7054-41AD-B35E-61497A356E89}">
      <dgm:prSet/>
      <dgm:spPr/>
      <dgm:t>
        <a:bodyPr/>
        <a:lstStyle/>
        <a:p>
          <a:endParaRPr lang="en-IN"/>
        </a:p>
      </dgm:t>
    </dgm:pt>
    <dgm:pt modelId="{E26C1A78-B0AB-4636-8E04-7437599B9FB0}">
      <dgm:prSet custT="1"/>
      <dgm:spPr/>
      <dgm:t>
        <a:bodyPr/>
        <a:lstStyle/>
        <a:p>
          <a:r>
            <a:rPr lang="en-IN" sz="1200" b="0" dirty="0"/>
            <a:t>Region rating , Default cases in surroundings, </a:t>
          </a:r>
        </a:p>
      </dgm:t>
    </dgm:pt>
    <dgm:pt modelId="{EDDEA4DC-98B8-45EB-B1B4-887B888BCAB4}" type="parTrans" cxnId="{2C272DF2-F14E-4983-A809-D9F0FE1D6DCE}">
      <dgm:prSet/>
      <dgm:spPr/>
      <dgm:t>
        <a:bodyPr/>
        <a:lstStyle/>
        <a:p>
          <a:endParaRPr lang="en-IN"/>
        </a:p>
      </dgm:t>
    </dgm:pt>
    <dgm:pt modelId="{63431A20-AEE7-4B10-8EC3-C97C1E95BA61}" type="sibTrans" cxnId="{2C272DF2-F14E-4983-A809-D9F0FE1D6DCE}">
      <dgm:prSet/>
      <dgm:spPr/>
      <dgm:t>
        <a:bodyPr/>
        <a:lstStyle/>
        <a:p>
          <a:endParaRPr lang="en-IN"/>
        </a:p>
      </dgm:t>
    </dgm:pt>
    <dgm:pt modelId="{BECFB928-71BD-418F-9FD6-7E6346DB3850}">
      <dgm:prSet custT="1"/>
      <dgm:spPr/>
      <dgm:t>
        <a:bodyPr/>
        <a:lstStyle/>
        <a:p>
          <a:r>
            <a:rPr lang="en-IN" sz="1200" b="0" dirty="0"/>
            <a:t>Credit bureau inquiries , </a:t>
          </a:r>
          <a:r>
            <a:rPr lang="en-US" sz="1200" b="0" dirty="0"/>
            <a:t>Loan Amount asked and Tenure. </a:t>
          </a:r>
          <a:endParaRPr lang="en-IN" sz="1200" b="0" dirty="0"/>
        </a:p>
      </dgm:t>
    </dgm:pt>
    <dgm:pt modelId="{C5C1F41E-E1DD-4698-B06D-FFEA79018E70}" type="parTrans" cxnId="{E25F9AA2-880B-4697-B2E2-9F9D4B986A93}">
      <dgm:prSet/>
      <dgm:spPr/>
      <dgm:t>
        <a:bodyPr/>
        <a:lstStyle/>
        <a:p>
          <a:endParaRPr lang="en-IN"/>
        </a:p>
      </dgm:t>
    </dgm:pt>
    <dgm:pt modelId="{7B3EB390-631D-4C4D-9062-3D80F04DB6B0}" type="sibTrans" cxnId="{E25F9AA2-880B-4697-B2E2-9F9D4B986A93}">
      <dgm:prSet/>
      <dgm:spPr/>
      <dgm:t>
        <a:bodyPr/>
        <a:lstStyle/>
        <a:p>
          <a:endParaRPr lang="en-IN"/>
        </a:p>
      </dgm:t>
    </dgm:pt>
    <dgm:pt modelId="{4DD12025-E874-4E64-8126-99CF839F4DF9}">
      <dgm:prSet custT="1"/>
      <dgm:spPr/>
      <dgm:t>
        <a:bodyPr/>
        <a:lstStyle/>
        <a:p>
          <a:r>
            <a:rPr lang="en-US" sz="1400" dirty="0"/>
            <a:t>low credit rating, low income, </a:t>
          </a:r>
          <a:endParaRPr lang="en-IN" sz="1400" dirty="0"/>
        </a:p>
      </dgm:t>
    </dgm:pt>
    <dgm:pt modelId="{249BF3E9-2292-4D63-AD68-A34C3D8696D5}" type="parTrans" cxnId="{284748EA-480E-4861-8A75-0D7FE9EFE85F}">
      <dgm:prSet/>
      <dgm:spPr/>
      <dgm:t>
        <a:bodyPr/>
        <a:lstStyle/>
        <a:p>
          <a:endParaRPr lang="en-IN"/>
        </a:p>
      </dgm:t>
    </dgm:pt>
    <dgm:pt modelId="{569A67A4-1066-4B08-8A7E-78D2FBFB3EF9}" type="sibTrans" cxnId="{284748EA-480E-4861-8A75-0D7FE9EFE85F}">
      <dgm:prSet/>
      <dgm:spPr/>
      <dgm:t>
        <a:bodyPr/>
        <a:lstStyle/>
        <a:p>
          <a:endParaRPr lang="en-IN"/>
        </a:p>
      </dgm:t>
    </dgm:pt>
    <dgm:pt modelId="{9944B3D1-B688-4BEE-806B-8D16FBD7FBF9}">
      <dgm:prSet custT="1"/>
      <dgm:spPr/>
      <dgm:t>
        <a:bodyPr/>
        <a:lstStyle/>
        <a:p>
          <a:r>
            <a:rPr lang="en-US" sz="1400" dirty="0"/>
            <a:t>no collateral or any other issue? </a:t>
          </a:r>
          <a:endParaRPr lang="en-IN" sz="1400" dirty="0"/>
        </a:p>
      </dgm:t>
    </dgm:pt>
    <dgm:pt modelId="{1FE57EAD-78A8-428E-B64D-F9E60B110158}" type="parTrans" cxnId="{6853A64F-AB30-4790-9B50-7C7DB61EC9C2}">
      <dgm:prSet/>
      <dgm:spPr/>
      <dgm:t>
        <a:bodyPr/>
        <a:lstStyle/>
        <a:p>
          <a:endParaRPr lang="en-IN"/>
        </a:p>
      </dgm:t>
    </dgm:pt>
    <dgm:pt modelId="{50784924-A1AB-4209-B199-5440E88A8E6D}" type="sibTrans" cxnId="{6853A64F-AB30-4790-9B50-7C7DB61EC9C2}">
      <dgm:prSet/>
      <dgm:spPr/>
      <dgm:t>
        <a:bodyPr/>
        <a:lstStyle/>
        <a:p>
          <a:endParaRPr lang="en-IN"/>
        </a:p>
      </dgm:t>
    </dgm:pt>
    <dgm:pt modelId="{7E39CC71-E0B8-47E8-93C6-3F8C4E50CBA3}">
      <dgm:prSet/>
      <dgm:spPr/>
      <dgm:t>
        <a:bodyPr/>
        <a:lstStyle/>
        <a:p>
          <a:r>
            <a:rPr lang="en-US" sz="1900" b="1" dirty="0"/>
            <a:t>If there are any changes in those rejection parameters, </a:t>
          </a:r>
          <a:endParaRPr lang="en-IN" sz="1900" b="1" dirty="0"/>
        </a:p>
      </dgm:t>
    </dgm:pt>
    <dgm:pt modelId="{A55F9695-663D-4D29-85B0-61FEEE4CD969}" type="parTrans" cxnId="{A2E71819-240C-4B59-8179-94F19A452370}">
      <dgm:prSet/>
      <dgm:spPr/>
      <dgm:t>
        <a:bodyPr/>
        <a:lstStyle/>
        <a:p>
          <a:endParaRPr lang="en-IN"/>
        </a:p>
      </dgm:t>
    </dgm:pt>
    <dgm:pt modelId="{F9CE36E8-4B79-4AAB-BF30-7B29477292DB}" type="sibTrans" cxnId="{A2E71819-240C-4B59-8179-94F19A452370}">
      <dgm:prSet/>
      <dgm:spPr/>
      <dgm:t>
        <a:bodyPr/>
        <a:lstStyle/>
        <a:p>
          <a:endParaRPr lang="en-IN"/>
        </a:p>
      </dgm:t>
    </dgm:pt>
    <dgm:pt modelId="{11A4AE7E-BA68-4E66-B2CA-147EB4C38E18}">
      <dgm:prSet custT="1"/>
      <dgm:spPr/>
      <dgm:t>
        <a:bodyPr/>
        <a:lstStyle/>
        <a:p>
          <a:r>
            <a:rPr lang="en-US" sz="1800" dirty="0"/>
            <a:t>then application can be considered, </a:t>
          </a:r>
          <a:endParaRPr lang="en-IN" sz="1800" dirty="0"/>
        </a:p>
      </dgm:t>
    </dgm:pt>
    <dgm:pt modelId="{6F529270-15E3-4424-BD1E-7F2C28AFD540}" type="parTrans" cxnId="{42F865A3-B0AA-4AF1-B942-710D1D84F3A0}">
      <dgm:prSet/>
      <dgm:spPr/>
      <dgm:t>
        <a:bodyPr/>
        <a:lstStyle/>
        <a:p>
          <a:endParaRPr lang="en-IN"/>
        </a:p>
      </dgm:t>
    </dgm:pt>
    <dgm:pt modelId="{86F15008-EEDF-4C42-B50B-7EFF7023126B}" type="sibTrans" cxnId="{42F865A3-B0AA-4AF1-B942-710D1D84F3A0}">
      <dgm:prSet/>
      <dgm:spPr/>
      <dgm:t>
        <a:bodyPr/>
        <a:lstStyle/>
        <a:p>
          <a:endParaRPr lang="en-IN"/>
        </a:p>
      </dgm:t>
    </dgm:pt>
    <dgm:pt modelId="{768B6C55-4649-4DE5-B067-97A4D0C63B57}">
      <dgm:prSet custT="1"/>
      <dgm:spPr/>
      <dgm:t>
        <a:bodyPr/>
        <a:lstStyle/>
        <a:p>
          <a:r>
            <a:rPr lang="en-US" sz="1800" dirty="0"/>
            <a:t>otherwise reject this time also.</a:t>
          </a:r>
          <a:endParaRPr lang="en-IN" sz="1800" dirty="0"/>
        </a:p>
      </dgm:t>
    </dgm:pt>
    <dgm:pt modelId="{BAF8C1EC-3FA4-44EA-9E7B-9A1DC6DD5DD1}" type="parTrans" cxnId="{CED3FD74-D49B-4989-9419-ABAB85B9D7AC}">
      <dgm:prSet/>
      <dgm:spPr/>
      <dgm:t>
        <a:bodyPr/>
        <a:lstStyle/>
        <a:p>
          <a:endParaRPr lang="en-IN"/>
        </a:p>
      </dgm:t>
    </dgm:pt>
    <dgm:pt modelId="{B9E2BB9A-D040-4766-9D73-9724322AE509}" type="sibTrans" cxnId="{CED3FD74-D49B-4989-9419-ABAB85B9D7AC}">
      <dgm:prSet/>
      <dgm:spPr/>
      <dgm:t>
        <a:bodyPr/>
        <a:lstStyle/>
        <a:p>
          <a:endParaRPr lang="en-IN"/>
        </a:p>
      </dgm:t>
    </dgm:pt>
    <dgm:pt modelId="{4D075B6F-231B-4D8E-B2BE-40E0341CEF06}">
      <dgm:prSet custT="1"/>
      <dgm:spPr/>
      <dgm:t>
        <a:bodyPr/>
        <a:lstStyle/>
        <a:p>
          <a:pPr>
            <a:buNone/>
          </a:pPr>
          <a:r>
            <a:rPr lang="en-US" sz="2000" dirty="0"/>
            <a:t>Was previous loan application approved?</a:t>
          </a:r>
          <a:endParaRPr lang="en-IN" sz="2000" dirty="0"/>
        </a:p>
      </dgm:t>
    </dgm:pt>
    <dgm:pt modelId="{1E78D525-E463-4AA1-A970-FB51C6D1D824}" type="sibTrans" cxnId="{AC9A8BA8-8890-4F66-AB23-C782D116860B}">
      <dgm:prSet/>
      <dgm:spPr/>
      <dgm:t>
        <a:bodyPr/>
        <a:lstStyle/>
        <a:p>
          <a:endParaRPr lang="en-IN"/>
        </a:p>
      </dgm:t>
    </dgm:pt>
    <dgm:pt modelId="{DF6E9AF6-4E32-4A5C-B9EA-268E1FE8639F}" type="parTrans" cxnId="{AC9A8BA8-8890-4F66-AB23-C782D116860B}">
      <dgm:prSet/>
      <dgm:spPr/>
      <dgm:t>
        <a:bodyPr/>
        <a:lstStyle/>
        <a:p>
          <a:endParaRPr lang="en-IN"/>
        </a:p>
      </dgm:t>
    </dgm:pt>
    <dgm:pt modelId="{6A3F159B-D65E-4509-B3F0-4152D5D3F52D}">
      <dgm:prSet phldrT="[Text]" custT="1"/>
      <dgm:spPr/>
      <dgm:t>
        <a:bodyPr/>
        <a:lstStyle/>
        <a:p>
          <a:pPr>
            <a:buNone/>
          </a:pPr>
          <a:endParaRPr lang="en-IN" sz="2000" b="1" dirty="0"/>
        </a:p>
      </dgm:t>
    </dgm:pt>
    <dgm:pt modelId="{6EFF6978-71BE-46BB-A670-9A6FAA846338}" type="sibTrans" cxnId="{37BFAD6F-855D-4837-BB3D-355CD2C3D59D}">
      <dgm:prSet/>
      <dgm:spPr/>
      <dgm:t>
        <a:bodyPr/>
        <a:lstStyle/>
        <a:p>
          <a:endParaRPr lang="en-IN"/>
        </a:p>
      </dgm:t>
    </dgm:pt>
    <dgm:pt modelId="{CE0445B9-8287-4C0F-9243-DBDCAB32C0FC}" type="parTrans" cxnId="{37BFAD6F-855D-4837-BB3D-355CD2C3D59D}">
      <dgm:prSet/>
      <dgm:spPr/>
      <dgm:t>
        <a:bodyPr/>
        <a:lstStyle/>
        <a:p>
          <a:endParaRPr lang="en-IN"/>
        </a:p>
      </dgm:t>
    </dgm:pt>
    <dgm:pt modelId="{C4A91E29-29E8-475C-9C25-30AA87949797}" type="pres">
      <dgm:prSet presAssocID="{081D7EDA-0342-4827-944F-DAF418D59428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44F1DB3-CE9F-4962-AA04-94DE405C7953}" type="pres">
      <dgm:prSet presAssocID="{A741259B-B970-4F54-A141-DBCECD7C57A4}" presName="parentText1" presStyleLbl="node1" presStyleIdx="0" presStyleCnt="3" custScaleX="83440" custLinFactNeighborX="-4972" custLinFactNeighborY="58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A1612-7B7C-40DD-A3B0-DDE47B92A8CA}" type="pres">
      <dgm:prSet presAssocID="{A741259B-B970-4F54-A141-DBCECD7C57A4}" presName="childText1" presStyleLbl="solidAlignAcc1" presStyleIdx="0" presStyleCnt="3" custScaleX="44525" custScaleY="100606" custLinFactNeighborX="-3670" custLinFactNeighborY="1713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0FCEF3-09CD-4B3E-A910-C1A0F3223F1C}" type="pres">
      <dgm:prSet presAssocID="{F7600AB2-1599-4F02-B2B9-20CF408BB6BA}" presName="parentText2" presStyleLbl="node1" presStyleIdx="1" presStyleCnt="3" custScaleX="82257" custLinFactNeighborX="-9852" custLinFactNeighborY="-1048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FB72A-BFF3-42E8-BEB0-DCD0BC655982}" type="pres">
      <dgm:prSet presAssocID="{F7600AB2-1599-4F02-B2B9-20CF408BB6BA}" presName="childText2" presStyleLbl="solidAlignAcc1" presStyleIdx="1" presStyleCnt="3" custScaleY="108133" custLinFactNeighborX="-28226" custLinFactNeighborY="-47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4B6DC-B4BA-41BC-9648-7BDC8A2D0CC6}" type="pres">
      <dgm:prSet presAssocID="{91170244-B41F-425A-B2D0-B2D9706A9680}" presName="parentText3" presStyleLbl="node1" presStyleIdx="2" presStyleCnt="3" custScaleX="66336" custLinFactNeighborX="-16536" custLinFactNeighborY="-1599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90474-327E-420A-AB12-6677612366B7}" type="pres">
      <dgm:prSet presAssocID="{91170244-B41F-425A-B2D0-B2D9706A9680}" presName="childText3" presStyleLbl="solidAlignAcc1" presStyleIdx="2" presStyleCnt="3" custScaleX="104516" custScaleY="89573" custLinFactNeighborX="-23785" custLinFactNeighborY="-12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D3FD74-D49B-4989-9419-ABAB85B9D7AC}" srcId="{91170244-B41F-425A-B2D0-B2D9706A9680}" destId="{768B6C55-4649-4DE5-B067-97A4D0C63B57}" srcOrd="5" destOrd="0" parTransId="{BAF8C1EC-3FA4-44EA-9E7B-9A1DC6DD5DD1}" sibTransId="{B9E2BB9A-D040-4766-9D73-9724322AE509}"/>
    <dgm:cxn modelId="{892954D8-6B4A-4619-9D6A-83B9411D69D7}" srcId="{F7600AB2-1599-4F02-B2B9-20CF408BB6BA}" destId="{2DCDF58C-152A-4DCE-818C-520D4882D68E}" srcOrd="4" destOrd="0" parTransId="{19EE6A78-79E2-4411-958F-BA7BAEDE0364}" sibTransId="{D38D70E5-54D8-4DF1-A7DD-8D052F787933}"/>
    <dgm:cxn modelId="{1B77DC58-CA97-400E-B15D-8ECA1394739E}" srcId="{081D7EDA-0342-4827-944F-DAF418D59428}" destId="{91170244-B41F-425A-B2D0-B2D9706A9680}" srcOrd="2" destOrd="0" parTransId="{EB6BA4E8-1B56-4D60-BB8B-68C3B3A139FD}" sibTransId="{9598CC3E-ADD7-44FB-84A8-DA5A110D98F2}"/>
    <dgm:cxn modelId="{F46BFB4B-0C49-4E88-82A3-2C79F1F20A41}" type="presOf" srcId="{4DD12025-E874-4E64-8126-99CF839F4DF9}" destId="{39A90474-327E-420A-AB12-6677612366B7}" srcOrd="0" destOrd="1" presId="urn:microsoft.com/office/officeart/2009/3/layout/IncreasingArrowsProcess"/>
    <dgm:cxn modelId="{25656805-35D9-45AC-9BBA-ABFBAEF272F7}" srcId="{F7600AB2-1599-4F02-B2B9-20CF408BB6BA}" destId="{C0130AA1-ECB5-4CB9-A30E-34E404A9310B}" srcOrd="9" destOrd="0" parTransId="{AAB3A61B-B37B-4776-BB68-41A061AEC41D}" sibTransId="{7E261DB7-9AE2-44C1-97CB-31F8DA1F98BA}"/>
    <dgm:cxn modelId="{37BFAD6F-855D-4837-BB3D-355CD2C3D59D}" srcId="{A741259B-B970-4F54-A141-DBCECD7C57A4}" destId="{6A3F159B-D65E-4509-B3F0-4152D5D3F52D}" srcOrd="0" destOrd="0" parTransId="{CE0445B9-8287-4C0F-9243-DBDCAB32C0FC}" sibTransId="{6EFF6978-71BE-46BB-A670-9A6FAA846338}"/>
    <dgm:cxn modelId="{8E680F6F-D754-4D96-A888-5E5C93805E24}" type="presOf" srcId="{6A3F159B-D65E-4509-B3F0-4152D5D3F52D}" destId="{61AA1612-7B7C-40DD-A3B0-DDE47B92A8CA}" srcOrd="0" destOrd="0" presId="urn:microsoft.com/office/officeart/2009/3/layout/IncreasingArrowsProcess"/>
    <dgm:cxn modelId="{DFBB6FBE-98BF-4DCB-BADF-09B4280EBA57}" srcId="{F7600AB2-1599-4F02-B2B9-20CF408BB6BA}" destId="{BF85467E-9E02-4BF2-BE7B-3B93EC1F6D6E}" srcOrd="1" destOrd="0" parTransId="{19E1536B-9F25-452F-B250-F01DB7955159}" sibTransId="{8FAD0FFF-9866-4542-9F8D-D92AA7BC3DC3}"/>
    <dgm:cxn modelId="{92C4D0B7-8955-4678-8725-CE572D4368D8}" type="presOf" srcId="{9944B3D1-B688-4BEE-806B-8D16FBD7FBF9}" destId="{39A90474-327E-420A-AB12-6677612366B7}" srcOrd="0" destOrd="2" presId="urn:microsoft.com/office/officeart/2009/3/layout/IncreasingArrowsProcess"/>
    <dgm:cxn modelId="{555C368D-1E16-4399-881D-ACF4C51AE0FE}" type="presOf" srcId="{31FB64A1-6D48-4EF6-B0DE-63364E38B2A0}" destId="{5A8FB72A-BFF3-42E8-BEB0-DCD0BC655982}" srcOrd="0" destOrd="0" presId="urn:microsoft.com/office/officeart/2009/3/layout/IncreasingArrowsProcess"/>
    <dgm:cxn modelId="{062E503B-9AE0-438B-AA14-85A334A0DA91}" type="presOf" srcId="{91170244-B41F-425A-B2D0-B2D9706A9680}" destId="{8C44B6DC-B4BA-41BC-9648-7BDC8A2D0CC6}" srcOrd="0" destOrd="0" presId="urn:microsoft.com/office/officeart/2009/3/layout/IncreasingArrowsProcess"/>
    <dgm:cxn modelId="{E25F9AA2-880B-4697-B2E2-9F9D4B986A93}" srcId="{F7600AB2-1599-4F02-B2B9-20CF408BB6BA}" destId="{BECFB928-71BD-418F-9FD6-7E6346DB3850}" srcOrd="12" destOrd="0" parTransId="{C5C1F41E-E1DD-4698-B06D-FFEA79018E70}" sibTransId="{7B3EB390-631D-4C4D-9062-3D80F04DB6B0}"/>
    <dgm:cxn modelId="{066CEA29-7526-46F8-B59A-89A30F24DBEC}" type="presOf" srcId="{11A4AE7E-BA68-4E66-B2CA-147EB4C38E18}" destId="{39A90474-327E-420A-AB12-6677612366B7}" srcOrd="0" destOrd="4" presId="urn:microsoft.com/office/officeart/2009/3/layout/IncreasingArrowsProcess"/>
    <dgm:cxn modelId="{FE58772A-BED5-4D4A-B7D5-B445C3E70BF9}" type="presOf" srcId="{A2DB0706-0D50-4123-B980-04DF713E200B}" destId="{5A8FB72A-BFF3-42E8-BEB0-DCD0BC655982}" srcOrd="0" destOrd="7" presId="urn:microsoft.com/office/officeart/2009/3/layout/IncreasingArrowsProcess"/>
    <dgm:cxn modelId="{2C272DF2-F14E-4983-A809-D9F0FE1D6DCE}" srcId="{F7600AB2-1599-4F02-B2B9-20CF408BB6BA}" destId="{E26C1A78-B0AB-4636-8E04-7437599B9FB0}" srcOrd="11" destOrd="0" parTransId="{EDDEA4DC-98B8-45EB-B1B4-887B888BCAB4}" sibTransId="{63431A20-AEE7-4B10-8EC3-C97C1E95BA61}"/>
    <dgm:cxn modelId="{CD84AE82-78C3-4837-B9AF-B058B233F17B}" type="presOf" srcId="{C0130AA1-ECB5-4CB9-A30E-34E404A9310B}" destId="{5A8FB72A-BFF3-42E8-BEB0-DCD0BC655982}" srcOrd="0" destOrd="9" presId="urn:microsoft.com/office/officeart/2009/3/layout/IncreasingArrowsProcess"/>
    <dgm:cxn modelId="{B982C136-6A33-4EA7-9C30-47E86ABAB60A}" type="presOf" srcId="{7E39CC71-E0B8-47E8-93C6-3F8C4E50CBA3}" destId="{39A90474-327E-420A-AB12-6677612366B7}" srcOrd="0" destOrd="3" presId="urn:microsoft.com/office/officeart/2009/3/layout/IncreasingArrowsProcess"/>
    <dgm:cxn modelId="{0C09690B-3072-455C-A29E-1CF3BC61F1F9}" type="presOf" srcId="{2956F1BA-6232-4FB7-9F95-7AD8CA71AD9D}" destId="{5A8FB72A-BFF3-42E8-BEB0-DCD0BC655982}" srcOrd="0" destOrd="3" presId="urn:microsoft.com/office/officeart/2009/3/layout/IncreasingArrowsProcess"/>
    <dgm:cxn modelId="{698AC328-C429-4EEA-8C5D-47B76E2D0C8E}" srcId="{91170244-B41F-425A-B2D0-B2D9706A9680}" destId="{1F7F7561-AC64-4743-BE42-9B50F8E15381}" srcOrd="0" destOrd="0" parTransId="{81F33AC4-5CD0-430A-94D6-48712FDA1F2C}" sibTransId="{31A59424-E595-4C75-BBC3-C23DAAC4AAE8}"/>
    <dgm:cxn modelId="{DE3B9E0D-8338-4FCA-8E5D-28FA20AB944D}" srcId="{F7600AB2-1599-4F02-B2B9-20CF408BB6BA}" destId="{665A953F-23A4-4C27-A2D0-1CA90D41475C}" srcOrd="5" destOrd="0" parTransId="{2860491A-22EC-4843-96A3-2657F9B5A6EB}" sibTransId="{F6978D31-AD2C-4194-B75D-A0D3E30D1576}"/>
    <dgm:cxn modelId="{C96FD307-5AAA-4BA6-AAAA-A176FFF3E48C}" srcId="{F7600AB2-1599-4F02-B2B9-20CF408BB6BA}" destId="{A2DB0706-0D50-4123-B980-04DF713E200B}" srcOrd="7" destOrd="0" parTransId="{61D1AC52-5023-4E83-8C73-41E954EE90B7}" sibTransId="{A921A8E7-A94E-454A-A82B-E8CEB1E2B4A4}"/>
    <dgm:cxn modelId="{9793CE4C-003C-4681-8356-86D5EC7EF42F}" type="presOf" srcId="{E26C1A78-B0AB-4636-8E04-7437599B9FB0}" destId="{5A8FB72A-BFF3-42E8-BEB0-DCD0BC655982}" srcOrd="0" destOrd="11" presId="urn:microsoft.com/office/officeart/2009/3/layout/IncreasingArrowsProcess"/>
    <dgm:cxn modelId="{45B1BF04-6212-49E1-A073-F44FA7D06020}" type="presOf" srcId="{1F7F7561-AC64-4743-BE42-9B50F8E15381}" destId="{39A90474-327E-420A-AB12-6677612366B7}" srcOrd="0" destOrd="0" presId="urn:microsoft.com/office/officeart/2009/3/layout/IncreasingArrowsProcess"/>
    <dgm:cxn modelId="{F7159F5D-FF54-45FB-BE25-458040B5E747}" type="presOf" srcId="{BF85467E-9E02-4BF2-BE7B-3B93EC1F6D6E}" destId="{5A8FB72A-BFF3-42E8-BEB0-DCD0BC655982}" srcOrd="0" destOrd="1" presId="urn:microsoft.com/office/officeart/2009/3/layout/IncreasingArrowsProcess"/>
    <dgm:cxn modelId="{A0F0D2DA-A931-411B-A802-F708D75DEFFD}" type="presOf" srcId="{6CE0608A-73B0-4FE4-8861-03E5E39BAFFE}" destId="{5A8FB72A-BFF3-42E8-BEB0-DCD0BC655982}" srcOrd="0" destOrd="2" presId="urn:microsoft.com/office/officeart/2009/3/layout/IncreasingArrowsProcess"/>
    <dgm:cxn modelId="{284748EA-480E-4861-8A75-0D7FE9EFE85F}" srcId="{91170244-B41F-425A-B2D0-B2D9706A9680}" destId="{4DD12025-E874-4E64-8126-99CF839F4DF9}" srcOrd="1" destOrd="0" parTransId="{249BF3E9-2292-4D63-AD68-A34C3D8696D5}" sibTransId="{569A67A4-1066-4B08-8A7E-78D2FBFB3EF9}"/>
    <dgm:cxn modelId="{C6F15327-C881-4A51-983F-4BB1B141E788}" type="presOf" srcId="{883EC6A5-FF63-42B3-8303-609C5F9CA339}" destId="{5A8FB72A-BFF3-42E8-BEB0-DCD0BC655982}" srcOrd="0" destOrd="10" presId="urn:microsoft.com/office/officeart/2009/3/layout/IncreasingArrowsProcess"/>
    <dgm:cxn modelId="{37D0E76C-A84B-4C5A-9854-01AB68F8F7A0}" type="presOf" srcId="{665A953F-23A4-4C27-A2D0-1CA90D41475C}" destId="{5A8FB72A-BFF3-42E8-BEB0-DCD0BC655982}" srcOrd="0" destOrd="5" presId="urn:microsoft.com/office/officeart/2009/3/layout/IncreasingArrowsProcess"/>
    <dgm:cxn modelId="{547416AE-7054-41AD-B35E-61497A356E89}" srcId="{F7600AB2-1599-4F02-B2B9-20CF408BB6BA}" destId="{883EC6A5-FF63-42B3-8303-609C5F9CA339}" srcOrd="10" destOrd="0" parTransId="{85C57212-7F11-473F-9F16-173B09D64659}" sibTransId="{6B4906D0-8A2F-4E7B-AC01-B899EC1EAA67}"/>
    <dgm:cxn modelId="{1A1AC694-7A69-4AD0-8026-52FA09A38F51}" srcId="{081D7EDA-0342-4827-944F-DAF418D59428}" destId="{A741259B-B970-4F54-A141-DBCECD7C57A4}" srcOrd="0" destOrd="0" parTransId="{E65B2672-2672-40A9-B8EB-3240550721D2}" sibTransId="{5945BF6E-3848-45AB-8610-9F6F4CE3A0E4}"/>
    <dgm:cxn modelId="{8A21FD77-C4DE-4910-AD3A-E06A64F8E848}" type="presOf" srcId="{F7600AB2-1599-4F02-B2B9-20CF408BB6BA}" destId="{A30FCEF3-09CD-4B3E-A910-C1A0F3223F1C}" srcOrd="0" destOrd="0" presId="urn:microsoft.com/office/officeart/2009/3/layout/IncreasingArrowsProcess"/>
    <dgm:cxn modelId="{6197AAED-1C9D-4A3B-8F4A-942EB35E2985}" type="presOf" srcId="{A741259B-B970-4F54-A141-DBCECD7C57A4}" destId="{544F1DB3-CE9F-4962-AA04-94DE405C7953}" srcOrd="0" destOrd="0" presId="urn:microsoft.com/office/officeart/2009/3/layout/IncreasingArrowsProcess"/>
    <dgm:cxn modelId="{53A70780-8C8E-4FEA-B2A4-DC3B39D54011}" srcId="{F7600AB2-1599-4F02-B2B9-20CF408BB6BA}" destId="{22FDA2E4-5A95-47D1-8913-06048CCCA058}" srcOrd="6" destOrd="0" parTransId="{56887EBC-79F5-4FEE-937F-8ECA9DFDED02}" sibTransId="{58F1C37F-8AF6-4563-B7D1-D5E1F0D09B16}"/>
    <dgm:cxn modelId="{D381EE21-7745-4D72-A900-1FC1EC4D774C}" srcId="{F7600AB2-1599-4F02-B2B9-20CF408BB6BA}" destId="{6CE0608A-73B0-4FE4-8861-03E5E39BAFFE}" srcOrd="2" destOrd="0" parTransId="{DF3E1F2E-7E12-475A-BCA0-DEFDC6FD7A2D}" sibTransId="{A78BE210-36B6-46DD-9410-256DF05ED960}"/>
    <dgm:cxn modelId="{6853A64F-AB30-4790-9B50-7C7DB61EC9C2}" srcId="{91170244-B41F-425A-B2D0-B2D9706A9680}" destId="{9944B3D1-B688-4BEE-806B-8D16FBD7FBF9}" srcOrd="2" destOrd="0" parTransId="{1FE57EAD-78A8-428E-B64D-F9E60B110158}" sibTransId="{50784924-A1AB-4209-B199-5440E88A8E6D}"/>
    <dgm:cxn modelId="{EB1C3E7C-4275-411D-9D74-4707893C0334}" srcId="{081D7EDA-0342-4827-944F-DAF418D59428}" destId="{F7600AB2-1599-4F02-B2B9-20CF408BB6BA}" srcOrd="1" destOrd="0" parTransId="{E4452C1B-B45E-4B7E-B384-AA22F4750C7A}" sibTransId="{BA927986-3D85-4CA3-B59D-6B6415B80C8C}"/>
    <dgm:cxn modelId="{8E96984B-CD0F-44AF-BAE9-97004D53A195}" type="presOf" srcId="{4D075B6F-231B-4D8E-B2BE-40E0341CEF06}" destId="{61AA1612-7B7C-40DD-A3B0-DDE47B92A8CA}" srcOrd="0" destOrd="1" presId="urn:microsoft.com/office/officeart/2009/3/layout/IncreasingArrowsProcess"/>
    <dgm:cxn modelId="{55AA7C5E-EC23-4468-AD7D-11BDD2C19158}" srcId="{F7600AB2-1599-4F02-B2B9-20CF408BB6BA}" destId="{31FB64A1-6D48-4EF6-B0DE-63364E38B2A0}" srcOrd="0" destOrd="0" parTransId="{48DCD0FA-6EF9-4E95-B7B9-BB74A37BA049}" sibTransId="{3C82065A-6A7F-493D-AAFB-E1776F226CDE}"/>
    <dgm:cxn modelId="{AC9A8BA8-8890-4F66-AB23-C782D116860B}" srcId="{A741259B-B970-4F54-A141-DBCECD7C57A4}" destId="{4D075B6F-231B-4D8E-B2BE-40E0341CEF06}" srcOrd="1" destOrd="0" parTransId="{DF6E9AF6-4E32-4A5C-B9EA-268E1FE8639F}" sibTransId="{1E78D525-E463-4AA1-A970-FB51C6D1D824}"/>
    <dgm:cxn modelId="{348A9492-6935-4416-AAFD-17D662A489FF}" type="presOf" srcId="{BECFB928-71BD-418F-9FD6-7E6346DB3850}" destId="{5A8FB72A-BFF3-42E8-BEB0-DCD0BC655982}" srcOrd="0" destOrd="12" presId="urn:microsoft.com/office/officeart/2009/3/layout/IncreasingArrowsProcess"/>
    <dgm:cxn modelId="{AC576173-2B23-47D6-9781-25C3A13C9527}" type="presOf" srcId="{081D7EDA-0342-4827-944F-DAF418D59428}" destId="{C4A91E29-29E8-475C-9C25-30AA87949797}" srcOrd="0" destOrd="0" presId="urn:microsoft.com/office/officeart/2009/3/layout/IncreasingArrowsProcess"/>
    <dgm:cxn modelId="{1E5BB944-39C7-4443-8E20-5CE606FDFDB3}" type="presOf" srcId="{2DCDF58C-152A-4DCE-818C-520D4882D68E}" destId="{5A8FB72A-BFF3-42E8-BEB0-DCD0BC655982}" srcOrd="0" destOrd="4" presId="urn:microsoft.com/office/officeart/2009/3/layout/IncreasingArrowsProcess"/>
    <dgm:cxn modelId="{0FD8A054-00FE-48BC-93E7-BB4DAF684FA6}" type="presOf" srcId="{26A1D778-A039-42B1-8AB0-5FB818E4EC26}" destId="{5A8FB72A-BFF3-42E8-BEB0-DCD0BC655982}" srcOrd="0" destOrd="8" presId="urn:microsoft.com/office/officeart/2009/3/layout/IncreasingArrowsProcess"/>
    <dgm:cxn modelId="{42F865A3-B0AA-4AF1-B942-710D1D84F3A0}" srcId="{91170244-B41F-425A-B2D0-B2D9706A9680}" destId="{11A4AE7E-BA68-4E66-B2CA-147EB4C38E18}" srcOrd="4" destOrd="0" parTransId="{6F529270-15E3-4424-BD1E-7F2C28AFD540}" sibTransId="{86F15008-EEDF-4C42-B50B-7EFF7023126B}"/>
    <dgm:cxn modelId="{B09BB3DB-00C6-40C2-894A-A4C9E098B8B0}" srcId="{F7600AB2-1599-4F02-B2B9-20CF408BB6BA}" destId="{26A1D778-A039-42B1-8AB0-5FB818E4EC26}" srcOrd="8" destOrd="0" parTransId="{4836EB53-9A35-4C00-BD27-43F61857ABE3}" sibTransId="{A4AACFB3-9908-4C4C-917B-98B1FE519D00}"/>
    <dgm:cxn modelId="{394FAAF9-93C8-4911-B9B9-05B96E0D2021}" srcId="{F7600AB2-1599-4F02-B2B9-20CF408BB6BA}" destId="{2956F1BA-6232-4FB7-9F95-7AD8CA71AD9D}" srcOrd="3" destOrd="0" parTransId="{C059006B-B761-49F5-A113-75DEC914791E}" sibTransId="{4F852C1C-F7CE-469C-A3E8-63039ECAFF63}"/>
    <dgm:cxn modelId="{0A3776A0-C15D-4D16-9E53-94A343A3DFB2}" type="presOf" srcId="{768B6C55-4649-4DE5-B067-97A4D0C63B57}" destId="{39A90474-327E-420A-AB12-6677612366B7}" srcOrd="0" destOrd="5" presId="urn:microsoft.com/office/officeart/2009/3/layout/IncreasingArrowsProcess"/>
    <dgm:cxn modelId="{A2E71819-240C-4B59-8179-94F19A452370}" srcId="{91170244-B41F-425A-B2D0-B2D9706A9680}" destId="{7E39CC71-E0B8-47E8-93C6-3F8C4E50CBA3}" srcOrd="3" destOrd="0" parTransId="{A55F9695-663D-4D29-85B0-61FEEE4CD969}" sibTransId="{F9CE36E8-4B79-4AAB-BF30-7B29477292DB}"/>
    <dgm:cxn modelId="{4B18DD23-1EC4-4C20-A418-1AA20266F254}" type="presOf" srcId="{22FDA2E4-5A95-47D1-8913-06048CCCA058}" destId="{5A8FB72A-BFF3-42E8-BEB0-DCD0BC655982}" srcOrd="0" destOrd="6" presId="urn:microsoft.com/office/officeart/2009/3/layout/IncreasingArrowsProcess"/>
    <dgm:cxn modelId="{E649D81C-E3DC-4B6F-838B-5FEF74BE5EEE}" type="presParOf" srcId="{C4A91E29-29E8-475C-9C25-30AA87949797}" destId="{544F1DB3-CE9F-4962-AA04-94DE405C7953}" srcOrd="0" destOrd="0" presId="urn:microsoft.com/office/officeart/2009/3/layout/IncreasingArrowsProcess"/>
    <dgm:cxn modelId="{5755C478-995B-4B0F-9811-C5ECEA66F823}" type="presParOf" srcId="{C4A91E29-29E8-475C-9C25-30AA87949797}" destId="{61AA1612-7B7C-40DD-A3B0-DDE47B92A8CA}" srcOrd="1" destOrd="0" presId="urn:microsoft.com/office/officeart/2009/3/layout/IncreasingArrowsProcess"/>
    <dgm:cxn modelId="{483BB860-EF97-4BE5-B0AB-A884633B2B4D}" type="presParOf" srcId="{C4A91E29-29E8-475C-9C25-30AA87949797}" destId="{A30FCEF3-09CD-4B3E-A910-C1A0F3223F1C}" srcOrd="2" destOrd="0" presId="urn:microsoft.com/office/officeart/2009/3/layout/IncreasingArrowsProcess"/>
    <dgm:cxn modelId="{123E95AC-A869-4458-8677-7D380EF57613}" type="presParOf" srcId="{C4A91E29-29E8-475C-9C25-30AA87949797}" destId="{5A8FB72A-BFF3-42E8-BEB0-DCD0BC655982}" srcOrd="3" destOrd="0" presId="urn:microsoft.com/office/officeart/2009/3/layout/IncreasingArrowsProcess"/>
    <dgm:cxn modelId="{ED7FF04E-8262-46CD-A3B1-B6323FB9AD3E}" type="presParOf" srcId="{C4A91E29-29E8-475C-9C25-30AA87949797}" destId="{8C44B6DC-B4BA-41BC-9648-7BDC8A2D0CC6}" srcOrd="4" destOrd="0" presId="urn:microsoft.com/office/officeart/2009/3/layout/IncreasingArrowsProcess"/>
    <dgm:cxn modelId="{1AB0FEF2-1EF9-4C7D-97D9-5E9321119B9A}" type="presParOf" srcId="{C4A91E29-29E8-475C-9C25-30AA87949797}" destId="{39A90474-327E-420A-AB12-6677612366B7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A5F4-6D92-419B-A708-F1B4FC9BDE55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3246-43B3-43B8-8E0A-A39773E73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83246-43B3-43B8-8E0A-A39773E73C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4CCA-EDCB-4BCA-9ED3-FB41FB612C6E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A231-CBB1-4265-BF88-839D40011E9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7760-64F9-4091-83C4-E3AE8D54242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33DB-7E7B-46FE-A9C9-80A8F2ED914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EA7-07D0-4960-85B8-B8627E111D30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A7D0-B334-4FBF-9F7D-09630E4C1A96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3E52-B387-4B16-8E42-ABFCDCA2A06D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D84A-2BFF-464C-851E-4C242131AAB9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F46B7B5-6646-4CF1-AC6A-5E0D5F65577F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3555-9465-470F-8D5F-E065D0B2A3B1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6D10-488E-4505-912B-EAAD4C285741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432F-1213-41AE-8D9C-635DA26D0E98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440-6ECE-420E-BAAE-26D5918CAAC0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988-0D18-4D77-AFCB-51E3BBAE4AE7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BB96-11D0-41E3-98E1-B30BAE61BD5F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C47-98ED-4BF2-BC09-6E8C4D23744F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54DC-0456-4F76-B262-4B5658D4AFD1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62C2-0B44-4BAF-BF76-5E72ED3EE3E8}" type="datetime1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EDA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Abhay </a:t>
            </a:r>
            <a:r>
              <a:rPr lang="en-US" sz="2400" dirty="0" smtClean="0"/>
              <a:t>Desai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4284139" cy="40100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638167" y="2336873"/>
            <a:ext cx="4656015" cy="3980800"/>
          </a:xfrm>
        </p:spPr>
        <p:txBody>
          <a:bodyPr/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Majority of customers who are defaulting, are from age group of 28 to 40.</a:t>
            </a:r>
          </a:p>
          <a:p>
            <a:r>
              <a:rPr lang="en-US" dirty="0" smtClean="0"/>
              <a:t>2</a:t>
            </a:r>
            <a:r>
              <a:rPr lang="en-US" dirty="0"/>
              <a:t>. People above age group of 65 are regular payers.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63894"/>
            <a:ext cx="5138588" cy="44208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57713" y="2201792"/>
            <a:ext cx="4656015" cy="3980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There is strong co-relation between "AMT_CREDIT" and 'AMT_ANNUITY".</a:t>
            </a:r>
          </a:p>
          <a:p>
            <a:r>
              <a:rPr lang="en-US" dirty="0" smtClean="0"/>
              <a:t>2</a:t>
            </a:r>
            <a:r>
              <a:rPr lang="en-US" dirty="0"/>
              <a:t>. There is also strong co-relation between "AMT_GOODS_PRICE", "AMT_CREDIT" and 'AMT_ANNUITY".</a:t>
            </a:r>
          </a:p>
          <a:p>
            <a:r>
              <a:rPr lang="en-US" dirty="0" smtClean="0"/>
              <a:t>3</a:t>
            </a:r>
            <a:r>
              <a:rPr lang="en-US" dirty="0"/>
              <a:t>. It looks like there is no so-relation between "AMT_INCOME" and "AMT_CREDIT", which needs to be </a:t>
            </a:r>
            <a:r>
              <a:rPr lang="en-US" dirty="0" smtClean="0"/>
              <a:t>thoroughly </a:t>
            </a:r>
            <a:r>
              <a:rPr lang="en-US" dirty="0"/>
              <a:t>as loan amount being sanctioned should be in proportion of customer income.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61C3F8-DBA4-42D6-90D9-2A731EB0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4" y="2317135"/>
            <a:ext cx="6986646" cy="3672687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="" xmlns:a16="http://schemas.microsoft.com/office/drawing/2014/main" id="{5E7D4331-46AB-4EFE-8BC0-52A7DC72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791" y="2317135"/>
            <a:ext cx="4311244" cy="3672687"/>
          </a:xfrm>
        </p:spPr>
        <p:txBody>
          <a:bodyPr/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More “Cancellations” in cash loans.</a:t>
            </a:r>
          </a:p>
          <a:p>
            <a:r>
              <a:rPr lang="en-US" dirty="0"/>
              <a:t>2. Highest “Approvals” in Consumer loans.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43978"/>
            <a:ext cx="5281152" cy="430486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03185" y="2206011"/>
            <a:ext cx="4656015" cy="3980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Customers having occupation as laborers, sales staff, drivers and core staff tends to default more compared to </a:t>
            </a:r>
            <a:r>
              <a:rPr lang="en-US" dirty="0" smtClean="0"/>
              <a:t>other </a:t>
            </a:r>
            <a:r>
              <a:rPr lang="en-US" dirty="0"/>
              <a:t>occupations.</a:t>
            </a:r>
          </a:p>
          <a:p>
            <a:r>
              <a:rPr lang="en-US" dirty="0" smtClean="0"/>
              <a:t> </a:t>
            </a:r>
            <a:r>
              <a:rPr lang="en-US" dirty="0"/>
              <a:t>2. Customers having occupation as HR staff and IT staff tend to pay annuity regularly.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7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01" y="2000138"/>
            <a:ext cx="8230899" cy="4598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1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4"/>
            <a:ext cx="4795688" cy="396001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167" y="2336873"/>
            <a:ext cx="4656015" cy="3980800"/>
          </a:xfrm>
        </p:spPr>
        <p:txBody>
          <a:bodyPr/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The </a:t>
            </a:r>
            <a:r>
              <a:rPr lang="en-US" dirty="0" smtClean="0"/>
              <a:t>probability </a:t>
            </a:r>
            <a:r>
              <a:rPr lang="en-US" dirty="0"/>
              <a:t>of defaulting is higher in group of "Young" and "Young Adult" having income as "Very Low" and "Low".</a:t>
            </a:r>
          </a:p>
          <a:p>
            <a:r>
              <a:rPr lang="en-US" dirty="0" smtClean="0"/>
              <a:t>2</a:t>
            </a:r>
            <a:r>
              <a:rPr lang="en-US" dirty="0"/>
              <a:t>. Overall, the </a:t>
            </a:r>
            <a:r>
              <a:rPr lang="en-US" dirty="0" smtClean="0"/>
              <a:t>probability </a:t>
            </a:r>
            <a:r>
              <a:rPr lang="en-US" dirty="0"/>
              <a:t>of defaulting is lowest in group of "Old" people.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58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32890"/>
            <a:ext cx="5273670" cy="4187358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677258" y="2336169"/>
            <a:ext cx="4656015" cy="398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Observations-</a:t>
            </a:r>
            <a:endParaRPr lang="en-US" dirty="0"/>
          </a:p>
          <a:p>
            <a:r>
              <a:rPr lang="en-US" dirty="0" smtClean="0"/>
              <a:t>1.For </a:t>
            </a:r>
            <a:r>
              <a:rPr lang="en-US" dirty="0"/>
              <a:t>Education type 'Higher education' the income amount is mostly equal with family status.</a:t>
            </a:r>
          </a:p>
          <a:p>
            <a:r>
              <a:rPr lang="en-US" dirty="0" smtClean="0"/>
              <a:t>2.It </a:t>
            </a:r>
            <a:r>
              <a:rPr lang="en-US" dirty="0"/>
              <a:t>does contain many outliers.</a:t>
            </a:r>
          </a:p>
          <a:p>
            <a:r>
              <a:rPr lang="en-US" dirty="0" smtClean="0"/>
              <a:t>3.Less </a:t>
            </a:r>
            <a:r>
              <a:rPr lang="en-US" dirty="0"/>
              <a:t>outlier are having for Academic degree but there income amount is little higher than Higher education.</a:t>
            </a:r>
          </a:p>
          <a:p>
            <a:r>
              <a:rPr lang="en-US" dirty="0" smtClean="0"/>
              <a:t>4.Lower </a:t>
            </a:r>
            <a:r>
              <a:rPr lang="en-US" dirty="0"/>
              <a:t>secondary of civil marriage family status are have less income amount than others.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9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01" y="2347193"/>
            <a:ext cx="6416670" cy="3731489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6937031" y="2274527"/>
            <a:ext cx="4656015" cy="398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Observations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1.Most </a:t>
            </a:r>
            <a:r>
              <a:rPr lang="en-US" dirty="0"/>
              <a:t>rejection of loans came from purpose 'repairs'.</a:t>
            </a:r>
          </a:p>
          <a:p>
            <a:r>
              <a:rPr lang="en-US" dirty="0" smtClean="0"/>
              <a:t>2.For </a:t>
            </a:r>
            <a:r>
              <a:rPr lang="en-US" dirty="0"/>
              <a:t>education purposes we have equal number of approves and rejection</a:t>
            </a:r>
          </a:p>
          <a:p>
            <a:r>
              <a:rPr lang="en-US" dirty="0" smtClean="0"/>
              <a:t>3.Payign </a:t>
            </a:r>
            <a:r>
              <a:rPr lang="en-US" dirty="0"/>
              <a:t>other loans and buying a new car is having significant higher rejection than approves.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2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/>
              <a:t>Banks should focus less on income type ‘Working’ as they are having most number of unsuccessful payments.</a:t>
            </a:r>
          </a:p>
          <a:p>
            <a:r>
              <a:rPr lang="en-US" dirty="0"/>
              <a:t>Also with loan purpose ‘Repair’ is having higher number of unsuccessful payments on time.</a:t>
            </a:r>
          </a:p>
          <a:p>
            <a:r>
              <a:rPr lang="en-US" dirty="0"/>
              <a:t>Get as much as clients from housing type ‘With parents’ as they are having least number of unsuccessful payments.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78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8 Delicious Ways to Say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2336800"/>
            <a:ext cx="9613860" cy="43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- </a:t>
            </a: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A</a:t>
            </a:r>
            <a:r>
              <a:rPr lang="en-US" dirty="0" smtClean="0"/>
              <a:t>nalytics </a:t>
            </a:r>
            <a:r>
              <a:rPr lang="en-US" dirty="0"/>
              <a:t>in </a:t>
            </a:r>
            <a:r>
              <a:rPr lang="en-US" dirty="0" smtClean="0"/>
              <a:t>Banking </a:t>
            </a:r>
            <a:r>
              <a:rPr lang="en-US" dirty="0"/>
              <a:t>and </a:t>
            </a:r>
            <a:r>
              <a:rPr lang="en-US" dirty="0" smtClean="0"/>
              <a:t>Financial </a:t>
            </a:r>
            <a:r>
              <a:rPr lang="en-US" dirty="0"/>
              <a:t>S</a:t>
            </a:r>
            <a:r>
              <a:rPr lang="en-US" dirty="0" smtClean="0"/>
              <a:t>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This case study aims to give you an idea of applying EDA in a real business scenario. </a:t>
            </a:r>
          </a:p>
          <a:p>
            <a:endParaRPr lang="en-US" sz="1800" dirty="0"/>
          </a:p>
          <a:p>
            <a:r>
              <a:rPr lang="en-US" dirty="0"/>
              <a:t>What we get: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Develop a basic understanding of risk analytics in banking and financial 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Understand how data is used to minimize the risk of losing money while lending to customers</a:t>
            </a:r>
            <a:endParaRPr lang="en-IN" sz="1800" dirty="0"/>
          </a:p>
          <a:p>
            <a:endParaRPr lang="en-US" sz="1800" dirty="0" smtClean="0"/>
          </a:p>
          <a:p>
            <a:r>
              <a:rPr lang="en-US" dirty="0"/>
              <a:t>What is required?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results of univariate, segmented univariate, bivariate analysis</a:t>
            </a:r>
            <a:r>
              <a:rPr lang="en-US" sz="1800" dirty="0" smtClean="0"/>
              <a:t>, </a:t>
            </a:r>
            <a:r>
              <a:rPr lang="en-US" sz="1800" dirty="0"/>
              <a:t>correlation</a:t>
            </a:r>
            <a:r>
              <a:rPr lang="en-US" sz="1800" dirty="0" smtClean="0"/>
              <a:t> </a:t>
            </a:r>
            <a:r>
              <a:rPr lang="en-US" sz="1800" dirty="0"/>
              <a:t>etc. in business terms.</a:t>
            </a: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87391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EDA to analyze the patterns present in the given sample data to ensure that the applicants those who are capable of repaying the loan are not rejected.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0C0B67-DF83-45C7-B50C-4B8E18E2190E}"/>
              </a:ext>
            </a:extLst>
          </p:cNvPr>
          <p:cNvSpPr txBox="1"/>
          <p:nvPr/>
        </p:nvSpPr>
        <p:spPr>
          <a:xfrm>
            <a:off x="216259" y="3431801"/>
            <a:ext cx="5731671" cy="24006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Two types of risks are associated with the bank’s decision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If the applicant is likely to repay the loan, then not approving the loan results in a loss of business to the company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If the applicant is not likely to repay the loan, i.e. he/she is likely to default, then approving the loan may lead to a financial loss for the company</a:t>
            </a:r>
            <a:r>
              <a:rPr lang="en-US" sz="1600" dirty="0" smtClean="0"/>
              <a:t>.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3DCD6D-9BD6-4365-B183-84051A6DFDE5}"/>
              </a:ext>
            </a:extLst>
          </p:cNvPr>
          <p:cNvSpPr txBox="1"/>
          <p:nvPr/>
        </p:nvSpPr>
        <p:spPr>
          <a:xfrm>
            <a:off x="6080414" y="3431801"/>
            <a:ext cx="5733288" cy="24048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/>
              <a:t>Two types </a:t>
            </a:r>
            <a:r>
              <a:rPr lang="en-US" b="1" dirty="0"/>
              <a:t>of scenarios in the given data </a:t>
            </a:r>
            <a:r>
              <a:rPr lang="en-US" sz="1800" b="1" dirty="0" smtClean="0"/>
              <a:t>:</a:t>
            </a:r>
          </a:p>
          <a:p>
            <a:endParaRPr lang="en-US" sz="18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The client with payment difficulties: </a:t>
            </a:r>
            <a:r>
              <a:rPr lang="en-US" sz="1600" dirty="0"/>
              <a:t>he/she had late payment more than X days on at least one of the first Y instalments of the loan in our sample,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All other cases:</a:t>
            </a:r>
            <a:r>
              <a:rPr lang="en-US" sz="1600" dirty="0"/>
              <a:t> All other cases when the payment is paid on time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 patterns which indicate if a client has difficulty paying their installments which may be used for taking actions such as :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denying the loan,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reducing the amount of loan,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lending (to risky applicants) at a higher interest rate, etc.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will ensure that the consumers capable of repaying the loan are not rejected.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Identification of such applicants using EDA is the aim of this case study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6D850472-79B3-4B76-B84C-87DC960EC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051268"/>
              </p:ext>
            </p:extLst>
          </p:nvPr>
        </p:nvGraphicFramePr>
        <p:xfrm>
          <a:off x="551585" y="1661680"/>
          <a:ext cx="10877550" cy="568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61C5AF-9625-4842-B369-25584ACEB94B}"/>
              </a:ext>
            </a:extLst>
          </p:cNvPr>
          <p:cNvSpPr txBox="1"/>
          <p:nvPr/>
        </p:nvSpPr>
        <p:spPr>
          <a:xfrm>
            <a:off x="398317" y="1967541"/>
            <a:ext cx="42767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800" b="1" dirty="0"/>
              <a:t>Has applied for loan previously?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94CF89D-8CDA-4852-99FC-F49120F8E5C2}"/>
              </a:ext>
            </a:extLst>
          </p:cNvPr>
          <p:cNvSpPr/>
          <p:nvPr/>
        </p:nvSpPr>
        <p:spPr>
          <a:xfrm>
            <a:off x="47191" y="2345389"/>
            <a:ext cx="762002" cy="80314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No: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="" xmlns:a16="http://schemas.microsoft.com/office/drawing/2014/main" id="{614296DF-C5EB-4FBB-9035-F4A7E13ED374}"/>
              </a:ext>
            </a:extLst>
          </p:cNvPr>
          <p:cNvSpPr/>
          <p:nvPr/>
        </p:nvSpPr>
        <p:spPr>
          <a:xfrm>
            <a:off x="9922763" y="2086563"/>
            <a:ext cx="2269237" cy="12141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Approve</a:t>
            </a:r>
          </a:p>
        </p:txBody>
      </p:sp>
      <p:sp>
        <p:nvSpPr>
          <p:cNvPr id="11" name="Rectangle: Rounded Corners 15">
            <a:extLst>
              <a:ext uri="{FF2B5EF4-FFF2-40B4-BE49-F238E27FC236}">
                <a16:creationId xmlns="" xmlns:a16="http://schemas.microsoft.com/office/drawing/2014/main" id="{48FB8B3B-2D90-483F-BF47-DDEEF99E51CA}"/>
              </a:ext>
            </a:extLst>
          </p:cNvPr>
          <p:cNvSpPr/>
          <p:nvPr/>
        </p:nvSpPr>
        <p:spPr>
          <a:xfrm>
            <a:off x="9922763" y="3300666"/>
            <a:ext cx="2269237" cy="12141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Reject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2118" y="6276109"/>
            <a:ext cx="2535382" cy="0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2118" y="3148533"/>
            <a:ext cx="2165" cy="312757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Notebook 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21565"/>
              </p:ext>
            </p:extLst>
          </p:nvPr>
        </p:nvGraphicFramePr>
        <p:xfrm>
          <a:off x="681038" y="2336800"/>
          <a:ext cx="96139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 gridSpan="2"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required libraries such as pandas, numpy, matplotlib and seaborn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application data and previous application data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application data columns for NULL values in columns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column is having more than 40% null values, then drop that column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all other columns, updated NULL to Mode / Median of that column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various graphs for different columns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co-relation for different columns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graphs for current application…</a:t>
                      </a:r>
                    </a:p>
                    <a:p>
                      <a:pPr lvl="0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defaulters Vs regular payer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wise breakup of defaulters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type wise breakup in terms of defaulters and regular payer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 wise breakup in terms of defaulters and regular payer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Defaulters Vs regular payer having car and realty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Employment /Occupation type wise breakup in terms of defaulters and regular payer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 wise breakup in terms of defaulters and regular payer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Housing wise breakup in terms of defaulters and regular payer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graphs for previous application…</a:t>
                      </a:r>
                    </a:p>
                    <a:p>
                      <a:pPr lvl="0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Loan type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Approval status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Rejection reason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rate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 payment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days taken for decision for previous loan applications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type for previous loan applications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60139"/>
            <a:ext cx="7299897" cy="1424636"/>
          </a:xfrm>
        </p:spPr>
        <p:txBody>
          <a:bodyPr/>
          <a:lstStyle/>
          <a:p>
            <a:pPr algn="ctr"/>
            <a:r>
              <a:rPr lang="en-US" b="1" dirty="0"/>
              <a:t>Data Import:</a:t>
            </a:r>
          </a:p>
          <a:p>
            <a:pPr algn="ctr"/>
            <a:r>
              <a:rPr lang="en-US" b="1" dirty="0"/>
              <a:t>Import .CSV files provided</a:t>
            </a:r>
          </a:p>
          <a:p>
            <a:pPr algn="ctr"/>
            <a:r>
              <a:rPr lang="en-US" b="1" dirty="0"/>
              <a:t>Verify structure of imported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FB0517-15AD-4D48-B5B4-40EF7A92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92" y="2234270"/>
            <a:ext cx="2028825" cy="147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0C0B67-DF83-45C7-B50C-4B8E18E2190E}"/>
              </a:ext>
            </a:extLst>
          </p:cNvPr>
          <p:cNvSpPr txBox="1"/>
          <p:nvPr/>
        </p:nvSpPr>
        <p:spPr>
          <a:xfrm>
            <a:off x="110406" y="3817007"/>
            <a:ext cx="5729285" cy="28931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Cleansing 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Use abs() to convert negative values to positive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Find percentage of missing values for all columns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Remove columns with high missing percentage and Impute default values for columns having less missing percentage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Check datatypes of all columns and change datatype like negative age and </a:t>
            </a:r>
            <a:r>
              <a:rPr lang="en-US" sz="1500" dirty="0" smtClean="0"/>
              <a:t>date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600" dirty="0"/>
              <a:t>Convert number of days in </a:t>
            </a:r>
            <a:r>
              <a:rPr lang="en-US" sz="1600" dirty="0" smtClean="0"/>
              <a:t>years</a:t>
            </a:r>
            <a:endParaRPr lang="en-US" sz="1500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For numerical columns, check outliers by using boxplot &amp; scatterplot and add observations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500" dirty="0"/>
              <a:t>Binning of continuous variables using pd.cut()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41B23AB-D900-459D-A2C8-BAE2943D93E1}"/>
              </a:ext>
            </a:extLst>
          </p:cNvPr>
          <p:cNvSpPr txBox="1"/>
          <p:nvPr/>
        </p:nvSpPr>
        <p:spPr>
          <a:xfrm>
            <a:off x="6028137" y="3817007"/>
            <a:ext cx="5928122" cy="28895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500" dirty="0"/>
              <a:t>Analysis: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check imbalance percentage using value_counts()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divide the data into 2 datasets, for target 0 and 1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perform univariate analysis for categorical variables- both target 0 &amp;1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find correlation for numerical columns for both 0 and 1 using df.corr() and seaborn heatmap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plot 2 graphs, one for defaulters and another for non-defaulters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500" dirty="0"/>
              <a:t>Bivariate analysis such as "loan applied" Vs. "education“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&amp; Inferences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38167" y="2336873"/>
            <a:ext cx="4656015" cy="3980800"/>
          </a:xfrm>
        </p:spPr>
        <p:txBody>
          <a:bodyPr/>
          <a:lstStyle/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There are about 8% customers who are defaulters and remaining 92% are regular payers.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2" y="2336873"/>
            <a:ext cx="4835738" cy="3980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88" y="2222500"/>
            <a:ext cx="4401903" cy="4147127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5638167" y="2336873"/>
            <a:ext cx="4656015" cy="398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Observations-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Majority of customers are either Laborers, Sales Staff or Core Staff.</a:t>
            </a:r>
          </a:p>
          <a:p>
            <a:r>
              <a:rPr lang="en-US" dirty="0" smtClean="0"/>
              <a:t>2</a:t>
            </a:r>
            <a:r>
              <a:rPr lang="en-US" dirty="0"/>
              <a:t>. The percentage of realty agents, HR staff and IT staff as bank customers are very less.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818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1255</Words>
  <Application>Microsoft Office PowerPoint</Application>
  <PresentationFormat>Widescreen</PresentationFormat>
  <Paragraphs>169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Berlin</vt:lpstr>
      <vt:lpstr>Credit EDA Case Study</vt:lpstr>
      <vt:lpstr>Problem Statement - Risk Analytics in Banking and Financial Services</vt:lpstr>
      <vt:lpstr>Business Understanding</vt:lpstr>
      <vt:lpstr>Business Objectives</vt:lpstr>
      <vt:lpstr>General Process Flow</vt:lpstr>
      <vt:lpstr>Python Notebook Flow</vt:lpstr>
      <vt:lpstr>Data Cleaning and Analysis</vt:lpstr>
      <vt:lpstr>Graphs &amp; Inferences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Microsoft account</dc:creator>
  <cp:lastModifiedBy>Microsoft account</cp:lastModifiedBy>
  <cp:revision>49</cp:revision>
  <cp:lastPrinted>2021-06-30T14:31:56Z</cp:lastPrinted>
  <dcterms:created xsi:type="dcterms:W3CDTF">2021-06-29T14:23:06Z</dcterms:created>
  <dcterms:modified xsi:type="dcterms:W3CDTF">2021-09-11T05:47:41Z</dcterms:modified>
</cp:coreProperties>
</file>