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63" r:id="rId4"/>
    <p:sldId id="316" r:id="rId5"/>
    <p:sldId id="329" r:id="rId6"/>
    <p:sldId id="330" r:id="rId7"/>
    <p:sldId id="335" r:id="rId8"/>
    <p:sldId id="337" r:id="rId9"/>
    <p:sldId id="336" r:id="rId10"/>
    <p:sldId id="295" r:id="rId11"/>
    <p:sldId id="33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54"/>
    <a:srgbClr val="FAD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73" autoAdjust="0"/>
    <p:restoredTop sz="94660"/>
  </p:normalViewPr>
  <p:slideViewPr>
    <p:cSldViewPr snapToGrid="0">
      <p:cViewPr>
        <p:scale>
          <a:sx n="75" d="100"/>
          <a:sy n="75" d="100"/>
        </p:scale>
        <p:origin x="-6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A5F4-6D92-419B-A708-F1B4FC9BDE55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83246-43B3-43B8-8E0A-A39773E73C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6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83246-43B3-43B8-8E0A-A39773E73C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4CCA-EDCB-4BCA-9ED3-FB41FB612C6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A231-CBB1-4265-BF88-839D40011E9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D7760-64F9-4091-83C4-E3AE8D54242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1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33DB-7E7B-46FE-A9C9-80A8F2ED914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350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6EA7-07D0-4960-85B8-B8627E111D30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A7D0-B334-4FBF-9F7D-09630E4C1A96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3E52-B387-4B16-8E42-ABFCDCA2A06D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D84A-2BFF-464C-851E-4C242131AAB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33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7B5-6646-4CF1-AC6A-5E0D5F65577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3555-9465-470F-8D5F-E065D0B2A3B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6D10-488E-4505-912B-EAAD4C28574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432F-1213-41AE-8D9C-635DA26D0E9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440-6ECE-420E-BAAE-26D5918CAAC0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E988-0D18-4D77-AFCB-51E3BBAE4AE7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1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BB96-11D0-41E3-98E1-B30BAE61BD5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9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FC47-98ED-4BF2-BC09-6E8C4D23744F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54DC-0456-4F76-B262-4B5658D4AFD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C662C2-0B44-4BAF-BF76-5E72ED3EE3E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Finance and risk analysis</a:t>
            </a:r>
            <a:r>
              <a:rPr lang="en-US" sz="4800" b="1" dirty="0" smtClean="0"/>
              <a:t> Capstone project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Abhay Desai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61" y="618518"/>
            <a:ext cx="10364451" cy="1019782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0655" y="1638300"/>
            <a:ext cx="9613861" cy="4514850"/>
          </a:xfrm>
        </p:spPr>
        <p:txBody>
          <a:bodyPr>
            <a:normAutofit/>
          </a:bodyPr>
          <a:lstStyle/>
          <a:p>
            <a:r>
              <a:rPr lang="en-US" sz="1800" b="1" dirty="0"/>
              <a:t>Mr Patrick Jyenger (Conservative Investor: Less Risk and Volatility with Average Return)</a:t>
            </a:r>
          </a:p>
          <a:p>
            <a:r>
              <a:rPr lang="en-US" sz="1900" dirty="0" smtClean="0"/>
              <a:t>portfolio stocks could </a:t>
            </a:r>
            <a:r>
              <a:rPr lang="en-US" sz="1900" dirty="0"/>
              <a:t>be </a:t>
            </a:r>
            <a:r>
              <a:rPr lang="en-US" sz="1900" b="1" dirty="0"/>
              <a:t>'Johnson &amp; </a:t>
            </a:r>
            <a:r>
              <a:rPr lang="en-US" sz="1900" b="1" dirty="0" smtClean="0"/>
              <a:t>Johnson‘</a:t>
            </a:r>
            <a:r>
              <a:rPr lang="en-US" sz="1900" dirty="0" smtClean="0"/>
              <a:t> and </a:t>
            </a:r>
            <a:r>
              <a:rPr lang="en-US" sz="1900" b="1" dirty="0" smtClean="0"/>
              <a:t>'Microsoft‘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Weight of stocks could be …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  <a:p>
            <a:r>
              <a:rPr lang="en-US" sz="1900" dirty="0" smtClean="0"/>
              <a:t>This means combination of </a:t>
            </a:r>
            <a:r>
              <a:rPr lang="en-US" sz="1900" b="1" dirty="0"/>
              <a:t>'Johnson &amp; Johnson‘</a:t>
            </a:r>
            <a:r>
              <a:rPr lang="en-US" sz="1900" dirty="0"/>
              <a:t> and </a:t>
            </a:r>
            <a:r>
              <a:rPr lang="en-US" sz="1900" b="1" dirty="0"/>
              <a:t>'Microsoft</a:t>
            </a:r>
            <a:r>
              <a:rPr lang="en-US" sz="1900" b="1" dirty="0" smtClean="0"/>
              <a:t>‘ </a:t>
            </a:r>
            <a:r>
              <a:rPr lang="en-US" sz="1900" dirty="0" smtClean="0"/>
              <a:t>can give returns in range of 350% to 670%.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10959"/>
              </p:ext>
            </p:extLst>
          </p:nvPr>
        </p:nvGraphicFramePr>
        <p:xfrm>
          <a:off x="1739900" y="35644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Weight	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Portfolio 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Portfolio Cumulative Return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[0.5, 0.5]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0.185124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4.924906606837572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[0.25, 0.75]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0.215651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6.6923528788065205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[0.75, 0.25]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0.169281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3.5058432779306417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61" y="618518"/>
            <a:ext cx="10364451" cy="1019782"/>
          </a:xfrm>
        </p:spPr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0655" y="1638300"/>
            <a:ext cx="9613861" cy="4514850"/>
          </a:xfrm>
        </p:spPr>
        <p:txBody>
          <a:bodyPr>
            <a:normAutofit/>
          </a:bodyPr>
          <a:lstStyle/>
          <a:p>
            <a:r>
              <a:rPr lang="en-US" sz="1800" b="1" dirty="0"/>
              <a:t>Mr </a:t>
            </a:r>
            <a:r>
              <a:rPr lang="en-US" sz="1800" b="1" dirty="0" smtClean="0"/>
              <a:t>Peter </a:t>
            </a:r>
            <a:r>
              <a:rPr lang="en-US" sz="1800" b="1" dirty="0"/>
              <a:t>Jyenger </a:t>
            </a:r>
            <a:r>
              <a:rPr lang="en-US" sz="1800" b="1" dirty="0" smtClean="0"/>
              <a:t>(</a:t>
            </a:r>
            <a:r>
              <a:rPr lang="en-US" sz="1800" b="1" dirty="0"/>
              <a:t>Agressive Investor: High Risk and Volatility with High </a:t>
            </a:r>
            <a:r>
              <a:rPr lang="en-US" sz="1800" b="1" dirty="0" smtClean="0"/>
              <a:t>Return)</a:t>
            </a:r>
            <a:endParaRPr lang="en-US" sz="1800" b="1" dirty="0"/>
          </a:p>
          <a:p>
            <a:r>
              <a:rPr lang="en-US" sz="1900" dirty="0" smtClean="0"/>
              <a:t>portfolio stocks could </a:t>
            </a:r>
            <a:r>
              <a:rPr lang="en-US" sz="1900" dirty="0"/>
              <a:t>be </a:t>
            </a:r>
            <a:r>
              <a:rPr lang="en-US" sz="1900" b="1" dirty="0"/>
              <a:t>'Apple Inc', 'Amazon', </a:t>
            </a:r>
            <a:r>
              <a:rPr lang="en-US" sz="1900" b="1" dirty="0" smtClean="0"/>
              <a:t>'Microsoft‘ </a:t>
            </a:r>
            <a:r>
              <a:rPr lang="en-US" sz="1900" dirty="0" smtClean="0"/>
              <a:t>and</a:t>
            </a:r>
            <a:r>
              <a:rPr lang="en-US" sz="1900" b="1" dirty="0" smtClean="0"/>
              <a:t> 'United HealthGroup </a:t>
            </a:r>
            <a:r>
              <a:rPr lang="en-US" sz="1900" b="1" dirty="0"/>
              <a:t>Inc'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Weight of stocks could be …</a:t>
            </a:r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/>
              <a:t>This means combination of </a:t>
            </a:r>
            <a:r>
              <a:rPr lang="en-US" sz="1900" b="1" dirty="0"/>
              <a:t>'Apple Inc', 'Amazon', 'Microsoft‘ </a:t>
            </a:r>
            <a:r>
              <a:rPr lang="en-US" sz="1900" dirty="0"/>
              <a:t>and</a:t>
            </a:r>
            <a:r>
              <a:rPr lang="en-US" sz="1900" b="1" dirty="0"/>
              <a:t> </a:t>
            </a:r>
            <a:r>
              <a:rPr lang="en-US" sz="1900" b="1" dirty="0" smtClean="0"/>
              <a:t>'United HealthGroup </a:t>
            </a:r>
            <a:r>
              <a:rPr lang="en-US" sz="1900" b="1" dirty="0"/>
              <a:t>Inc'</a:t>
            </a:r>
            <a:r>
              <a:rPr lang="en-US" sz="1900" dirty="0"/>
              <a:t>.</a:t>
            </a:r>
            <a:r>
              <a:rPr lang="en-US" sz="1900" b="1" dirty="0" smtClean="0"/>
              <a:t> </a:t>
            </a:r>
            <a:r>
              <a:rPr lang="en-US" sz="1900" dirty="0" smtClean="0"/>
              <a:t>can give returns in range of 1300% to 1700%.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789761"/>
              </p:ext>
            </p:extLst>
          </p:nvPr>
        </p:nvGraphicFramePr>
        <p:xfrm>
          <a:off x="1778000" y="339566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Weight	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Portfolio 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 smtClean="0"/>
                        <a:t>Portfolio Cumulative Return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[0.25, 0.25, 0.25, 0.25]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0.213989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13.729154684165696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[0.5, 0.5, 0.0, 0.0]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0.253001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17.4186602401503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[0.0, 0.33, 0.33, 0.33]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0.217899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13.229097086876253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[0.4, 0.2, 0.2, 0.2]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0.217951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/>
                        <a:t>13.614986484085057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8 Delicious Ways to Say Thank You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3367" y="1487979"/>
            <a:ext cx="8021782" cy="430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30133"/>
            <a:ext cx="10364451" cy="1596177"/>
          </a:xfrm>
        </p:spPr>
        <p:txBody>
          <a:bodyPr/>
          <a:lstStyle/>
          <a:p>
            <a:pPr algn="l"/>
            <a:r>
              <a:rPr lang="en-US" dirty="0" smtClean="0"/>
              <a:t>Problem Statement – investor risk profiling and portfolio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3067610"/>
            <a:ext cx="10363826" cy="2536021"/>
          </a:xfrm>
        </p:spPr>
        <p:txBody>
          <a:bodyPr>
            <a:noAutofit/>
          </a:bodyPr>
          <a:lstStyle/>
          <a:p>
            <a:pPr marL="755016" marR="5080" lvl="1" indent="-285750">
              <a:lnSpc>
                <a:spcPts val="1900"/>
              </a:lnSpc>
              <a:buClrTx/>
              <a:buSzPct val="80555"/>
              <a:tabLst>
                <a:tab pos="354965" algn="l"/>
                <a:tab pos="355600" algn="l"/>
              </a:tabLst>
            </a:pPr>
            <a:r>
              <a:rPr lang="en-US" sz="1600" dirty="0" smtClean="0"/>
              <a:t>There are 2 investors, mr. patrick jyenger and mr. peter jyenger, who are looking to invest their capital in stocks to meet their financial objectives.</a:t>
            </a:r>
          </a:p>
          <a:p>
            <a:pPr marL="755016" marR="5080" lvl="1" indent="-285750">
              <a:lnSpc>
                <a:spcPts val="1900"/>
              </a:lnSpc>
              <a:buClrTx/>
              <a:buSzPct val="80555"/>
              <a:tabLst>
                <a:tab pos="354965" algn="l"/>
                <a:tab pos="355600" algn="l"/>
              </a:tabLst>
            </a:pPr>
            <a:r>
              <a:rPr lang="en-US" sz="1600" dirty="0"/>
              <a:t>mr. patrick </a:t>
            </a:r>
            <a:r>
              <a:rPr lang="en-US" sz="1600" dirty="0" smtClean="0"/>
              <a:t>jyenger wants to maintain decent standard of living post his retirement, and has always been a conservative investor during his life. He wants to invest usd 500,000 in equities and expects doubling his capital with less risk in 5 year’s time.</a:t>
            </a:r>
          </a:p>
          <a:p>
            <a:pPr marL="755016" marR="5080" lvl="1" indent="-285750">
              <a:lnSpc>
                <a:spcPts val="1900"/>
              </a:lnSpc>
              <a:buClrTx/>
              <a:buSzPct val="80555"/>
              <a:tabLst>
                <a:tab pos="354965" algn="l"/>
                <a:tab pos="355600" algn="l"/>
              </a:tabLst>
            </a:pPr>
            <a:r>
              <a:rPr lang="en-US" sz="1600" dirty="0" smtClean="0"/>
              <a:t>Mr. peter jyenger is consistent with his attitude towards risk and prefers high-return investments. He wants to invest USD 1,000,000 and expects high returns to meet his future goals.</a:t>
            </a:r>
          </a:p>
          <a:p>
            <a:pPr marL="755016" marR="5080" lvl="1" indent="-285750">
              <a:lnSpc>
                <a:spcPts val="1900"/>
              </a:lnSpc>
              <a:buClrTx/>
              <a:buSzPct val="80555"/>
              <a:tabLst>
                <a:tab pos="354965" algn="l"/>
                <a:tab pos="355600" algn="l"/>
              </a:tabLst>
            </a:pPr>
            <a:r>
              <a:rPr lang="en-US" sz="1600" dirty="0" smtClean="0"/>
              <a:t>our </a:t>
            </a:r>
            <a:r>
              <a:rPr lang="en-US" sz="1600" dirty="0"/>
              <a:t>task is to provide consultation to two different investors, Mr Patrick Jyenger and Mr Peter Jyenger based on their requirements and financial objectives. </a:t>
            </a:r>
            <a:endParaRPr lang="en-US" sz="1600" dirty="0" smtClean="0"/>
          </a:p>
          <a:p>
            <a:pPr marL="469266" marR="5080" lvl="1" indent="0">
              <a:lnSpc>
                <a:spcPts val="1900"/>
              </a:lnSpc>
              <a:buClrTx/>
              <a:buSzPct val="80555"/>
              <a:buNone/>
              <a:tabLst>
                <a:tab pos="354965" algn="l"/>
                <a:tab pos="355600" algn="l"/>
              </a:tabLst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61" y="618517"/>
            <a:ext cx="10364451" cy="1596177"/>
          </a:xfrm>
        </p:spPr>
        <p:txBody>
          <a:bodyPr/>
          <a:lstStyle/>
          <a:p>
            <a:r>
              <a:rPr lang="en-US" dirty="0" smtClean="0"/>
              <a:t>STEPS to be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0656" y="2068095"/>
            <a:ext cx="9613861" cy="4180305"/>
          </a:xfrm>
        </p:spPr>
        <p:txBody>
          <a:bodyPr>
            <a:normAutofit/>
          </a:bodyPr>
          <a:lstStyle/>
          <a:p>
            <a:r>
              <a:rPr lang="en-US" dirty="0" smtClean="0"/>
              <a:t>Data exploration and creation of interactive visualization dashboards</a:t>
            </a:r>
            <a:endParaRPr lang="en-US" dirty="0"/>
          </a:p>
          <a:p>
            <a:r>
              <a:rPr lang="en-US" dirty="0" smtClean="0"/>
              <a:t>Stock analysis and portfolio management to meet financial goals</a:t>
            </a:r>
          </a:p>
          <a:p>
            <a:r>
              <a:rPr lang="en-US" dirty="0" smtClean="0"/>
              <a:t>Compare alpha, beta and sharpe ratio of stocks and come up with portfolio recommendation balancing return and risk</a:t>
            </a:r>
            <a:endParaRPr lang="en-US" dirty="0"/>
          </a:p>
          <a:p>
            <a:r>
              <a:rPr lang="en-US" dirty="0" smtClean="0"/>
              <a:t>Prepare an executive report summarizing </a:t>
            </a:r>
            <a:r>
              <a:rPr lang="en-US" dirty="0"/>
              <a:t>all the findings, insights, visuals and recommendations 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361" y="618517"/>
            <a:ext cx="10364451" cy="1596177"/>
          </a:xfrm>
        </p:spPr>
        <p:txBody>
          <a:bodyPr/>
          <a:lstStyle/>
          <a:p>
            <a:r>
              <a:rPr lang="en-US" dirty="0"/>
              <a:t>Alpha, beta and sharpe ratio of stocks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0656" y="2068095"/>
            <a:ext cx="9613861" cy="41803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Alpha shows how well </a:t>
            </a:r>
            <a:r>
              <a:rPr lang="en-US" dirty="0" smtClean="0"/>
              <a:t>or bad </a:t>
            </a:r>
            <a:r>
              <a:rPr lang="en-US" dirty="0"/>
              <a:t>a stock has performed in comparison to a benchmark index. </a:t>
            </a:r>
            <a:r>
              <a:rPr lang="en-US" dirty="0" smtClean="0"/>
              <a:t>A </a:t>
            </a:r>
            <a:r>
              <a:rPr lang="en-US" dirty="0"/>
              <a:t>high alpha is always good.</a:t>
            </a:r>
          </a:p>
          <a:p>
            <a:r>
              <a:rPr lang="en-US" dirty="0"/>
              <a:t>Beta indicates how volatile a stock's price has been in comparison to the market as a whole. Beta </a:t>
            </a:r>
            <a:r>
              <a:rPr lang="en-US" dirty="0"/>
              <a:t>is a concept that measures the expected move in a stock relative to movements in the overall market. A beta greater than 1.0 suggests that the stock is more volatile than the broader market, and a beta less than 1.0 indicates a stock with lower volatility.</a:t>
            </a:r>
          </a:p>
          <a:p>
            <a:r>
              <a:rPr lang="en-US" dirty="0"/>
              <a:t>Sharpe ratio tells investors whether an investment's returns are due to smart investment decisions or are the result of excess risk. Usually</a:t>
            </a:r>
            <a:r>
              <a:rPr lang="en-US" dirty="0"/>
              <a:t>, any Sharpe ratio greater than 1.0 is considered acceptable to good by investors. A ratio higher than 2.0 is rated as very good. A ratio of 3.0 or higher is considered excellent. A ratio under 1.0 is considered sub-optimal.</a:t>
            </a:r>
          </a:p>
          <a:p>
            <a:r>
              <a:rPr lang="en-US" dirty="0"/>
              <a:t>Anything more than zero is a good alpha; higher the alpha ratio in </a:t>
            </a:r>
            <a:r>
              <a:rPr lang="en-US" dirty="0" smtClean="0"/>
              <a:t>stocks </a:t>
            </a:r>
            <a:r>
              <a:rPr lang="en-US" dirty="0"/>
              <a:t>on a consistent basis, higher is the potential of long term returns. Generally, beta of around 1 or less is recommended. If your </a:t>
            </a:r>
            <a:r>
              <a:rPr lang="en-US" dirty="0" smtClean="0"/>
              <a:t>stock </a:t>
            </a:r>
            <a:r>
              <a:rPr lang="en-US" dirty="0"/>
              <a:t>beta is less than 1, make sure that </a:t>
            </a:r>
            <a:r>
              <a:rPr lang="en-US" dirty="0" smtClean="0"/>
              <a:t>stock </a:t>
            </a:r>
            <a:r>
              <a:rPr lang="en-US" dirty="0"/>
              <a:t>alpha is high enough so that you can meet your financial goals. If you are </a:t>
            </a:r>
            <a:r>
              <a:rPr lang="en-US" dirty="0" smtClean="0"/>
              <a:t>stock </a:t>
            </a:r>
            <a:r>
              <a:rPr lang="en-US" dirty="0"/>
              <a:t>beta is more than 1, then make sure that you are comfortable with the risk, as per your risk capacity</a:t>
            </a:r>
            <a:r>
              <a:rPr lang="en-US" dirty="0" smtClean="0"/>
              <a:t>.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9408"/>
          </a:xfrm>
        </p:spPr>
        <p:txBody>
          <a:bodyPr>
            <a:normAutofit/>
          </a:bodyPr>
          <a:lstStyle/>
          <a:p>
            <a:r>
              <a:rPr lang="en-US" dirty="0" smtClean="0"/>
              <a:t>all stocks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1223607"/>
              </p:ext>
            </p:extLst>
          </p:nvPr>
        </p:nvGraphicFramePr>
        <p:xfrm>
          <a:off x="914400" y="1500554"/>
          <a:ext cx="10363200" cy="46071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363200"/>
              </a:tblGrid>
              <a:tr h="46071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3" y="1643063"/>
            <a:ext cx="10093327" cy="428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4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9408"/>
          </a:xfrm>
        </p:spPr>
        <p:txBody>
          <a:bodyPr>
            <a:normAutofit/>
          </a:bodyPr>
          <a:lstStyle/>
          <a:p>
            <a:r>
              <a:rPr lang="en-US" dirty="0" smtClean="0"/>
              <a:t>all stocks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89936835"/>
              </p:ext>
            </p:extLst>
          </p:nvPr>
        </p:nvGraphicFramePr>
        <p:xfrm>
          <a:off x="914400" y="1500554"/>
          <a:ext cx="10363200" cy="46071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363200"/>
              </a:tblGrid>
              <a:tr h="46071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606550"/>
            <a:ext cx="10171111" cy="442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1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9408"/>
          </a:xfrm>
        </p:spPr>
        <p:txBody>
          <a:bodyPr>
            <a:normAutofit/>
          </a:bodyPr>
          <a:lstStyle/>
          <a:p>
            <a:r>
              <a:rPr lang="en-US" dirty="0" smtClean="0"/>
              <a:t>Alpha for all stocks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4887956"/>
              </p:ext>
            </p:extLst>
          </p:nvPr>
        </p:nvGraphicFramePr>
        <p:xfrm>
          <a:off x="914400" y="1500554"/>
          <a:ext cx="10363200" cy="46071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363200"/>
              </a:tblGrid>
              <a:tr h="46071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582738"/>
            <a:ext cx="10152061" cy="43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3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9408"/>
          </a:xfrm>
        </p:spPr>
        <p:txBody>
          <a:bodyPr>
            <a:normAutofit/>
          </a:bodyPr>
          <a:lstStyle/>
          <a:p>
            <a:r>
              <a:rPr lang="en-US" dirty="0" smtClean="0"/>
              <a:t>Beta for all stocks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95266869"/>
              </p:ext>
            </p:extLst>
          </p:nvPr>
        </p:nvGraphicFramePr>
        <p:xfrm>
          <a:off x="914400" y="1500554"/>
          <a:ext cx="10363200" cy="46071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363200"/>
              </a:tblGrid>
              <a:tr h="46071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608138"/>
            <a:ext cx="10171111" cy="440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39408"/>
          </a:xfrm>
        </p:spPr>
        <p:txBody>
          <a:bodyPr>
            <a:normAutofit/>
          </a:bodyPr>
          <a:lstStyle/>
          <a:p>
            <a:r>
              <a:rPr lang="en-US" dirty="0" smtClean="0"/>
              <a:t>Sharpe ratio for all stocks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9048847"/>
              </p:ext>
            </p:extLst>
          </p:nvPr>
        </p:nvGraphicFramePr>
        <p:xfrm>
          <a:off x="914400" y="1500554"/>
          <a:ext cx="10363200" cy="46071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0363200"/>
              </a:tblGrid>
              <a:tr h="46071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620839"/>
            <a:ext cx="10098087" cy="437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2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1570</TotalTime>
  <Words>693</Words>
  <Application>Microsoft Office PowerPoint</Application>
  <PresentationFormat>Custom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Finance and risk analysis Capstone project</vt:lpstr>
      <vt:lpstr>Problem Statement – investor risk profiling and portfolio recommendation</vt:lpstr>
      <vt:lpstr>STEPS to be taken</vt:lpstr>
      <vt:lpstr>Alpha, beta and sharpe ratio of stocks</vt:lpstr>
      <vt:lpstr>all stocks</vt:lpstr>
      <vt:lpstr>all stocks</vt:lpstr>
      <vt:lpstr>Alpha for all stocks</vt:lpstr>
      <vt:lpstr>Beta for all stocks</vt:lpstr>
      <vt:lpstr>Sharpe ratio for all stocks</vt:lpstr>
      <vt:lpstr>recommendation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Abhay Desai</dc:creator>
  <cp:lastModifiedBy>Abhay</cp:lastModifiedBy>
  <cp:revision>475</cp:revision>
  <cp:lastPrinted>2021-06-30T14:31:56Z</cp:lastPrinted>
  <dcterms:created xsi:type="dcterms:W3CDTF">2021-06-29T14:23:06Z</dcterms:created>
  <dcterms:modified xsi:type="dcterms:W3CDTF">2022-04-06T01:15:33Z</dcterms:modified>
</cp:coreProperties>
</file>