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7"/>
  </p:notesMasterIdLst>
  <p:sldIdLst>
    <p:sldId id="256" r:id="rId2"/>
    <p:sldId id="257" r:id="rId3"/>
    <p:sldId id="263" r:id="rId4"/>
    <p:sldId id="271" r:id="rId5"/>
    <p:sldId id="310" r:id="rId6"/>
    <p:sldId id="311" r:id="rId7"/>
    <p:sldId id="312" r:id="rId8"/>
    <p:sldId id="313" r:id="rId9"/>
    <p:sldId id="314" r:id="rId10"/>
    <p:sldId id="309" r:id="rId11"/>
    <p:sldId id="296" r:id="rId12"/>
    <p:sldId id="297" r:id="rId13"/>
    <p:sldId id="298" r:id="rId14"/>
    <p:sldId id="299" r:id="rId15"/>
    <p:sldId id="306" r:id="rId16"/>
    <p:sldId id="307" r:id="rId17"/>
    <p:sldId id="300" r:id="rId18"/>
    <p:sldId id="301" r:id="rId19"/>
    <p:sldId id="302" r:id="rId20"/>
    <p:sldId id="303" r:id="rId21"/>
    <p:sldId id="304" r:id="rId22"/>
    <p:sldId id="305" r:id="rId23"/>
    <p:sldId id="308" r:id="rId24"/>
    <p:sldId id="295" r:id="rId25"/>
    <p:sldId id="26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754"/>
    <a:srgbClr val="FAD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3" autoAdjust="0"/>
    <p:restoredTop sz="94660"/>
  </p:normalViewPr>
  <p:slideViewPr>
    <p:cSldViewPr snapToGrid="0">
      <p:cViewPr>
        <p:scale>
          <a:sx n="81" d="100"/>
          <a:sy n="81" d="100"/>
        </p:scale>
        <p:origin x="-39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FA5F4-6D92-419B-A708-F1B4FC9BDE55}" type="datetimeFigureOut">
              <a:rPr lang="en-US" smtClean="0"/>
              <a:t>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83246-43B3-43B8-8E0A-A39773E73C14}" type="slidenum">
              <a:rPr lang="en-US" smtClean="0"/>
              <a:t>‹#›</a:t>
            </a:fld>
            <a:endParaRPr lang="en-US" dirty="0"/>
          </a:p>
        </p:txBody>
      </p:sp>
    </p:spTree>
    <p:extLst>
      <p:ext uri="{BB962C8B-B14F-4D97-AF65-F5344CB8AC3E}">
        <p14:creationId xmlns:p14="http://schemas.microsoft.com/office/powerpoint/2010/main" val="186386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83246-43B3-43B8-8E0A-A39773E73C14}" type="slidenum">
              <a:rPr lang="en-US" smtClean="0"/>
              <a:t>1</a:t>
            </a:fld>
            <a:endParaRPr lang="en-US" dirty="0"/>
          </a:p>
        </p:txBody>
      </p:sp>
    </p:spTree>
    <p:extLst>
      <p:ext uri="{BB962C8B-B14F-4D97-AF65-F5344CB8AC3E}">
        <p14:creationId xmlns:p14="http://schemas.microsoft.com/office/powerpoint/2010/main" val="1405504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4F4CCA-EDCB-4BCA-9ED3-FB41FB612C6E}" type="datetime1">
              <a:rPr lang="en-US" smtClean="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696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98A231-CBB1-4265-BF88-839D40011E96}"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884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4D7760-64F9-4091-83C4-E3AE8D542426}"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4112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A533DB-7E7B-46FE-A9C9-80A8F2ED9146}"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3500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B16EA7-07D0-4960-85B8-B8627E111D30}"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2796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3D6A7D0-B334-4FBF-9F7D-09630E4C1A96}" type="datetime1">
              <a:rPr lang="en-US" smtClean="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399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1203E52-B387-4B16-8E42-ABFCDCA2A06D}" type="datetime1">
              <a:rPr lang="en-US" smtClean="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37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8BD84A-2BFF-464C-851E-4C242131AAB9}" type="datetime1">
              <a:rPr lang="en-US" smtClean="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3833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46B7B5-6646-4CF1-AC6A-5E0D5F65577F}" type="datetime1">
              <a:rPr lang="en-US" smtClean="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886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523555-9465-470F-8D5F-E065D0B2A3B1}" type="datetime1">
              <a:rPr lang="en-US" smtClean="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4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416D10-488E-4505-912B-EAAD4C285741}" type="datetime1">
              <a:rPr lang="en-US" smtClean="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032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EB432F-1213-41AE-8D9C-635DA26D0E98}"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8963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81D440-6ECE-420E-BAAE-26D5918CAAC0}" type="datetime1">
              <a:rPr lang="en-US" smtClean="0"/>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452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0CE988-0D18-4D77-AFCB-51E3BBAE4AE7}" type="datetime1">
              <a:rPr lang="en-US" smtClean="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251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2AFBB96-11D0-41E3-98E1-B30BAE61BD5F}" type="datetime1">
              <a:rPr lang="en-US" smtClean="0"/>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339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A9FC47-98ED-4BF2-BC09-6E8C4D23744F}"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845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9B54DC-0456-4F76-B262-4B5658D4AFD1}"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588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C000"/>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8C662C2-0B44-4BAF-BF76-5E72ED3EE3E8}" type="datetime1">
              <a:rPr lang="en-US" smtClean="0"/>
              <a:t>1/5/2022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52065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TABLEAU IPL VISUALIZATION</a:t>
            </a:r>
            <a:r>
              <a:rPr lang="en-US" sz="4800" b="1" dirty="0" smtClean="0"/>
              <a:t> </a:t>
            </a:r>
            <a:r>
              <a:rPr lang="en-US" sz="4800" b="1" dirty="0"/>
              <a:t>Case Study</a:t>
            </a:r>
            <a:endParaRPr lang="en-US" sz="4800" dirty="0"/>
          </a:p>
        </p:txBody>
      </p:sp>
      <p:sp>
        <p:nvSpPr>
          <p:cNvPr id="3" name="Subtitle 2"/>
          <p:cNvSpPr>
            <a:spLocks noGrp="1"/>
          </p:cNvSpPr>
          <p:nvPr>
            <p:ph type="subTitle" idx="1"/>
          </p:nvPr>
        </p:nvSpPr>
        <p:spPr/>
        <p:txBody>
          <a:bodyPr>
            <a:normAutofit/>
          </a:bodyPr>
          <a:lstStyle/>
          <a:p>
            <a:r>
              <a:rPr lang="en-US" sz="2400" dirty="0" smtClean="0"/>
              <a:t>Abhay Desai</a:t>
            </a:r>
            <a:endParaRPr lang="en-US" sz="2400" dirty="0"/>
          </a:p>
          <a:p>
            <a:pPr algn="l"/>
            <a:endParaRPr lang="en-US" sz="2400" dirty="0"/>
          </a:p>
          <a:p>
            <a:pPr algn="l"/>
            <a:endParaRPr lang="en-US" sz="2400" dirty="0" smtClean="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758355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smtClean="0"/>
              <a:t>Worksheet - Orange </a:t>
            </a:r>
            <a:r>
              <a:rPr lang="en-US" dirty="0" smtClean="0"/>
              <a:t>cap contenders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59123266"/>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r>
                        <a:rPr lang="en-GB" dirty="0" smtClean="0"/>
                        <a:t>Observations :</a:t>
                      </a:r>
                    </a:p>
                    <a:p>
                      <a:endParaRPr lang="en-GB" dirty="0" smtClean="0"/>
                    </a:p>
                    <a:p>
                      <a:r>
                        <a:rPr lang="en-GB" dirty="0" smtClean="0"/>
                        <a:t>This visualization shows batsmen</a:t>
                      </a:r>
                      <a:r>
                        <a:rPr lang="en-GB" baseline="0" dirty="0" smtClean="0"/>
                        <a:t> who are contenders of </a:t>
                      </a:r>
                      <a:r>
                        <a:rPr lang="en-US" baseline="0" dirty="0" smtClean="0"/>
                        <a:t>“Orange Cap</a:t>
                      </a:r>
                      <a:r>
                        <a:rPr lang="en-GB" baseline="0" dirty="0" smtClean="0"/>
                        <a:t>”, which is awarded to batsman who has scored highest runs in any particular IPL season.</a:t>
                      </a:r>
                      <a:endParaRPr lang="en-GB" dirty="0"/>
                    </a:p>
                  </a:txBody>
                  <a:tcPr/>
                </a:tc>
              </a:tr>
            </a:tbl>
          </a:graphicData>
        </a:graphic>
      </p:graphicFrame>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224" y="1834297"/>
            <a:ext cx="7040807" cy="4203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6539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smtClean="0"/>
              <a:t>Worksheet - purple </a:t>
            </a:r>
            <a:r>
              <a:rPr lang="en-US" dirty="0" smtClean="0"/>
              <a:t>cap contenders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465007951"/>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bowlers</a:t>
                      </a:r>
                      <a:r>
                        <a:rPr lang="en-GB" baseline="0" dirty="0" smtClean="0"/>
                        <a:t> who are contenders of </a:t>
                      </a:r>
                      <a:r>
                        <a:rPr lang="en-US" baseline="0" dirty="0" smtClean="0"/>
                        <a:t>“Purple Cap</a:t>
                      </a:r>
                      <a:r>
                        <a:rPr lang="en-GB" baseline="0" dirty="0" smtClean="0"/>
                        <a:t>”, which is awarded to bowler who has taken highest wickets in any particular IPL season. It is also showing type of dismissal for taken wicket, be it bowled, caught, caught and bowled, hit wicket, LBW or stumped.</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a:txBody>
                  <a:tcPr/>
                </a:tc>
              </a:tr>
            </a:tbl>
          </a:graphicData>
        </a:graphic>
      </p:graphicFrame>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659" y="1815246"/>
            <a:ext cx="6998310" cy="4210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975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fontScale="90000"/>
          </a:bodyPr>
          <a:lstStyle/>
          <a:p>
            <a:r>
              <a:rPr lang="en-US" dirty="0" smtClean="0"/>
              <a:t>Worksheet - Bowler </a:t>
            </a:r>
            <a:r>
              <a:rPr lang="en-US" dirty="0" smtClean="0"/>
              <a:t>accuracy (extra runs given)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118537279"/>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bowler</a:t>
                      </a:r>
                      <a:r>
                        <a:rPr lang="en-GB" baseline="0" dirty="0" smtClean="0"/>
                        <a:t> accuracy in terms of how many extra runs in form of no ball, bye, leg bye and wide runs given by each bowler across all IPL seasons. It is also showing total extra runs given by that bowler across all IPL seasons.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a:txBody>
                  <a:tcPr/>
                </a:tc>
              </a:tr>
            </a:tbl>
          </a:graphicData>
        </a:graphic>
      </p:graphicFrame>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700" y="1802790"/>
            <a:ext cx="6979992" cy="4234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9434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fontScale="90000"/>
          </a:bodyPr>
          <a:lstStyle/>
          <a:p>
            <a:r>
              <a:rPr lang="en-US" dirty="0" smtClean="0"/>
              <a:t>Worksheet - Number </a:t>
            </a:r>
            <a:r>
              <a:rPr lang="en-US" dirty="0" smtClean="0"/>
              <a:t>of sixes and fours by batsman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380397008"/>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number</a:t>
                      </a:r>
                      <a:r>
                        <a:rPr lang="en-GB" baseline="0" dirty="0" smtClean="0"/>
                        <a:t> of sixes and number of fours hit by each </a:t>
                      </a:r>
                      <a:r>
                        <a:rPr lang="en-GB" dirty="0" smtClean="0"/>
                        <a:t>batsman</a:t>
                      </a:r>
                      <a:r>
                        <a:rPr lang="en-GB" baseline="0" dirty="0" smtClean="0"/>
                        <a:t>, how much was total boundary runs scored by sixes and fours, and total batsman runs across whole IPL season.</a:t>
                      </a:r>
                      <a:endParaRPr lang="en-GB" dirty="0" smtClean="0"/>
                    </a:p>
                    <a:p>
                      <a:endParaRPr lang="en-GB" dirty="0"/>
                    </a:p>
                  </a:txBody>
                  <a:tcPr/>
                </a:tc>
              </a:tr>
            </a:tbl>
          </a:graphicData>
        </a:graphic>
      </p:graphicFrame>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958" y="1824771"/>
            <a:ext cx="6969734" cy="415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724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fontScale="90000"/>
          </a:bodyPr>
          <a:lstStyle/>
          <a:p>
            <a:r>
              <a:rPr lang="en-US" dirty="0"/>
              <a:t>Worksheet - Number </a:t>
            </a:r>
            <a:r>
              <a:rPr lang="en-US" dirty="0" smtClean="0"/>
              <a:t>of wins vs number of losses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479502705"/>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number of wins and number of losses by each IPL team across </a:t>
                      </a:r>
                      <a:r>
                        <a:rPr lang="en-GB" baseline="0" dirty="0" smtClean="0"/>
                        <a:t>IPL seasons.</a:t>
                      </a:r>
                      <a:endParaRPr lang="en-GB" dirty="0" smtClean="0"/>
                    </a:p>
                    <a:p>
                      <a:r>
                        <a:rPr lang="en-US" dirty="0" smtClean="0"/>
                        <a:t>This gives an idea about team’s consistency in performance and eventually becoming</a:t>
                      </a:r>
                      <a:r>
                        <a:rPr lang="en-US" baseline="0" dirty="0" smtClean="0"/>
                        <a:t> IPL champion.</a:t>
                      </a:r>
                      <a:endParaRPr lang="en-GB" dirty="0"/>
                    </a:p>
                  </a:txBody>
                  <a:tcPr/>
                </a:tc>
              </a:tr>
            </a:tbl>
          </a:graphicData>
        </a:graphic>
      </p:graphicFrame>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105" y="1798393"/>
            <a:ext cx="6974863" cy="425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248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a:t>Worksheet - Match </a:t>
            </a:r>
            <a:r>
              <a:rPr lang="en-US" dirty="0" smtClean="0"/>
              <a:t>result (venue wise)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434108094"/>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match results, be as no</a:t>
                      </a:r>
                      <a:r>
                        <a:rPr lang="en-GB" baseline="0" dirty="0" smtClean="0"/>
                        <a:t> result, normal or tie venue wise showing additional details of which was home team, which was visitor team and who won that match for each season.</a:t>
                      </a:r>
                      <a:endParaRPr lang="en-GB" dirty="0" smtClean="0"/>
                    </a:p>
                  </a:txBody>
                  <a:tcPr/>
                </a:tc>
              </a:tr>
            </a:tbl>
          </a:graphicData>
        </a:graphic>
      </p:graphicFrame>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026" y="1815245"/>
            <a:ext cx="6972666" cy="4210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4565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a:t>Worksheet - Player </a:t>
            </a:r>
            <a:r>
              <a:rPr lang="en-US" dirty="0" smtClean="0"/>
              <a:t>of Match awards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599678024"/>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players who were awarded “Player of</a:t>
                      </a:r>
                      <a:r>
                        <a:rPr lang="en-GB" baseline="0" dirty="0" smtClean="0"/>
                        <a:t> Match” for their performance in any particular IPL season as well as total number of </a:t>
                      </a:r>
                      <a:r>
                        <a:rPr lang="en-GB" dirty="0" smtClean="0"/>
                        <a:t>“Player of</a:t>
                      </a:r>
                      <a:r>
                        <a:rPr lang="en-GB" baseline="0" dirty="0" smtClean="0"/>
                        <a:t> Match” award won by that player.</a:t>
                      </a:r>
                      <a:endParaRPr lang="en-GB" dirty="0" smtClean="0"/>
                    </a:p>
                    <a:p>
                      <a:endParaRPr lang="en-GB" dirty="0"/>
                    </a:p>
                  </a:txBody>
                  <a:tcPr/>
                </a:tc>
              </a:tr>
            </a:tbl>
          </a:graphicData>
        </a:graphic>
      </p:graphicFrame>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175" y="1808651"/>
            <a:ext cx="7048133" cy="4252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6960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fontScale="90000"/>
          </a:bodyPr>
          <a:lstStyle/>
          <a:p>
            <a:r>
              <a:rPr lang="en-US" dirty="0"/>
              <a:t>Worksheet - Number </a:t>
            </a:r>
            <a:r>
              <a:rPr lang="en-US" dirty="0" smtClean="0"/>
              <a:t>of matches vs number of venues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533595941"/>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number</a:t>
                      </a:r>
                      <a:r>
                        <a:rPr lang="en-GB" baseline="0" dirty="0" smtClean="0"/>
                        <a:t> of matches and number of venues for each IPL season.</a:t>
                      </a:r>
                      <a:endParaRPr lang="en-GB" dirty="0" smtClean="0"/>
                    </a:p>
                  </a:txBody>
                  <a:tcPr/>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541" y="1799127"/>
            <a:ext cx="6967536" cy="4203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8922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fontScale="90000"/>
          </a:bodyPr>
          <a:lstStyle/>
          <a:p>
            <a:r>
              <a:rPr lang="en-US" dirty="0"/>
              <a:t>Worksheet - Number </a:t>
            </a:r>
            <a:r>
              <a:rPr lang="en-US" dirty="0" smtClean="0"/>
              <a:t>of matches won (season wise)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621210377"/>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a:t>
                      </a:r>
                      <a:r>
                        <a:rPr lang="en-US" dirty="0" smtClean="0"/>
                        <a:t>different</a:t>
                      </a:r>
                      <a:r>
                        <a:rPr lang="en-US" baseline="0" dirty="0" smtClean="0"/>
                        <a:t> IPL teams across season highlighting number of tosses won by that team as well as number of tosses by other teams, which was won by that particular team.</a:t>
                      </a:r>
                      <a:endParaRPr lang="en-GB" dirty="0"/>
                    </a:p>
                  </a:txBody>
                  <a:tcPr/>
                </a:tc>
              </a:tr>
            </a:tbl>
          </a:graphicData>
        </a:graphic>
      </p:graphicFrame>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026" y="1779344"/>
            <a:ext cx="6996112" cy="419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6394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a:t>Worksheet - season </a:t>
            </a:r>
            <a:r>
              <a:rPr lang="en-US" dirty="0" smtClean="0"/>
              <a:t>wise (win by wickets)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107502580"/>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a:t>
                      </a:r>
                      <a:r>
                        <a:rPr lang="en-US" dirty="0" smtClean="0"/>
                        <a:t>number</a:t>
                      </a:r>
                      <a:r>
                        <a:rPr lang="en-US" baseline="0" dirty="0" smtClean="0"/>
                        <a:t> of matches across seasons won by wickets (team batting second)</a:t>
                      </a:r>
                      <a:r>
                        <a:rPr lang="en-GB" baseline="0" dirty="0" smtClean="0"/>
                        <a:t>. The winning team can win any match with margin of anywhere by 1 wicket to 10 wickets.</a:t>
                      </a:r>
                      <a:endParaRPr lang="en-GB" dirty="0" smtClean="0"/>
                    </a:p>
                    <a:p>
                      <a:endParaRPr lang="en-GB" dirty="0"/>
                    </a:p>
                  </a:txBody>
                  <a:tcPr/>
                </a:tc>
              </a:tr>
            </a:tbl>
          </a:graphicData>
        </a:graphic>
      </p:graphicFrame>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354" y="1847485"/>
            <a:ext cx="6953615" cy="418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9190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30133"/>
            <a:ext cx="10364451" cy="1596177"/>
          </a:xfrm>
        </p:spPr>
        <p:txBody>
          <a:bodyPr/>
          <a:lstStyle/>
          <a:p>
            <a:pPr algn="l"/>
            <a:r>
              <a:rPr lang="en-US" dirty="0" smtClean="0"/>
              <a:t>Problem Statement – </a:t>
            </a:r>
            <a:r>
              <a:rPr lang="en-US" dirty="0"/>
              <a:t>Tableau </a:t>
            </a:r>
            <a:r>
              <a:rPr lang="en-US" dirty="0" smtClean="0"/>
              <a:t>dashboard </a:t>
            </a:r>
            <a:r>
              <a:rPr lang="en-US" dirty="0"/>
              <a:t>of IPL </a:t>
            </a:r>
            <a:r>
              <a:rPr lang="en-US" dirty="0" smtClean="0"/>
              <a:t>statistics</a:t>
            </a:r>
            <a:endParaRPr lang="en-US" dirty="0"/>
          </a:p>
        </p:txBody>
      </p:sp>
      <p:sp>
        <p:nvSpPr>
          <p:cNvPr id="3" name="Content Placeholder 2"/>
          <p:cNvSpPr>
            <a:spLocks noGrp="1"/>
          </p:cNvSpPr>
          <p:nvPr>
            <p:ph sz="quarter" idx="13"/>
          </p:nvPr>
        </p:nvSpPr>
        <p:spPr>
          <a:xfrm>
            <a:off x="914400" y="3067610"/>
            <a:ext cx="10363826" cy="2333065"/>
          </a:xfrm>
        </p:spPr>
        <p:txBody>
          <a:bodyPr>
            <a:noAutofit/>
          </a:bodyPr>
          <a:lstStyle/>
          <a:p>
            <a:pPr marL="755016" marR="5080" lvl="1" indent="-285750">
              <a:lnSpc>
                <a:spcPts val="1900"/>
              </a:lnSpc>
              <a:buClrTx/>
              <a:buSzPct val="80555"/>
              <a:tabLst>
                <a:tab pos="354965" algn="l"/>
                <a:tab pos="355600" algn="l"/>
              </a:tabLst>
            </a:pPr>
            <a:r>
              <a:rPr lang="en-US" sz="1600" dirty="0"/>
              <a:t>The Indian Premier League, or IPL, is a T20 cricket league, which was founded in 2008 and is held every year</a:t>
            </a:r>
            <a:r>
              <a:rPr lang="en-US" sz="1600" dirty="0" smtClean="0"/>
              <a:t>.</a:t>
            </a:r>
          </a:p>
          <a:p>
            <a:pPr marL="755016" marR="5080" lvl="1" indent="-285750">
              <a:lnSpc>
                <a:spcPts val="1900"/>
              </a:lnSpc>
              <a:buClrTx/>
              <a:buSzPct val="80555"/>
              <a:tabLst>
                <a:tab pos="354965" algn="l"/>
                <a:tab pos="355600" algn="l"/>
              </a:tabLst>
            </a:pPr>
            <a:r>
              <a:rPr lang="en-US" sz="1600" dirty="0"/>
              <a:t>Over the years, IPL has become one of the most-watched and most attended live sporting events all over the world.</a:t>
            </a:r>
            <a:endParaRPr lang="en-US" sz="1600" dirty="0" smtClean="0"/>
          </a:p>
          <a:p>
            <a:pPr marL="755016" marR="5080" lvl="1" indent="-285750">
              <a:lnSpc>
                <a:spcPts val="1900"/>
              </a:lnSpc>
              <a:buClrTx/>
              <a:buSzPct val="80555"/>
              <a:tabLst>
                <a:tab pos="354965" algn="l"/>
                <a:tab pos="355600" algn="l"/>
              </a:tabLst>
            </a:pPr>
            <a:r>
              <a:rPr lang="en-US" sz="1600" dirty="0"/>
              <a:t>a nationally </a:t>
            </a:r>
            <a:r>
              <a:rPr lang="en-US" sz="1600" dirty="0" smtClean="0"/>
              <a:t>recognized </a:t>
            </a:r>
            <a:r>
              <a:rPr lang="en-US" sz="1600" dirty="0"/>
              <a:t>news </a:t>
            </a:r>
            <a:r>
              <a:rPr lang="en-US" sz="1600" dirty="0" smtClean="0"/>
              <a:t>agency wants to </a:t>
            </a:r>
            <a:r>
              <a:rPr lang="en-US" sz="1600" dirty="0"/>
              <a:t>build a Tableau dashboard of IPL statistics over the years since its inception in order to create an infographic for a </a:t>
            </a:r>
            <a:r>
              <a:rPr lang="en-US" sz="1600" dirty="0" smtClean="0"/>
              <a:t>newsletter.</a:t>
            </a:r>
          </a:p>
          <a:p>
            <a:pPr marL="755016" marR="5080" lvl="1" indent="-285750">
              <a:lnSpc>
                <a:spcPts val="1900"/>
              </a:lnSpc>
              <a:buClrTx/>
              <a:buSzPct val="80555"/>
              <a:tabLst>
                <a:tab pos="354965" algn="l"/>
                <a:tab pos="355600" algn="l"/>
              </a:tabLst>
            </a:pPr>
            <a:endParaRPr lang="en-US" sz="1600" dirty="0"/>
          </a:p>
          <a:p>
            <a:endParaRPr lang="en-US" sz="1800"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1403724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a:t>Worksheet - season </a:t>
            </a:r>
            <a:r>
              <a:rPr lang="en-US" dirty="0" smtClean="0"/>
              <a:t>wise (win by runs)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517711353"/>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a:t>
                      </a:r>
                      <a:r>
                        <a:rPr lang="en-US" dirty="0" smtClean="0"/>
                        <a:t>number</a:t>
                      </a:r>
                      <a:r>
                        <a:rPr lang="en-US" baseline="0" dirty="0" smtClean="0"/>
                        <a:t> of matches across seasons won by runs (team batting first)</a:t>
                      </a:r>
                      <a:r>
                        <a:rPr lang="en-GB" baseline="0" dirty="0" smtClean="0"/>
                        <a:t>. The winning team can win any match by any margin of runs (highest in current case study is 146 runs).</a:t>
                      </a:r>
                      <a:endParaRPr lang="en-GB" dirty="0" smtClean="0"/>
                    </a:p>
                  </a:txBody>
                  <a:tcPr/>
                </a:tc>
              </a:tr>
            </a:tbl>
          </a:graphicData>
        </a:graphic>
      </p:graphicFrame>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701" y="1780077"/>
            <a:ext cx="6991714" cy="4245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6974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a:t>Worksheet - venue </a:t>
            </a:r>
            <a:r>
              <a:rPr lang="en-US" dirty="0" smtClean="0"/>
              <a:t>wise toss &amp; match winner</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4272330299"/>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venue</a:t>
                      </a:r>
                      <a:r>
                        <a:rPr lang="en-GB" baseline="0" dirty="0" smtClean="0"/>
                        <a:t> wise toss winner and match winner for IPL season. This gives an idea about any particular venue being favourite for any team, where their winning percentage is comparatively higher than other venues. </a:t>
                      </a:r>
                      <a:endParaRPr lang="en-GB" dirty="0" smtClean="0"/>
                    </a:p>
                    <a:p>
                      <a:endParaRPr lang="en-GB" dirty="0"/>
                    </a:p>
                  </a:txBody>
                  <a:tcPr/>
                </a:tc>
              </a:tr>
            </a:tbl>
          </a:graphicData>
        </a:graphic>
      </p:graphicFrame>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24" y="1787404"/>
            <a:ext cx="6968268" cy="4191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453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a:t>Worksheet - Number </a:t>
            </a:r>
            <a:r>
              <a:rPr lang="en-US" dirty="0" smtClean="0"/>
              <a:t>of matches by venue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133531246"/>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number</a:t>
                      </a:r>
                      <a:r>
                        <a:rPr lang="en-GB" baseline="0" dirty="0" smtClean="0"/>
                        <a:t> of matches hosted by each venue season wise.</a:t>
                      </a:r>
                      <a:endParaRPr lang="en-GB" dirty="0" smtClean="0"/>
                    </a:p>
                    <a:p>
                      <a:endParaRPr lang="en-GB" dirty="0"/>
                    </a:p>
                  </a:txBody>
                  <a:tcPr/>
                </a:tc>
              </a:tr>
            </a:tbl>
          </a:graphicData>
        </a:graphic>
      </p:graphicFrame>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630" y="1819642"/>
            <a:ext cx="6953615" cy="4229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7600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a:t>Worksheet - Match </a:t>
            </a:r>
            <a:r>
              <a:rPr lang="en-US" dirty="0" smtClean="0"/>
              <a:t>highest runs (season wise)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696130859"/>
              </p:ext>
            </p:extLst>
          </p:nvPr>
        </p:nvGraphicFramePr>
        <p:xfrm>
          <a:off x="914400" y="1735015"/>
          <a:ext cx="10363200" cy="4372708"/>
        </p:xfrm>
        <a:graphic>
          <a:graphicData uri="http://schemas.openxmlformats.org/drawingml/2006/table">
            <a:tbl>
              <a:tblPr bandRow="1">
                <a:tableStyleId>{00A15C55-8517-42AA-B614-E9B94910E393}</a:tableStyleId>
              </a:tblPr>
              <a:tblGrid>
                <a:gridCol w="7151077"/>
                <a:gridCol w="3212123"/>
              </a:tblGrid>
              <a:tr h="4372708">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Observations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visualization shows match details </a:t>
                      </a:r>
                      <a:r>
                        <a:rPr lang="en-GB" baseline="0" dirty="0" smtClean="0"/>
                        <a:t>season wise </a:t>
                      </a:r>
                      <a:r>
                        <a:rPr lang="en-GB" dirty="0" smtClean="0"/>
                        <a:t>with</a:t>
                      </a:r>
                      <a:r>
                        <a:rPr lang="en-GB" baseline="0" dirty="0" smtClean="0"/>
                        <a:t> highest total runs with details such as match id, match date, batting team name, batting team runs and match winner.</a:t>
                      </a:r>
                      <a:endParaRPr lang="en-GB" dirty="0" smtClean="0"/>
                    </a:p>
                    <a:p>
                      <a:endParaRPr lang="en-GB" dirty="0"/>
                    </a:p>
                  </a:txBody>
                  <a:tcPr/>
                </a:tc>
              </a:tr>
            </a:tbl>
          </a:graphicData>
        </a:graphic>
      </p:graphicFrame>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234" y="1801325"/>
            <a:ext cx="7028351" cy="4165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39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361" y="618518"/>
            <a:ext cx="10364451" cy="1019782"/>
          </a:xfrm>
        </p:spPr>
        <p:txBody>
          <a:bodyPr/>
          <a:lstStyle/>
          <a:p>
            <a:r>
              <a:rPr lang="en-US" dirty="0" smtClean="0"/>
              <a:t>conclusion</a:t>
            </a:r>
            <a:endParaRPr lang="en-US" dirty="0"/>
          </a:p>
        </p:txBody>
      </p:sp>
      <p:sp>
        <p:nvSpPr>
          <p:cNvPr id="3" name="Content Placeholder 2"/>
          <p:cNvSpPr>
            <a:spLocks noGrp="1"/>
          </p:cNvSpPr>
          <p:nvPr>
            <p:ph sz="quarter" idx="13"/>
          </p:nvPr>
        </p:nvSpPr>
        <p:spPr>
          <a:xfrm>
            <a:off x="1180655" y="1638300"/>
            <a:ext cx="9613861" cy="4514850"/>
          </a:xfrm>
        </p:spPr>
        <p:txBody>
          <a:bodyPr>
            <a:normAutofit/>
          </a:bodyPr>
          <a:lstStyle/>
          <a:p>
            <a:r>
              <a:rPr lang="en-US" sz="1900" dirty="0" smtClean="0"/>
              <a:t>Tableau dashboard is a good option for data visualization of large quantity of data whether it is in format of files (Microsoft excel, Text files, csv files, JSON files, pdf files etc.) or databases (Microsoft sql server,  oracle,  mysql, amazon redshift, mongodb,  mariadb etc.).</a:t>
            </a:r>
          </a:p>
          <a:p>
            <a:r>
              <a:rPr lang="en-US" sz="1900" dirty="0" smtClean="0"/>
              <a:t>Tableau dashboard can be used for following business cases …</a:t>
            </a:r>
          </a:p>
          <a:p>
            <a:pPr lvl="1"/>
            <a:r>
              <a:rPr lang="en-US" sz="1600" dirty="0"/>
              <a:t>Analytical - to identify historical trends, establish targets, predict outcomes, and/or discover insights.</a:t>
            </a:r>
          </a:p>
          <a:p>
            <a:pPr lvl="1"/>
            <a:r>
              <a:rPr lang="en-US" sz="1600" dirty="0"/>
              <a:t>Operational - to monitor, measure, and manage processes in real-time.</a:t>
            </a:r>
          </a:p>
          <a:p>
            <a:pPr lvl="1"/>
            <a:r>
              <a:rPr lang="en-US" sz="1600" dirty="0"/>
              <a:t>Strategic - to track key performance indicators (KPIs) and progress towards established targets.</a:t>
            </a:r>
          </a:p>
          <a:p>
            <a:endParaRPr lang="en-US" sz="1900" dirty="0" smtClean="0"/>
          </a:p>
        </p:txBody>
      </p:sp>
      <p:sp>
        <p:nvSpPr>
          <p:cNvPr id="7" name="Slide Number Placeholder 6"/>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44796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8 Delicious Ways to Say Thank You"/>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2003367" y="1487979"/>
            <a:ext cx="8021782" cy="430322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178645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361" y="618517"/>
            <a:ext cx="10364451" cy="1596177"/>
          </a:xfrm>
        </p:spPr>
        <p:txBody>
          <a:bodyPr/>
          <a:lstStyle/>
          <a:p>
            <a:r>
              <a:rPr lang="en-US" dirty="0" smtClean="0"/>
              <a:t>STEPS to be taken</a:t>
            </a:r>
            <a:endParaRPr lang="en-US" dirty="0"/>
          </a:p>
        </p:txBody>
      </p:sp>
      <p:sp>
        <p:nvSpPr>
          <p:cNvPr id="3" name="Content Placeholder 2"/>
          <p:cNvSpPr>
            <a:spLocks noGrp="1"/>
          </p:cNvSpPr>
          <p:nvPr>
            <p:ph sz="quarter" idx="13"/>
          </p:nvPr>
        </p:nvSpPr>
        <p:spPr>
          <a:xfrm>
            <a:off x="1180656" y="2068095"/>
            <a:ext cx="9613861" cy="4180305"/>
          </a:xfrm>
        </p:spPr>
        <p:txBody>
          <a:bodyPr>
            <a:normAutofit/>
          </a:bodyPr>
          <a:lstStyle/>
          <a:p>
            <a:r>
              <a:rPr lang="en-US" dirty="0"/>
              <a:t>Establish data source connection with input files </a:t>
            </a:r>
            <a:r>
              <a:rPr lang="en-US" dirty="0" smtClean="0"/>
              <a:t>(csv files)</a:t>
            </a:r>
            <a:endParaRPr lang="en-US" dirty="0"/>
          </a:p>
          <a:p>
            <a:r>
              <a:rPr lang="en-US" dirty="0" smtClean="0"/>
              <a:t>Verifying table fields and join them on relevant fields to get data from multiple tables</a:t>
            </a:r>
            <a:endParaRPr lang="en-US" dirty="0"/>
          </a:p>
          <a:p>
            <a:r>
              <a:rPr lang="en-US" dirty="0" smtClean="0"/>
              <a:t>Prepare infographics showing …</a:t>
            </a:r>
            <a:endParaRPr lang="en-US" dirty="0"/>
          </a:p>
          <a:p>
            <a:pPr lvl="1"/>
            <a:r>
              <a:rPr lang="en-US" dirty="0" smtClean="0"/>
              <a:t>Player statistics</a:t>
            </a:r>
          </a:p>
          <a:p>
            <a:pPr lvl="1"/>
            <a:r>
              <a:rPr lang="en-US" dirty="0" smtClean="0"/>
              <a:t>match statistics</a:t>
            </a:r>
          </a:p>
          <a:p>
            <a:pPr lvl="1"/>
            <a:r>
              <a:rPr lang="en-US" dirty="0" smtClean="0"/>
              <a:t>venue statistics</a:t>
            </a:r>
          </a:p>
          <a:p>
            <a:pPr lvl="1"/>
            <a:r>
              <a:rPr lang="en-US" dirty="0" smtClean="0"/>
              <a:t>season </a:t>
            </a:r>
            <a:r>
              <a:rPr lang="en-US" dirty="0"/>
              <a:t>statistics</a:t>
            </a:r>
          </a:p>
          <a:p>
            <a:pPr lvl="1"/>
            <a:r>
              <a:rPr lang="en-US" dirty="0" smtClean="0"/>
              <a:t>win </a:t>
            </a:r>
            <a:r>
              <a:rPr lang="en-US" dirty="0"/>
              <a:t>statistics </a:t>
            </a:r>
            <a:r>
              <a:rPr lang="en-US" dirty="0" smtClean="0"/>
              <a:t> </a:t>
            </a:r>
            <a:endParaRPr lang="en-IN" sz="2000" dirty="0" smtClean="0">
              <a:latin typeface="Arial" panose="020B0604020202020204" pitchFamily="34" charset="0"/>
              <a:cs typeface="Arial" panose="020B0604020202020204" pitchFamily="34" charset="0"/>
            </a:endParaRPr>
          </a:p>
          <a:p>
            <a:endParaRPr lang="en-US" sz="2000" dirty="0"/>
          </a:p>
        </p:txBody>
      </p:sp>
      <p:sp>
        <p:nvSpPr>
          <p:cNvPr id="7" name="Slide Number Placeholder 6"/>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086448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smtClean="0"/>
              <a:t>Dashboard - Players </a:t>
            </a:r>
            <a:r>
              <a:rPr lang="en-US" dirty="0" smtClean="0"/>
              <a:t>1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307519394"/>
              </p:ext>
            </p:extLst>
          </p:nvPr>
        </p:nvGraphicFramePr>
        <p:xfrm>
          <a:off x="914400" y="1735015"/>
          <a:ext cx="10363200" cy="4372708"/>
        </p:xfrm>
        <a:graphic>
          <a:graphicData uri="http://schemas.openxmlformats.org/drawingml/2006/table">
            <a:tbl>
              <a:tblPr bandRow="1">
                <a:tableStyleId>{00A15C55-8517-42AA-B614-E9B94910E393}</a:tableStyleId>
              </a:tblPr>
              <a:tblGrid>
                <a:gridCol w="10363200"/>
              </a:tblGrid>
              <a:tr h="4372708">
                <a:tc>
                  <a:txBody>
                    <a:bodyPr/>
                    <a:lstStyle/>
                    <a:p>
                      <a:endParaRPr lang="en-GB"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147" y="1829899"/>
            <a:ext cx="10168668" cy="4219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937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smtClean="0"/>
              <a:t>Dashboard - Players </a:t>
            </a:r>
            <a:r>
              <a:rPr lang="en-US" dirty="0"/>
              <a:t>2</a:t>
            </a: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926319682"/>
              </p:ext>
            </p:extLst>
          </p:nvPr>
        </p:nvGraphicFramePr>
        <p:xfrm>
          <a:off x="914400" y="1735015"/>
          <a:ext cx="10363200" cy="4372708"/>
        </p:xfrm>
        <a:graphic>
          <a:graphicData uri="http://schemas.openxmlformats.org/drawingml/2006/table">
            <a:tbl>
              <a:tblPr bandRow="1">
                <a:tableStyleId>{00A15C55-8517-42AA-B614-E9B94910E393}</a:tableStyleId>
              </a:tblPr>
              <a:tblGrid>
                <a:gridCol w="10363200"/>
              </a:tblGrid>
              <a:tr h="4372708">
                <a:tc>
                  <a:txBody>
                    <a:bodyPr/>
                    <a:lstStyle/>
                    <a:p>
                      <a:endParaRPr lang="en-GB" dirty="0"/>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4" y="1825504"/>
            <a:ext cx="10186253" cy="421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724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smtClean="0"/>
              <a:t>Dashboard - Match </a:t>
            </a:r>
            <a:r>
              <a:rPr lang="en-US" dirty="0"/>
              <a:t>statistics</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48569167"/>
              </p:ext>
            </p:extLst>
          </p:nvPr>
        </p:nvGraphicFramePr>
        <p:xfrm>
          <a:off x="914400" y="1735015"/>
          <a:ext cx="10363200" cy="4372708"/>
        </p:xfrm>
        <a:graphic>
          <a:graphicData uri="http://schemas.openxmlformats.org/drawingml/2006/table">
            <a:tbl>
              <a:tblPr bandRow="1">
                <a:tableStyleId>{00A15C55-8517-42AA-B614-E9B94910E393}</a:tableStyleId>
              </a:tblPr>
              <a:tblGrid>
                <a:gridCol w="10363200"/>
              </a:tblGrid>
              <a:tr h="4372708">
                <a:tc>
                  <a:txBody>
                    <a:bodyPr/>
                    <a:lstStyle/>
                    <a:p>
                      <a:endParaRPr lang="en-GB" dirty="0"/>
                    </a:p>
                  </a:txBody>
                  <a:tcPr/>
                </a:tc>
              </a:tr>
            </a:tbl>
          </a:graphicData>
        </a:graphic>
      </p:graphicFrame>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433" y="1848950"/>
            <a:ext cx="10226552" cy="4188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410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smtClean="0"/>
              <a:t>Dashboard -venue </a:t>
            </a:r>
            <a:r>
              <a:rPr lang="en-US" dirty="0"/>
              <a:t>statistics</a:t>
            </a: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241888930"/>
              </p:ext>
            </p:extLst>
          </p:nvPr>
        </p:nvGraphicFramePr>
        <p:xfrm>
          <a:off x="914400" y="1735015"/>
          <a:ext cx="10363200" cy="4372708"/>
        </p:xfrm>
        <a:graphic>
          <a:graphicData uri="http://schemas.openxmlformats.org/drawingml/2006/table">
            <a:tbl>
              <a:tblPr bandRow="1">
                <a:tableStyleId>{00A15C55-8517-42AA-B614-E9B94910E393}</a:tableStyleId>
              </a:tblPr>
              <a:tblGrid>
                <a:gridCol w="10363200"/>
              </a:tblGrid>
              <a:tr h="4372708">
                <a:tc>
                  <a:txBody>
                    <a:bodyPr/>
                    <a:lstStyle/>
                    <a:p>
                      <a:endParaRPr lang="en-GB" dirty="0"/>
                    </a:p>
                  </a:txBody>
                  <a:tcPr/>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08" y="1826715"/>
            <a:ext cx="10212629" cy="4234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6508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smtClean="0"/>
              <a:t>Dashboard - season </a:t>
            </a:r>
            <a:r>
              <a:rPr lang="en-US" dirty="0"/>
              <a:t>statistics</a:t>
            </a: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531767708"/>
              </p:ext>
            </p:extLst>
          </p:nvPr>
        </p:nvGraphicFramePr>
        <p:xfrm>
          <a:off x="914400" y="1735015"/>
          <a:ext cx="10363200" cy="4372708"/>
        </p:xfrm>
        <a:graphic>
          <a:graphicData uri="http://schemas.openxmlformats.org/drawingml/2006/table">
            <a:tbl>
              <a:tblPr bandRow="1">
                <a:tableStyleId>{00A15C55-8517-42AA-B614-E9B94910E393}</a:tableStyleId>
              </a:tblPr>
              <a:tblGrid>
                <a:gridCol w="10363200"/>
              </a:tblGrid>
              <a:tr h="4372708">
                <a:tc>
                  <a:txBody>
                    <a:bodyPr/>
                    <a:lstStyle/>
                    <a:p>
                      <a:endParaRPr lang="en-GB" dirty="0"/>
                    </a:p>
                  </a:txBody>
                  <a:tcPr/>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720" y="1796195"/>
            <a:ext cx="10237541" cy="4264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275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9408"/>
          </a:xfrm>
        </p:spPr>
        <p:txBody>
          <a:bodyPr>
            <a:normAutofit/>
          </a:bodyPr>
          <a:lstStyle/>
          <a:p>
            <a:r>
              <a:rPr lang="en-US" dirty="0" smtClean="0"/>
              <a:t>Dashboard - Win </a:t>
            </a:r>
            <a:r>
              <a:rPr lang="en-US" dirty="0"/>
              <a:t>statistics</a:t>
            </a:r>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137267463"/>
              </p:ext>
            </p:extLst>
          </p:nvPr>
        </p:nvGraphicFramePr>
        <p:xfrm>
          <a:off x="914400" y="1735015"/>
          <a:ext cx="10363200" cy="4372708"/>
        </p:xfrm>
        <a:graphic>
          <a:graphicData uri="http://schemas.openxmlformats.org/drawingml/2006/table">
            <a:tbl>
              <a:tblPr bandRow="1">
                <a:tableStyleId>{00A15C55-8517-42AA-B614-E9B94910E393}</a:tableStyleId>
              </a:tblPr>
              <a:tblGrid>
                <a:gridCol w="10363200"/>
              </a:tblGrid>
              <a:tr h="4372708">
                <a:tc>
                  <a:txBody>
                    <a:bodyPr/>
                    <a:lstStyle/>
                    <a:p>
                      <a:endParaRPr lang="en-GB" dirty="0"/>
                    </a:p>
                  </a:txBody>
                  <a:tcPr/>
                </a:tc>
              </a:tr>
            </a:tbl>
          </a:graphicData>
        </a:graphic>
      </p:graphicFrame>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21" y="1827152"/>
            <a:ext cx="10228017" cy="4198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7393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1330</TotalTime>
  <Words>892</Words>
  <Application>Microsoft Office PowerPoint</Application>
  <PresentationFormat>Custom</PresentationFormat>
  <Paragraphs>110</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Droplet</vt:lpstr>
      <vt:lpstr>TABLEAU IPL VISUALIZATION Case Study</vt:lpstr>
      <vt:lpstr>Problem Statement – Tableau dashboard of IPL statistics</vt:lpstr>
      <vt:lpstr>STEPS to be taken</vt:lpstr>
      <vt:lpstr>Dashboard - Players 1 </vt:lpstr>
      <vt:lpstr>Dashboard - Players 2</vt:lpstr>
      <vt:lpstr>Dashboard - Match statistics</vt:lpstr>
      <vt:lpstr>Dashboard -venue statistics</vt:lpstr>
      <vt:lpstr>Dashboard - season statistics</vt:lpstr>
      <vt:lpstr>Dashboard - Win statistics</vt:lpstr>
      <vt:lpstr>Worksheet - Orange cap contenders</vt:lpstr>
      <vt:lpstr>Worksheet - purple cap contenders</vt:lpstr>
      <vt:lpstr>Worksheet - Bowler accuracy (extra runs given)</vt:lpstr>
      <vt:lpstr>Worksheet - Number of sixes and fours by batsman</vt:lpstr>
      <vt:lpstr>Worksheet - Number of wins vs number of losses</vt:lpstr>
      <vt:lpstr>Worksheet - Match result (venue wise)</vt:lpstr>
      <vt:lpstr>Worksheet - Player of Match awards</vt:lpstr>
      <vt:lpstr>Worksheet - Number of matches vs number of venues</vt:lpstr>
      <vt:lpstr>Worksheet - Number of matches won (season wise)</vt:lpstr>
      <vt:lpstr>Worksheet - season wise (win by wickets)</vt:lpstr>
      <vt:lpstr>Worksheet - season wise (win by runs)</vt:lpstr>
      <vt:lpstr>Worksheet - venue wise toss &amp; match winner</vt:lpstr>
      <vt:lpstr>Worksheet - Number of matches by venue</vt:lpstr>
      <vt:lpstr>Worksheet - Match highest runs (season wise)</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Abhay Desai</dc:creator>
  <cp:lastModifiedBy>Abhay</cp:lastModifiedBy>
  <cp:revision>425</cp:revision>
  <cp:lastPrinted>2021-06-30T14:31:56Z</cp:lastPrinted>
  <dcterms:created xsi:type="dcterms:W3CDTF">2021-06-29T14:23:06Z</dcterms:created>
  <dcterms:modified xsi:type="dcterms:W3CDTF">2022-01-05T10:15:24Z</dcterms:modified>
</cp:coreProperties>
</file>