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928EA2-88ED-424C-A811-B45B398FBA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4F0B90-9D71-4D15-94CC-B9E1F445BA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5F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Learning visual similarity for product design with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665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FA21C72-692C-49FD-9EB4-DDDDDEBD4B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351201"/>
            <a:ext cx="7915425" cy="41555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BAF941A-6830-47A3-B63C-7C7B66AEA7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03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r="4278"/>
          <a:stretch/>
        </p:blipFill>
        <p:spPr>
          <a:xfrm>
            <a:off x="1" y="10"/>
            <a:ext cx="8135424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865" y="3013505"/>
            <a:ext cx="2745667" cy="830997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Word </a:t>
            </a:r>
            <a:r>
              <a:rPr lang="en-US" sz="2000" kern="1200" cap="all" spc="200" baseline="0" dirty="0" smtClean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cloud for this paper</a:t>
            </a: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Learning </a:t>
            </a:r>
            <a:r>
              <a:rPr lang="en-US" sz="2000" dirty="0" smtClean="0"/>
              <a:t>an embedding for visual search in interior design</a:t>
            </a:r>
          </a:p>
          <a:p>
            <a:r>
              <a:rPr lang="en-US" sz="2000" dirty="0" smtClean="0"/>
              <a:t>Applications:</a:t>
            </a:r>
          </a:p>
          <a:p>
            <a:pPr lvl="1"/>
            <a:r>
              <a:rPr lang="en-US" sz="2000" dirty="0" smtClean="0"/>
              <a:t>Identifying products in scenes</a:t>
            </a:r>
          </a:p>
          <a:p>
            <a:pPr lvl="1"/>
            <a:r>
              <a:rPr lang="en-US" sz="2000" dirty="0" smtClean="0"/>
              <a:t>Finding stylistically similar products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Train a convolutional neural network on pairs of images (Siamese)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9" y="1478072"/>
            <a:ext cx="10435205" cy="3899095"/>
          </a:xfrm>
        </p:spPr>
      </p:pic>
    </p:spTree>
    <p:extLst>
      <p:ext uri="{BB962C8B-B14F-4D97-AF65-F5344CB8AC3E}">
        <p14:creationId xmlns:p14="http://schemas.microsoft.com/office/powerpoint/2010/main" val="9171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Developed a crowdsourced pipeline to collect pairings </a:t>
            </a:r>
            <a:r>
              <a:rPr lang="en-US" sz="2000" dirty="0" smtClean="0"/>
              <a:t>between in-situ </a:t>
            </a:r>
            <a:r>
              <a:rPr lang="en-US" sz="2000" dirty="0"/>
              <a:t>images and their corresponding product images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Showed </a:t>
            </a:r>
            <a:r>
              <a:rPr lang="en-US" sz="2000" dirty="0"/>
              <a:t>how this data can be combined with a </a:t>
            </a:r>
            <a:r>
              <a:rPr lang="en-US" sz="2000" dirty="0" err="1"/>
              <a:t>siamese</a:t>
            </a:r>
            <a:r>
              <a:rPr lang="en-US" sz="2000" dirty="0"/>
              <a:t> </a:t>
            </a:r>
            <a:r>
              <a:rPr lang="en-US" sz="2000" dirty="0" smtClean="0"/>
              <a:t>CNN to </a:t>
            </a:r>
            <a:r>
              <a:rPr lang="en-US" sz="2000" dirty="0"/>
              <a:t>learn a high quality embedding. </a:t>
            </a:r>
            <a:endParaRPr lang="en-US" sz="2000" dirty="0" smtClean="0"/>
          </a:p>
          <a:p>
            <a:r>
              <a:rPr lang="en-US" sz="2000" dirty="0" smtClean="0"/>
              <a:t>Applied </a:t>
            </a:r>
            <a:r>
              <a:rPr lang="en-US" sz="2000" dirty="0"/>
              <a:t>this embedding to image search applications </a:t>
            </a:r>
            <a:r>
              <a:rPr lang="en-US" sz="2000" dirty="0" smtClean="0"/>
              <a:t>like finding </a:t>
            </a:r>
            <a:r>
              <a:rPr lang="en-US" sz="2000" dirty="0"/>
              <a:t>a product, finding designer scenes that use a product</a:t>
            </a:r>
            <a:r>
              <a:rPr lang="en-US" sz="2000" dirty="0" smtClean="0"/>
              <a:t>, and </a:t>
            </a:r>
            <a:r>
              <a:rPr lang="en-US" sz="2000" dirty="0"/>
              <a:t>finding visually similar products across categories.</a:t>
            </a:r>
          </a:p>
        </p:txBody>
      </p:sp>
    </p:spTree>
    <p:extLst>
      <p:ext uri="{BB962C8B-B14F-4D97-AF65-F5344CB8AC3E}">
        <p14:creationId xmlns:p14="http://schemas.microsoft.com/office/powerpoint/2010/main" val="20538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61" y="1954060"/>
            <a:ext cx="6581373" cy="2721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394299"/>
            <a:ext cx="3363974" cy="119024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1954060"/>
            <a:ext cx="3363974" cy="45344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Collected 7,249,913 product photos and 6,515,869 room photos from </a:t>
            </a:r>
            <a:r>
              <a:rPr lang="en-US" dirty="0" err="1">
                <a:solidFill>
                  <a:schemeClr val="bg1"/>
                </a:solidFill>
              </a:rPr>
              <a:t>Houzz.com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Removed near- and exact-duplicate images using </a:t>
            </a:r>
            <a:r>
              <a:rPr lang="en-US" dirty="0" err="1">
                <a:solidFill>
                  <a:schemeClr val="bg1"/>
                </a:solidFill>
              </a:rPr>
              <a:t>AlexNet</a:t>
            </a:r>
            <a:r>
              <a:rPr lang="en-US" dirty="0">
                <a:solidFill>
                  <a:schemeClr val="bg1"/>
                </a:solidFill>
              </a:rPr>
              <a:t> (fc7 layer output)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Retained 3,387,555 product and 6,093,452 room photos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PROBLEM!!!!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Only 178,712 product photos have “product tags”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Also need to know the spatial extent of the product in the room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28" y="168826"/>
            <a:ext cx="7731125" cy="945990"/>
          </a:xfrm>
        </p:spPr>
        <p:txBody>
          <a:bodyPr/>
          <a:lstStyle/>
          <a:p>
            <a:r>
              <a:rPr lang="en-US" dirty="0" smtClean="0"/>
              <a:t>Crowdsourcing object extents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8" y="1222822"/>
            <a:ext cx="7731125" cy="2619351"/>
          </a:xfrm>
        </p:spPr>
      </p:pic>
      <p:sp>
        <p:nvSpPr>
          <p:cNvPr id="6" name="TextBox 5"/>
          <p:cNvSpPr txBox="1"/>
          <p:nvPr/>
        </p:nvSpPr>
        <p:spPr>
          <a:xfrm>
            <a:off x="1828800" y="4100491"/>
            <a:ext cx="8192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MTurk</a:t>
            </a:r>
            <a:r>
              <a:rPr lang="en-US" dirty="0" smtClean="0"/>
              <a:t> to obtain bounding boxes around the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Quality control using SENTINELS!!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Sentinels are secret test images randomly mixed into each task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Sentinels ensure that bad workers are quickly blocked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Users must agree with the ground truth by having IOU score of at least 0.7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users make mistakes frequently, prevent the user from submitting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11.9% of workers were blocked by sentinels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17792"/>
            <a:ext cx="6250769" cy="328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01" y="317792"/>
            <a:ext cx="3627908" cy="79702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C8CA0C8-BF57-467C-BCA4-2A4D09D7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01" y="1340285"/>
            <a:ext cx="3627907" cy="5223353"/>
          </a:xfrm>
        </p:spPr>
        <p:txBody>
          <a:bodyPr>
            <a:normAutofit fontScale="92500"/>
          </a:bodyPr>
          <a:lstStyle/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CNN that is used for </a:t>
            </a:r>
            <a:r>
              <a:rPr lang="en-US" dirty="0" smtClean="0">
                <a:solidFill>
                  <a:schemeClr val="bg1"/>
                </a:solidFill>
              </a:rPr>
              <a:t>classification and </a:t>
            </a:r>
            <a:r>
              <a:rPr lang="en-US" dirty="0">
                <a:solidFill>
                  <a:schemeClr val="bg1"/>
                </a:solidFill>
              </a:rPr>
              <a:t>then re-purposed as an </a:t>
            </a:r>
            <a:r>
              <a:rPr lang="en-US" dirty="0" smtClean="0">
                <a:solidFill>
                  <a:schemeClr val="bg1"/>
                </a:solidFill>
              </a:rPr>
              <a:t>embedding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>
                <a:solidFill>
                  <a:schemeClr val="bg1"/>
                </a:solidFill>
              </a:rPr>
              <a:t>directly training </a:t>
            </a:r>
            <a:r>
              <a:rPr lang="en-US" dirty="0" smtClean="0">
                <a:solidFill>
                  <a:schemeClr val="bg1"/>
                </a:solidFill>
              </a:rPr>
              <a:t>an embedding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 smtClean="0">
                <a:solidFill>
                  <a:schemeClr val="bg1"/>
                </a:solidFill>
              </a:rPr>
              <a:t> also </a:t>
            </a:r>
            <a:r>
              <a:rPr lang="en-US" dirty="0">
                <a:solidFill>
                  <a:schemeClr val="bg1"/>
                </a:solidFill>
              </a:rPr>
              <a:t>predicting the object categories </a:t>
            </a:r>
            <a:r>
              <a:rPr lang="en-US" dirty="0" err="1">
                <a:solidFill>
                  <a:schemeClr val="bg1"/>
                </a:solidFill>
              </a:rPr>
              <a:t>Cq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Cp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>
                <a:solidFill>
                  <a:schemeClr val="bg1"/>
                </a:solidFill>
              </a:rPr>
              <a:t> also normalizing the embedding vectors to have unit L2 </a:t>
            </a:r>
            <a:r>
              <a:rPr lang="en-US" dirty="0" smtClean="0">
                <a:solidFill>
                  <a:schemeClr val="bg1"/>
                </a:solidFill>
              </a:rPr>
              <a:t>length (</a:t>
            </a:r>
            <a:r>
              <a:rPr lang="en-US" dirty="0">
                <a:solidFill>
                  <a:schemeClr val="bg1"/>
                </a:solidFill>
              </a:rPr>
              <a:t>since Euclidean distance on normalized vectors is cosine </a:t>
            </a:r>
            <a:r>
              <a:rPr lang="en-US" dirty="0" smtClean="0">
                <a:solidFill>
                  <a:schemeClr val="bg1"/>
                </a:solidFill>
              </a:rPr>
              <a:t>distance)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n-US" dirty="0" smtClean="0">
                <a:solidFill>
                  <a:schemeClr val="bg1"/>
                </a:solidFill>
              </a:rPr>
              <a:t>Loss </a:t>
            </a:r>
            <a:r>
              <a:rPr lang="en-US" dirty="0">
                <a:solidFill>
                  <a:schemeClr val="bg1"/>
                </a:solidFill>
              </a:rPr>
              <a:t>for classification: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loss (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followed by </a:t>
            </a:r>
            <a:r>
              <a:rPr lang="en-US" dirty="0" err="1" smtClean="0">
                <a:solidFill>
                  <a:schemeClr val="bg1"/>
                </a:solidFill>
              </a:rPr>
              <a:t>crossentropy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buClrTx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oss </a:t>
            </a:r>
            <a:r>
              <a:rPr lang="en-US" dirty="0">
                <a:solidFill>
                  <a:schemeClr val="bg1"/>
                </a:solidFill>
              </a:rPr>
              <a:t>for embedding: contrastive loss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7763" y="3782860"/>
            <a:ext cx="6250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63,820,250 training pairs with 1:20 positive to negative ratio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Stochastic gradient descent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Weights initialized from the learned weights hosted on BVLC </a:t>
            </a:r>
            <a:r>
              <a:rPr lang="en-US" dirty="0" err="1"/>
              <a:t>Caffe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Contrastive </a:t>
            </a:r>
            <a:r>
              <a:rPr lang="en-US" dirty="0"/>
              <a:t>loss function margin m ∈ {1, √10, √100, √1000, </a:t>
            </a:r>
            <a:r>
              <a:rPr lang="en-US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Embedding </a:t>
            </a:r>
            <a:r>
              <a:rPr lang="en-US" dirty="0"/>
              <a:t>size = Last layer with a D-</a:t>
            </a:r>
            <a:r>
              <a:rPr lang="en-US" dirty="0" err="1"/>
              <a:t>dimentional</a:t>
            </a:r>
            <a:r>
              <a:rPr lang="en-US" dirty="0"/>
              <a:t> </a:t>
            </a:r>
            <a:r>
              <a:rPr lang="en-US" dirty="0" smtClean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 </a:t>
            </a:r>
            <a:r>
              <a:rPr lang="en-US" dirty="0"/>
              <a:t>∈ {256, 1024, 4096}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62" y="48290"/>
            <a:ext cx="9611638" cy="6809710"/>
          </a:xfrm>
        </p:spPr>
      </p:pic>
      <p:sp>
        <p:nvSpPr>
          <p:cNvPr id="5" name="TextBox 4"/>
          <p:cNvSpPr txBox="1"/>
          <p:nvPr/>
        </p:nvSpPr>
        <p:spPr>
          <a:xfrm>
            <a:off x="212943" y="200416"/>
            <a:ext cx="21920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EMBEDDING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Visualizing </a:t>
            </a:r>
            <a:r>
              <a:rPr lang="en-US" dirty="0"/>
              <a:t>the result by </a:t>
            </a:r>
            <a:r>
              <a:rPr lang="en-US" dirty="0" smtClean="0"/>
              <a:t>projecting D-dimensional </a:t>
            </a:r>
            <a:r>
              <a:rPr lang="en-US" dirty="0"/>
              <a:t>embedding down to two dimensions </a:t>
            </a:r>
            <a:r>
              <a:rPr lang="en-US" dirty="0" smtClean="0"/>
              <a:t>using the </a:t>
            </a:r>
            <a:r>
              <a:rPr lang="en-US" dirty="0"/>
              <a:t>t-SNE algorithm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8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2529</TotalTime>
  <Words>386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Parcel</vt:lpstr>
      <vt:lpstr>Learning visual similarity for product design with convolutional neural networks</vt:lpstr>
      <vt:lpstr>PowerPoint Presentation</vt:lpstr>
      <vt:lpstr>Problem Statement</vt:lpstr>
      <vt:lpstr>PowerPoint Presentation</vt:lpstr>
      <vt:lpstr>Main contributions</vt:lpstr>
      <vt:lpstr>Training Data collection</vt:lpstr>
      <vt:lpstr>Crowdsourcing object extents</vt:lpstr>
      <vt:lpstr>Architectures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visual similarity for product design with convolutional neural networks</dc:title>
  <dc:creator>Abhay Doke</dc:creator>
  <cp:lastModifiedBy>Abhay Doke</cp:lastModifiedBy>
  <cp:revision>54</cp:revision>
  <dcterms:created xsi:type="dcterms:W3CDTF">2018-04-09T00:37:24Z</dcterms:created>
  <dcterms:modified xsi:type="dcterms:W3CDTF">2018-04-10T18:47:35Z</dcterms:modified>
</cp:coreProperties>
</file>