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17" r:id="rId5"/>
    <p:sldId id="318" r:id="rId6"/>
    <p:sldId id="307" r:id="rId7"/>
    <p:sldId id="308" r:id="rId8"/>
    <p:sldId id="278" r:id="rId9"/>
    <p:sldId id="310" r:id="rId10"/>
    <p:sldId id="319" r:id="rId11"/>
    <p:sldId id="263" r:id="rId12"/>
    <p:sldId id="309" r:id="rId13"/>
    <p:sldId id="311" r:id="rId14"/>
    <p:sldId id="312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0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000000"/>
    <a:srgbClr val="D1D8B7"/>
    <a:srgbClr val="636A58"/>
    <a:srgbClr val="505A47"/>
    <a:srgbClr val="A09D79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en.wikipedia.org/wiki/Keral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Paravur_(State_Assembly_constituency)" TargetMode="External"/><Relationship Id="rId5" Type="http://schemas.openxmlformats.org/officeDocument/2006/relationships/hyperlink" Target="https://en.wikipedia.org/wiki/Bharat_Electronics_Limited" TargetMode="External"/><Relationship Id="rId4" Type="http://schemas.openxmlformats.org/officeDocument/2006/relationships/hyperlink" Target="https://en.wikipedia.org/wiki/Electronics_Corporation_of_India_Limite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0506" y="3601154"/>
            <a:ext cx="7943571" cy="427538"/>
          </a:xfrm>
        </p:spPr>
        <p:txBody>
          <a:bodyPr anchor="ctr"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Voting Machine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AA3358-58D1-9F61-3B16-F3F763B6FAAD}"/>
              </a:ext>
            </a:extLst>
          </p:cNvPr>
          <p:cNvSpPr txBox="1"/>
          <p:nvPr/>
        </p:nvSpPr>
        <p:spPr>
          <a:xfrm>
            <a:off x="6607279" y="4734342"/>
            <a:ext cx="51226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/>
              <a:t>Representation </a:t>
            </a:r>
            <a:r>
              <a:rPr lang="en-US" sz="3600" b="1" u="sng" dirty="0"/>
              <a:t>By :-</a:t>
            </a:r>
            <a:endParaRPr lang="en-US" sz="2400" b="1" u="sng" dirty="0"/>
          </a:p>
          <a:p>
            <a:r>
              <a:rPr lang="en-US" sz="3200" dirty="0">
                <a:latin typeface="Berlin Sans FB Demi" panose="020E0802020502020306" pitchFamily="34" charset="0"/>
              </a:rPr>
              <a:t>Abhay V Gadge</a:t>
            </a:r>
          </a:p>
          <a:p>
            <a:r>
              <a:rPr lang="en-US" sz="3200" dirty="0">
                <a:latin typeface="Berlin Sans FB Demi" panose="020E0802020502020306" pitchFamily="34" charset="0"/>
              </a:rPr>
              <a:t>Pratik S </a:t>
            </a:r>
            <a:r>
              <a:rPr lang="en-US" sz="3200" dirty="0" err="1">
                <a:latin typeface="Berlin Sans FB Demi" panose="020E0802020502020306" pitchFamily="34" charset="0"/>
              </a:rPr>
              <a:t>Barhate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</a:p>
          <a:p>
            <a:r>
              <a:rPr lang="en-US" sz="3200" dirty="0">
                <a:latin typeface="Berlin Sans FB Demi" panose="020E0802020502020306" pitchFamily="34" charset="0"/>
              </a:rPr>
              <a:t>Rakesh B </a:t>
            </a:r>
            <a:r>
              <a:rPr lang="en-US" sz="3200" dirty="0" err="1">
                <a:latin typeface="Berlin Sans FB Demi" panose="020E0802020502020306" pitchFamily="34" charset="0"/>
              </a:rPr>
              <a:t>Shirsath</a:t>
            </a:r>
            <a:r>
              <a:rPr lang="en-US" sz="3200" dirty="0">
                <a:latin typeface="Berlin Sans FB Demi" panose="020E0802020502020306" pitchFamily="34" charset="0"/>
              </a:rPr>
              <a:t> </a:t>
            </a:r>
            <a:endParaRPr lang="en-IN" sz="3200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76725-C70F-3B0C-C446-EDDBE884ED47}"/>
              </a:ext>
            </a:extLst>
          </p:cNvPr>
          <p:cNvSpPr txBox="1"/>
          <p:nvPr/>
        </p:nvSpPr>
        <p:spPr>
          <a:xfrm>
            <a:off x="629264" y="334753"/>
            <a:ext cx="12447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 Black" panose="020B0A04020102020204" pitchFamily="34" charset="0"/>
              </a:rPr>
              <a:t>Savitribai Phule Pune University ,Pune</a:t>
            </a:r>
          </a:p>
          <a:p>
            <a:r>
              <a:rPr lang="en-IN" sz="4000" b="1" dirty="0">
                <a:latin typeface="Arial Black" panose="020B0A04020102020204" pitchFamily="34" charset="0"/>
              </a:rPr>
              <a:t>     (Formerly University of Pune)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0C9AB-5C65-281B-3359-52F4AF4F8524}"/>
              </a:ext>
            </a:extLst>
          </p:cNvPr>
          <p:cNvSpPr txBox="1"/>
          <p:nvPr/>
        </p:nvSpPr>
        <p:spPr>
          <a:xfrm>
            <a:off x="825911" y="1842749"/>
            <a:ext cx="1090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hnschrift Condensed" panose="020B0502040204020203" pitchFamily="34" charset="0"/>
              </a:rPr>
              <a:t>Department of Mathematics</a:t>
            </a:r>
          </a:p>
          <a:p>
            <a:pPr algn="ctr"/>
            <a:r>
              <a:rPr lang="en-IN" sz="3600" dirty="0">
                <a:latin typeface="Bahnschrift Condensed" panose="020B0502040204020203" pitchFamily="34" charset="0"/>
              </a:rPr>
              <a:t>M.Sc.(Industrial Mathematics With Computer Application)-I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CB1E8-691B-71DC-BF7D-51C886516204}"/>
              </a:ext>
            </a:extLst>
          </p:cNvPr>
          <p:cNvSpPr txBox="1"/>
          <p:nvPr/>
        </p:nvSpPr>
        <p:spPr>
          <a:xfrm>
            <a:off x="157317" y="3429001"/>
            <a:ext cx="3913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Project Name:-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FC9E6-A168-BC07-A05B-294D154C69CE}"/>
              </a:ext>
            </a:extLst>
          </p:cNvPr>
          <p:cNvSpPr txBox="1"/>
          <p:nvPr/>
        </p:nvSpPr>
        <p:spPr>
          <a:xfrm>
            <a:off x="275304" y="4272085"/>
            <a:ext cx="4768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Bahnschrift SemiBold Condensed" panose="020B0502040204020203" pitchFamily="34" charset="0"/>
              </a:rPr>
              <a:t>Guide By :-</a:t>
            </a:r>
          </a:p>
          <a:p>
            <a:r>
              <a:rPr lang="en-IN" sz="3600" dirty="0" err="1">
                <a:latin typeface="Bahnschrift SemiBold Condensed" panose="020B0502040204020203" pitchFamily="34" charset="0"/>
              </a:rPr>
              <a:t>Dr.</a:t>
            </a:r>
            <a:r>
              <a:rPr lang="en-IN" sz="3600" dirty="0">
                <a:latin typeface="Bahnschrift SemiBold Condensed" panose="020B0502040204020203" pitchFamily="34" charset="0"/>
              </a:rPr>
              <a:t> Smita A </a:t>
            </a:r>
            <a:r>
              <a:rPr lang="en-IN" sz="3600" dirty="0" err="1">
                <a:latin typeface="Bahnschrift SemiBold Condensed" panose="020B0502040204020203" pitchFamily="34" charset="0"/>
              </a:rPr>
              <a:t>Kandekar</a:t>
            </a:r>
            <a:r>
              <a:rPr lang="en-IN" sz="3600" dirty="0">
                <a:latin typeface="Bahnschrift SemiBold Condensed" panose="020B0502040204020203" pitchFamily="34" charset="0"/>
              </a:rPr>
              <a:t> Mam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265043"/>
            <a:ext cx="10360152" cy="914400"/>
          </a:xfrm>
        </p:spPr>
        <p:txBody>
          <a:bodyPr/>
          <a:lstStyle/>
          <a:p>
            <a:r>
              <a:rPr lang="en-US" sz="3200" dirty="0"/>
              <a:t>Data Flow Diagram Of  Voting Machine app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81537F2D-00C0-EF8E-57BD-C1B5EA8A1184}"/>
              </a:ext>
            </a:extLst>
          </p:cNvPr>
          <p:cNvSpPr/>
          <p:nvPr/>
        </p:nvSpPr>
        <p:spPr>
          <a:xfrm>
            <a:off x="3750793" y="2505729"/>
            <a:ext cx="2093844" cy="18022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10000"/>
                  </a:schemeClr>
                </a:solidFill>
              </a:rPr>
              <a:t>Voting</a:t>
            </a:r>
          </a:p>
          <a:p>
            <a:pPr algn="ctr"/>
            <a:r>
              <a:rPr lang="en-IN" dirty="0">
                <a:solidFill>
                  <a:schemeClr val="accent6">
                    <a:lumMod val="10000"/>
                  </a:schemeClr>
                </a:solidFill>
              </a:rPr>
              <a:t>Machine</a:t>
            </a:r>
          </a:p>
          <a:p>
            <a:pPr algn="ctr"/>
            <a:r>
              <a:rPr lang="en-IN" dirty="0">
                <a:solidFill>
                  <a:schemeClr val="accent6">
                    <a:lumMod val="10000"/>
                  </a:schemeClr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BFE225-BA0F-5931-2D5D-7D59685BD6EE}"/>
              </a:ext>
            </a:extLst>
          </p:cNvPr>
          <p:cNvSpPr/>
          <p:nvPr/>
        </p:nvSpPr>
        <p:spPr>
          <a:xfrm>
            <a:off x="424498" y="2812774"/>
            <a:ext cx="2213113" cy="1232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0000"/>
                </a:solidFill>
              </a:rPr>
              <a:t>voter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596401-2E43-EF0F-06EB-EE6651B607AA}"/>
              </a:ext>
            </a:extLst>
          </p:cNvPr>
          <p:cNvSpPr/>
          <p:nvPr/>
        </p:nvSpPr>
        <p:spPr>
          <a:xfrm>
            <a:off x="7148052" y="2812774"/>
            <a:ext cx="2332383" cy="123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Party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4BC9E5-6BCD-42A1-26C1-B5D674FE8311}"/>
              </a:ext>
            </a:extLst>
          </p:cNvPr>
          <p:cNvCxnSpPr>
            <a:cxnSpLocks/>
          </p:cNvCxnSpPr>
          <p:nvPr/>
        </p:nvCxnSpPr>
        <p:spPr>
          <a:xfrm>
            <a:off x="2637611" y="3406877"/>
            <a:ext cx="11131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88B62-0BE4-3AE0-BD43-3147EA9C420D}"/>
              </a:ext>
            </a:extLst>
          </p:cNvPr>
          <p:cNvCxnSpPr>
            <a:cxnSpLocks/>
          </p:cNvCxnSpPr>
          <p:nvPr/>
        </p:nvCxnSpPr>
        <p:spPr>
          <a:xfrm>
            <a:off x="5844637" y="3406877"/>
            <a:ext cx="13034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A68405C-6647-DBE5-D1A3-58CF18464070}"/>
              </a:ext>
            </a:extLst>
          </p:cNvPr>
          <p:cNvSpPr/>
          <p:nvPr/>
        </p:nvSpPr>
        <p:spPr>
          <a:xfrm>
            <a:off x="8790039" y="1105915"/>
            <a:ext cx="1199963" cy="6882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AAP</a:t>
            </a:r>
            <a:endParaRPr lang="en-IN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76FEFD-01FB-AF8B-0588-9632DEFBAD56}"/>
              </a:ext>
            </a:extLst>
          </p:cNvPr>
          <p:cNvSpPr/>
          <p:nvPr/>
        </p:nvSpPr>
        <p:spPr>
          <a:xfrm>
            <a:off x="8573515" y="5098026"/>
            <a:ext cx="1199963" cy="796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BJP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041939-3612-4977-55A5-A3BC8F53B3FE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9173497" y="1794173"/>
            <a:ext cx="216524" cy="10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1FAEA5-75E0-26B6-C61B-419EAF1E390F}"/>
              </a:ext>
            </a:extLst>
          </p:cNvPr>
          <p:cNvCxnSpPr/>
          <p:nvPr/>
        </p:nvCxnSpPr>
        <p:spPr>
          <a:xfrm>
            <a:off x="8896431" y="4045226"/>
            <a:ext cx="186920" cy="1052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4FFE9BC-466C-0078-9337-39C06D893758}"/>
              </a:ext>
            </a:extLst>
          </p:cNvPr>
          <p:cNvSpPr/>
          <p:nvPr/>
        </p:nvSpPr>
        <p:spPr>
          <a:xfrm>
            <a:off x="10817194" y="2141935"/>
            <a:ext cx="1050341" cy="6791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5B12A-96B5-119A-6CAF-EC2031DEC8EA}"/>
              </a:ext>
            </a:extLst>
          </p:cNvPr>
          <p:cNvSpPr/>
          <p:nvPr/>
        </p:nvSpPr>
        <p:spPr>
          <a:xfrm>
            <a:off x="10461523" y="3952567"/>
            <a:ext cx="1406012" cy="8062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congress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AE0321-4175-D938-48E1-F3A6558D93EE}"/>
              </a:ext>
            </a:extLst>
          </p:cNvPr>
          <p:cNvCxnSpPr>
            <a:endCxn id="12" idx="2"/>
          </p:cNvCxnSpPr>
          <p:nvPr/>
        </p:nvCxnSpPr>
        <p:spPr>
          <a:xfrm flipV="1">
            <a:off x="9480435" y="2481522"/>
            <a:ext cx="1336759" cy="468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5F737D-ACAD-1DE4-F21B-17BD240B1345}"/>
              </a:ext>
            </a:extLst>
          </p:cNvPr>
          <p:cNvCxnSpPr>
            <a:endCxn id="13" idx="1"/>
          </p:cNvCxnSpPr>
          <p:nvPr/>
        </p:nvCxnSpPr>
        <p:spPr>
          <a:xfrm>
            <a:off x="9480435" y="3873909"/>
            <a:ext cx="1186994" cy="1967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 animBg="1"/>
      <p:bldP spid="10" grpId="0" animBg="1"/>
      <p:bldP spid="2" grpId="0" animBg="1"/>
      <p:bldP spid="3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D15CB2-C72C-E87F-AEA0-72A5A8BF2FEF}"/>
              </a:ext>
            </a:extLst>
          </p:cNvPr>
          <p:cNvSpPr txBox="1"/>
          <p:nvPr/>
        </p:nvSpPr>
        <p:spPr>
          <a:xfrm>
            <a:off x="636105" y="251790"/>
            <a:ext cx="10681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u="sng" dirty="0">
                <a:highlight>
                  <a:srgbClr val="00FF00"/>
                </a:highlight>
              </a:rPr>
              <a:t>VOTING MACHINE C++ Program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538C3-92C5-E404-3E21-D662C5C2634F}"/>
              </a:ext>
            </a:extLst>
          </p:cNvPr>
          <p:cNvSpPr txBox="1"/>
          <p:nvPr/>
        </p:nvSpPr>
        <p:spPr>
          <a:xfrm>
            <a:off x="636105" y="4024062"/>
            <a:ext cx="5479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#include&lt;iostream&gt;</a:t>
            </a:r>
          </a:p>
          <a:p>
            <a:r>
              <a:rPr lang="en-US" sz="2800" dirty="0"/>
              <a:t>using namespace std;</a:t>
            </a:r>
          </a:p>
          <a:p>
            <a:r>
              <a:rPr lang="en-US" sz="2800" dirty="0"/>
              <a:t>int </a:t>
            </a:r>
            <a:r>
              <a:rPr lang="en-US" sz="2800" dirty="0" err="1">
                <a:highlight>
                  <a:srgbClr val="00FFFF"/>
                </a:highlight>
              </a:rPr>
              <a:t>bjp</a:t>
            </a:r>
            <a:r>
              <a:rPr lang="en-US" sz="2800" dirty="0">
                <a:highlight>
                  <a:srgbClr val="00FFFF"/>
                </a:highlight>
              </a:rPr>
              <a:t>=0, congress=0, </a:t>
            </a:r>
            <a:r>
              <a:rPr lang="en-US" sz="2800" dirty="0" err="1">
                <a:highlight>
                  <a:srgbClr val="00FFFF"/>
                </a:highlight>
              </a:rPr>
              <a:t>aap</a:t>
            </a:r>
            <a:r>
              <a:rPr lang="en-US" sz="2800" dirty="0">
                <a:highlight>
                  <a:srgbClr val="00FFFF"/>
                </a:highlight>
              </a:rPr>
              <a:t>=0, </a:t>
            </a:r>
            <a:r>
              <a:rPr lang="en-US" sz="2800" dirty="0" err="1">
                <a:highlight>
                  <a:srgbClr val="00FFFF"/>
                </a:highlight>
              </a:rPr>
              <a:t>bsp</a:t>
            </a:r>
            <a:r>
              <a:rPr lang="en-US" sz="2800" dirty="0">
                <a:highlight>
                  <a:srgbClr val="00FFFF"/>
                </a:highlight>
              </a:rPr>
              <a:t>=0;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A7A92-95DE-A1C3-54D7-D7CE0B374308}"/>
              </a:ext>
            </a:extLst>
          </p:cNvPr>
          <p:cNvSpPr txBox="1"/>
          <p:nvPr/>
        </p:nvSpPr>
        <p:spPr>
          <a:xfrm>
            <a:off x="477080" y="1837992"/>
            <a:ext cx="10429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/>
              <a:t>Program Code start from Here By Include iostream header file of C++ language.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DA380-A43F-99FE-75BB-C51718C7C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08" y="3695701"/>
            <a:ext cx="4361799" cy="2905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9FDD5-BCAE-F23A-7D67-1D375E32B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B61CC-3FE7-4E14-3A44-D45311208839}"/>
              </a:ext>
            </a:extLst>
          </p:cNvPr>
          <p:cNvSpPr txBox="1"/>
          <p:nvPr/>
        </p:nvSpPr>
        <p:spPr>
          <a:xfrm>
            <a:off x="403123" y="1339904"/>
            <a:ext cx="9733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ighlight>
                  <a:srgbClr val="FFFF00"/>
                </a:highlight>
              </a:rPr>
              <a:t>void </a:t>
            </a:r>
            <a:r>
              <a:rPr lang="en-IN" sz="2000" dirty="0" err="1">
                <a:highlight>
                  <a:srgbClr val="FFFF00"/>
                </a:highlight>
              </a:rPr>
              <a:t>electionResult</a:t>
            </a:r>
            <a:r>
              <a:rPr lang="en-IN" sz="2000" dirty="0">
                <a:highlight>
                  <a:srgbClr val="FFFF00"/>
                </a:highlight>
              </a:rPr>
              <a:t>()</a:t>
            </a:r>
          </a:p>
          <a:p>
            <a:r>
              <a:rPr lang="en-IN" sz="2000" dirty="0"/>
              <a:t>{</a:t>
            </a:r>
          </a:p>
          <a:p>
            <a:r>
              <a:rPr lang="en-IN" sz="2000" dirty="0"/>
              <a:t>	int </a:t>
            </a:r>
            <a:r>
              <a:rPr lang="en-IN" sz="2000" dirty="0" err="1">
                <a:highlight>
                  <a:srgbClr val="00FFFF"/>
                </a:highlight>
              </a:rPr>
              <a:t>wonByvote</a:t>
            </a:r>
            <a:r>
              <a:rPr lang="en-IN" sz="2000" dirty="0">
                <a:highlight>
                  <a:srgbClr val="00FFFF"/>
                </a:highlight>
              </a:rPr>
              <a:t>;</a:t>
            </a:r>
          </a:p>
          <a:p>
            <a:r>
              <a:rPr lang="en-IN" sz="2000" dirty="0"/>
              <a:t>	</a:t>
            </a:r>
            <a:r>
              <a:rPr lang="en-IN" sz="2000" dirty="0">
                <a:highlight>
                  <a:srgbClr val="FF00FF"/>
                </a:highlight>
              </a:rPr>
              <a:t>if</a:t>
            </a:r>
            <a:r>
              <a:rPr lang="en-IN" sz="2000" dirty="0"/>
              <a:t>(</a:t>
            </a:r>
            <a:r>
              <a:rPr lang="en-IN" sz="2000" dirty="0" err="1"/>
              <a:t>bjp</a:t>
            </a:r>
            <a:r>
              <a:rPr lang="en-IN" sz="2000" dirty="0"/>
              <a:t>&gt;congress&amp;&amp;</a:t>
            </a:r>
            <a:r>
              <a:rPr lang="en-IN" sz="2000" dirty="0" err="1"/>
              <a:t>bjp</a:t>
            </a:r>
            <a:r>
              <a:rPr lang="en-IN" sz="2000" dirty="0"/>
              <a:t>&gt;</a:t>
            </a:r>
            <a:r>
              <a:rPr lang="en-IN" sz="2000" dirty="0" err="1"/>
              <a:t>aap</a:t>
            </a:r>
            <a:r>
              <a:rPr lang="en-IN" sz="2000" dirty="0"/>
              <a:t>&amp;&amp;</a:t>
            </a:r>
            <a:r>
              <a:rPr lang="en-IN" sz="2000" dirty="0" err="1"/>
              <a:t>bjp</a:t>
            </a:r>
            <a:r>
              <a:rPr lang="en-IN" sz="2000" dirty="0"/>
              <a:t>&gt;</a:t>
            </a:r>
            <a:r>
              <a:rPr lang="en-IN" sz="2000" dirty="0" err="1"/>
              <a:t>bsp</a:t>
            </a:r>
            <a:r>
              <a:rPr lang="en-IN" sz="2000" dirty="0"/>
              <a:t>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&lt;&lt;"\n********************************************";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&lt;&lt;"\n    BJP won the election   \n"&lt;&lt;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     Total vote of BJP :"&lt;&lt;</a:t>
            </a:r>
            <a:r>
              <a:rPr lang="en-IN" sz="2000" dirty="0" err="1"/>
              <a:t>bjp</a:t>
            </a:r>
            <a:r>
              <a:rPr lang="en-IN" sz="2000" dirty="0"/>
              <a:t>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wonByvote</a:t>
            </a:r>
            <a:r>
              <a:rPr lang="en-IN" sz="2000" dirty="0"/>
              <a:t>=</a:t>
            </a:r>
            <a:r>
              <a:rPr lang="en-IN" sz="2000" dirty="0" err="1"/>
              <a:t>bjp</a:t>
            </a:r>
            <a:r>
              <a:rPr lang="en-IN" sz="2000" dirty="0"/>
              <a:t>-congress;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&lt;&lt;"\n	BJP won by "&lt;&lt;</a:t>
            </a:r>
            <a:r>
              <a:rPr lang="en-IN" sz="2000" dirty="0" err="1"/>
              <a:t>wonByvote</a:t>
            </a:r>
            <a:r>
              <a:rPr lang="en-IN" sz="2000" dirty="0"/>
              <a:t>&lt;&lt;" votes to congress"&lt;&lt;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wonByvote</a:t>
            </a:r>
            <a:r>
              <a:rPr lang="en-IN" sz="2000" dirty="0"/>
              <a:t>=</a:t>
            </a:r>
            <a:r>
              <a:rPr lang="en-IN" sz="2000" dirty="0" err="1"/>
              <a:t>bjp-aap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		BJP won by "&lt;&lt;</a:t>
            </a:r>
            <a:r>
              <a:rPr lang="en-IN" sz="2000" dirty="0" err="1"/>
              <a:t>wonByvote</a:t>
            </a:r>
            <a:r>
              <a:rPr lang="en-IN" sz="2000" dirty="0"/>
              <a:t>&lt;&lt;" votes to AAP"&lt;&lt;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wonByvote</a:t>
            </a:r>
            <a:r>
              <a:rPr lang="en-IN" sz="2000" dirty="0"/>
              <a:t>=</a:t>
            </a:r>
            <a:r>
              <a:rPr lang="en-IN" sz="2000" dirty="0" err="1"/>
              <a:t>bjp-bsp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		BJP won by "&lt;&lt;</a:t>
            </a:r>
            <a:r>
              <a:rPr lang="en-IN" sz="2000" dirty="0" err="1"/>
              <a:t>wonByvote</a:t>
            </a:r>
            <a:r>
              <a:rPr lang="en-IN" sz="2000" dirty="0"/>
              <a:t>&lt;&lt;" votes to BSP"&lt;&lt;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&lt;&lt;"**********************************************\n";</a:t>
            </a:r>
          </a:p>
          <a:p>
            <a:r>
              <a:rPr lang="en-IN" sz="2000" dirty="0"/>
              <a:t>	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1484C-2E1E-1D2B-58FF-2DEA451F690D}"/>
              </a:ext>
            </a:extLst>
          </p:cNvPr>
          <p:cNvSpPr txBox="1"/>
          <p:nvPr/>
        </p:nvSpPr>
        <p:spPr>
          <a:xfrm>
            <a:off x="520466" y="755129"/>
            <a:ext cx="5654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//Function declare of it definition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0ED1DA-2CB8-B691-5D88-00D970C3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139" y="385610"/>
            <a:ext cx="4167077" cy="19446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50917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67EF9-A98F-A21E-4CA6-072707BA3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14101-38A5-4C89-787C-CB2AAD564959}"/>
              </a:ext>
            </a:extLst>
          </p:cNvPr>
          <p:cNvSpPr txBox="1"/>
          <p:nvPr/>
        </p:nvSpPr>
        <p:spPr>
          <a:xfrm>
            <a:off x="452283" y="487025"/>
            <a:ext cx="1043202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}</a:t>
            </a:r>
          </a:p>
          <a:p>
            <a:r>
              <a:rPr lang="en-IN" sz="2400" dirty="0"/>
              <a:t>	</a:t>
            </a:r>
            <a:r>
              <a:rPr lang="en-IN" sz="2400" dirty="0">
                <a:highlight>
                  <a:srgbClr val="FF00FF"/>
                </a:highlight>
              </a:rPr>
              <a:t>else if</a:t>
            </a:r>
            <a:r>
              <a:rPr lang="en-IN" sz="2400" dirty="0"/>
              <a:t>(congress&gt;</a:t>
            </a:r>
            <a:r>
              <a:rPr lang="en-IN" sz="2400" dirty="0" err="1"/>
              <a:t>aap</a:t>
            </a:r>
            <a:r>
              <a:rPr lang="en-IN" sz="2400" dirty="0"/>
              <a:t>&amp;&amp;congress&gt;</a:t>
            </a:r>
            <a:r>
              <a:rPr lang="en-IN" sz="2400" dirty="0" err="1"/>
              <a:t>bsp</a:t>
            </a:r>
            <a:r>
              <a:rPr lang="en-IN" sz="2400" dirty="0"/>
              <a:t>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&lt;&lt;"\n********************************************";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Congress won the Election	\n\n";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Total vote of Congress :"&lt;&lt;congress&lt;&lt;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=congress-</a:t>
            </a:r>
            <a:r>
              <a:rPr lang="en-IN" sz="2400" dirty="0" err="1"/>
              <a:t>bjp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		Congress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BJP\n"&lt;&lt;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=congress-</a:t>
            </a:r>
            <a:r>
              <a:rPr lang="en-IN" sz="2400" dirty="0" err="1"/>
              <a:t>aap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		Congress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AAP\n"&lt;&lt;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=congress-</a:t>
            </a:r>
            <a:r>
              <a:rPr lang="en-IN" sz="2400" dirty="0" err="1"/>
              <a:t>bsp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		Congress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BSP\n"&lt;&lt;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&lt;&lt;"**********************************************\n";</a:t>
            </a:r>
          </a:p>
          <a:p>
            <a:r>
              <a:rPr lang="en-IN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7444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A4B41-4FB3-258E-7500-A7790EDEB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E97B8-730D-1322-DD17-D2CA192AA718}"/>
              </a:ext>
            </a:extLst>
          </p:cNvPr>
          <p:cNvSpPr txBox="1"/>
          <p:nvPr/>
        </p:nvSpPr>
        <p:spPr>
          <a:xfrm>
            <a:off x="727587" y="428178"/>
            <a:ext cx="101272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00FF"/>
                </a:highlight>
              </a:rPr>
              <a:t>else if</a:t>
            </a:r>
            <a:r>
              <a:rPr lang="en-IN" sz="2400" dirty="0"/>
              <a:t>(</a:t>
            </a:r>
            <a:r>
              <a:rPr lang="en-IN" sz="2400" dirty="0" err="1"/>
              <a:t>aap</a:t>
            </a:r>
            <a:r>
              <a:rPr lang="en-IN" sz="2400" dirty="0"/>
              <a:t>&gt;</a:t>
            </a:r>
            <a:r>
              <a:rPr lang="en-IN" sz="2400" dirty="0" err="1"/>
              <a:t>bsp</a:t>
            </a:r>
            <a:r>
              <a:rPr lang="en-IN" sz="2400" dirty="0"/>
              <a:t>)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&lt;&lt;"\n********************************************";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	AAP won Election		\n\n";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		Total vote of AAP :"&lt;&lt;</a:t>
            </a:r>
            <a:r>
              <a:rPr lang="en-IN" sz="2400" dirty="0" err="1"/>
              <a:t>aap</a:t>
            </a:r>
            <a:r>
              <a:rPr lang="en-IN" sz="2400" dirty="0"/>
              <a:t>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aap</a:t>
            </a:r>
            <a:r>
              <a:rPr lang="en-IN" sz="2400" dirty="0"/>
              <a:t>-congress;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AAP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Congress\n"&lt;&lt;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aap-bjp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AAP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BJP\n"&lt;&lt;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aap-bsp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AAP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BSP\n"&lt;&lt;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&lt;&lt;"**********************************************\n";</a:t>
            </a:r>
          </a:p>
          <a:p>
            <a:r>
              <a:rPr lang="en-IN" sz="24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278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2D49-130B-1858-31D4-604F2ABE4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A9C0A-35E7-0011-E4E6-0F53EB6BC10B}"/>
              </a:ext>
            </a:extLst>
          </p:cNvPr>
          <p:cNvSpPr txBox="1"/>
          <p:nvPr/>
        </p:nvSpPr>
        <p:spPr>
          <a:xfrm>
            <a:off x="720214" y="633887"/>
            <a:ext cx="1051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ighlight>
                  <a:srgbClr val="FF00FF"/>
                </a:highlight>
              </a:rPr>
              <a:t>else if</a:t>
            </a:r>
            <a:r>
              <a:rPr lang="en-IN" sz="2800" dirty="0"/>
              <a:t>(</a:t>
            </a:r>
            <a:r>
              <a:rPr lang="en-IN" sz="2800" dirty="0" err="1"/>
              <a:t>bsp</a:t>
            </a:r>
            <a:r>
              <a:rPr lang="en-IN" sz="2800" dirty="0"/>
              <a:t>==congress&amp;&amp;</a:t>
            </a:r>
            <a:r>
              <a:rPr lang="en-IN" sz="2800" dirty="0" err="1"/>
              <a:t>bjp</a:t>
            </a:r>
            <a:r>
              <a:rPr lang="en-IN" sz="2800" dirty="0"/>
              <a:t>==</a:t>
            </a:r>
            <a:r>
              <a:rPr lang="en-IN" sz="2800" dirty="0" err="1"/>
              <a:t>aap</a:t>
            </a:r>
            <a:r>
              <a:rPr lang="en-IN" sz="2800" dirty="0"/>
              <a:t>&amp;&amp;</a:t>
            </a:r>
            <a:r>
              <a:rPr lang="en-IN" sz="2800" dirty="0" err="1"/>
              <a:t>bjp</a:t>
            </a:r>
            <a:r>
              <a:rPr lang="en-IN" sz="2800" dirty="0"/>
              <a:t>==</a:t>
            </a:r>
            <a:r>
              <a:rPr lang="en-IN" sz="2800" dirty="0" err="1"/>
              <a:t>bsp</a:t>
            </a:r>
            <a:r>
              <a:rPr lang="en-IN" sz="2800" dirty="0"/>
              <a:t>)</a:t>
            </a:r>
          </a:p>
          <a:p>
            <a:r>
              <a:rPr lang="en-IN" sz="2800" dirty="0"/>
              <a:t>	{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&lt;&lt;"\n********************************************";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&lt;&lt;"\n Every party got equal votes\n\n";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&lt;&lt;"party\t\</a:t>
            </a:r>
            <a:r>
              <a:rPr lang="en-IN" sz="2800" dirty="0" err="1"/>
              <a:t>tVotes</a:t>
            </a:r>
            <a:r>
              <a:rPr lang="en-IN" sz="2800" dirty="0"/>
              <a:t>\n";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&lt;&lt;"BJP\t\t	"&lt;&lt;</a:t>
            </a:r>
            <a:r>
              <a:rPr lang="en-IN" sz="2800" dirty="0" err="1"/>
              <a:t>bjp</a:t>
            </a:r>
            <a:r>
              <a:rPr lang="en-IN" sz="2800" dirty="0"/>
              <a:t>&lt;&lt;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&lt;&lt;"Congress 		\t	"&lt;&lt;congress&lt;&lt;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&lt;&lt;"AAP\t\t	"&lt;&lt;</a:t>
            </a:r>
            <a:r>
              <a:rPr lang="en-IN" sz="2800" dirty="0" err="1"/>
              <a:t>aap</a:t>
            </a:r>
            <a:r>
              <a:rPr lang="en-IN" sz="2800" dirty="0"/>
              <a:t>&lt;&lt;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&lt;&lt;"BSP\t\t	"&lt;&lt;</a:t>
            </a:r>
            <a:r>
              <a:rPr lang="en-IN" sz="2800" dirty="0" err="1"/>
              <a:t>bsp</a:t>
            </a:r>
            <a:r>
              <a:rPr lang="en-IN" sz="2800" dirty="0"/>
              <a:t>&lt;&lt;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</a:p>
          <a:p>
            <a:r>
              <a:rPr lang="en-IN" sz="2800" dirty="0"/>
              <a:t>		</a:t>
            </a:r>
            <a:r>
              <a:rPr lang="en-IN" sz="2800" dirty="0" err="1"/>
              <a:t>cout</a:t>
            </a:r>
            <a:r>
              <a:rPr lang="en-IN" sz="2800" dirty="0"/>
              <a:t>&lt;&lt;"**********************************************\n";</a:t>
            </a:r>
          </a:p>
          <a:p>
            <a:r>
              <a:rPr lang="en-IN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812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1EDCB-08A1-311B-D741-A359615C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F639F-377F-5C90-325F-3AB76892066C}"/>
              </a:ext>
            </a:extLst>
          </p:cNvPr>
          <p:cNvSpPr txBox="1"/>
          <p:nvPr/>
        </p:nvSpPr>
        <p:spPr>
          <a:xfrm>
            <a:off x="403122" y="953730"/>
            <a:ext cx="10087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00FF"/>
                </a:highlight>
              </a:rPr>
              <a:t>else</a:t>
            </a:r>
          </a:p>
          <a:p>
            <a:r>
              <a:rPr lang="en-IN" sz="2400" dirty="0"/>
              <a:t>	{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&lt;&lt;"\n********************************************";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	BSP won the Election 	\n\n";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		Total vote of BSP :"&lt;&lt;</a:t>
            </a:r>
            <a:r>
              <a:rPr lang="en-IN" sz="2400" dirty="0" err="1"/>
              <a:t>bsp</a:t>
            </a:r>
            <a:r>
              <a:rPr lang="en-IN" sz="2400" dirty="0"/>
              <a:t>&lt;&lt;</a:t>
            </a:r>
            <a:r>
              <a:rPr lang="en-IN" sz="2400" dirty="0" err="1"/>
              <a:t>endl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bsp</a:t>
            </a:r>
            <a:r>
              <a:rPr lang="en-IN" sz="2400" dirty="0"/>
              <a:t>-congress;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BSP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votes to Congress\n";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bsp-aap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BSP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AAP\n";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wonByvote</a:t>
            </a:r>
            <a:r>
              <a:rPr lang="en-IN" sz="2400" dirty="0"/>
              <a:t>=</a:t>
            </a:r>
            <a:r>
              <a:rPr lang="en-IN" sz="2400" dirty="0" err="1"/>
              <a:t>bsp-bjp</a:t>
            </a:r>
            <a:r>
              <a:rPr lang="en-IN" sz="2400" dirty="0"/>
              <a:t>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&lt;&lt;"\n	BSP won by "&lt;&lt;</a:t>
            </a:r>
            <a:r>
              <a:rPr lang="en-IN" sz="2400" dirty="0" err="1"/>
              <a:t>wonByvote</a:t>
            </a:r>
            <a:r>
              <a:rPr lang="en-IN" sz="2400" dirty="0"/>
              <a:t>&lt;&lt;" vote to BJP\n";</a:t>
            </a:r>
          </a:p>
          <a:p>
            <a:r>
              <a:rPr lang="en-IN" sz="2400" dirty="0"/>
              <a:t>		</a:t>
            </a:r>
            <a:r>
              <a:rPr lang="en-IN" sz="2400" dirty="0" err="1"/>
              <a:t>cout</a:t>
            </a:r>
            <a:r>
              <a:rPr lang="en-IN" sz="2400" dirty="0"/>
              <a:t>&lt;&lt;"**********************************************\n"; </a:t>
            </a:r>
          </a:p>
          <a:p>
            <a:r>
              <a:rPr lang="en-IN" sz="2400" dirty="0"/>
              <a:t>	}</a:t>
            </a:r>
          </a:p>
          <a:p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78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CB029-74B6-B215-8B0C-A4AFE453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BDFF7-B778-C9AB-674B-848EC9987A13}"/>
              </a:ext>
            </a:extLst>
          </p:cNvPr>
          <p:cNvSpPr txBox="1"/>
          <p:nvPr/>
        </p:nvSpPr>
        <p:spPr>
          <a:xfrm>
            <a:off x="294967" y="1143392"/>
            <a:ext cx="48964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void </a:t>
            </a:r>
            <a:r>
              <a:rPr lang="en-US" sz="2000" dirty="0" err="1">
                <a:highlight>
                  <a:srgbClr val="FFFF00"/>
                </a:highlight>
              </a:rPr>
              <a:t>calculatevote</a:t>
            </a:r>
            <a:r>
              <a:rPr lang="en-US" sz="2000" dirty="0">
                <a:highlight>
                  <a:srgbClr val="FFFF00"/>
                </a:highlight>
              </a:rPr>
              <a:t>(int </a:t>
            </a:r>
            <a:r>
              <a:rPr lang="en-US" sz="2000" dirty="0">
                <a:highlight>
                  <a:srgbClr val="00FFFF"/>
                </a:highlight>
              </a:rPr>
              <a:t>vote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>
                <a:highlight>
                  <a:srgbClr val="FF00FF"/>
                </a:highlight>
              </a:rPr>
              <a:t>switch</a:t>
            </a:r>
            <a:r>
              <a:rPr lang="en-US" sz="2000" dirty="0"/>
              <a:t>(vote)</a:t>
            </a:r>
          </a:p>
          <a:p>
            <a:r>
              <a:rPr lang="en-US" sz="2000" dirty="0"/>
              <a:t>	{</a:t>
            </a:r>
          </a:p>
          <a:p>
            <a:r>
              <a:rPr lang="en-US" sz="2000" dirty="0"/>
              <a:t>		case 1: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bjp</a:t>
            </a:r>
            <a:r>
              <a:rPr lang="en-US" sz="2000" dirty="0"/>
              <a:t>+=1;</a:t>
            </a:r>
          </a:p>
          <a:p>
            <a:r>
              <a:rPr lang="en-US" sz="2000" dirty="0"/>
              <a:t>			break;</a:t>
            </a:r>
          </a:p>
          <a:p>
            <a:r>
              <a:rPr lang="en-US" sz="2000" dirty="0"/>
              <a:t>		case 2:</a:t>
            </a:r>
          </a:p>
          <a:p>
            <a:r>
              <a:rPr lang="en-US" sz="2000" dirty="0"/>
              <a:t>			congress+=1;</a:t>
            </a:r>
          </a:p>
          <a:p>
            <a:r>
              <a:rPr lang="en-US" sz="2000" dirty="0"/>
              <a:t>			break;</a:t>
            </a:r>
          </a:p>
          <a:p>
            <a:r>
              <a:rPr lang="en-US" sz="2000" dirty="0"/>
              <a:t>		case 3: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aap</a:t>
            </a:r>
            <a:r>
              <a:rPr lang="en-US" sz="2000" dirty="0"/>
              <a:t>+=1;</a:t>
            </a:r>
          </a:p>
          <a:p>
            <a:r>
              <a:rPr lang="en-US" sz="2000" dirty="0"/>
              <a:t>			break;</a:t>
            </a:r>
          </a:p>
          <a:p>
            <a:r>
              <a:rPr lang="en-US" sz="2000" dirty="0"/>
              <a:t>		case 4: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bsp</a:t>
            </a:r>
            <a:r>
              <a:rPr lang="en-US" sz="2000" dirty="0"/>
              <a:t>+=1;</a:t>
            </a:r>
          </a:p>
          <a:p>
            <a:r>
              <a:rPr lang="en-US" sz="2000" dirty="0"/>
              <a:t>			break;</a:t>
            </a:r>
          </a:p>
          <a:p>
            <a:r>
              <a:rPr lang="en-US" sz="2000" dirty="0"/>
              <a:t>	}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2FC91-83FB-3623-F519-1B77D04C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32" y="1456402"/>
            <a:ext cx="6605093" cy="3715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13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6DEC9-BFF3-290B-9932-4E5A7F7DC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21DE2-123E-0571-FDBD-762FA48E93CF}"/>
              </a:ext>
            </a:extLst>
          </p:cNvPr>
          <p:cNvSpPr txBox="1"/>
          <p:nvPr/>
        </p:nvSpPr>
        <p:spPr>
          <a:xfrm>
            <a:off x="68826" y="383458"/>
            <a:ext cx="107835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int </a:t>
            </a:r>
            <a:r>
              <a:rPr lang="en-IN" dirty="0">
                <a:highlight>
                  <a:srgbClr val="00FFFF"/>
                </a:highlight>
              </a:rPr>
              <a:t>choose;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&lt;&lt;"\n		WELCOME TO SIMPLE VOTING SYSTEM PROJECT \n\n";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				LOKSABHA ELECTION		\n\n";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&lt;&lt;"***********************************************************************\n";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&lt;&lt;"|		1.BJP		|		2.Congress		|\n";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&lt;&lt;"***********************************************************************\n";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&lt;&lt;"|		3.APP		|		4.BSP			|\n";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&lt;&lt;"***********************************************************************\n";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 			Press 1 to vote BJP  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 			Press 2 to vote Congress 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 			Press 3 to vote AAP \n 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 			Press 4 to vote BSP \n";</a:t>
            </a:r>
          </a:p>
          <a:p>
            <a:r>
              <a:rPr lang="en-IN" dirty="0"/>
              <a:t>		</a:t>
            </a:r>
            <a:r>
              <a:rPr lang="en-IN" dirty="0" err="1"/>
              <a:t>cout</a:t>
            </a:r>
            <a:r>
              <a:rPr lang="en-IN" dirty="0"/>
              <a:t>&lt;&lt;"			Press 5 to show election Result\n\n";</a:t>
            </a:r>
          </a:p>
        </p:txBody>
      </p:sp>
    </p:spTree>
    <p:extLst>
      <p:ext uri="{BB962C8B-B14F-4D97-AF65-F5344CB8AC3E}">
        <p14:creationId xmlns:p14="http://schemas.microsoft.com/office/powerpoint/2010/main" val="137556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C7AB4-118F-22EF-5609-1F55CA90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0EE95-1777-0CC3-7CAF-B64C827143FC}"/>
              </a:ext>
            </a:extLst>
          </p:cNvPr>
          <p:cNvSpPr txBox="1"/>
          <p:nvPr/>
        </p:nvSpPr>
        <p:spPr>
          <a:xfrm>
            <a:off x="176784" y="167148"/>
            <a:ext cx="105205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ighlight>
                  <a:srgbClr val="FF00FF"/>
                </a:highlight>
              </a:rPr>
              <a:t>do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cout</a:t>
            </a:r>
            <a:r>
              <a:rPr lang="en-IN" sz="2000" dirty="0"/>
              <a:t>&lt;&lt;"Give vote By Pressing Digit : ";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cin</a:t>
            </a:r>
            <a:r>
              <a:rPr lang="en-IN" sz="2000" dirty="0"/>
              <a:t>&gt;&gt;choose;</a:t>
            </a:r>
          </a:p>
          <a:p>
            <a:r>
              <a:rPr lang="en-IN" sz="2000" dirty="0"/>
              <a:t>		if(choose==5)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electionResult</a:t>
            </a:r>
            <a:r>
              <a:rPr lang="en-IN" sz="2000" dirty="0"/>
              <a:t>();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	else if(choose &gt;=1&amp;&amp;choose&lt;5)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calculatevote</a:t>
            </a:r>
            <a:r>
              <a:rPr lang="en-IN" sz="2000" dirty="0"/>
              <a:t>(choose);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	else</a:t>
            </a:r>
          </a:p>
          <a:p>
            <a:r>
              <a:rPr lang="en-IN" sz="2000" dirty="0"/>
              <a:t>		{</a:t>
            </a:r>
          </a:p>
          <a:p>
            <a:r>
              <a:rPr lang="en-IN" sz="2000" dirty="0"/>
              <a:t>			</a:t>
            </a:r>
            <a:r>
              <a:rPr lang="en-IN" sz="2000" dirty="0" err="1"/>
              <a:t>cout</a:t>
            </a:r>
            <a:r>
              <a:rPr lang="en-IN" sz="2000" dirty="0"/>
              <a:t>&lt;&lt;"\</a:t>
            </a:r>
            <a:r>
              <a:rPr lang="en-IN" sz="2000" dirty="0" err="1"/>
              <a:t>nInvalid</a:t>
            </a:r>
            <a:r>
              <a:rPr lang="en-IN" sz="2000" dirty="0"/>
              <a:t> key pressed try again"&lt;&lt;</a:t>
            </a:r>
            <a:r>
              <a:rPr lang="en-IN" sz="2000" dirty="0" err="1"/>
              <a:t>endl</a:t>
            </a:r>
            <a:r>
              <a:rPr lang="en-IN" sz="2000" dirty="0"/>
              <a:t>;	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}</a:t>
            </a:r>
            <a:r>
              <a:rPr lang="en-IN" sz="2000" dirty="0">
                <a:highlight>
                  <a:srgbClr val="FF00FF"/>
                </a:highlight>
              </a:rPr>
              <a:t>while</a:t>
            </a:r>
            <a:r>
              <a:rPr lang="en-IN" sz="2000" dirty="0"/>
              <a:t>(choose != 5);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cout</a:t>
            </a:r>
            <a:r>
              <a:rPr lang="en-IN" sz="2000" dirty="0"/>
              <a:t>&lt;&lt;</a:t>
            </a:r>
            <a:r>
              <a:rPr lang="en-IN" sz="2000" dirty="0" err="1"/>
              <a:t>endl</a:t>
            </a:r>
            <a:r>
              <a:rPr lang="en-IN" sz="2000" dirty="0"/>
              <a:t>;</a:t>
            </a:r>
          </a:p>
          <a:p>
            <a:r>
              <a:rPr lang="en-IN" sz="2000" dirty="0"/>
              <a:t>	return 0;	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9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9B1A31-86D3-FB1F-EE4B-7BF035C16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9" y="1494503"/>
            <a:ext cx="11395453" cy="494562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6A10A7-903A-2AF7-6451-F87763BD7E82}"/>
              </a:ext>
            </a:extLst>
          </p:cNvPr>
          <p:cNvSpPr txBox="1"/>
          <p:nvPr/>
        </p:nvSpPr>
        <p:spPr>
          <a:xfrm>
            <a:off x="2556387" y="-75157"/>
            <a:ext cx="878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10000"/>
                  </a:schemeClr>
                </a:solidFill>
              </a:rPr>
              <a:t>Welcome to Voting Calculate Machine System Application</a:t>
            </a:r>
            <a:endParaRPr lang="en-IN" sz="4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2754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ACF1-4330-7CEA-C9CC-C67548FA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5C6A2-D0EC-51FF-1F01-2958D3F8D196}"/>
              </a:ext>
            </a:extLst>
          </p:cNvPr>
          <p:cNvSpPr txBox="1"/>
          <p:nvPr/>
        </p:nvSpPr>
        <p:spPr>
          <a:xfrm>
            <a:off x="786581" y="206478"/>
            <a:ext cx="632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Program Output:-</a:t>
            </a:r>
            <a:endParaRPr lang="en-IN" sz="36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BE5C2-FD93-B6D7-6CA8-1065E667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26091"/>
            <a:ext cx="11353800" cy="54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43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CA9AD-BBAB-20D5-BD03-89A44E66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8904C-04C0-E1DE-68C7-CB06C4611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" b="4660"/>
          <a:stretch/>
        </p:blipFill>
        <p:spPr>
          <a:xfrm>
            <a:off x="326099" y="317090"/>
            <a:ext cx="11539802" cy="622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B1BF-EFCA-D94A-EE38-BC904D93C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D9881-43F9-3C81-BAA1-A6C73109E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2" y="296401"/>
            <a:ext cx="11701535" cy="62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8F495-1477-9DA6-134B-58D39AE42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D49865-5D1B-C0C8-2BEA-DD00C373CE45}"/>
              </a:ext>
            </a:extLst>
          </p:cNvPr>
          <p:cNvSpPr txBox="1"/>
          <p:nvPr/>
        </p:nvSpPr>
        <p:spPr>
          <a:xfrm>
            <a:off x="1239520" y="37592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Advantage</a:t>
            </a:r>
            <a:endParaRPr lang="en-IN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6DD0B-DF18-58A8-784C-841D0347B02C}"/>
              </a:ext>
            </a:extLst>
          </p:cNvPr>
          <p:cNvSpPr txBox="1"/>
          <p:nvPr/>
        </p:nvSpPr>
        <p:spPr>
          <a:xfrm>
            <a:off x="1012650" y="1219101"/>
            <a:ext cx="104982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It has higher level of security as it has two stage authentication technique i.e., Facial recognition and One Time Password(OTP).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Voter data that is his facial images and voter id will be stored on the database.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Verification process done by server itself.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Voter is allowed to cast his vote after successful verification with facial recognition and One Time Password.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4014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4DFB3-D1AD-7D50-95BB-97BD8D0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581E58-7008-EEBA-42A8-F94E9C0CAAC4}"/>
              </a:ext>
            </a:extLst>
          </p:cNvPr>
          <p:cNvSpPr txBox="1"/>
          <p:nvPr/>
        </p:nvSpPr>
        <p:spPr>
          <a:xfrm>
            <a:off x="1689903" y="66391"/>
            <a:ext cx="7384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7B32E-57E4-83C8-2B22-D74E87B620D0}"/>
              </a:ext>
            </a:extLst>
          </p:cNvPr>
          <p:cNvSpPr txBox="1"/>
          <p:nvPr/>
        </p:nvSpPr>
        <p:spPr>
          <a:xfrm>
            <a:off x="1153610" y="950954"/>
            <a:ext cx="98847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Online Voting Systems have many advantage over the traditional voting system.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Some of these advantage are less cost, faster generation results, easy accessibility, accuracy, and  low risk of human and mechanical errors.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It is very difficult to develop online voting system which can allow security and privacy on the high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Future development focused to design a system a system which can allow security and privacy on the high level.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Future development focused to design a system which can be easy to use and will provide security and privacy of votes on acceptable level by proper authentication and processing section.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It is easy to use and it is less time consuming.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/>
              <a:t>It is very easy to debug.</a:t>
            </a:r>
          </a:p>
        </p:txBody>
      </p:sp>
    </p:spTree>
    <p:extLst>
      <p:ext uri="{BB962C8B-B14F-4D97-AF65-F5344CB8AC3E}">
        <p14:creationId xmlns:p14="http://schemas.microsoft.com/office/powerpoint/2010/main" val="15209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17D4E-0809-D848-CAFB-7CBB61983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8F819-382B-FDA7-1C52-1F2E98EB860B}"/>
              </a:ext>
            </a:extLst>
          </p:cNvPr>
          <p:cNvSpPr txBox="1"/>
          <p:nvPr/>
        </p:nvSpPr>
        <p:spPr>
          <a:xfrm>
            <a:off x="3125165" y="648182"/>
            <a:ext cx="48150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668E-045C-715E-AEE8-13C09F46D6AE}"/>
              </a:ext>
            </a:extLst>
          </p:cNvPr>
          <p:cNvSpPr txBox="1"/>
          <p:nvPr/>
        </p:nvSpPr>
        <p:spPr>
          <a:xfrm>
            <a:off x="2233914" y="2251388"/>
            <a:ext cx="75119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err="1"/>
              <a:t>Youtube</a:t>
            </a:r>
            <a:r>
              <a:rPr lang="en-IN" sz="3200" b="1" u="sng" dirty="0"/>
              <a:t>:-  </a:t>
            </a:r>
            <a:r>
              <a:rPr lang="en-IN" sz="3200" b="1" dirty="0"/>
              <a:t>://youtu.be/E8X39OyNE6A?si=MTG5fbbeD310RXo-</a:t>
            </a:r>
          </a:p>
          <a:p>
            <a:endParaRPr lang="en-IN" sz="3200" dirty="0"/>
          </a:p>
          <a:p>
            <a:r>
              <a:rPr lang="en-IN" sz="3200" b="1" u="sng" dirty="0"/>
              <a:t>Google:-</a:t>
            </a:r>
            <a:r>
              <a:rPr lang="en-IN" sz="3200" dirty="0"/>
              <a:t>https://www.slideshare.net/slideshow/voting-project-mini-project-pdf/261385591</a:t>
            </a:r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7750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C9C01-C0BB-CEDC-6806-DE98F7F5D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52D23-7080-1413-0F2A-6C502B9B24BF}"/>
              </a:ext>
            </a:extLst>
          </p:cNvPr>
          <p:cNvSpPr txBox="1"/>
          <p:nvPr/>
        </p:nvSpPr>
        <p:spPr>
          <a:xfrm>
            <a:off x="914400" y="828288"/>
            <a:ext cx="960782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600" dirty="0"/>
              <a:t>Any </a:t>
            </a:r>
          </a:p>
          <a:p>
            <a:r>
              <a:rPr lang="en-IN" sz="16600" dirty="0"/>
              <a:t>Question ?</a:t>
            </a:r>
          </a:p>
        </p:txBody>
      </p:sp>
    </p:spTree>
    <p:extLst>
      <p:ext uri="{BB962C8B-B14F-4D97-AF65-F5344CB8AC3E}">
        <p14:creationId xmlns:p14="http://schemas.microsoft.com/office/powerpoint/2010/main" val="19088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5" y="742121"/>
            <a:ext cx="11224590" cy="5168349"/>
          </a:xfrm>
        </p:spPr>
        <p:txBody>
          <a:bodyPr/>
          <a:lstStyle/>
          <a:p>
            <a:r>
              <a:rPr lang="en-US" sz="1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3027194" cy="5029200"/>
          </a:xfrm>
        </p:spPr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Content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115A11-2948-1FEE-7134-A5CF2ACC3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779010"/>
              </p:ext>
            </p:extLst>
          </p:nvPr>
        </p:nvGraphicFramePr>
        <p:xfrm>
          <a:off x="6290935" y="162336"/>
          <a:ext cx="6048549" cy="6533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8549">
                  <a:extLst>
                    <a:ext uri="{9D8B030D-6E8A-4147-A177-3AD203B41FA5}">
                      <a16:colId xmlns:a16="http://schemas.microsoft.com/office/drawing/2014/main" val="3085211714"/>
                    </a:ext>
                  </a:extLst>
                </a:gridCol>
              </a:tblGrid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1.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293241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2.History Of Indian Voting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82143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3.Objective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2276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4.Data 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07802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5.Voting System Project C++ Program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495662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6.Program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06863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7.Conclusion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1940"/>
                  </a:ext>
                </a:extLst>
              </a:tr>
              <a:tr h="816666">
                <a:tc>
                  <a:txBody>
                    <a:bodyPr/>
                    <a:lstStyle/>
                    <a:p>
                      <a:r>
                        <a:rPr lang="en-IN" sz="3200" b="1" dirty="0">
                          <a:latin typeface="Bahnschrift Condensed" panose="020B0502040204020203" pitchFamily="34" charset="0"/>
                        </a:rPr>
                        <a:t>8.References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6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807E68-AF81-913D-65FB-583A9D559C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8185" r="28185"/>
          <a:stretch>
            <a:fillRect/>
          </a:stretch>
        </p:blipFill>
        <p:spPr>
          <a:xfrm>
            <a:off x="7833180" y="580102"/>
            <a:ext cx="3975363" cy="54667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AAB32-2B0D-820E-C4EC-C8D1787ADCBE}"/>
              </a:ext>
            </a:extLst>
          </p:cNvPr>
          <p:cNvSpPr txBox="1"/>
          <p:nvPr/>
        </p:nvSpPr>
        <p:spPr>
          <a:xfrm>
            <a:off x="383457" y="2369575"/>
            <a:ext cx="72168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Electronic Voting Machine was proposed in 1977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Electronics Corporation of India Limited"/>
              </a:rPr>
              <a:t>Electronics Corporation of India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(ECIL)</a:t>
            </a:r>
          </a:p>
          <a:p>
            <a:endParaRPr lang="en-US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1979, a working model was evolved and was showcased to various political parties on 6 August 1980.</a:t>
            </a:r>
            <a:r>
              <a:rPr lang="en-US" baseline="30000" dirty="0">
                <a:solidFill>
                  <a:srgbClr val="3366CC"/>
                </a:solidFill>
                <a:latin typeface="Arial" panose="020B0604020202020204" pitchFamily="34" charset="0"/>
              </a:rPr>
              <a:t>[</a:t>
            </a:r>
          </a:p>
          <a:p>
            <a:endParaRPr lang="en-US" baseline="300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Bharat Electronics Limited"/>
              </a:rPr>
              <a:t>Bharat Electronics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(BEL) and ECIL were tasked with manufacturing EVMs.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EVMs were first trialed in 1982 in the by-election to 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Paravur (State Assembly constituency)"/>
              </a:rPr>
              <a:t>Paravur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assembly constituency in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Kerala"/>
              </a:rPr>
              <a:t>Kerala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a limited number of polling stations.</a:t>
            </a:r>
          </a:p>
          <a:p>
            <a:endParaRPr lang="en-US" baseline="30000" dirty="0">
              <a:solidFill>
                <a:srgbClr val="2021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98FAF-6471-0D10-7EBF-EEE6DBA60F1F}"/>
              </a:ext>
            </a:extLst>
          </p:cNvPr>
          <p:cNvSpPr txBox="1"/>
          <p:nvPr/>
        </p:nvSpPr>
        <p:spPr>
          <a:xfrm>
            <a:off x="1012723" y="462116"/>
            <a:ext cx="554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u="sng" dirty="0"/>
              <a:t>Introduction</a:t>
            </a:r>
            <a:endParaRPr lang="en-IN" sz="8000" b="1" u="sng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E3769C5-18F0-B927-A362-65EA12006DAD}"/>
              </a:ext>
            </a:extLst>
          </p:cNvPr>
          <p:cNvSpPr txBox="1"/>
          <p:nvPr/>
        </p:nvSpPr>
        <p:spPr>
          <a:xfrm>
            <a:off x="904570" y="391143"/>
            <a:ext cx="9478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Indian History Of Voting </a:t>
            </a:r>
            <a:endParaRPr lang="en-IN" sz="4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CD6C5-ECCF-76AF-8D69-D0B6317C1E2D}"/>
              </a:ext>
            </a:extLst>
          </p:cNvPr>
          <p:cNvSpPr txBox="1"/>
          <p:nvPr/>
        </p:nvSpPr>
        <p:spPr>
          <a:xfrm>
            <a:off x="1170039" y="1099029"/>
            <a:ext cx="10550013" cy="100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EAD7F-693B-06A1-A134-F8B097362B75}"/>
              </a:ext>
            </a:extLst>
          </p:cNvPr>
          <p:cNvSpPr txBox="1"/>
          <p:nvPr/>
        </p:nvSpPr>
        <p:spPr>
          <a:xfrm>
            <a:off x="1322439" y="1251429"/>
            <a:ext cx="10550013" cy="100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6698B-7995-B338-D9D0-0FBF68876DA4}"/>
              </a:ext>
            </a:extLst>
          </p:cNvPr>
          <p:cNvSpPr txBox="1"/>
          <p:nvPr/>
        </p:nvSpPr>
        <p:spPr>
          <a:xfrm>
            <a:off x="1474839" y="1403829"/>
            <a:ext cx="10550013" cy="100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9B178-E6C3-1AED-84A0-65F1C1B855BF}"/>
              </a:ext>
            </a:extLst>
          </p:cNvPr>
          <p:cNvSpPr txBox="1"/>
          <p:nvPr/>
        </p:nvSpPr>
        <p:spPr>
          <a:xfrm>
            <a:off x="319548" y="1250337"/>
            <a:ext cx="1155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D1D8B7"/>
                </a:highlight>
                <a:latin typeface="Franklin Gothic Demi Cond" panose="020B07060304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In the first two elections, separate ballot boxes with each candidate's name and symbol were set up in the polling booth.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Voters had to put their blank ballot paper in the box for the candidate they wanted to support.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After the second election, voting began with each voter using a ballot paper that contained the candidates' names and symbols.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Each voter had to deposit the ballot paper in a common ballot box.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The Electronic Voting Machine was used in Kerala for the first time in India in 1982.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In 2003, all state elections were conducted using EVMs.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 This encouraged the ECI to use EVMs for the 2004 Lok Sabha elections.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Franklin Gothic Demi Cond" panose="020B07060304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Franklin Gothic Demi Cond" panose="020B0706030402020204" pitchFamily="34" charset="0"/>
              </a:rPr>
              <a:t>Electronic Voting Machines allow voters to vote by pressing a button next to the name or image of the candidate they want to support.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225287"/>
            <a:ext cx="10360152" cy="914400"/>
          </a:xfrm>
        </p:spPr>
        <p:txBody>
          <a:bodyPr/>
          <a:lstStyle/>
          <a:p>
            <a:pPr algn="ctr"/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Old  Methods Of  VOTING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7532" y="1658688"/>
            <a:ext cx="5042452" cy="124910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1.Paper-Based Voting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84240" y="2692715"/>
            <a:ext cx="6738734" cy="8538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2.Lever Voting </a:t>
            </a:r>
            <a:r>
              <a:rPr lang="en-US" sz="4000" dirty="0"/>
              <a:t>Machine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965BB-D692-4EBD-71AF-DAAB7675866A}"/>
              </a:ext>
            </a:extLst>
          </p:cNvPr>
          <p:cNvSpPr txBox="1"/>
          <p:nvPr/>
        </p:nvSpPr>
        <p:spPr>
          <a:xfrm>
            <a:off x="1348418" y="5619867"/>
            <a:ext cx="5741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5.Optical Voting Machine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9069-BC03-09A3-6E32-CE2756E163C7}"/>
              </a:ext>
            </a:extLst>
          </p:cNvPr>
          <p:cNvSpPr txBox="1"/>
          <p:nvPr/>
        </p:nvSpPr>
        <p:spPr>
          <a:xfrm>
            <a:off x="1133060" y="3687502"/>
            <a:ext cx="875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3.Direct Recording   Electronic Voting Machine 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A8CF3-362F-8724-1C65-55B867125339}"/>
              </a:ext>
            </a:extLst>
          </p:cNvPr>
          <p:cNvSpPr txBox="1"/>
          <p:nvPr/>
        </p:nvSpPr>
        <p:spPr>
          <a:xfrm>
            <a:off x="6321289" y="2932905"/>
            <a:ext cx="2478156" cy="992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AD927-3197-2885-7585-027CA62B0E57}"/>
              </a:ext>
            </a:extLst>
          </p:cNvPr>
          <p:cNvSpPr txBox="1"/>
          <p:nvPr/>
        </p:nvSpPr>
        <p:spPr>
          <a:xfrm>
            <a:off x="2448355" y="4686168"/>
            <a:ext cx="3541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4.Punch Card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build="p"/>
      <p:bldP spid="17" grpId="0" build="p"/>
      <p:bldP spid="5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D42E9E-6C13-A359-B8CE-87E7A8A25253}"/>
              </a:ext>
            </a:extLst>
          </p:cNvPr>
          <p:cNvSpPr txBox="1"/>
          <p:nvPr/>
        </p:nvSpPr>
        <p:spPr>
          <a:xfrm>
            <a:off x="0" y="318052"/>
            <a:ext cx="11290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cs typeface="Aharoni" panose="02010803020104030203" pitchFamily="2" charset="-79"/>
              </a:rPr>
              <a:t>Introduction To online voting system</a:t>
            </a:r>
            <a:endParaRPr lang="en-IN" sz="6000" dirty="0"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B2125-8ADE-8A8A-5999-338A6E5E7356}"/>
              </a:ext>
            </a:extLst>
          </p:cNvPr>
          <p:cNvSpPr txBox="1"/>
          <p:nvPr/>
        </p:nvSpPr>
        <p:spPr>
          <a:xfrm>
            <a:off x="649356" y="1714291"/>
            <a:ext cx="102041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Display" panose="020B0004020202020204" pitchFamily="34" charset="0"/>
              </a:rPr>
              <a:t>1.”Online Voting System “ is an online voting technique . In this system people who are citizens and whose age is above 18 years of age. any sex can give his/her vote online without going to any physical polling station.</a:t>
            </a:r>
          </a:p>
          <a:p>
            <a:endParaRPr lang="en-US" sz="2400" dirty="0">
              <a:latin typeface="Aptos Display" panose="020B0004020202020204" pitchFamily="34" charset="0"/>
            </a:endParaRPr>
          </a:p>
          <a:p>
            <a:r>
              <a:rPr lang="en-US" sz="2400" dirty="0">
                <a:latin typeface="Aptos Display" panose="020B0004020202020204" pitchFamily="34" charset="0"/>
              </a:rPr>
              <a:t>2.In “Online  Voting System” a voter can use his\her voting right online without any difficulty. </a:t>
            </a:r>
            <a:r>
              <a:rPr lang="en-US" sz="2400" dirty="0" err="1">
                <a:latin typeface="Aptos Display" panose="020B0004020202020204" pitchFamily="34" charset="0"/>
              </a:rPr>
              <a:t>He/She</a:t>
            </a:r>
            <a:r>
              <a:rPr lang="en-US" sz="2400" dirty="0">
                <a:latin typeface="Aptos Display" panose="020B0004020202020204" pitchFamily="34" charset="0"/>
              </a:rPr>
              <a:t> has to be registered first for him\her to vote manually . Registration is mainly done by the system administrator for security reasons.</a:t>
            </a:r>
          </a:p>
          <a:p>
            <a:endParaRPr lang="en-US" sz="2400" dirty="0">
              <a:latin typeface="Aptos Display" panose="020B0004020202020204" pitchFamily="34" charset="0"/>
            </a:endParaRPr>
          </a:p>
          <a:p>
            <a:r>
              <a:rPr lang="en-US" sz="2400" dirty="0">
                <a:latin typeface="Aptos Display" panose="020B0004020202020204" pitchFamily="34" charset="0"/>
              </a:rPr>
              <a:t>3.After registration, the voter is assigned a secret Login ID and password with which he/she can to log into the system and enjoy services provided by the system such as voting. If invalid/wrong details are submitted , then the citizen is not registered to vote. 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715BB4-5708-62F1-4CA5-09E23F7D3044}"/>
              </a:ext>
            </a:extLst>
          </p:cNvPr>
          <p:cNvSpPr txBox="1"/>
          <p:nvPr/>
        </p:nvSpPr>
        <p:spPr>
          <a:xfrm>
            <a:off x="1802296" y="206921"/>
            <a:ext cx="858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SIGNFICANCE(purpose) OF OVS</a:t>
            </a:r>
            <a:endParaRPr lang="en-IN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75B1-1086-FA77-1BF5-6A44BB3C5745}"/>
              </a:ext>
            </a:extLst>
          </p:cNvPr>
          <p:cNvSpPr txBox="1"/>
          <p:nvPr/>
        </p:nvSpPr>
        <p:spPr>
          <a:xfrm>
            <a:off x="569843" y="1202570"/>
            <a:ext cx="11052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Provision of improved voting services to the voters through fast, timely and convenient voting.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Reduction of the costs incurred by the Electoral Authority during voting time in paying the very many employed for the sake of the success of the manual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Check to ensure that the members who are registered are the only ones to vote. Cases of “Dead People” voting are also minimized.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Online voting system (OVS) will require being very precise or cost cutting to produce an effective election management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Increased number of voters as individual as individual will find it easier and more convenient to vote, especially those abroad.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58" y="518416"/>
            <a:ext cx="7534656" cy="914400"/>
          </a:xfrm>
        </p:spPr>
        <p:txBody>
          <a:bodyPr/>
          <a:lstStyle/>
          <a:p>
            <a:r>
              <a:rPr lang="en-US" sz="6000" dirty="0"/>
              <a:t>Objective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9FCFC-A33F-95B1-69EE-070A87ECD0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784" y="2083356"/>
            <a:ext cx="7069394" cy="47746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44444"/>
                </a:solidFill>
                <a:latin typeface="Sofia-Pro-Medium"/>
              </a:rPr>
              <a:t> Reviewing the existing/Current voting process:</a:t>
            </a:r>
          </a:p>
          <a:p>
            <a:pPr marL="0" indent="0" algn="l">
              <a:buNone/>
            </a:pPr>
            <a:endParaRPr lang="en-US" sz="3200" dirty="0">
              <a:solidFill>
                <a:srgbClr val="444444"/>
              </a:solidFill>
              <a:latin typeface="Sofia-Pro-Medium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44444"/>
                </a:solidFill>
                <a:latin typeface="Sofia-Pro-Medium"/>
              </a:rPr>
              <a:t> Coming up with an automated voting system.</a:t>
            </a:r>
          </a:p>
          <a:p>
            <a:pPr marL="0" indent="0" algn="l">
              <a:buNone/>
            </a:pPr>
            <a:endParaRPr lang="en-US" sz="3200" dirty="0">
              <a:solidFill>
                <a:srgbClr val="444444"/>
              </a:solidFill>
              <a:latin typeface="Sofia-Pro-Medium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b="0" i="0" u="none" strike="noStrike" dirty="0">
                <a:solidFill>
                  <a:srgbClr val="444444"/>
                </a:solidFill>
                <a:effectLst/>
                <a:latin typeface="Sofia-Pro-Medium"/>
              </a:rPr>
              <a:t> Implementing a an automated /online voting system.</a:t>
            </a:r>
          </a:p>
          <a:p>
            <a:pPr marL="0" indent="0" algn="l">
              <a:buNone/>
            </a:pPr>
            <a:endParaRPr lang="en-US" sz="3200" b="0" i="0" u="none" strike="noStrike" dirty="0">
              <a:solidFill>
                <a:srgbClr val="444444"/>
              </a:solidFill>
              <a:effectLst/>
              <a:latin typeface="Sofia-Pro-Medium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444444"/>
                </a:solidFill>
                <a:latin typeface="Sofia-Pro-Medium"/>
              </a:rPr>
              <a:t> Validating the system to ensure that only legible voters are allowed to vote.</a:t>
            </a:r>
            <a:endParaRPr lang="en-US" sz="3200" b="0" i="0" u="none" strike="noStrike" dirty="0">
              <a:solidFill>
                <a:srgbClr val="444444"/>
              </a:solidFill>
              <a:effectLst/>
              <a:latin typeface="Sofia-Pro-Medium"/>
            </a:endParaRPr>
          </a:p>
          <a:p>
            <a:pPr marL="0" indent="0" algn="l">
              <a:buNone/>
            </a:pPr>
            <a:endParaRPr lang="en-US" sz="3200" b="0" i="0" u="none" strike="noStrike" dirty="0">
              <a:solidFill>
                <a:srgbClr val="444444"/>
              </a:solidFill>
              <a:effectLst/>
              <a:latin typeface="Sofia-Pro-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C5763-33AC-D2EF-585F-95686223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48" y="1432816"/>
            <a:ext cx="4907768" cy="36281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purl.org/dc/terms/"/>
    <ds:schemaRef ds:uri="http://purl.org/dc/elements/1.1/"/>
    <ds:schemaRef ds:uri="http://schemas.microsoft.com/office/infopath/2007/PartnerControls"/>
    <ds:schemaRef ds:uri="71af3243-3dd4-4a8d-8c0d-dd76da1f02a5"/>
    <ds:schemaRef ds:uri="http://purl.org/dc/dcmitype/"/>
    <ds:schemaRef ds:uri="230e9df3-be65-4c73-a93b-d1236ebd677e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{B34323C9-4DD4-4664-A4C3-8F7FCADE4CF5}tf11964407_win32</Template>
  <TotalTime>494</TotalTime>
  <Words>2040</Words>
  <Application>Microsoft Office PowerPoint</Application>
  <PresentationFormat>Widescreen</PresentationFormat>
  <Paragraphs>275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3" baseType="lpstr">
      <vt:lpstr>Aharoni</vt:lpstr>
      <vt:lpstr>Algerian</vt:lpstr>
      <vt:lpstr>Aptos Display</vt:lpstr>
      <vt:lpstr>Arial</vt:lpstr>
      <vt:lpstr>Arial Black</vt:lpstr>
      <vt:lpstr>Bahnschrift Condensed</vt:lpstr>
      <vt:lpstr>Bahnschrift SemiBold Condensed</vt:lpstr>
      <vt:lpstr>Berlin Sans FB Demi</vt:lpstr>
      <vt:lpstr>Calibri</vt:lpstr>
      <vt:lpstr>Courier New</vt:lpstr>
      <vt:lpstr>Franklin Gothic Demi Cond</vt:lpstr>
      <vt:lpstr>Gill Sans Nova Light</vt:lpstr>
      <vt:lpstr>Sagona Book</vt:lpstr>
      <vt:lpstr>Sofia-Pro-Medium</vt:lpstr>
      <vt:lpstr>Wingdings</vt:lpstr>
      <vt:lpstr>Custom</vt:lpstr>
      <vt:lpstr>Voting Machine Application</vt:lpstr>
      <vt:lpstr>PowerPoint Presentation</vt:lpstr>
      <vt:lpstr>Content</vt:lpstr>
      <vt:lpstr>PowerPoint Presentation</vt:lpstr>
      <vt:lpstr>PowerPoint Presentation</vt:lpstr>
      <vt:lpstr>Old  Methods Of  VOTING</vt:lpstr>
      <vt:lpstr>PowerPoint Presentation</vt:lpstr>
      <vt:lpstr>PowerPoint Presentation</vt:lpstr>
      <vt:lpstr>Objective</vt:lpstr>
      <vt:lpstr>Data Flow Diagram Of  Voting Machine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Voting Machine Application</dc:title>
  <dc:creator>Abhay Gadge</dc:creator>
  <cp:lastModifiedBy>Abhay Gadge</cp:lastModifiedBy>
  <cp:revision>8</cp:revision>
  <dcterms:created xsi:type="dcterms:W3CDTF">2024-04-21T17:21:09Z</dcterms:created>
  <dcterms:modified xsi:type="dcterms:W3CDTF">2024-04-26T04:48:59Z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