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75" r:id="rId2"/>
    <p:sldMasterId id="2147483699" r:id="rId3"/>
    <p:sldMasterId id="2147483795" r:id="rId4"/>
    <p:sldMasterId id="2147483855" r:id="rId5"/>
    <p:sldMasterId id="2147483903" r:id="rId6"/>
    <p:sldMasterId id="2147483951" r:id="rId7"/>
    <p:sldMasterId id="2147484047" r:id="rId8"/>
    <p:sldMasterId id="2147484083" r:id="rId9"/>
    <p:sldMasterId id="2147484107" r:id="rId10"/>
    <p:sldMasterId id="2147484119" r:id="rId11"/>
    <p:sldMasterId id="2147484131" r:id="rId12"/>
    <p:sldMasterId id="2147484143" r:id="rId13"/>
    <p:sldMasterId id="2147484155" r:id="rId14"/>
  </p:sldMasterIdLst>
  <p:notesMasterIdLst>
    <p:notesMasterId r:id="rId47"/>
  </p:notesMasterIdLst>
  <p:sldIdLst>
    <p:sldId id="308" r:id="rId15"/>
    <p:sldId id="309" r:id="rId16"/>
    <p:sldId id="310" r:id="rId17"/>
    <p:sldId id="311" r:id="rId18"/>
    <p:sldId id="260" r:id="rId19"/>
    <p:sldId id="263" r:id="rId20"/>
    <p:sldId id="271" r:id="rId21"/>
    <p:sldId id="275" r:id="rId22"/>
    <p:sldId id="331" r:id="rId23"/>
    <p:sldId id="333" r:id="rId24"/>
    <p:sldId id="332" r:id="rId25"/>
    <p:sldId id="279" r:id="rId26"/>
    <p:sldId id="334" r:id="rId27"/>
    <p:sldId id="316" r:id="rId28"/>
    <p:sldId id="317" r:id="rId29"/>
    <p:sldId id="318" r:id="rId30"/>
    <p:sldId id="319" r:id="rId31"/>
    <p:sldId id="320" r:id="rId32"/>
    <p:sldId id="292" r:id="rId33"/>
    <p:sldId id="293" r:id="rId34"/>
    <p:sldId id="321" r:id="rId35"/>
    <p:sldId id="301" r:id="rId36"/>
    <p:sldId id="322" r:id="rId37"/>
    <p:sldId id="323" r:id="rId38"/>
    <p:sldId id="315" r:id="rId39"/>
    <p:sldId id="324" r:id="rId40"/>
    <p:sldId id="325" r:id="rId41"/>
    <p:sldId id="313" r:id="rId42"/>
    <p:sldId id="326" r:id="rId43"/>
    <p:sldId id="329" r:id="rId44"/>
    <p:sldId id="330" r:id="rId45"/>
    <p:sldId id="328"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1" roundtripDataSignature="AMtx7miWzVGsZ6o0e5a7vXZfoIAjWjeK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A20267-A0BB-4B07-982B-D6BB7261AE96}">
  <a:tblStyle styleId="{1EA20267-A0BB-4B07-982B-D6BB7261AE9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schemeClr val="lt1"/>
      </a:tcTxStyle>
      <a:tcStyle>
        <a:tcBdr/>
        <a:fill>
          <a:solidFill>
            <a:schemeClr val="accent1"/>
          </a:solidFill>
        </a:fill>
      </a:tcStyle>
    </a:lastCol>
    <a:firstCol>
      <a:tcTxStyle b="on" i="off">
        <a:schemeClr val="lt1"/>
      </a:tcTxStyle>
      <a:tcStyle>
        <a:tcBdr/>
        <a:fill>
          <a:solidFill>
            <a:schemeClr val="accent1"/>
          </a:solidFill>
        </a:fill>
      </a:tcStyle>
    </a:firstCol>
    <a:lastRow>
      <a:tcTxStyle b="on" i="off">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notesMaster" Target="notesMasters/notesMaster1.xml"/><Relationship Id="rId7" Type="http://schemas.openxmlformats.org/officeDocument/2006/relationships/slideMaster" Target="slideMasters/slideMaster7.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95"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8" Type="http://schemas.openxmlformats.org/officeDocument/2006/relationships/slideMaster" Target="slideMasters/slideMaster8.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0" Type="http://schemas.openxmlformats.org/officeDocument/2006/relationships/slide" Target="slides/slide6.xml"/><Relationship Id="rId41" Type="http://schemas.openxmlformats.org/officeDocument/2006/relationships/slide" Target="slides/slide27.xml"/><Relationship Id="rId9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50245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100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0" name="Google Shape;56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217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0" name="Google Shape;57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5720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28" name="Google Shape;6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7915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48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464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193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138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156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5" name="Google Shape;2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031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9" name="Google Shape;4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80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6" name="Google Shape;45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353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012911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392440936"/>
      </p:ext>
    </p:extLst>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8465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977648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49467739"/>
      </p:ext>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72216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135338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10741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04218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52550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546489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3822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093953527"/>
      </p:ext>
    </p:extLst>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85087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55061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333599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8613415"/>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923770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65003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47162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928539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599489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447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52299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44493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797394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47125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772596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3140257"/>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381872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583787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308158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07863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461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67254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006589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883171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70826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5667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8892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36358"/>
      </p:ext>
    </p:extLst>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21445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76318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037605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669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793081"/>
      </p:ext>
    </p:extLst>
  </p:cSld>
  <p:clrMapOvr>
    <a:masterClrMapping/>
  </p:clrMapOvr>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448818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93162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653038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245195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239565227"/>
      </p:ext>
    </p:extLst>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667112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293650141"/>
      </p:ext>
    </p:extLst>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289691204"/>
      </p:ext>
    </p:extLst>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2918863047"/>
      </p:ext>
    </p:extLst>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1193209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227731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065859477"/>
      </p:ext>
    </p:extLst>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008486278"/>
      </p:ext>
    </p:extLst>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2521373846"/>
      </p:ext>
    </p:extLst>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470276978"/>
      </p:ext>
    </p:extLst>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2140839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460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6849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0682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562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2647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0656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7727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5363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56533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51092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107128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5048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3783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12597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7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006911089"/>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9774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4662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67400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916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3514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26245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889505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262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90651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396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279119623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43263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52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6674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1201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693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3233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24952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0098874"/>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60001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451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26995131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23035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2050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470272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88363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1266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36039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23211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27006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6469887"/>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873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022033120"/>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19526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10908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67609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15572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48773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9019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0792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22633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64915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26030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1408381883"/>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84848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50537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90576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41054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95401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63055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54703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27194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72569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17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4008495874"/>
      </p:ext>
    </p:extLst>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8374259"/>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1268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22171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91726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85254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75414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50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47149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75540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6" name="Google Shape;1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17" name="Google Shape;1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871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spTree>
    <p:extLst>
      <p:ext uri="{BB962C8B-B14F-4D97-AF65-F5344CB8AC3E}">
        <p14:creationId xmlns:p14="http://schemas.microsoft.com/office/powerpoint/2010/main" val="3489764230"/>
      </p:ext>
    </p:extLst>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2" name="Google Shape;2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74650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28" name="Google Shape;2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9286387"/>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5" name="Google Shape;3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36" name="Google Shape;3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45388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4" name="Google Shape;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5" name="Google Shape;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76246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49" name="Google Shape;4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0" name="Google Shape;5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732558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3" name="Google Shape;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54" name="Google Shape;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37968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0" name="Google Shape;6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1" name="Google Shape;6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06877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7" name="Google Shape;6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68" name="Google Shape;6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802536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3" name="Google Shape;7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4" name="Google Shape;7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81722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79" name="Google Shape;7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IN"/>
          </a:p>
        </p:txBody>
      </p:sp>
      <p:sp>
        <p:nvSpPr>
          <p:cNvPr id="80" name="Google Shape;8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8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4182284130"/>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2839070867"/>
      </p:ext>
    </p:extLst>
  </p:cSld>
  <p:clrMap bg1="lt1" tx1="dk1" bg2="dk2" tx2="lt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2083308383"/>
      </p:ext>
    </p:extLst>
  </p:cSld>
  <p:clrMap bg1="lt1" tx1="dk1" bg2="dk2" tx2="lt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684972945"/>
      </p:ext>
    </p:extLst>
  </p:cSld>
  <p:clrMap bg1="lt1" tx1="dk1" bg2="dk2"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3502149626"/>
      </p:ext>
    </p:extLst>
  </p:cSld>
  <p:clrMap bg1="lt1" tx1="dk1" bg2="dk2" tx2="lt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solidFill>
                <a:srgbClr val="000000"/>
              </a:solidFill>
              <a:latin typeface="Arial"/>
              <a:ea typeface="Arial"/>
              <a:cs typeface="Arial"/>
              <a:sym typeface="Arial"/>
            </a:endParaRPr>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4125645233"/>
      </p:ext>
    </p:extLst>
  </p:cSld>
  <p:clrMap bg1="lt1" tx1="dk1" bg2="dk2" tx2="lt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3141020976"/>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3835018472"/>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184568120"/>
      </p:ext>
    </p:extLst>
  </p:cSld>
  <p:clrMap bg1="lt1" tx1="dk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1533767767"/>
      </p:ext>
    </p:extLst>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3932044572"/>
      </p:ext>
    </p:extLst>
  </p:cSld>
  <p:clrMap bg1="lt1" tx1="dk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2475548625"/>
      </p:ext>
    </p:extLst>
  </p:cSld>
  <p:clrMap bg1="lt1" tx1="dk1" bg2="dk2" tx2="lt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3993392535"/>
      </p:ext>
    </p:extLst>
  </p:cSld>
  <p:clrMap bg1="lt1" tx1="dk1" bg2="dk2"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IN"/>
          </a:p>
        </p:txBody>
      </p:sp>
      <p:sp>
        <p:nvSpPr>
          <p:cNvPr id="9" name="Google Shape;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smtClean="0"/>
              <a:t>‹#›</a:t>
            </a:fld>
            <a:endParaRPr lang="en-US"/>
          </a:p>
        </p:txBody>
      </p:sp>
      <p:pic>
        <p:nvPicPr>
          <p:cNvPr id="11" name="Google Shape;11;p35"/>
          <p:cNvPicPr preferRelativeResize="0"/>
          <p:nvPr/>
        </p:nvPicPr>
        <p:blipFill rotWithShape="1">
          <a:blip r:embed="rId13">
            <a:alphaModFix/>
          </a:blip>
          <a:srcRect/>
          <a:stretch/>
        </p:blipFill>
        <p:spPr>
          <a:xfrm>
            <a:off x="9195513" y="185738"/>
            <a:ext cx="2790423" cy="568136"/>
          </a:xfrm>
          <a:prstGeom prst="rect">
            <a:avLst/>
          </a:prstGeom>
          <a:noFill/>
          <a:ln>
            <a:noFill/>
          </a:ln>
        </p:spPr>
      </p:pic>
    </p:spTree>
    <p:extLst>
      <p:ext uri="{BB962C8B-B14F-4D97-AF65-F5344CB8AC3E}">
        <p14:creationId xmlns:p14="http://schemas.microsoft.com/office/powerpoint/2010/main" val="1281746894"/>
      </p:ext>
    </p:extLst>
  </p:cSld>
  <p:clrMap bg1="lt1" tx1="dk1" bg2="dk2" tx2="lt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6.xml"/><Relationship Id="rId1" Type="http://schemas.openxmlformats.org/officeDocument/2006/relationships/themeOverride" Target="../theme/themeOverride9.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1.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5.xml"/><Relationship Id="rId1" Type="http://schemas.openxmlformats.org/officeDocument/2006/relationships/themeOverride" Target="../theme/themeOverr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5.xml"/><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0.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9.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7.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676399" y="2965017"/>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n-US" sz="6000" b="0" i="0" u="none" strike="noStrike" cap="none" dirty="0">
                <a:solidFill>
                  <a:schemeClr val="dk1"/>
                </a:solidFill>
                <a:latin typeface="Calibri"/>
                <a:ea typeface="Calibri"/>
                <a:cs typeface="Calibri"/>
                <a:sym typeface="Calibri"/>
              </a:rPr>
              <a:t>Statistical Learning - </a:t>
            </a:r>
            <a:br>
              <a:rPr lang="en-US" sz="6000" b="0" i="0" u="none" strike="noStrike" cap="none" dirty="0">
                <a:solidFill>
                  <a:schemeClr val="dk1"/>
                </a:solidFill>
                <a:latin typeface="Calibri"/>
                <a:ea typeface="Calibri"/>
                <a:cs typeface="Calibri"/>
                <a:sym typeface="Calibri"/>
              </a:rPr>
            </a:br>
            <a:r>
              <a:rPr lang="en-US" dirty="0"/>
              <a:t>H</a:t>
            </a:r>
            <a:r>
              <a:rPr lang="en-US" sz="6000" b="0" i="0" u="none" strike="noStrike" cap="none" dirty="0" smtClean="0">
                <a:solidFill>
                  <a:schemeClr val="dk1"/>
                </a:solidFill>
                <a:latin typeface="Calibri"/>
                <a:ea typeface="Calibri"/>
                <a:cs typeface="Calibri"/>
                <a:sym typeface="Calibri"/>
              </a:rPr>
              <a:t>ypothesis Testing -Week 3</a:t>
            </a:r>
            <a:endParaRPr sz="6000" b="0" i="0" u="none" strike="noStrike" cap="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6000"/>
              <a:buFont typeface="Calibri"/>
              <a:buNone/>
            </a:pPr>
            <a:endParaRPr sz="6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226296"/>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20246721"/>
              </p:ext>
            </p:extLst>
          </p:nvPr>
        </p:nvGraphicFramePr>
        <p:xfrm>
          <a:off x="438780" y="1339379"/>
          <a:ext cx="10670496" cy="3200400"/>
        </p:xfrm>
        <a:graphic>
          <a:graphicData uri="http://schemas.openxmlformats.org/drawingml/2006/table">
            <a:tbl>
              <a:tblPr firstRow="1" bandRow="1">
                <a:tableStyleId>{1EA20267-A0BB-4B07-982B-D6BB7261AE96}</a:tableStyleId>
              </a:tblPr>
              <a:tblGrid>
                <a:gridCol w="2277123"/>
                <a:gridCol w="2647666"/>
                <a:gridCol w="5745707"/>
              </a:tblGrid>
              <a:tr h="447469">
                <a:tc>
                  <a:txBody>
                    <a:bodyPr/>
                    <a:lstStyle/>
                    <a:p>
                      <a:r>
                        <a:rPr lang="en-US" sz="1800" dirty="0" smtClean="0"/>
                        <a:t>Hypothesis Test Type</a:t>
                      </a:r>
                      <a:endParaRPr lang="en-US" sz="1800" dirty="0"/>
                    </a:p>
                  </a:txBody>
                  <a:tcPr/>
                </a:tc>
                <a:tc>
                  <a:txBody>
                    <a:bodyPr/>
                    <a:lstStyle/>
                    <a:p>
                      <a:r>
                        <a:rPr lang="en-US" sz="1800" dirty="0" smtClean="0"/>
                        <a:t>Degrees of Freedom</a:t>
                      </a:r>
                      <a:endParaRPr lang="en-US" sz="1800" dirty="0"/>
                    </a:p>
                  </a:txBody>
                  <a:tcPr/>
                </a:tc>
                <a:tc>
                  <a:txBody>
                    <a:bodyPr/>
                    <a:lstStyle/>
                    <a:p>
                      <a:r>
                        <a:rPr lang="en-US" sz="1800" dirty="0" smtClean="0"/>
                        <a:t>When to use</a:t>
                      </a:r>
                      <a:endParaRPr lang="en-US" sz="1800" dirty="0"/>
                    </a:p>
                  </a:txBody>
                  <a:tcPr/>
                </a:tc>
              </a:tr>
              <a:tr h="447469">
                <a:tc>
                  <a:txBody>
                    <a:bodyPr/>
                    <a:lstStyle/>
                    <a:p>
                      <a:r>
                        <a:rPr lang="en-US" sz="1800" dirty="0" smtClean="0"/>
                        <a:t>Z-test</a:t>
                      </a:r>
                      <a:endParaRPr lang="en-US" sz="1800" dirty="0"/>
                    </a:p>
                  </a:txBody>
                  <a:tcPr/>
                </a:tc>
                <a:tc>
                  <a:txBody>
                    <a:bodyPr/>
                    <a:lstStyle/>
                    <a:p>
                      <a:r>
                        <a:rPr lang="en-US" sz="1800" dirty="0" smtClean="0"/>
                        <a:t>-</a:t>
                      </a:r>
                      <a:endParaRPr lang="en-US" sz="1800" dirty="0"/>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baseline="0" dirty="0" smtClean="0"/>
                        <a:t>Population mean &amp; SD known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baseline="0" dirty="0" smtClean="0"/>
                        <a:t>Sample count high (&gt;=30)</a:t>
                      </a:r>
                      <a:endParaRPr lang="en-US" sz="1800" dirty="0" smtClean="0"/>
                    </a:p>
                  </a:txBody>
                  <a:tcPr/>
                </a:tc>
              </a:tr>
              <a:tr h="447469">
                <a:tc>
                  <a:txBody>
                    <a:bodyPr/>
                    <a:lstStyle/>
                    <a:p>
                      <a:r>
                        <a:rPr lang="en-US" sz="1800" dirty="0" smtClean="0"/>
                        <a:t>One sample </a:t>
                      </a:r>
                      <a:r>
                        <a:rPr lang="en-US" sz="1800" baseline="0" dirty="0" smtClean="0"/>
                        <a:t>t-test</a:t>
                      </a:r>
                      <a:endParaRPr lang="en-US" sz="1800" dirty="0"/>
                    </a:p>
                  </a:txBody>
                  <a:tcPr/>
                </a:tc>
                <a:tc>
                  <a:txBody>
                    <a:bodyPr/>
                    <a:lstStyle/>
                    <a:p>
                      <a:r>
                        <a:rPr lang="en-US" sz="1800" dirty="0" smtClean="0"/>
                        <a:t>N - 1</a:t>
                      </a:r>
                      <a:endParaRPr lang="en-US" sz="1800" dirty="0"/>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dirty="0" smtClean="0"/>
                        <a:t>Sample size </a:t>
                      </a:r>
                      <a:r>
                        <a:rPr lang="en-US" sz="1800" smtClean="0"/>
                        <a:t>is small</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800" dirty="0" smtClean="0"/>
                        <a:t>Compare sample mean</a:t>
                      </a:r>
                      <a:r>
                        <a:rPr lang="en-US" sz="1800" baseline="0" dirty="0" smtClean="0"/>
                        <a:t> with population mean</a:t>
                      </a:r>
                    </a:p>
                  </a:txBody>
                  <a:tcPr/>
                </a:tc>
              </a:tr>
              <a:tr h="447469">
                <a:tc>
                  <a:txBody>
                    <a:bodyPr/>
                    <a:lstStyle/>
                    <a:p>
                      <a:r>
                        <a:rPr lang="en-US" sz="1800" dirty="0" smtClean="0"/>
                        <a:t>Two sample</a:t>
                      </a:r>
                      <a:r>
                        <a:rPr lang="en-US" sz="1800" baseline="0" dirty="0" smtClean="0"/>
                        <a:t> t-test (independent)</a:t>
                      </a:r>
                      <a:endParaRPr lang="en-US" sz="1800" dirty="0"/>
                    </a:p>
                  </a:txBody>
                  <a:tcPr/>
                </a:tc>
                <a:tc>
                  <a:txBody>
                    <a:bodyPr/>
                    <a:lstStyle/>
                    <a:p>
                      <a:r>
                        <a:rPr lang="en-US" sz="1800" dirty="0" smtClean="0"/>
                        <a:t>(N1</a:t>
                      </a:r>
                      <a:r>
                        <a:rPr lang="en-US" sz="1800" baseline="0" dirty="0" smtClean="0"/>
                        <a:t> -1) </a:t>
                      </a:r>
                      <a:r>
                        <a:rPr lang="en-US" sz="1800" dirty="0" smtClean="0"/>
                        <a:t>+ (N2</a:t>
                      </a:r>
                      <a:r>
                        <a:rPr lang="en-US" sz="1800" baseline="0" dirty="0" smtClean="0"/>
                        <a:t> – 1)</a:t>
                      </a:r>
                      <a:endParaRPr lang="en-US" sz="1800" dirty="0"/>
                    </a:p>
                  </a:txBody>
                  <a:tcPr/>
                </a:tc>
                <a:tc>
                  <a:txBody>
                    <a:bodyPr/>
                    <a:lstStyle/>
                    <a:p>
                      <a:pPr marL="285750" indent="-285750">
                        <a:buFont typeface="Arial" panose="020B0604020202020204" pitchFamily="34" charset="0"/>
                        <a:buChar char="•"/>
                      </a:pPr>
                      <a:r>
                        <a:rPr lang="en-US" sz="1800" dirty="0" smtClean="0"/>
                        <a:t>Population</a:t>
                      </a:r>
                      <a:r>
                        <a:rPr lang="en-US" sz="1800" baseline="0" dirty="0" smtClean="0"/>
                        <a:t> mean not known</a:t>
                      </a:r>
                    </a:p>
                    <a:p>
                      <a:pPr marL="285750" indent="-285750">
                        <a:buFont typeface="Arial" panose="020B0604020202020204" pitchFamily="34" charset="0"/>
                        <a:buChar char="•"/>
                      </a:pPr>
                      <a:r>
                        <a:rPr lang="en-US" sz="1800" baseline="0" dirty="0" smtClean="0"/>
                        <a:t>Compare between two samples</a:t>
                      </a:r>
                      <a:endParaRPr lang="en-US" sz="1800" dirty="0"/>
                    </a:p>
                  </a:txBody>
                  <a:tcPr/>
                </a:tc>
              </a:tr>
              <a:tr h="447469">
                <a:tc>
                  <a:txBody>
                    <a:bodyPr/>
                    <a:lstStyle/>
                    <a:p>
                      <a:r>
                        <a:rPr lang="en-US" sz="1800" dirty="0" smtClean="0"/>
                        <a:t>Paired</a:t>
                      </a:r>
                      <a:r>
                        <a:rPr lang="en-US" sz="1800" baseline="0" dirty="0" smtClean="0"/>
                        <a:t> t-test</a:t>
                      </a:r>
                      <a:endParaRPr lang="en-US" sz="1800" dirty="0"/>
                    </a:p>
                  </a:txBody>
                  <a:tcPr/>
                </a:tc>
                <a:tc>
                  <a:txBody>
                    <a:bodyPr/>
                    <a:lstStyle/>
                    <a:p>
                      <a:r>
                        <a:rPr lang="en-US" sz="1800" dirty="0" smtClean="0"/>
                        <a:t>N – 1</a:t>
                      </a:r>
                      <a:r>
                        <a:rPr lang="en-US" sz="1800" baseline="0" dirty="0" smtClean="0"/>
                        <a:t> (N= number of pairs)</a:t>
                      </a:r>
                      <a:endParaRPr lang="en-US" sz="1800" dirty="0"/>
                    </a:p>
                  </a:txBody>
                  <a:tcPr/>
                </a:tc>
                <a:tc>
                  <a:txBody>
                    <a:bodyPr/>
                    <a:lstStyle/>
                    <a:p>
                      <a:pPr marL="285750" indent="-285750">
                        <a:buFont typeface="Arial" panose="020B0604020202020204" pitchFamily="34" charset="0"/>
                        <a:buChar char="•"/>
                      </a:pPr>
                      <a:r>
                        <a:rPr lang="en-US" sz="1800" dirty="0" smtClean="0"/>
                        <a:t>Dependent data pairs</a:t>
                      </a:r>
                      <a:endParaRPr lang="en-US" sz="18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8137428"/>
              </p:ext>
            </p:extLst>
          </p:nvPr>
        </p:nvGraphicFramePr>
        <p:xfrm>
          <a:off x="438780" y="4779875"/>
          <a:ext cx="10670496" cy="1641397"/>
        </p:xfrm>
        <a:graphic>
          <a:graphicData uri="http://schemas.openxmlformats.org/drawingml/2006/table">
            <a:tbl>
              <a:tblPr firstRow="1" bandRow="1">
                <a:tableStyleId>{1EA20267-A0BB-4B07-982B-D6BB7261AE96}</a:tableStyleId>
              </a:tblPr>
              <a:tblGrid>
                <a:gridCol w="5335248"/>
                <a:gridCol w="5335248"/>
              </a:tblGrid>
              <a:tr h="586213">
                <a:tc>
                  <a:txBody>
                    <a:bodyPr/>
                    <a:lstStyle/>
                    <a:p>
                      <a:r>
                        <a:rPr lang="en-US" sz="2400" dirty="0" smtClean="0"/>
                        <a:t>One-tailed</a:t>
                      </a:r>
                      <a:endParaRPr lang="en-US" sz="2400" dirty="0"/>
                    </a:p>
                  </a:txBody>
                  <a:tcPr/>
                </a:tc>
                <a:tc>
                  <a:txBody>
                    <a:bodyPr/>
                    <a:lstStyle/>
                    <a:p>
                      <a:r>
                        <a:rPr lang="en-US" sz="2400" dirty="0" smtClean="0"/>
                        <a:t>Two-Tailed</a:t>
                      </a:r>
                      <a:endParaRPr lang="en-US" sz="2400" dirty="0"/>
                    </a:p>
                  </a:txBody>
                  <a:tcPr/>
                </a:tc>
              </a:tr>
              <a:tr h="1055184">
                <a:tc>
                  <a:txBody>
                    <a:bodyPr/>
                    <a:lstStyle/>
                    <a:p>
                      <a:r>
                        <a:rPr lang="en-US" sz="2400" dirty="0" smtClean="0"/>
                        <a:t>To test greater than / less than</a:t>
                      </a:r>
                      <a:endParaRPr lang="en-US" sz="2400" dirty="0"/>
                    </a:p>
                  </a:txBody>
                  <a:tcPr/>
                </a:tc>
                <a:tc>
                  <a:txBody>
                    <a:bodyPr/>
                    <a:lstStyle/>
                    <a:p>
                      <a:r>
                        <a:rPr lang="en-US" sz="2400" dirty="0" smtClean="0"/>
                        <a:t>To</a:t>
                      </a:r>
                      <a:r>
                        <a:rPr lang="en-US" sz="2400" baseline="0" dirty="0" smtClean="0"/>
                        <a:t> test equality / similarity / no difference</a:t>
                      </a:r>
                      <a:endParaRPr lang="en-US" sz="2400" dirty="0"/>
                    </a:p>
                  </a:txBody>
                  <a:tcPr/>
                </a:tc>
              </a:tr>
            </a:tbl>
          </a:graphicData>
        </a:graphic>
      </p:graphicFrame>
      <p:sp>
        <p:nvSpPr>
          <p:cNvPr id="6" name="Google Shape;41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smtClean="0"/>
              <a:t>Hypothesis tests – when &amp; what to use?</a:t>
            </a:r>
            <a:endParaRPr dirty="0"/>
          </a:p>
        </p:txBody>
      </p:sp>
    </p:spTree>
    <p:extLst>
      <p:ext uri="{BB962C8B-B14F-4D97-AF65-F5344CB8AC3E}">
        <p14:creationId xmlns:p14="http://schemas.microsoft.com/office/powerpoint/2010/main" val="56194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 valu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56" y="1"/>
            <a:ext cx="7241513" cy="695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737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sp>
        <p:nvSpPr>
          <p:cNvPr id="458" name="Google Shape;458;p24"/>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Confidence Intervals</a:t>
            </a:r>
            <a:endParaRPr sz="2000" b="1">
              <a:latin typeface="Times New Roman"/>
              <a:ea typeface="Times New Roman"/>
              <a:cs typeface="Times New Roman"/>
              <a:sym typeface="Times New Roman"/>
            </a:endParaRPr>
          </a:p>
        </p:txBody>
      </p:sp>
      <p:pic>
        <p:nvPicPr>
          <p:cNvPr id="460" name="Google Shape;460;p24"/>
          <p:cNvPicPr preferRelativeResize="0"/>
          <p:nvPr/>
        </p:nvPicPr>
        <p:blipFill rotWithShape="1">
          <a:blip r:embed="rId4">
            <a:alphaModFix/>
          </a:blip>
          <a:srcRect/>
          <a:stretch/>
        </p:blipFill>
        <p:spPr>
          <a:xfrm>
            <a:off x="8408988" y="1219200"/>
            <a:ext cx="3181350" cy="1390650"/>
          </a:xfrm>
          <a:prstGeom prst="rect">
            <a:avLst/>
          </a:prstGeom>
          <a:noFill/>
          <a:ln>
            <a:noFill/>
          </a:ln>
        </p:spPr>
      </p:pic>
      <p:cxnSp>
        <p:nvCxnSpPr>
          <p:cNvPr id="461" name="Google Shape;461;p24"/>
          <p:cNvCxnSpPr/>
          <p:nvPr/>
        </p:nvCxnSpPr>
        <p:spPr>
          <a:xfrm rot="10800000">
            <a:off x="9296400" y="2609850"/>
            <a:ext cx="0" cy="639763"/>
          </a:xfrm>
          <a:prstGeom prst="straightConnector1">
            <a:avLst/>
          </a:prstGeom>
          <a:noFill/>
          <a:ln w="9525" cap="flat" cmpd="sng">
            <a:solidFill>
              <a:srgbClr val="4A7DBA"/>
            </a:solidFill>
            <a:prstDash val="solid"/>
            <a:round/>
            <a:headEnd type="none" w="sm" len="sm"/>
            <a:tailEnd type="triangle" w="med" len="med"/>
          </a:ln>
        </p:spPr>
      </p:cxnSp>
      <p:cxnSp>
        <p:nvCxnSpPr>
          <p:cNvPr id="462" name="Google Shape;462;p24"/>
          <p:cNvCxnSpPr/>
          <p:nvPr/>
        </p:nvCxnSpPr>
        <p:spPr>
          <a:xfrm rot="10800000">
            <a:off x="10668000" y="2609850"/>
            <a:ext cx="0" cy="639763"/>
          </a:xfrm>
          <a:prstGeom prst="straightConnector1">
            <a:avLst/>
          </a:prstGeom>
          <a:noFill/>
          <a:ln w="9525" cap="flat" cmpd="sng">
            <a:solidFill>
              <a:srgbClr val="4A7DBA"/>
            </a:solidFill>
            <a:prstDash val="solid"/>
            <a:round/>
            <a:headEnd type="none" w="sm" len="sm"/>
            <a:tailEnd type="triangle" w="med" len="med"/>
          </a:ln>
        </p:spPr>
      </p:cxnSp>
      <p:sp>
        <p:nvSpPr>
          <p:cNvPr id="463" name="Google Shape;463;p24"/>
          <p:cNvSpPr txBox="1"/>
          <p:nvPr/>
        </p:nvSpPr>
        <p:spPr>
          <a:xfrm>
            <a:off x="9301163" y="3249613"/>
            <a:ext cx="1524000" cy="338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chemeClr val="dk1"/>
                </a:solidFill>
                <a:latin typeface="Times New Roman"/>
                <a:ea typeface="Times New Roman"/>
                <a:cs typeface="Times New Roman"/>
                <a:sym typeface="Times New Roman"/>
              </a:rPr>
              <a:t>Critical Value</a:t>
            </a:r>
            <a:endParaRPr sz="1400" b="0" i="0" u="none" strike="noStrike" cap="none">
              <a:solidFill>
                <a:srgbClr val="000000"/>
              </a:solidFill>
              <a:latin typeface="Arial"/>
              <a:ea typeface="Arial"/>
              <a:cs typeface="Arial"/>
              <a:sym typeface="Arial"/>
            </a:endParaRPr>
          </a:p>
        </p:txBody>
      </p:sp>
      <p:pic>
        <p:nvPicPr>
          <p:cNvPr id="464" name="Google Shape;464;p24"/>
          <p:cNvPicPr preferRelativeResize="0"/>
          <p:nvPr/>
        </p:nvPicPr>
        <p:blipFill rotWithShape="1">
          <a:blip r:embed="rId5">
            <a:alphaModFix/>
          </a:blip>
          <a:srcRect/>
          <a:stretch/>
        </p:blipFill>
        <p:spPr>
          <a:xfrm>
            <a:off x="8632707" y="4283075"/>
            <a:ext cx="3290887" cy="1411288"/>
          </a:xfrm>
          <a:prstGeom prst="rect">
            <a:avLst/>
          </a:prstGeom>
          <a:noFill/>
          <a:ln>
            <a:noFill/>
          </a:ln>
        </p:spPr>
      </p:pic>
      <p:sp>
        <p:nvSpPr>
          <p:cNvPr id="459" name="Google Shape;459;p24"/>
          <p:cNvSpPr txBox="1">
            <a:spLocks noGrp="1"/>
          </p:cNvSpPr>
          <p:nvPr>
            <p:ph type="body" idx="1"/>
          </p:nvPr>
        </p:nvSpPr>
        <p:spPr>
          <a:xfrm>
            <a:off x="268406" y="1914525"/>
            <a:ext cx="10972800" cy="5410200"/>
          </a:xfrm>
          <a:prstGeom prst="rect">
            <a:avLst/>
          </a:prstGeom>
          <a:noFill/>
          <a:ln>
            <a:noFill/>
          </a:ln>
        </p:spPr>
        <p:txBody>
          <a:bodyPr spcFirstLastPara="1" wrap="square" lIns="91425" tIns="45700" rIns="91425" bIns="45700" anchor="t" anchorCtr="0">
            <a:noAutofit/>
          </a:bodyPr>
          <a:lstStyle/>
          <a:p>
            <a:pPr marL="342900" lvl="0" indent="-285750" algn="just" rtl="0">
              <a:lnSpc>
                <a:spcPct val="100000"/>
              </a:lnSpc>
              <a:spcBef>
                <a:spcPts val="0"/>
              </a:spcBef>
              <a:spcAft>
                <a:spcPts val="0"/>
              </a:spcAft>
              <a:buClr>
                <a:schemeClr val="dk1"/>
              </a:buClr>
              <a:buSzPts val="1800"/>
              <a:buChar char="•"/>
            </a:pPr>
            <a:r>
              <a:rPr lang="en-US" sz="1800" dirty="0">
                <a:latin typeface="Times New Roman"/>
                <a:ea typeface="Times New Roman"/>
                <a:cs typeface="Times New Roman"/>
                <a:sym typeface="Times New Roman"/>
              </a:rPr>
              <a:t>95% of all sample means (x̅) are hypothesized to be in this region.</a:t>
            </a:r>
            <a:endParaRPr dirty="0"/>
          </a:p>
          <a:p>
            <a:pPr marL="342900" lvl="0" indent="-285750" algn="just" rtl="0">
              <a:lnSpc>
                <a:spcPct val="100000"/>
              </a:lnSpc>
              <a:spcBef>
                <a:spcPts val="36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This is called as 95% confidence interval.</a:t>
            </a:r>
            <a:endParaRPr dirty="0"/>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sample mean is in the blue region, we fail to reject the null hypothesis</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sample mean is in the white region, we reject the null hypothesis.</a:t>
            </a:r>
            <a:endParaRPr sz="14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Here, α = 0.05</a:t>
            </a:r>
            <a:endParaRPr dirty="0"/>
          </a:p>
          <a:p>
            <a:pPr marL="342900" lvl="0" indent="-285750" algn="just" rtl="0">
              <a:lnSpc>
                <a:spcPct val="100000"/>
              </a:lnSpc>
              <a:spcBef>
                <a:spcPts val="360"/>
              </a:spcBef>
              <a:spcAft>
                <a:spcPts val="0"/>
              </a:spcAft>
              <a:buClr>
                <a:schemeClr val="dk1"/>
              </a:buClr>
              <a:buSzPts val="1800"/>
              <a:buFont typeface="Noto Sans Symbols"/>
              <a:buChar char="⇒"/>
            </a:pPr>
            <a:r>
              <a:rPr lang="en-US" sz="1800" dirty="0">
                <a:latin typeface="Times New Roman"/>
                <a:ea typeface="Times New Roman"/>
                <a:cs typeface="Times New Roman"/>
                <a:sym typeface="Times New Roman"/>
              </a:rPr>
              <a:t>α is the </a:t>
            </a:r>
            <a:r>
              <a:rPr lang="en-US" sz="1800" u="sng" dirty="0">
                <a:latin typeface="Times New Roman"/>
                <a:ea typeface="Times New Roman"/>
                <a:cs typeface="Times New Roman"/>
                <a:sym typeface="Times New Roman"/>
              </a:rPr>
              <a:t>level of significance </a:t>
            </a:r>
            <a:r>
              <a:rPr lang="en-US" sz="1800" dirty="0">
                <a:latin typeface="Times New Roman"/>
                <a:ea typeface="Times New Roman"/>
                <a:cs typeface="Times New Roman"/>
                <a:sym typeface="Times New Roman"/>
              </a:rPr>
              <a:t>or our tolerance level towards making a Type I error.</a:t>
            </a:r>
            <a:endParaRPr dirty="0"/>
          </a:p>
          <a:p>
            <a:pPr marL="342900" lvl="0" indent="-171450" algn="just" rtl="0">
              <a:lnSpc>
                <a:spcPct val="100000"/>
              </a:lnSpc>
              <a:spcBef>
                <a:spcPts val="360"/>
              </a:spcBef>
              <a:spcAft>
                <a:spcPts val="0"/>
              </a:spcAft>
              <a:buClr>
                <a:schemeClr val="dk1"/>
              </a:buClr>
              <a:buSzPts val="1800"/>
              <a:buFont typeface="Noto Sans Symbols"/>
              <a:buNone/>
            </a:pPr>
            <a:endParaRPr sz="1800" dirty="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If the null hypothesis is correct, (α * 100)% of the sample means should lie in the rejection region.</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In case of one-tailed situation:</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All of α is in one tail or the other, depending on the alternative hypothesis.</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H</a:t>
            </a:r>
            <a:r>
              <a:rPr lang="en-US" sz="1800" baseline="-25000" dirty="0">
                <a:latin typeface="Times New Roman"/>
                <a:ea typeface="Times New Roman"/>
                <a:cs typeface="Times New Roman"/>
                <a:sym typeface="Times New Roman"/>
              </a:rPr>
              <a:t>a</a:t>
            </a:r>
            <a:r>
              <a:rPr lang="en-US" sz="1800" dirty="0">
                <a:latin typeface="Times New Roman"/>
                <a:ea typeface="Times New Roman"/>
                <a:cs typeface="Times New Roman"/>
                <a:sym typeface="Times New Roman"/>
              </a:rPr>
              <a:t> points to the tail, where the critical value and the rejection region are.</a:t>
            </a:r>
            <a:endParaRPr dirty="0"/>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(Case when observed mean &gt; hypothesized mean)</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dirty="0">
                <a:latin typeface="Times New Roman"/>
                <a:ea typeface="Times New Roman"/>
                <a:cs typeface="Times New Roman"/>
                <a:sym typeface="Times New Roman"/>
              </a:rPr>
              <a:t>	</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sp>
        <p:nvSpPr>
          <p:cNvPr id="2" name="Rectangle 1"/>
          <p:cNvSpPr/>
          <p:nvPr/>
        </p:nvSpPr>
        <p:spPr>
          <a:xfrm>
            <a:off x="481403" y="1143000"/>
            <a:ext cx="7379707" cy="707886"/>
          </a:xfrm>
          <a:prstGeom prst="rect">
            <a:avLst/>
          </a:prstGeom>
        </p:spPr>
        <p:txBody>
          <a:bodyPr wrap="square">
            <a:spAutoFit/>
          </a:bodyPr>
          <a:lstStyle/>
          <a:p>
            <a:r>
              <a:rPr lang="en-US" sz="2000" dirty="0">
                <a:solidFill>
                  <a:srgbClr val="0070C0"/>
                </a:solidFill>
                <a:latin typeface="Arial" panose="020B0604020202020204" pitchFamily="34" charset="0"/>
              </a:rPr>
              <a:t>If we </a:t>
            </a:r>
            <a:r>
              <a:rPr lang="en-US" sz="2000" dirty="0" smtClean="0">
                <a:solidFill>
                  <a:srgbClr val="0070C0"/>
                </a:solidFill>
                <a:latin typeface="Arial" panose="020B0604020202020204" pitchFamily="34" charset="0"/>
              </a:rPr>
              <a:t>take samples over </a:t>
            </a:r>
            <a:r>
              <a:rPr lang="en-US" sz="2000" dirty="0">
                <a:solidFill>
                  <a:srgbClr val="0070C0"/>
                </a:solidFill>
                <a:latin typeface="Arial" panose="020B0604020202020204" pitchFamily="34" charset="0"/>
              </a:rPr>
              <a:t>&amp; over again, then p% of </a:t>
            </a:r>
            <a:r>
              <a:rPr lang="en-US" sz="2000" dirty="0" smtClean="0">
                <a:solidFill>
                  <a:srgbClr val="0070C0"/>
                </a:solidFill>
                <a:latin typeface="Arial" panose="020B0604020202020204" pitchFamily="34" charset="0"/>
              </a:rPr>
              <a:t>observations would </a:t>
            </a:r>
            <a:r>
              <a:rPr lang="en-US" sz="2000" dirty="0">
                <a:solidFill>
                  <a:srgbClr val="0070C0"/>
                </a:solidFill>
                <a:latin typeface="Arial" panose="020B0604020202020204" pitchFamily="34" charset="0"/>
              </a:rPr>
              <a:t>lie within the p% confidence interval.</a:t>
            </a:r>
            <a:endParaRPr lang="en-US" sz="2000" dirty="0">
              <a:solidFill>
                <a:srgbClr val="0070C0"/>
              </a:solidFi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4482" y="2063381"/>
            <a:ext cx="10026555" cy="707886"/>
          </a:xfrm>
          <a:prstGeom prst="rect">
            <a:avLst/>
          </a:prstGeom>
        </p:spPr>
        <p:txBody>
          <a:bodyPr wrap="square">
            <a:spAutoFit/>
          </a:bodyPr>
          <a:lstStyle/>
          <a:p>
            <a:r>
              <a:rPr lang="en-US" sz="2000" dirty="0">
                <a:solidFill>
                  <a:srgbClr val="0070C0"/>
                </a:solidFill>
                <a:latin typeface="arial" panose="020B0604020202020204" pitchFamily="34" charset="0"/>
              </a:rPr>
              <a:t>The </a:t>
            </a:r>
            <a:r>
              <a:rPr lang="en-US" sz="2000" b="1" dirty="0">
                <a:solidFill>
                  <a:srgbClr val="0070C0"/>
                </a:solidFill>
                <a:latin typeface="arial" panose="020B0604020202020204" pitchFamily="34" charset="0"/>
              </a:rPr>
              <a:t>p</a:t>
            </a:r>
            <a:r>
              <a:rPr lang="en-US" sz="2000" dirty="0">
                <a:solidFill>
                  <a:srgbClr val="0070C0"/>
                </a:solidFill>
                <a:latin typeface="arial" panose="020B0604020202020204" pitchFamily="34" charset="0"/>
              </a:rPr>
              <a:t>-</a:t>
            </a:r>
            <a:r>
              <a:rPr lang="en-US" sz="2000" b="1" dirty="0">
                <a:solidFill>
                  <a:srgbClr val="0070C0"/>
                </a:solidFill>
                <a:latin typeface="arial" panose="020B0604020202020204" pitchFamily="34" charset="0"/>
              </a:rPr>
              <a:t>value</a:t>
            </a:r>
            <a:r>
              <a:rPr lang="en-US" sz="2000" dirty="0">
                <a:solidFill>
                  <a:srgbClr val="0070C0"/>
                </a:solidFill>
                <a:latin typeface="arial" panose="020B0604020202020204" pitchFamily="34" charset="0"/>
              </a:rPr>
              <a:t> is the level of marginal significance within </a:t>
            </a:r>
            <a:r>
              <a:rPr lang="en-US" sz="2000" dirty="0" smtClean="0">
                <a:solidFill>
                  <a:srgbClr val="0070C0"/>
                </a:solidFill>
                <a:latin typeface="arial" panose="020B0604020202020204" pitchFamily="34" charset="0"/>
              </a:rPr>
              <a:t>a </a:t>
            </a:r>
            <a:r>
              <a:rPr lang="en-US" sz="2000" b="1" dirty="0" smtClean="0">
                <a:solidFill>
                  <a:srgbClr val="0070C0"/>
                </a:solidFill>
                <a:latin typeface="arial" panose="020B0604020202020204" pitchFamily="34" charset="0"/>
              </a:rPr>
              <a:t>statistical</a:t>
            </a:r>
            <a:r>
              <a:rPr lang="en-US" sz="2000" dirty="0">
                <a:solidFill>
                  <a:srgbClr val="0070C0"/>
                </a:solidFill>
                <a:latin typeface="arial" panose="020B0604020202020204" pitchFamily="34" charset="0"/>
              </a:rPr>
              <a:t> hypothesis test representing the probability of the occurrence of a given event. </a:t>
            </a:r>
            <a:endParaRPr lang="en-US" sz="2000" dirty="0">
              <a:solidFill>
                <a:srgbClr val="0070C0"/>
              </a:solidFill>
            </a:endParaRPr>
          </a:p>
        </p:txBody>
      </p:sp>
    </p:spTree>
    <p:extLst>
      <p:ext uri="{BB962C8B-B14F-4D97-AF65-F5344CB8AC3E}">
        <p14:creationId xmlns:p14="http://schemas.microsoft.com/office/powerpoint/2010/main" val="149641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09" y="1188315"/>
            <a:ext cx="11409218" cy="5960630"/>
          </a:xfrm>
        </p:spPr>
        <p:txBody>
          <a:bodyPr>
            <a:normAutofit/>
          </a:bodyPr>
          <a:lstStyle/>
          <a:p>
            <a:pPr marL="114300" indent="0">
              <a:buNone/>
            </a:pPr>
            <a:r>
              <a:rPr lang="en-US" sz="2000" dirty="0" smtClean="0"/>
              <a:t>A study was done to see the effect of presence of dogs as pets on kids (ages 10 to 18). Two groups of teenagers, one group with teenagers who owned a dog for minimum 5 years and another group of kids who never owned a dog, were presented a questionnaire and scores were computed. High score corresponds to higher cheerfulness and low score corresponds to lower cheerfulness.</a:t>
            </a:r>
          </a:p>
          <a:p>
            <a:pPr marL="114300" indent="0">
              <a:buNone/>
            </a:pPr>
            <a:r>
              <a:rPr lang="en-US" sz="2000" dirty="0" smtClean="0"/>
              <a:t>Do dogs have a significant effect (either positive or negative) on the cheerfulness of kids</a:t>
            </a:r>
            <a:r>
              <a:rPr lang="en-US" sz="2000" dirty="0" smtClean="0"/>
              <a:t>?</a:t>
            </a:r>
            <a:endParaRPr lang="en-IN" sz="2000" dirty="0"/>
          </a:p>
          <a:p>
            <a:pPr marL="114300" indent="0">
              <a:buNone/>
            </a:pPr>
            <a:endParaRPr lang="en-US" sz="1800" dirty="0" smtClean="0"/>
          </a:p>
          <a:p>
            <a:pPr marL="114300" indent="0">
              <a:buNone/>
            </a:pPr>
            <a:endParaRPr lang="en-US" sz="1800" dirty="0"/>
          </a:p>
          <a:p>
            <a:pPr marL="114300" indent="0">
              <a:buNone/>
            </a:pPr>
            <a:endParaRPr lang="en-US" sz="1800" dirty="0" smtClean="0"/>
          </a:p>
          <a:p>
            <a:pPr marL="114300" indent="0">
              <a:buNone/>
            </a:pPr>
            <a:endParaRPr lang="en-US" sz="1800" dirty="0" smtClean="0"/>
          </a:p>
          <a:p>
            <a:pPr marL="114300" indent="0">
              <a:buNone/>
            </a:pPr>
            <a:r>
              <a:rPr lang="en-US" sz="1800" i="1" dirty="0" smtClean="0"/>
              <a:t>What </a:t>
            </a:r>
            <a:r>
              <a:rPr lang="en-US" sz="1800" i="1" dirty="0" smtClean="0"/>
              <a:t>are the null and alternative hypothesis?</a:t>
            </a:r>
          </a:p>
          <a:p>
            <a:pPr marL="114300" indent="0">
              <a:buNone/>
            </a:pPr>
            <a:r>
              <a:rPr lang="en-US" sz="1800" i="1" dirty="0" smtClean="0"/>
              <a:t>Is it a right tailed or a left tailed test?</a:t>
            </a:r>
          </a:p>
          <a:p>
            <a:pPr marL="114300" indent="0">
              <a:buNone/>
            </a:pPr>
            <a:r>
              <a:rPr lang="en-US" sz="1800" i="1" dirty="0" smtClean="0"/>
              <a:t>Is it a one sample or a two sample test?</a:t>
            </a:r>
          </a:p>
          <a:p>
            <a:pPr marL="114300" indent="0">
              <a:buNone/>
            </a:pPr>
            <a:r>
              <a:rPr lang="en-US" sz="1800" i="1" dirty="0" smtClean="0"/>
              <a:t>Is it a test of mean, proportion or variance?</a:t>
            </a:r>
          </a:p>
          <a:p>
            <a:pPr marL="114300" indent="0">
              <a:buNone/>
            </a:pPr>
            <a:r>
              <a:rPr lang="en-US" sz="1800" i="1" dirty="0" smtClean="0"/>
              <a:t>Which statistical test do you think is appropriate?</a:t>
            </a:r>
          </a:p>
        </p:txBody>
      </p:sp>
      <p:sp>
        <p:nvSpPr>
          <p:cNvPr id="4" name="TextBox 3"/>
          <p:cNvSpPr txBox="1"/>
          <p:nvPr/>
        </p:nvSpPr>
        <p:spPr>
          <a:xfrm>
            <a:off x="103909" y="457201"/>
            <a:ext cx="5770418" cy="369332"/>
          </a:xfrm>
          <a:prstGeom prst="rect">
            <a:avLst/>
          </a:prstGeom>
          <a:noFill/>
        </p:spPr>
        <p:txBody>
          <a:bodyPr wrap="square" rtlCol="0">
            <a:spAutoFit/>
          </a:bodyPr>
          <a:lstStyle/>
          <a:p>
            <a:r>
              <a:rPr lang="en-US" sz="1800" b="1" dirty="0" smtClean="0">
                <a:latin typeface="Calibri" panose="020F0502020204030204" pitchFamily="34" charset="0"/>
                <a:cs typeface="Calibri" panose="020F0502020204030204" pitchFamily="34" charset="0"/>
              </a:rPr>
              <a:t>Example scenario to perform an hypothesis test</a:t>
            </a:r>
            <a:endParaRPr lang="en-IN" sz="1800" b="1" dirty="0">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98011509"/>
              </p:ext>
            </p:extLst>
          </p:nvPr>
        </p:nvGraphicFramePr>
        <p:xfrm>
          <a:off x="267934" y="3060167"/>
          <a:ext cx="11537378" cy="652024"/>
        </p:xfrm>
        <a:graphic>
          <a:graphicData uri="http://schemas.openxmlformats.org/drawingml/2006/table">
            <a:tbl>
              <a:tblPr/>
              <a:tblGrid>
                <a:gridCol w="887490"/>
                <a:gridCol w="665618"/>
                <a:gridCol w="665618"/>
                <a:gridCol w="665618"/>
                <a:gridCol w="665618"/>
                <a:gridCol w="665618"/>
                <a:gridCol w="665618"/>
                <a:gridCol w="665618"/>
                <a:gridCol w="665618"/>
                <a:gridCol w="665618"/>
                <a:gridCol w="665618"/>
                <a:gridCol w="665618"/>
                <a:gridCol w="665618"/>
                <a:gridCol w="665618"/>
                <a:gridCol w="665618"/>
                <a:gridCol w="665618"/>
                <a:gridCol w="665618"/>
              </a:tblGrid>
              <a:tr h="326012">
                <a:tc>
                  <a:txBody>
                    <a:bodyPr/>
                    <a:lstStyle/>
                    <a:p>
                      <a:pPr algn="ctr" fontAlgn="b"/>
                      <a:r>
                        <a:rPr lang="en-US" sz="1600" b="0" i="0" u="none" strike="noStrike" dirty="0">
                          <a:solidFill>
                            <a:srgbClr val="000000"/>
                          </a:solidFill>
                          <a:effectLst/>
                          <a:latin typeface="Calibri" panose="020F0502020204030204" pitchFamily="34" charset="0"/>
                        </a:rPr>
                        <a:t>Dog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6.60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4.60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8.80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9.90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8.50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7.70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dirty="0">
                          <a:solidFill>
                            <a:srgbClr val="000000"/>
                          </a:solidFill>
                          <a:effectLst/>
                          <a:latin typeface="Calibri" panose="020F0502020204030204" pitchFamily="34" charset="0"/>
                        </a:rPr>
                        <a:t>5.80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326012">
                <a:tc>
                  <a:txBody>
                    <a:bodyPr/>
                    <a:lstStyle/>
                    <a:p>
                      <a:pPr algn="ctr" fontAlgn="b"/>
                      <a:r>
                        <a:rPr lang="en-US" sz="1600" b="0" i="0" u="none" strike="noStrike">
                          <a:solidFill>
                            <a:srgbClr val="000000"/>
                          </a:solidFill>
                          <a:effectLst/>
                          <a:latin typeface="Calibri" panose="020F0502020204030204" pitchFamily="34" charset="0"/>
                        </a:rPr>
                        <a:t>No Dog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483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4073" y="623454"/>
            <a:ext cx="11568545" cy="6234546"/>
          </a:xfrm>
        </p:spPr>
        <p:txBody>
          <a:bodyPr>
            <a:normAutofit fontScale="92500" lnSpcReduction="20000"/>
          </a:bodyPr>
          <a:lstStyle/>
          <a:p>
            <a:pPr marL="114300" indent="0">
              <a:buNone/>
            </a:pPr>
            <a:r>
              <a:rPr lang="en-US" sz="2000" b="1" dirty="0" smtClean="0"/>
              <a:t>Let’s perform a two sample t-test to check if there is a significant difference in means of the two samples</a:t>
            </a:r>
          </a:p>
          <a:p>
            <a:pPr marL="114300" indent="0">
              <a:buNone/>
            </a:pPr>
            <a:endParaRPr lang="en-US" sz="2000" b="1" dirty="0" smtClean="0"/>
          </a:p>
          <a:p>
            <a:pPr marL="114300" indent="0">
              <a:buNone/>
            </a:pPr>
            <a:r>
              <a:rPr lang="en-US" sz="2000" dirty="0" err="1" smtClean="0"/>
              <a:t>Avg_score</a:t>
            </a:r>
            <a:r>
              <a:rPr lang="en-US" sz="2000" dirty="0" smtClean="0"/>
              <a:t> of kids with dogs, m1, </a:t>
            </a:r>
            <a:r>
              <a:rPr lang="en-US" sz="2000" dirty="0" smtClean="0"/>
              <a:t>s1, sx1 </a:t>
            </a:r>
            <a:r>
              <a:rPr lang="en-US" sz="2000" dirty="0" smtClean="0"/>
              <a:t>= </a:t>
            </a:r>
            <a:r>
              <a:rPr lang="en-US" sz="2000" dirty="0" smtClean="0"/>
              <a:t>7.76, 1.33, 1.29</a:t>
            </a:r>
            <a:endParaRPr lang="en-US" sz="2000" dirty="0" smtClean="0"/>
          </a:p>
          <a:p>
            <a:pPr marL="114300" indent="0">
              <a:buNone/>
            </a:pPr>
            <a:r>
              <a:rPr lang="en-US" sz="2000" dirty="0" err="1" smtClean="0"/>
              <a:t>Avg_score</a:t>
            </a:r>
            <a:r>
              <a:rPr lang="en-US" sz="2000" dirty="0" smtClean="0"/>
              <a:t> of kids without dogs, m2, </a:t>
            </a:r>
            <a:r>
              <a:rPr lang="en-US" sz="2000" dirty="0" smtClean="0"/>
              <a:t>s2, sx2 </a:t>
            </a:r>
            <a:r>
              <a:rPr lang="en-US" sz="2000" dirty="0" smtClean="0"/>
              <a:t>= </a:t>
            </a:r>
            <a:r>
              <a:rPr lang="en-US" sz="2000" dirty="0" smtClean="0"/>
              <a:t>7.55, 0.92, 0.89</a:t>
            </a:r>
            <a:endParaRPr lang="en-US" sz="2000" dirty="0" smtClean="0"/>
          </a:p>
          <a:p>
            <a:pPr marL="114300" indent="0">
              <a:buNone/>
            </a:pPr>
            <a:r>
              <a:rPr lang="en-US" sz="2000" i="1" dirty="0" smtClean="0"/>
              <a:t>Is </a:t>
            </a:r>
            <a:r>
              <a:rPr lang="en-US" sz="2000" i="1" dirty="0" smtClean="0"/>
              <a:t>the difference significant at 5% significance level?</a:t>
            </a:r>
          </a:p>
          <a:p>
            <a:pPr marL="114300" indent="0">
              <a:buNone/>
            </a:pPr>
            <a:endParaRPr lang="en-US" sz="2000" dirty="0" smtClean="0"/>
          </a:p>
          <a:p>
            <a:pPr marL="114300" indent="0">
              <a:buNone/>
            </a:pPr>
            <a:r>
              <a:rPr lang="en-US" sz="2000" dirty="0" smtClean="0"/>
              <a:t>Ho: m1 = m2 ( pets have no effect on the cheerfulness of kids)</a:t>
            </a:r>
          </a:p>
          <a:p>
            <a:pPr marL="114300" indent="0">
              <a:buNone/>
            </a:pPr>
            <a:r>
              <a:rPr lang="en-US" sz="2000" dirty="0" smtClean="0"/>
              <a:t>Ha: m1 </a:t>
            </a:r>
            <a:r>
              <a:rPr lang="en-IN" sz="2000" dirty="0" smtClean="0"/>
              <a:t>≠ m2 ( p</a:t>
            </a:r>
            <a:r>
              <a:rPr lang="en-US" sz="2000" dirty="0" err="1" smtClean="0"/>
              <a:t>ets</a:t>
            </a:r>
            <a:r>
              <a:rPr lang="en-US" sz="2000" dirty="0" smtClean="0"/>
              <a:t> have an effect on the cheerfulness of kids)</a:t>
            </a:r>
          </a:p>
          <a:p>
            <a:pPr marL="114300" indent="0">
              <a:buNone/>
            </a:pPr>
            <a:r>
              <a:rPr lang="en-US" sz="2000" dirty="0"/>
              <a:t>a</a:t>
            </a:r>
            <a:r>
              <a:rPr lang="en-US" sz="2000" dirty="0" smtClean="0"/>
              <a:t>lpha = </a:t>
            </a:r>
            <a:r>
              <a:rPr lang="en-US" sz="2000" dirty="0" smtClean="0"/>
              <a:t>0.05</a:t>
            </a:r>
          </a:p>
          <a:p>
            <a:pPr marL="114300" indent="0">
              <a:buNone/>
            </a:pPr>
            <a:r>
              <a:rPr lang="en-US" sz="2000" dirty="0" smtClean="0"/>
              <a:t>Degree of freedom = (16 – 1) + (16 – 1) = 30</a:t>
            </a:r>
            <a:endParaRPr lang="en-US" sz="2000" dirty="0" smtClean="0"/>
          </a:p>
          <a:p>
            <a:pPr marL="114300" indent="0">
              <a:buNone/>
            </a:pPr>
            <a:r>
              <a:rPr lang="en-US" sz="2000" dirty="0" err="1"/>
              <a:t>t</a:t>
            </a:r>
            <a:r>
              <a:rPr lang="en-US" sz="2000" dirty="0" err="1" smtClean="0"/>
              <a:t>_critical</a:t>
            </a:r>
            <a:r>
              <a:rPr lang="en-US" sz="2000" dirty="0" smtClean="0"/>
              <a:t> </a:t>
            </a:r>
            <a:r>
              <a:rPr lang="en-US" sz="2000" dirty="0"/>
              <a:t>= ± </a:t>
            </a:r>
            <a:r>
              <a:rPr lang="en-US" sz="2000" dirty="0" smtClean="0"/>
              <a:t>2.042 </a:t>
            </a:r>
            <a:r>
              <a:rPr lang="en-US" sz="2000" dirty="0" smtClean="0"/>
              <a:t>( for a </a:t>
            </a:r>
            <a:r>
              <a:rPr lang="en-US" sz="2000" dirty="0" err="1" smtClean="0"/>
              <a:t>dof</a:t>
            </a:r>
            <a:r>
              <a:rPr lang="en-US" sz="2000" dirty="0" smtClean="0"/>
              <a:t> of </a:t>
            </a:r>
            <a:r>
              <a:rPr lang="en-US" sz="2000" dirty="0" smtClean="0"/>
              <a:t>30, </a:t>
            </a:r>
            <a:r>
              <a:rPr lang="en-US" sz="2000" dirty="0" smtClean="0"/>
              <a:t>and a confidence of 95% in case of a two tailed test)</a:t>
            </a:r>
          </a:p>
          <a:p>
            <a:pPr marL="114300" indent="0" algn="ctr">
              <a:buNone/>
            </a:pPr>
            <a:endParaRPr lang="en-US" sz="2000" dirty="0" smtClean="0"/>
          </a:p>
          <a:p>
            <a:pPr marL="114300" indent="0" algn="ctr">
              <a:buNone/>
            </a:pPr>
            <a:endParaRPr lang="en-IN" sz="2000" dirty="0" smtClean="0"/>
          </a:p>
          <a:p>
            <a:pPr marL="114300" indent="0">
              <a:buNone/>
            </a:pPr>
            <a:r>
              <a:rPr lang="en-US" sz="2000" dirty="0" err="1" smtClean="0"/>
              <a:t>Sp</a:t>
            </a:r>
            <a:r>
              <a:rPr lang="en-US" sz="2000" dirty="0" smtClean="0"/>
              <a:t> = </a:t>
            </a:r>
            <a:r>
              <a:rPr lang="en-US" sz="2000" dirty="0" err="1" smtClean="0"/>
              <a:t>sqroot</a:t>
            </a:r>
            <a:r>
              <a:rPr lang="en-US" sz="2000" dirty="0" smtClean="0"/>
              <a:t>((15*1.29^2 + 15*0.89^2)/30) = 1.3</a:t>
            </a:r>
          </a:p>
          <a:p>
            <a:pPr marL="114300" indent="0">
              <a:buNone/>
            </a:pPr>
            <a:r>
              <a:rPr lang="en-US" sz="2000" dirty="0" err="1" smtClean="0"/>
              <a:t>t_statistic</a:t>
            </a:r>
            <a:r>
              <a:rPr lang="en-US" sz="2000" dirty="0" smtClean="0"/>
              <a:t> = (7.76 – 7.55) / 1.3 = </a:t>
            </a:r>
            <a:r>
              <a:rPr lang="en-US" sz="2000" b="1" dirty="0" smtClean="0"/>
              <a:t>0.17</a:t>
            </a:r>
          </a:p>
          <a:p>
            <a:pPr marL="114300" indent="0">
              <a:buNone/>
            </a:pPr>
            <a:endParaRPr lang="en-US" sz="2000" dirty="0" smtClean="0"/>
          </a:p>
          <a:p>
            <a:pPr marL="114300" indent="0">
              <a:buNone/>
            </a:pPr>
            <a:r>
              <a:rPr lang="en-US" sz="2000" i="1" dirty="0" smtClean="0"/>
              <a:t>It is well inside the critical level. We could not prove that pets either increase or decrease the cheerfulness of kids. We fail to reject the null hypothesis</a:t>
            </a:r>
            <a:endParaRPr lang="en-IN" sz="2000" i="1" dirty="0"/>
          </a:p>
        </p:txBody>
      </p:sp>
      <p:pic>
        <p:nvPicPr>
          <p:cNvPr id="2" name="Picture 1"/>
          <p:cNvPicPr>
            <a:picLocks noChangeAspect="1"/>
          </p:cNvPicPr>
          <p:nvPr/>
        </p:nvPicPr>
        <p:blipFill>
          <a:blip r:embed="rId2"/>
          <a:stretch>
            <a:fillRect/>
          </a:stretch>
        </p:blipFill>
        <p:spPr>
          <a:xfrm>
            <a:off x="7285809" y="1729428"/>
            <a:ext cx="4656809" cy="2364900"/>
          </a:xfrm>
          <a:prstGeom prst="rect">
            <a:avLst/>
          </a:prstGeom>
        </p:spPr>
      </p:pic>
      <p:sp>
        <p:nvSpPr>
          <p:cNvPr id="4" name="TextBox 3"/>
          <p:cNvSpPr txBox="1"/>
          <p:nvPr/>
        </p:nvSpPr>
        <p:spPr>
          <a:xfrm>
            <a:off x="6741994" y="1351128"/>
            <a:ext cx="4620176" cy="307777"/>
          </a:xfrm>
          <a:prstGeom prst="rect">
            <a:avLst/>
          </a:prstGeom>
          <a:noFill/>
        </p:spPr>
        <p:txBody>
          <a:bodyPr wrap="none" rtlCol="0">
            <a:spAutoFit/>
          </a:bodyPr>
          <a:lstStyle/>
          <a:p>
            <a:r>
              <a:rPr lang="en-US" b="1" dirty="0"/>
              <a:t>m</a:t>
            </a:r>
            <a:r>
              <a:rPr lang="en-US" b="1" dirty="0" smtClean="0"/>
              <a:t>=mean, s=</a:t>
            </a:r>
            <a:r>
              <a:rPr lang="en-US" b="1" dirty="0" err="1" smtClean="0"/>
              <a:t>stdev</a:t>
            </a:r>
            <a:r>
              <a:rPr lang="en-US" b="1" dirty="0" smtClean="0"/>
              <a:t> of sample, </a:t>
            </a:r>
            <a:r>
              <a:rPr lang="en-US" b="1" dirty="0" err="1" smtClean="0"/>
              <a:t>sx</a:t>
            </a:r>
            <a:r>
              <a:rPr lang="en-US" b="1" dirty="0" smtClean="0"/>
              <a:t>=</a:t>
            </a:r>
            <a:r>
              <a:rPr lang="en-US" b="1" dirty="0" err="1" smtClean="0"/>
              <a:t>stdev</a:t>
            </a:r>
            <a:r>
              <a:rPr lang="en-US" b="1" dirty="0" smtClean="0"/>
              <a:t> of population</a:t>
            </a:r>
            <a:endParaRPr lang="en-US" b="1" dirty="0"/>
          </a:p>
        </p:txBody>
      </p:sp>
    </p:spTree>
    <p:extLst>
      <p:ext uri="{BB962C8B-B14F-4D97-AF65-F5344CB8AC3E}">
        <p14:creationId xmlns:p14="http://schemas.microsoft.com/office/powerpoint/2010/main" val="83707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3509" y="1590098"/>
            <a:ext cx="10515600" cy="4351338"/>
          </a:xfrm>
        </p:spPr>
        <p:txBody>
          <a:bodyPr>
            <a:normAutofit/>
          </a:bodyPr>
          <a:lstStyle/>
          <a:p>
            <a:r>
              <a:rPr lang="en-US" dirty="0" smtClean="0"/>
              <a:t>The test we just performed is called as 2-sample t-test or Independent samples t-test or student’s t-test.</a:t>
            </a:r>
          </a:p>
          <a:p>
            <a:r>
              <a:rPr lang="en-US" dirty="0" smtClean="0"/>
              <a:t>We perform this test to see if there is a statistically significant difference between means of two independent groups.</a:t>
            </a:r>
          </a:p>
          <a:p>
            <a:r>
              <a:rPr lang="en-US" dirty="0" smtClean="0"/>
              <a:t>The null hypothesis will be that there is no difference in means</a:t>
            </a:r>
          </a:p>
          <a:p>
            <a:r>
              <a:rPr lang="en-US" dirty="0" smtClean="0"/>
              <a:t>The alternative hypothesis will be that there is a significant difference in means</a:t>
            </a:r>
          </a:p>
          <a:p>
            <a:r>
              <a:rPr lang="en-US" dirty="0" smtClean="0"/>
              <a:t>To perform this test, we will need one independent qualitative variable with two levels and one dependent quantitative variable.</a:t>
            </a:r>
            <a:endParaRPr lang="en-IN" dirty="0"/>
          </a:p>
        </p:txBody>
      </p:sp>
      <p:sp>
        <p:nvSpPr>
          <p:cNvPr id="4" name="TextBox 3"/>
          <p:cNvSpPr txBox="1"/>
          <p:nvPr/>
        </p:nvSpPr>
        <p:spPr>
          <a:xfrm>
            <a:off x="713509" y="678873"/>
            <a:ext cx="3696846" cy="584775"/>
          </a:xfrm>
          <a:prstGeom prst="rect">
            <a:avLst/>
          </a:prstGeom>
          <a:noFill/>
        </p:spPr>
        <p:txBody>
          <a:bodyPr wrap="none" rtlCol="0">
            <a:spAutoFit/>
          </a:bodyPr>
          <a:lstStyle/>
          <a:p>
            <a:r>
              <a:rPr lang="en-US" sz="3200" dirty="0" smtClean="0">
                <a:latin typeface="Calibri" panose="020F0502020204030204" pitchFamily="34" charset="0"/>
                <a:cs typeface="Calibri" panose="020F0502020204030204" pitchFamily="34" charset="0"/>
              </a:rPr>
              <a:t>What just happened:</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69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491" y="526474"/>
            <a:ext cx="11762509" cy="6331526"/>
          </a:xfrm>
        </p:spPr>
        <p:txBody>
          <a:bodyPr>
            <a:normAutofit lnSpcReduction="10000"/>
          </a:bodyPr>
          <a:lstStyle/>
          <a:p>
            <a:pPr marL="114300" indent="0">
              <a:buNone/>
            </a:pPr>
            <a:r>
              <a:rPr lang="en-US" dirty="0" smtClean="0"/>
              <a:t>Example – 2</a:t>
            </a:r>
          </a:p>
          <a:p>
            <a:pPr marL="114300" indent="0">
              <a:buNone/>
            </a:pPr>
            <a:endParaRPr lang="en-US" dirty="0" smtClean="0"/>
          </a:p>
          <a:p>
            <a:pPr marL="114300" indent="0">
              <a:buNone/>
            </a:pPr>
            <a:r>
              <a:rPr lang="en-US" sz="2200" dirty="0" smtClean="0"/>
              <a:t>The following is the income data of blue collar workers who are at the same skill level. There are two groups of workers. Workers of the textile company “Lori’s and Co.” and workers of the general population. We want to check weather the variance in the income of Lori’s is higher than of the general population.</a:t>
            </a:r>
          </a:p>
          <a:p>
            <a:pPr marL="114300" indent="0">
              <a:buNone/>
            </a:pPr>
            <a:endParaRPr lang="en-US" sz="2200" dirty="0" smtClean="0"/>
          </a:p>
          <a:p>
            <a:pPr marL="114300" indent="0">
              <a:buNone/>
            </a:pPr>
            <a:r>
              <a:rPr lang="en-US" sz="2200" dirty="0" smtClean="0"/>
              <a:t>Mean and variance of general population = 100,  </a:t>
            </a:r>
            <a:r>
              <a:rPr lang="en-US" sz="2200" dirty="0"/>
              <a:t>16.11</a:t>
            </a:r>
          </a:p>
          <a:p>
            <a:pPr marL="114300" indent="0">
              <a:buNone/>
            </a:pPr>
            <a:endParaRPr lang="en-US" sz="2200" dirty="0" smtClean="0"/>
          </a:p>
          <a:p>
            <a:pPr marL="114300" indent="0">
              <a:buNone/>
            </a:pPr>
            <a:r>
              <a:rPr lang="en-US" sz="2200" dirty="0" smtClean="0"/>
              <a:t>Lori’s : </a:t>
            </a:r>
            <a:r>
              <a:rPr lang="en-US" sz="2200" dirty="0"/>
              <a:t>105, </a:t>
            </a:r>
            <a:r>
              <a:rPr lang="en-US" sz="2200" dirty="0" smtClean="0"/>
              <a:t>95, 90,  </a:t>
            </a:r>
            <a:r>
              <a:rPr lang="en-US" sz="2200" dirty="0"/>
              <a:t>98, </a:t>
            </a:r>
            <a:r>
              <a:rPr lang="en-US" sz="2200" dirty="0" smtClean="0"/>
              <a:t>110, </a:t>
            </a:r>
            <a:r>
              <a:rPr lang="en-US" sz="2200" dirty="0"/>
              <a:t>104, 108, </a:t>
            </a:r>
            <a:r>
              <a:rPr lang="en-US" sz="2200" dirty="0" smtClean="0"/>
              <a:t>111</a:t>
            </a:r>
            <a:r>
              <a:rPr lang="en-US" sz="2200" dirty="0"/>
              <a:t>, </a:t>
            </a:r>
            <a:r>
              <a:rPr lang="en-US" sz="2200" dirty="0" smtClean="0"/>
              <a:t>110</a:t>
            </a:r>
            <a:r>
              <a:rPr lang="en-US" sz="2200" dirty="0"/>
              <a:t>, 102, </a:t>
            </a:r>
            <a:r>
              <a:rPr lang="en-US" sz="2200" dirty="0" smtClean="0"/>
              <a:t>98, 105, 105, </a:t>
            </a:r>
            <a:r>
              <a:rPr lang="en-US" sz="2200" dirty="0"/>
              <a:t>105, </a:t>
            </a:r>
            <a:r>
              <a:rPr lang="en-US" sz="2200" dirty="0" smtClean="0"/>
              <a:t>115</a:t>
            </a:r>
          </a:p>
          <a:p>
            <a:pPr marL="114300" indent="0">
              <a:buNone/>
            </a:pPr>
            <a:endParaRPr lang="en-US" sz="2200" dirty="0"/>
          </a:p>
          <a:p>
            <a:pPr marL="114300" indent="0">
              <a:buNone/>
            </a:pPr>
            <a:r>
              <a:rPr lang="en-US" sz="2200" i="1" dirty="0"/>
              <a:t>What are the null and alternative hypothesis?</a:t>
            </a:r>
          </a:p>
          <a:p>
            <a:pPr marL="114300" indent="0">
              <a:buNone/>
            </a:pPr>
            <a:r>
              <a:rPr lang="en-US" sz="2200" i="1" dirty="0"/>
              <a:t>Is it a right tailed or a left tailed test?</a:t>
            </a:r>
          </a:p>
          <a:p>
            <a:pPr marL="114300" indent="0">
              <a:buNone/>
            </a:pPr>
            <a:r>
              <a:rPr lang="en-US" sz="2200" i="1" dirty="0" smtClean="0"/>
              <a:t>Is </a:t>
            </a:r>
            <a:r>
              <a:rPr lang="en-US" sz="2200" i="1" dirty="0"/>
              <a:t>it a test of mean, proportion or variance?</a:t>
            </a:r>
          </a:p>
          <a:p>
            <a:pPr marL="114300" indent="0">
              <a:buNone/>
            </a:pPr>
            <a:r>
              <a:rPr lang="en-US" sz="2200" i="1" dirty="0"/>
              <a:t>Which statistical test do you think is appropriate?</a:t>
            </a:r>
          </a:p>
          <a:p>
            <a:pPr marL="114300" indent="0">
              <a:buNone/>
            </a:pPr>
            <a:r>
              <a:rPr lang="en-US" dirty="0" smtClean="0"/>
              <a:t> </a:t>
            </a:r>
            <a:endParaRPr lang="en-US" dirty="0"/>
          </a:p>
        </p:txBody>
      </p:sp>
    </p:spTree>
    <p:extLst>
      <p:ext uri="{BB962C8B-B14F-4D97-AF65-F5344CB8AC3E}">
        <p14:creationId xmlns:p14="http://schemas.microsoft.com/office/powerpoint/2010/main" val="384684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706582" y="623455"/>
                <a:ext cx="11152910" cy="5971310"/>
              </a:xfrm>
            </p:spPr>
            <p:txBody>
              <a:bodyPr>
                <a:normAutofit fontScale="77500" lnSpcReduction="20000"/>
              </a:bodyPr>
              <a:lstStyle/>
              <a:p>
                <a:pPr marL="114300" indent="0">
                  <a:buNone/>
                </a:pPr>
                <a:r>
                  <a:rPr lang="en-US" dirty="0" smtClean="0"/>
                  <a:t>Pop: m1, v1 = 100, </a:t>
                </a:r>
                <a:r>
                  <a:rPr lang="en-US" dirty="0"/>
                  <a:t>16.11</a:t>
                </a:r>
              </a:p>
              <a:p>
                <a:pPr marL="114300" indent="0">
                  <a:buNone/>
                </a:pPr>
                <a:r>
                  <a:rPr lang="en-US" dirty="0" smtClean="0"/>
                  <a:t>Lori’s: m2, v2 = 104.06, </a:t>
                </a:r>
                <a:r>
                  <a:rPr lang="en-US" dirty="0"/>
                  <a:t>40.99</a:t>
                </a:r>
              </a:p>
              <a:p>
                <a:pPr marL="114300" indent="0">
                  <a:buNone/>
                </a:pPr>
                <a:r>
                  <a:rPr lang="en-US" dirty="0" smtClean="0"/>
                  <a:t>N = 15</a:t>
                </a:r>
              </a:p>
              <a:p>
                <a:pPr marL="114300" indent="0">
                  <a:buNone/>
                </a:pPr>
                <a:r>
                  <a:rPr lang="en-US" dirty="0" err="1" smtClean="0"/>
                  <a:t>Dof</a:t>
                </a:r>
                <a:r>
                  <a:rPr lang="en-US" dirty="0" smtClean="0"/>
                  <a:t> = 15 – 1 = 14</a:t>
                </a:r>
              </a:p>
              <a:p>
                <a:pPr marL="114300" indent="0">
                  <a:buNone/>
                </a:pPr>
                <a:endParaRPr lang="en-US" dirty="0" smtClean="0"/>
              </a:p>
              <a:p>
                <a:pPr marL="114300" indent="0">
                  <a:buNone/>
                </a:pPr>
                <a:r>
                  <a:rPr lang="en-US" dirty="0" smtClean="0"/>
                  <a:t>Ho</a:t>
                </a:r>
                <a:r>
                  <a:rPr lang="en-US" dirty="0"/>
                  <a:t>: </a:t>
                </a:r>
                <a:r>
                  <a:rPr lang="en-US" dirty="0" smtClean="0"/>
                  <a:t>v2 = v1 </a:t>
                </a:r>
                <a:r>
                  <a:rPr lang="en-US" dirty="0"/>
                  <a:t>( </a:t>
                </a:r>
                <a:r>
                  <a:rPr lang="en-US" dirty="0" smtClean="0"/>
                  <a:t>variance in income of Lori’s is same as the population)</a:t>
                </a:r>
                <a:endParaRPr lang="en-US" dirty="0"/>
              </a:p>
              <a:p>
                <a:pPr marL="114300" indent="0">
                  <a:buNone/>
                </a:pPr>
                <a:r>
                  <a:rPr lang="en-US" dirty="0"/>
                  <a:t>Ha: </a:t>
                </a:r>
                <a:r>
                  <a:rPr lang="en-US" dirty="0" smtClean="0"/>
                  <a:t>v2 &gt; v1</a:t>
                </a:r>
                <a:r>
                  <a:rPr lang="en-IN" dirty="0" smtClean="0"/>
                  <a:t> (</a:t>
                </a:r>
                <a:r>
                  <a:rPr lang="en-US" dirty="0"/>
                  <a:t>variance in income </a:t>
                </a:r>
                <a:r>
                  <a:rPr lang="en-US" dirty="0" smtClean="0"/>
                  <a:t>of Lori’s is higher than the population)</a:t>
                </a:r>
                <a:endParaRPr lang="en-US" dirty="0"/>
              </a:p>
              <a:p>
                <a:pPr marL="114300" indent="0">
                  <a:buNone/>
                </a:pPr>
                <a:endParaRPr lang="en-US" dirty="0" smtClean="0"/>
              </a:p>
              <a:p>
                <a:pPr marL="114300" indent="0">
                  <a:buNone/>
                </a:pPr>
                <a:r>
                  <a:rPr lang="en-US" dirty="0" smtClean="0"/>
                  <a:t>alpha </a:t>
                </a:r>
                <a:r>
                  <a:rPr lang="en-US" dirty="0"/>
                  <a:t>= </a:t>
                </a:r>
                <a:r>
                  <a:rPr lang="en-US" dirty="0" smtClean="0"/>
                  <a:t>0.05</a:t>
                </a:r>
              </a:p>
              <a:p>
                <a:pPr marL="114300" indent="0">
                  <a:buNone/>
                </a:pPr>
                <a:r>
                  <a:rPr lang="en-US" dirty="0" err="1" smtClean="0"/>
                  <a:t>Chi_critical</a:t>
                </a:r>
                <a:r>
                  <a:rPr lang="en-US" dirty="0" smtClean="0"/>
                  <a:t> = 23.68  ( any value beyond 23.68 falls in the rejection region)</a:t>
                </a:r>
              </a:p>
              <a:p>
                <a:pPr marL="114300" indent="0" algn="ctr">
                  <a:buNone/>
                </a:pPr>
                <a:r>
                  <a:rPr lang="en-US" dirty="0" err="1" smtClean="0"/>
                  <a:t>Chi_statistic</a:t>
                </a:r>
                <a:r>
                  <a:rPr lang="en-US" dirty="0" smtClean="0"/>
                  <a:t> =&gt;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𝑑𝑜𝑓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r>
                          <a:rPr lang="en-US" b="0" i="1" smtClean="0">
                            <a:latin typeface="Cambria Math" panose="02040503050406030204" pitchFamily="18" charset="0"/>
                          </a:rPr>
                          <m:t>2</m:t>
                        </m:r>
                      </m:num>
                      <m:den>
                        <m:r>
                          <a:rPr lang="en-US" b="0" i="1" smtClean="0">
                            <a:latin typeface="Cambria Math" panose="02040503050406030204" pitchFamily="18" charset="0"/>
                          </a:rPr>
                          <m:t>𝑣</m:t>
                        </m:r>
                        <m:r>
                          <a:rPr lang="en-US" b="0" i="1" smtClean="0">
                            <a:latin typeface="Cambria Math" panose="02040503050406030204" pitchFamily="18" charset="0"/>
                          </a:rPr>
                          <m:t>1</m:t>
                        </m:r>
                      </m:den>
                    </m:f>
                    <m:r>
                      <a:rPr lang="en-US" b="0" i="1" smtClean="0">
                        <a:latin typeface="Cambria Math" panose="02040503050406030204" pitchFamily="18" charset="0"/>
                      </a:rPr>
                      <m:t>)</m:t>
                    </m:r>
                  </m:oMath>
                </a14:m>
                <a:r>
                  <a:rPr lang="en-IN" dirty="0" smtClean="0"/>
                  <a:t> </a:t>
                </a:r>
              </a:p>
              <a:p>
                <a:pPr marL="11430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IN" dirty="0" smtClean="0"/>
                  <a:t> = 35.62</a:t>
                </a:r>
              </a:p>
              <a:p>
                <a:pPr marL="11430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IN" dirty="0" smtClean="0"/>
                  <a:t> &gt; 23.68</a:t>
                </a:r>
              </a:p>
              <a:p>
                <a:pPr marL="114300" indent="0" algn="ctr">
                  <a:buNone/>
                </a:pPr>
                <a:endParaRPr lang="en-IN" dirty="0" smtClean="0"/>
              </a:p>
              <a:p>
                <a:pPr marL="114300" indent="0">
                  <a:buNone/>
                </a:pPr>
                <a:r>
                  <a:rPr lang="en-US" i="1" dirty="0"/>
                  <a:t>It is well </a:t>
                </a:r>
                <a:r>
                  <a:rPr lang="en-US" i="1" dirty="0" smtClean="0"/>
                  <a:t>beyond </a:t>
                </a:r>
                <a:r>
                  <a:rPr lang="en-US" i="1" dirty="0"/>
                  <a:t>the critical </a:t>
                </a:r>
                <a:r>
                  <a:rPr lang="en-US" i="1" dirty="0" smtClean="0"/>
                  <a:t>value. The variation in income of blue collar workers at Lori’s is significantly higher than the population variance.</a:t>
                </a:r>
                <a:endParaRPr lang="en-IN" i="1" dirty="0"/>
              </a:p>
              <a:p>
                <a:pPr marL="114300" indent="0">
                  <a:buNone/>
                </a:pPr>
                <a:endParaRPr lang="en-IN" dirty="0" smtClean="0"/>
              </a:p>
              <a:p>
                <a:pPr marL="114300" indent="0">
                  <a:buNone/>
                </a:pPr>
                <a:endParaRPr lang="en-IN"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706582" y="623455"/>
                <a:ext cx="11152910" cy="5971310"/>
              </a:xfrm>
              <a:blipFill>
                <a:blip r:embed="rId2"/>
                <a:stretch>
                  <a:fillRect b="-306"/>
                </a:stretch>
              </a:blipFill>
            </p:spPr>
            <p:txBody>
              <a:bodyPr/>
              <a:lstStyle/>
              <a:p>
                <a:r>
                  <a:rPr lang="en-IN">
                    <a:noFill/>
                  </a:rPr>
                  <a:t> </a:t>
                </a:r>
              </a:p>
            </p:txBody>
          </p:sp>
        </mc:Fallback>
      </mc:AlternateContent>
    </p:spTree>
    <p:extLst>
      <p:ext uri="{BB962C8B-B14F-4D97-AF65-F5344CB8AC3E}">
        <p14:creationId xmlns:p14="http://schemas.microsoft.com/office/powerpoint/2010/main" val="147693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1"/>
        <p:cNvGrpSpPr/>
        <p:nvPr/>
      </p:nvGrpSpPr>
      <p:grpSpPr>
        <a:xfrm>
          <a:off x="0" y="0"/>
          <a:ext cx="0" cy="0"/>
          <a:chOff x="0" y="0"/>
          <a:chExt cx="0" cy="0"/>
        </a:xfrm>
      </p:grpSpPr>
      <p:sp>
        <p:nvSpPr>
          <p:cNvPr id="562" name="Google Shape;562;p37"/>
          <p:cNvSpPr txBox="1">
            <a:spLocks noGrp="1"/>
          </p:cNvSpPr>
          <p:nvPr>
            <p:ph type="title"/>
          </p:nvPr>
        </p:nvSpPr>
        <p:spPr>
          <a:xfrm>
            <a:off x="481013" y="106363"/>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dirty="0">
                <a:latin typeface="Times New Roman"/>
                <a:ea typeface="Times New Roman"/>
                <a:cs typeface="Times New Roman"/>
                <a:sym typeface="Times New Roman"/>
              </a:rPr>
              <a:t>Chi square test of variance</a:t>
            </a:r>
            <a:endParaRPr sz="2000" b="1" i="1" dirty="0">
              <a:latin typeface="Times New Roman"/>
              <a:ea typeface="Times New Roman"/>
              <a:cs typeface="Times New Roman"/>
              <a:sym typeface="Times New Roman"/>
            </a:endParaRPr>
          </a:p>
        </p:txBody>
      </p:sp>
      <p:sp>
        <p:nvSpPr>
          <p:cNvPr id="563" name="Google Shape;563;p37"/>
          <p:cNvSpPr txBox="1">
            <a:spLocks noGrp="1"/>
          </p:cNvSpPr>
          <p:nvPr>
            <p:ph type="body" idx="1"/>
          </p:nvPr>
        </p:nvSpPr>
        <p:spPr>
          <a:xfrm>
            <a:off x="469900" y="1020763"/>
            <a:ext cx="111252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means, they follow a normal distribution.</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When we take many samples of the same size from a normal population and find the sample variances, they DO NOT follow a normal distribution; instead they follow a </a:t>
            </a:r>
            <a:r>
              <a:rPr lang="en-US" sz="1800" b="1">
                <a:latin typeface="Times New Roman"/>
                <a:ea typeface="Times New Roman"/>
                <a:cs typeface="Times New Roman"/>
                <a:sym typeface="Times New Roman"/>
              </a:rPr>
              <a:t>chi-square (χ</a:t>
            </a:r>
            <a:r>
              <a:rPr lang="en-US" sz="1800" b="1" baseline="30000">
                <a:latin typeface="Times New Roman"/>
                <a:ea typeface="Times New Roman"/>
                <a:cs typeface="Times New Roman"/>
                <a:sym typeface="Times New Roman"/>
              </a:rPr>
              <a:t>2</a:t>
            </a:r>
            <a:r>
              <a:rPr lang="en-US" sz="1800" b="1">
                <a:latin typeface="Times New Roman"/>
                <a:ea typeface="Times New Roman"/>
                <a:cs typeface="Times New Roman"/>
                <a:sym typeface="Times New Roman"/>
              </a:rPr>
              <a:t>) distribution  </a:t>
            </a:r>
            <a:r>
              <a:rPr lang="en-US" sz="1800">
                <a:latin typeface="Times New Roman"/>
                <a:ea typeface="Times New Roman"/>
                <a:cs typeface="Times New Roman"/>
                <a:sym typeface="Times New Roman"/>
              </a:rPr>
              <a:t>, which is dependent on the degrees of freedom.</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Area under the curve is always 1.</a:t>
            </a:r>
            <a:endParaRPr/>
          </a:p>
          <a:p>
            <a:pPr marL="342900" lvl="0" indent="-285750" algn="just" rtl="0">
              <a:lnSpc>
                <a:spcPct val="10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Cumulative Probability runs from right to left; 1 is towards the left end, while 0 is towards the right.</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pic>
        <p:nvPicPr>
          <p:cNvPr id="564" name="Google Shape;564;p37"/>
          <p:cNvPicPr preferRelativeResize="0"/>
          <p:nvPr/>
        </p:nvPicPr>
        <p:blipFill rotWithShape="1">
          <a:blip r:embed="rId4">
            <a:alphaModFix/>
          </a:blip>
          <a:srcRect/>
          <a:stretch/>
        </p:blipFill>
        <p:spPr>
          <a:xfrm>
            <a:off x="762000" y="3200400"/>
            <a:ext cx="2514600" cy="1552575"/>
          </a:xfrm>
          <a:prstGeom prst="rect">
            <a:avLst/>
          </a:prstGeom>
          <a:noFill/>
          <a:ln>
            <a:noFill/>
          </a:ln>
        </p:spPr>
      </p:pic>
      <p:pic>
        <p:nvPicPr>
          <p:cNvPr id="565" name="Google Shape;565;p37"/>
          <p:cNvPicPr preferRelativeResize="0"/>
          <p:nvPr/>
        </p:nvPicPr>
        <p:blipFill rotWithShape="1">
          <a:blip r:embed="rId5">
            <a:alphaModFix/>
          </a:blip>
          <a:srcRect/>
          <a:stretch/>
        </p:blipFill>
        <p:spPr>
          <a:xfrm>
            <a:off x="4495800" y="3200400"/>
            <a:ext cx="2514600" cy="1543050"/>
          </a:xfrm>
          <a:prstGeom prst="rect">
            <a:avLst/>
          </a:prstGeom>
          <a:noFill/>
          <a:ln>
            <a:noFill/>
          </a:ln>
        </p:spPr>
      </p:pic>
      <p:sp>
        <p:nvSpPr>
          <p:cNvPr id="566" name="Google Shape;566;p37" descr="Image result for chi square distribution 95%"/>
          <p:cNvSpPr/>
          <p:nvPr/>
        </p:nvSpPr>
        <p:spPr>
          <a:xfrm>
            <a:off x="4152900" y="2405063"/>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67" name="Google Shape;567;p37"/>
          <p:cNvPicPr preferRelativeResize="0"/>
          <p:nvPr/>
        </p:nvPicPr>
        <p:blipFill rotWithShape="1">
          <a:blip r:embed="rId6">
            <a:alphaModFix/>
          </a:blip>
          <a:srcRect/>
          <a:stretch/>
        </p:blipFill>
        <p:spPr>
          <a:xfrm>
            <a:off x="7677150" y="3079750"/>
            <a:ext cx="3389313" cy="1785938"/>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smtClean="0"/>
              <a:t>Topics</a:t>
            </a:r>
            <a:r>
              <a:rPr lang="en-US" dirty="0" smtClean="0"/>
              <a:t> </a:t>
            </a:r>
            <a:r>
              <a:rPr lang="en-US" sz="4000" dirty="0" smtClean="0"/>
              <a:t>covered</a:t>
            </a:r>
            <a:r>
              <a:rPr lang="en-US" dirty="0" smtClean="0"/>
              <a:t> </a:t>
            </a:r>
            <a:r>
              <a:rPr lang="en-US" sz="4000" dirty="0" smtClean="0"/>
              <a:t>in</a:t>
            </a:r>
            <a:r>
              <a:rPr lang="en-US" dirty="0" smtClean="0"/>
              <a:t> </a:t>
            </a:r>
            <a:r>
              <a:rPr lang="en-US" sz="4000" dirty="0" smtClean="0"/>
              <a:t>Week</a:t>
            </a:r>
            <a:r>
              <a:rPr lang="en-US" dirty="0" smtClean="0"/>
              <a:t> </a:t>
            </a:r>
            <a:r>
              <a:rPr lang="en-US" sz="4000" dirty="0" smtClean="0"/>
              <a:t>3</a:t>
            </a:r>
            <a:endParaRPr dirty="0"/>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fontAlgn="base"/>
            <a:r>
              <a:rPr lang="en-US" dirty="0" smtClean="0"/>
              <a:t>Sampling distribution</a:t>
            </a:r>
          </a:p>
          <a:p>
            <a:pPr fontAlgn="base"/>
            <a:r>
              <a:rPr lang="en-US" dirty="0" smtClean="0"/>
              <a:t>Central Limit Theorem</a:t>
            </a:r>
          </a:p>
          <a:p>
            <a:pPr fontAlgn="base"/>
            <a:r>
              <a:rPr lang="en-US" dirty="0" smtClean="0"/>
              <a:t>Confidence intervals</a:t>
            </a:r>
          </a:p>
          <a:p>
            <a:pPr fontAlgn="base"/>
            <a:r>
              <a:rPr lang="en-US" dirty="0" smtClean="0"/>
              <a:t>Hypothesis Formulation</a:t>
            </a:r>
          </a:p>
          <a:p>
            <a:pPr fontAlgn="base"/>
            <a:r>
              <a:rPr lang="en-US" dirty="0" smtClean="0"/>
              <a:t>Null and Alternative Hypothesis</a:t>
            </a:r>
          </a:p>
          <a:p>
            <a:pPr fontAlgn="base"/>
            <a:r>
              <a:rPr lang="en-US" dirty="0" smtClean="0"/>
              <a:t>Type I and Type II Errors</a:t>
            </a:r>
          </a:p>
          <a:p>
            <a:pPr fontAlgn="base"/>
            <a:r>
              <a:rPr lang="en-US" dirty="0" smtClean="0"/>
              <a:t>Hypothesis Testing</a:t>
            </a:r>
          </a:p>
          <a:p>
            <a:pPr lvl="1" fontAlgn="base"/>
            <a:r>
              <a:rPr lang="en-US" dirty="0" smtClean="0"/>
              <a:t>One tailed v/s two tailed test</a:t>
            </a:r>
          </a:p>
          <a:p>
            <a:pPr lvl="1" fontAlgn="base"/>
            <a:r>
              <a:rPr lang="en-US" dirty="0" smtClean="0"/>
              <a:t>Test of mean</a:t>
            </a:r>
          </a:p>
          <a:p>
            <a:pPr lvl="1" fontAlgn="base"/>
            <a:r>
              <a:rPr lang="en-US" dirty="0" smtClean="0"/>
              <a:t>Test of proportion</a:t>
            </a:r>
          </a:p>
          <a:p>
            <a:pPr lvl="1" fontAlgn="base"/>
            <a:r>
              <a:rPr lang="en-US" dirty="0" smtClean="0"/>
              <a:t>Test of variance</a:t>
            </a:r>
          </a:p>
          <a:p>
            <a:pPr lvl="1" fontAlgn="base"/>
            <a:r>
              <a:rPr lang="en-US" dirty="0" smtClean="0"/>
              <a:t>One way ANOVA</a:t>
            </a:r>
          </a:p>
          <a:p>
            <a:pPr fontAlgn="base"/>
            <a:r>
              <a:rPr lang="en-US" dirty="0" smtClean="0"/>
              <a:t>Hands-on exercises</a:t>
            </a:r>
            <a:endParaRPr dirty="0" smtClean="0"/>
          </a:p>
          <a:p>
            <a:pPr marL="228600" lvl="0" indent="-50800" algn="l" rtl="0">
              <a:lnSpc>
                <a:spcPct val="90000"/>
              </a:lnSpc>
              <a:spcBef>
                <a:spcPts val="1000"/>
              </a:spcBef>
              <a:spcAft>
                <a:spcPts val="0"/>
              </a:spcAft>
              <a:buClr>
                <a:schemeClr val="dk1"/>
              </a:buClr>
              <a:buSzPts val="2800"/>
              <a:buNone/>
            </a:pPr>
            <a:endParaRPr dirty="0" smtClean="0"/>
          </a:p>
          <a:p>
            <a:pPr marL="228600" lvl="0" indent="-50800" algn="l" rtl="0">
              <a:lnSpc>
                <a:spcPct val="90000"/>
              </a:lnSpc>
              <a:spcBef>
                <a:spcPts val="1000"/>
              </a:spcBef>
              <a:spcAft>
                <a:spcPts val="0"/>
              </a:spcAft>
              <a:buClr>
                <a:schemeClr val="dk1"/>
              </a:buClr>
              <a:buSzPts val="2800"/>
              <a:buNone/>
            </a:pPr>
            <a:endParaRPr dirty="0" smtClean="0"/>
          </a:p>
          <a:p>
            <a:pPr marL="228600" lvl="0" indent="-50800" algn="l" rtl="0">
              <a:lnSpc>
                <a:spcPct val="90000"/>
              </a:lnSpc>
              <a:spcBef>
                <a:spcPts val="1000"/>
              </a:spcBef>
              <a:spcAft>
                <a:spcPts val="0"/>
              </a:spcAft>
              <a:buClr>
                <a:schemeClr val="dk1"/>
              </a:buClr>
              <a:buSzPts val="2800"/>
              <a:buNone/>
            </a:pPr>
            <a:endParaRPr dirty="0" smtClean="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1520959249"/>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72" name="Google Shape;572;p38"/>
          <p:cNvSpPr txBox="1">
            <a:spLocks noGrp="1"/>
          </p:cNvSpPr>
          <p:nvPr>
            <p:ph type="title"/>
          </p:nvPr>
        </p:nvSpPr>
        <p:spPr>
          <a:xfrm>
            <a:off x="481013" y="106363"/>
            <a:ext cx="109728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Chi square test of variance</a:t>
            </a:r>
            <a:endParaRPr sz="2000" b="1" i="1">
              <a:latin typeface="Times New Roman"/>
              <a:ea typeface="Times New Roman"/>
              <a:cs typeface="Times New Roman"/>
              <a:sym typeface="Times New Roman"/>
            </a:endParaRPr>
          </a:p>
        </p:txBody>
      </p:sp>
      <p:sp>
        <p:nvSpPr>
          <p:cNvPr id="573" name="Google Shape;573;p38"/>
          <p:cNvSpPr txBox="1">
            <a:spLocks noGrp="1"/>
          </p:cNvSpPr>
          <p:nvPr>
            <p:ph type="body" idx="1"/>
          </p:nvPr>
        </p:nvSpPr>
        <p:spPr>
          <a:xfrm>
            <a:off x="469900" y="1020763"/>
            <a:ext cx="111252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b="1">
                <a:latin typeface="Times New Roman"/>
                <a:ea typeface="Times New Roman"/>
                <a:cs typeface="Times New Roman"/>
                <a:sym typeface="Times New Roman"/>
              </a:rPr>
              <a:t>Chi-square (χ</a:t>
            </a:r>
            <a:r>
              <a:rPr lang="en-US" sz="1800" b="1" baseline="30000">
                <a:latin typeface="Times New Roman"/>
                <a:ea typeface="Times New Roman"/>
                <a:cs typeface="Times New Roman"/>
                <a:sym typeface="Times New Roman"/>
              </a:rPr>
              <a:t>2</a:t>
            </a: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test compares the population variance, with the hypothesized variance.</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χ</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a:t>
            </a:r>
            <a:r>
              <a:rPr lang="en-US" sz="1800" u="sng">
                <a:latin typeface="Times New Roman"/>
                <a:ea typeface="Times New Roman"/>
                <a:cs typeface="Times New Roman"/>
                <a:sym typeface="Times New Roman"/>
              </a:rPr>
              <a:t>(n-1) s</a:t>
            </a:r>
            <a:r>
              <a:rPr lang="en-US" sz="1800" u="sng" baseline="30000">
                <a:latin typeface="Times New Roman"/>
                <a:ea typeface="Times New Roman"/>
                <a:cs typeface="Times New Roman"/>
                <a:sym typeface="Times New Roman"/>
              </a:rPr>
              <a:t>2</a:t>
            </a:r>
            <a:r>
              <a:rPr lang="en-US" sz="1800" baseline="30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where, n = sample size</a:t>
            </a:r>
            <a:endParaRPr sz="1800" u="sng"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          σ</a:t>
            </a:r>
            <a:r>
              <a:rPr lang="en-US" sz="1800" baseline="30000">
                <a:latin typeface="Times New Roman"/>
                <a:ea typeface="Times New Roman"/>
                <a:cs typeface="Times New Roman"/>
                <a:sym typeface="Times New Roman"/>
              </a:rPr>
              <a:t>2		</a:t>
            </a:r>
            <a:r>
              <a:rPr lang="en-US" sz="1800">
                <a:latin typeface="Times New Roman"/>
                <a:ea typeface="Times New Roman"/>
                <a:cs typeface="Times New Roman"/>
                <a:sym typeface="Times New Roman"/>
              </a:rPr>
              <a:t>            s</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sample variance and σ</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 population variance (which we wish to test)</a:t>
            </a:r>
            <a:endParaRPr/>
          </a:p>
          <a:p>
            <a:pPr marL="57150" lvl="0" indent="0" algn="just" rtl="0">
              <a:lnSpc>
                <a:spcPct val="100000"/>
              </a:lnSpc>
              <a:spcBef>
                <a:spcPts val="360"/>
              </a:spcBef>
              <a:spcAft>
                <a:spcPts val="0"/>
              </a:spcAft>
              <a:buClr>
                <a:schemeClr val="dk1"/>
              </a:buClr>
              <a:buSzPts val="1800"/>
              <a:buFont typeface="Arial"/>
              <a:buNone/>
            </a:pPr>
            <a:endParaRPr sz="1800"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baseline="300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At α = 0.05 and n = 5 (df = 4)</a:t>
            </a:r>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a:latin typeface="Times New Roman"/>
                <a:ea typeface="Times New Roman"/>
                <a:cs typeface="Times New Roman"/>
                <a:sym typeface="Times New Roman"/>
              </a:rPr>
              <a:t>p-value</a:t>
            </a:r>
            <a:r>
              <a:rPr lang="en-US" sz="1800">
                <a:latin typeface="Times New Roman"/>
                <a:ea typeface="Times New Roman"/>
                <a:cs typeface="Times New Roman"/>
                <a:sym typeface="Times New Roman"/>
              </a:rPr>
              <a:t>: How much of the area is above the test-statistic? </a:t>
            </a:r>
            <a:r>
              <a:rPr lang="en-US" sz="1800" i="1">
                <a:latin typeface="Times New Roman"/>
                <a:ea typeface="Times New Roman"/>
                <a:cs typeface="Times New Roman"/>
                <a:sym typeface="Times New Roman"/>
              </a:rPr>
              <a:t>(Does test statistic fall in the rejection region?)</a:t>
            </a: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a:latin typeface="Times New Roman"/>
                <a:ea typeface="Times New Roman"/>
                <a:cs typeface="Times New Roman"/>
                <a:sym typeface="Times New Roman"/>
              </a:rPr>
              <a:t>If it is less than the specific α, we reject the null hypothesis		</a:t>
            </a:r>
            <a:endParaRPr sz="180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a:latin typeface="Times New Roman"/>
              <a:ea typeface="Times New Roman"/>
              <a:cs typeface="Times New Roman"/>
              <a:sym typeface="Times New Roman"/>
            </a:endParaRPr>
          </a:p>
        </p:txBody>
      </p:sp>
      <p:sp>
        <p:nvSpPr>
          <p:cNvPr id="574" name="Google Shape;574;p38" descr="Image result for chi square distribution 95%"/>
          <p:cNvSpPr/>
          <p:nvPr/>
        </p:nvSpPr>
        <p:spPr>
          <a:xfrm>
            <a:off x="4152900" y="2405063"/>
            <a:ext cx="3886200" cy="204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75" name="Google Shape;575;p38"/>
          <p:cNvPicPr preferRelativeResize="0"/>
          <p:nvPr/>
        </p:nvPicPr>
        <p:blipFill rotWithShape="1">
          <a:blip r:embed="rId4">
            <a:alphaModFix/>
          </a:blip>
          <a:srcRect/>
          <a:stretch/>
        </p:blipFill>
        <p:spPr>
          <a:xfrm>
            <a:off x="541338" y="3200400"/>
            <a:ext cx="3005137" cy="1725613"/>
          </a:xfrm>
          <a:prstGeom prst="rect">
            <a:avLst/>
          </a:prstGeom>
          <a:noFill/>
          <a:ln>
            <a:noFill/>
          </a:ln>
        </p:spPr>
      </p:pic>
      <p:pic>
        <p:nvPicPr>
          <p:cNvPr id="576" name="Google Shape;576;p38"/>
          <p:cNvPicPr preferRelativeResize="0"/>
          <p:nvPr/>
        </p:nvPicPr>
        <p:blipFill rotWithShape="1">
          <a:blip r:embed="rId5">
            <a:alphaModFix/>
          </a:blip>
          <a:srcRect/>
          <a:stretch/>
        </p:blipFill>
        <p:spPr>
          <a:xfrm>
            <a:off x="4165600" y="3200400"/>
            <a:ext cx="2925763" cy="1624013"/>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7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Example 3</a:t>
            </a:r>
            <a:endParaRPr lang="en-IN" sz="2800" dirty="0"/>
          </a:p>
        </p:txBody>
      </p:sp>
      <p:sp>
        <p:nvSpPr>
          <p:cNvPr id="3" name="Text Placeholder 2"/>
          <p:cNvSpPr>
            <a:spLocks noGrp="1"/>
          </p:cNvSpPr>
          <p:nvPr>
            <p:ph type="body" idx="1"/>
          </p:nvPr>
        </p:nvSpPr>
        <p:spPr>
          <a:xfrm>
            <a:off x="838200" y="1534679"/>
            <a:ext cx="10515600" cy="4351338"/>
          </a:xfrm>
        </p:spPr>
        <p:txBody>
          <a:bodyPr>
            <a:normAutofit/>
          </a:bodyPr>
          <a:lstStyle/>
          <a:p>
            <a:pPr marL="114300" indent="0">
              <a:buNone/>
            </a:pPr>
            <a:r>
              <a:rPr lang="en-US" dirty="0" smtClean="0"/>
              <a:t>Three groups of samples of factory emissions of different plants of the same company were collected. The score is computed based on the composition of the emissions. We want to find out if there is any inconsistency or difference across the three groups.</a:t>
            </a:r>
          </a:p>
          <a:p>
            <a:pPr marL="114300" indent="0">
              <a:buNone/>
            </a:pPr>
            <a:endParaRPr lang="en-US" dirty="0" smtClean="0"/>
          </a:p>
          <a:p>
            <a:pPr marL="114300" indent="0">
              <a:buNone/>
            </a:pPr>
            <a:r>
              <a:rPr lang="en-IN" dirty="0" smtClean="0"/>
              <a:t>A </a:t>
            </a:r>
            <a:r>
              <a:rPr lang="en-IN" dirty="0"/>
              <a:t>= </a:t>
            </a:r>
            <a:r>
              <a:rPr lang="en-IN" dirty="0" smtClean="0"/>
              <a:t>57,56,58,58,56,59,56,55,53,54,53,42,44,34,54,54,34,64,84,24</a:t>
            </a:r>
            <a:endParaRPr lang="en-IN" dirty="0"/>
          </a:p>
          <a:p>
            <a:pPr marL="114300" indent="0">
              <a:buNone/>
            </a:pPr>
            <a:r>
              <a:rPr lang="en-IN" dirty="0" smtClean="0"/>
              <a:t>B </a:t>
            </a:r>
            <a:r>
              <a:rPr lang="en-IN" dirty="0"/>
              <a:t>= </a:t>
            </a:r>
            <a:r>
              <a:rPr lang="en-IN" dirty="0" smtClean="0"/>
              <a:t>49,47,49,47,49,47,49,46,45,46,41,42,41,42,42,42,14,14,34</a:t>
            </a:r>
            <a:endParaRPr lang="en-IN" dirty="0"/>
          </a:p>
          <a:p>
            <a:pPr marL="114300" indent="0">
              <a:buNone/>
            </a:pPr>
            <a:r>
              <a:rPr lang="en-IN" dirty="0" smtClean="0"/>
              <a:t>C </a:t>
            </a:r>
            <a:r>
              <a:rPr lang="en-IN" dirty="0"/>
              <a:t>= </a:t>
            </a:r>
            <a:r>
              <a:rPr lang="en-IN" dirty="0" smtClean="0"/>
              <a:t>49,48,46,46,49,46,45,55,61,45,45,45,49,54,44,74,54,84,39</a:t>
            </a:r>
            <a:endParaRPr lang="en-IN" dirty="0"/>
          </a:p>
        </p:txBody>
      </p:sp>
    </p:spTree>
    <p:extLst>
      <p:ext uri="{BB962C8B-B14F-4D97-AF65-F5344CB8AC3E}">
        <p14:creationId xmlns:p14="http://schemas.microsoft.com/office/powerpoint/2010/main" val="341767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9"/>
        <p:cNvGrpSpPr/>
        <p:nvPr/>
      </p:nvGrpSpPr>
      <p:grpSpPr>
        <a:xfrm>
          <a:off x="0" y="0"/>
          <a:ext cx="0" cy="0"/>
          <a:chOff x="0" y="0"/>
          <a:chExt cx="0" cy="0"/>
        </a:xfrm>
      </p:grpSpPr>
      <p:sp>
        <p:nvSpPr>
          <p:cNvPr id="630" name="Google Shape;630;p4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640"/>
              </a:spcBef>
              <a:spcAft>
                <a:spcPts val="0"/>
              </a:spcAft>
              <a:buSzPts val="1400"/>
              <a:buNone/>
            </a:pPr>
            <a:endParaRPr sz="3200" dirty="0">
              <a:latin typeface="Candara"/>
              <a:ea typeface="Candara"/>
              <a:cs typeface="Candara"/>
              <a:sym typeface="Candara"/>
            </a:endParaRPr>
          </a:p>
          <a:p>
            <a:pPr marL="0" lvl="0" indent="0" algn="l" rtl="0">
              <a:lnSpc>
                <a:spcPct val="100000"/>
              </a:lnSpc>
              <a:spcBef>
                <a:spcPts val="640"/>
              </a:spcBef>
              <a:spcAft>
                <a:spcPts val="0"/>
              </a:spcAft>
              <a:buClr>
                <a:schemeClr val="dk1"/>
              </a:buClr>
              <a:buSzPts val="1100"/>
              <a:buFont typeface="Arial"/>
              <a:buNone/>
            </a:pPr>
            <a:r>
              <a:rPr lang="en-US" sz="3200" dirty="0">
                <a:latin typeface="Times New Roman"/>
                <a:ea typeface="Times New Roman"/>
                <a:cs typeface="Times New Roman"/>
                <a:sym typeface="Times New Roman"/>
              </a:rPr>
              <a:t>Hypothesis of One-Way ANOVA</a:t>
            </a:r>
            <a:endParaRPr sz="32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3200" dirty="0">
              <a:latin typeface="Candara"/>
              <a:ea typeface="Candara"/>
              <a:cs typeface="Candara"/>
              <a:sym typeface="Candara"/>
            </a:endParaRPr>
          </a:p>
        </p:txBody>
      </p:sp>
      <p:sp>
        <p:nvSpPr>
          <p:cNvPr id="631" name="Google Shape;631;p4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8100" lvl="0" indent="0" algn="l" rtl="0">
              <a:lnSpc>
                <a:spcPct val="100000"/>
              </a:lnSpc>
              <a:spcBef>
                <a:spcPts val="640"/>
              </a:spcBef>
              <a:spcAft>
                <a:spcPts val="0"/>
              </a:spcAft>
              <a:buSzPts val="3000"/>
              <a:buNone/>
            </a:pPr>
            <a:r>
              <a:rPr lang="en-US" sz="3000" dirty="0">
                <a:latin typeface="Times New Roman"/>
                <a:ea typeface="Times New Roman"/>
                <a:cs typeface="Times New Roman"/>
                <a:sym typeface="Times New Roman"/>
              </a:rPr>
              <a:t>H</a:t>
            </a:r>
            <a:r>
              <a:rPr lang="en-US" sz="3000" baseline="-25000" dirty="0">
                <a:latin typeface="Times New Roman"/>
                <a:ea typeface="Times New Roman"/>
                <a:cs typeface="Times New Roman"/>
                <a:sym typeface="Times New Roman"/>
              </a:rPr>
              <a:t>0 </a:t>
            </a:r>
            <a:r>
              <a:rPr lang="en-US" sz="3000" dirty="0">
                <a:latin typeface="Times New Roman"/>
                <a:ea typeface="Times New Roman"/>
                <a:cs typeface="Times New Roman"/>
                <a:sym typeface="Times New Roman"/>
              </a:rPr>
              <a:t>: µ</a:t>
            </a:r>
            <a:r>
              <a:rPr lang="en-US" sz="3000" baseline="-25000" dirty="0">
                <a:latin typeface="Times New Roman"/>
                <a:ea typeface="Times New Roman"/>
                <a:cs typeface="Times New Roman"/>
                <a:sym typeface="Times New Roman"/>
              </a:rPr>
              <a:t>1</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2</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3</a:t>
            </a:r>
            <a:r>
              <a:rPr lang="en-US" sz="3000" dirty="0">
                <a:latin typeface="Times New Roman"/>
                <a:ea typeface="Times New Roman"/>
                <a:cs typeface="Times New Roman"/>
                <a:sym typeface="Times New Roman"/>
              </a:rPr>
              <a:t> = µ</a:t>
            </a:r>
            <a:r>
              <a:rPr lang="en-US" sz="3000" baseline="-25000" dirty="0">
                <a:latin typeface="Times New Roman"/>
                <a:ea typeface="Times New Roman"/>
                <a:cs typeface="Times New Roman"/>
                <a:sym typeface="Times New Roman"/>
              </a:rPr>
              <a:t>4</a:t>
            </a:r>
            <a:r>
              <a:rPr lang="en-US" sz="3000" dirty="0">
                <a:latin typeface="Times New Roman"/>
                <a:ea typeface="Times New Roman"/>
                <a:cs typeface="Times New Roman"/>
                <a:sym typeface="Times New Roman"/>
              </a:rPr>
              <a:t> = …= µ</a:t>
            </a:r>
            <a:r>
              <a:rPr lang="en-US" sz="3000" baseline="-25000" dirty="0">
                <a:latin typeface="Times New Roman"/>
                <a:ea typeface="Times New Roman"/>
                <a:cs typeface="Times New Roman"/>
                <a:sym typeface="Times New Roman"/>
              </a:rPr>
              <a:t>k</a:t>
            </a:r>
            <a:endParaRPr sz="3000" baseline="-25000" dirty="0">
              <a:latin typeface="Times New Roman"/>
              <a:ea typeface="Times New Roman"/>
              <a:cs typeface="Times New Roman"/>
              <a:sym typeface="Times New Roman"/>
            </a:endParaRPr>
          </a:p>
          <a:p>
            <a:pPr indent="0">
              <a:lnSpc>
                <a:spcPct val="100000"/>
              </a:lnSpc>
              <a:spcBef>
                <a:spcPts val="640"/>
              </a:spcBef>
              <a:buSzPts val="3200"/>
              <a:buNone/>
            </a:pPr>
            <a:endParaRPr sz="3000" baseline="-25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dirty="0">
                <a:latin typeface="Times New Roman"/>
                <a:ea typeface="Times New Roman"/>
                <a:cs typeface="Times New Roman"/>
                <a:sym typeface="Times New Roman"/>
              </a:rPr>
              <a:t>All population means are equal </a:t>
            </a:r>
            <a:endParaRPr sz="3000" dirty="0">
              <a:latin typeface="Times New Roman"/>
              <a:ea typeface="Times New Roman"/>
              <a:cs typeface="Times New Roman"/>
              <a:sym typeface="Times New Roman"/>
            </a:endParaRPr>
          </a:p>
          <a:p>
            <a:pPr marL="0" indent="0">
              <a:lnSpc>
                <a:spcPct val="100000"/>
              </a:lnSpc>
              <a:spcBef>
                <a:spcPts val="640"/>
              </a:spcBef>
              <a:buSzPts val="3200"/>
              <a:buNone/>
            </a:pPr>
            <a:endParaRPr sz="3000" dirty="0">
              <a:latin typeface="Times New Roman"/>
              <a:ea typeface="Times New Roman"/>
              <a:cs typeface="Times New Roman"/>
              <a:sym typeface="Times New Roman"/>
            </a:endParaRPr>
          </a:p>
          <a:p>
            <a:pPr marL="38100" lvl="0" indent="0" algn="l" rtl="0">
              <a:lnSpc>
                <a:spcPct val="100000"/>
              </a:lnSpc>
              <a:spcBef>
                <a:spcPts val="640"/>
              </a:spcBef>
              <a:spcAft>
                <a:spcPts val="0"/>
              </a:spcAft>
              <a:buSzPts val="3000"/>
              <a:buNone/>
            </a:pPr>
            <a:r>
              <a:rPr lang="en-US" sz="3000" dirty="0" smtClean="0">
                <a:latin typeface="Times New Roman"/>
                <a:ea typeface="Times New Roman"/>
                <a:cs typeface="Times New Roman"/>
                <a:sym typeface="Times New Roman"/>
              </a:rPr>
              <a:t>H</a:t>
            </a:r>
            <a:r>
              <a:rPr lang="en-US" sz="3000" baseline="-25000" dirty="0">
                <a:latin typeface="Times New Roman"/>
                <a:ea typeface="Times New Roman"/>
                <a:cs typeface="Times New Roman"/>
                <a:sym typeface="Times New Roman"/>
              </a:rPr>
              <a:t>a</a:t>
            </a:r>
            <a:r>
              <a:rPr lang="en-US" sz="3000" dirty="0" smtClean="0">
                <a:latin typeface="Times New Roman"/>
                <a:ea typeface="Times New Roman"/>
                <a:cs typeface="Times New Roman"/>
                <a:sym typeface="Times New Roman"/>
              </a:rPr>
              <a:t> </a:t>
            </a:r>
            <a:r>
              <a:rPr lang="en-US" sz="3000" dirty="0">
                <a:latin typeface="Times New Roman"/>
                <a:ea typeface="Times New Roman"/>
                <a:cs typeface="Times New Roman"/>
                <a:sym typeface="Times New Roman"/>
              </a:rPr>
              <a:t>: Not all of the population means are equal</a:t>
            </a:r>
            <a:endParaRPr sz="3000" dirty="0">
              <a:latin typeface="Times New Roman"/>
              <a:ea typeface="Times New Roman"/>
              <a:cs typeface="Times New Roman"/>
              <a:sym typeface="Times New Roman"/>
            </a:endParaRPr>
          </a:p>
          <a:p>
            <a:pPr indent="0">
              <a:lnSpc>
                <a:spcPct val="100000"/>
              </a:lnSpc>
              <a:spcBef>
                <a:spcPts val="640"/>
              </a:spcBef>
              <a:buSzPts val="3200"/>
              <a:buNone/>
            </a:pPr>
            <a:endParaRPr sz="3000" dirty="0">
              <a:latin typeface="Times New Roman"/>
              <a:ea typeface="Times New Roman"/>
              <a:cs typeface="Times New Roman"/>
              <a:sym typeface="Times New Roman"/>
            </a:endParaRPr>
          </a:p>
          <a:p>
            <a:pPr marL="495300" lvl="1" indent="0" algn="l" rtl="0">
              <a:lnSpc>
                <a:spcPct val="100000"/>
              </a:lnSpc>
              <a:spcBef>
                <a:spcPts val="560"/>
              </a:spcBef>
              <a:spcAft>
                <a:spcPts val="0"/>
              </a:spcAft>
              <a:buSzPts val="3000"/>
              <a:buNone/>
            </a:pPr>
            <a:r>
              <a:rPr lang="en-US" sz="3000" dirty="0">
                <a:latin typeface="Times New Roman"/>
                <a:ea typeface="Times New Roman"/>
                <a:cs typeface="Times New Roman"/>
                <a:sym typeface="Times New Roman"/>
              </a:rPr>
              <a:t>For at least one pair, the population means are unequal. </a:t>
            </a:r>
            <a:endParaRPr sz="3000" dirty="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r>
              <a:rPr lang="en-US" sz="3000" dirty="0">
                <a:latin typeface="Times New Roman"/>
                <a:ea typeface="Times New Roman"/>
                <a:cs typeface="Times New Roman"/>
                <a:sym typeface="Times New Roman"/>
              </a:rPr>
              <a:t>	</a:t>
            </a:r>
            <a:endParaRPr sz="3000" dirty="0">
              <a:latin typeface="Times New Roman"/>
              <a:ea typeface="Times New Roman"/>
              <a:cs typeface="Times New Roman"/>
              <a:sym typeface="Times New Roman"/>
            </a:endParaRPr>
          </a:p>
        </p:txBody>
      </p:sp>
    </p:spTree>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63236" y="581891"/>
                <a:ext cx="11242964" cy="6029902"/>
              </a:xfrm>
            </p:spPr>
            <p:txBody>
              <a:bodyPr>
                <a:normAutofit fontScale="85000" lnSpcReduction="20000"/>
              </a:bodyPr>
              <a:lstStyle/>
              <a:p>
                <a:pPr marL="114300" indent="0">
                  <a:buNone/>
                </a:pPr>
                <a:r>
                  <a:rPr lang="en-US" dirty="0" smtClean="0"/>
                  <a:t>Dof(between) = k – 1 = 3 – 1 = 2</a:t>
                </a:r>
              </a:p>
              <a:p>
                <a:pPr marL="114300" indent="0">
                  <a:buNone/>
                </a:pPr>
                <a:r>
                  <a:rPr lang="en-US" dirty="0" err="1" smtClean="0"/>
                  <a:t>Dof</a:t>
                </a:r>
                <a:r>
                  <a:rPr lang="en-US" dirty="0" smtClean="0"/>
                  <a:t>(within) = N – k = 59 – 3 = 56</a:t>
                </a:r>
              </a:p>
              <a:p>
                <a:pPr marL="114300" indent="0">
                  <a:buNone/>
                </a:pPr>
                <a:r>
                  <a:rPr lang="en-US" dirty="0" err="1" smtClean="0"/>
                  <a:t>Dof</a:t>
                </a:r>
                <a:r>
                  <a:rPr lang="en-US" dirty="0" smtClean="0"/>
                  <a:t>(total) = 56 + 2 = 58</a:t>
                </a:r>
              </a:p>
              <a:p>
                <a:pPr marL="114300" indent="0">
                  <a:buNone/>
                </a:pPr>
                <a:r>
                  <a:rPr lang="en-US" dirty="0" smtClean="0"/>
                  <a:t>For the above degrees of freedom, </a:t>
                </a:r>
              </a:p>
              <a:p>
                <a:pPr marL="11430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𝑐𝑟𝑖𝑡𝑖𝑐𝑎𝑙</m:t>
                        </m:r>
                      </m:sub>
                    </m:sSub>
                  </m:oMath>
                </a14:m>
                <a:r>
                  <a:rPr lang="en-IN" dirty="0" smtClean="0"/>
                  <a:t> </a:t>
                </a:r>
                <a:r>
                  <a:rPr lang="en-IN" dirty="0"/>
                  <a:t>= </a:t>
                </a:r>
                <a:r>
                  <a:rPr lang="en-IN" dirty="0" smtClean="0"/>
                  <a:t>3.161 </a:t>
                </a:r>
              </a:p>
              <a:p>
                <a:pPr marL="114300" indent="0">
                  <a:buNone/>
                </a:pPr>
                <a:r>
                  <a:rPr lang="en-US" dirty="0"/>
                  <a:t>Mean(A) = </a:t>
                </a:r>
                <a:r>
                  <a:rPr lang="en-US" dirty="0" smtClean="0"/>
                  <a:t>52.45</a:t>
                </a:r>
              </a:p>
              <a:p>
                <a:pPr marL="114300" indent="0">
                  <a:buNone/>
                </a:pPr>
                <a:r>
                  <a:rPr lang="en-US" dirty="0" smtClean="0"/>
                  <a:t>Mean(B) =  41.36</a:t>
                </a:r>
              </a:p>
              <a:p>
                <a:pPr marL="114300" indent="0">
                  <a:buNone/>
                </a:pPr>
                <a:r>
                  <a:rPr lang="en-US" dirty="0" smtClean="0"/>
                  <a:t>Mean(C) =  51.45</a:t>
                </a:r>
              </a:p>
              <a:p>
                <a:pPr marL="114300" indent="0">
                  <a:buNone/>
                </a:pPr>
                <a:r>
                  <a:rPr lang="en-US" dirty="0" smtClean="0"/>
                  <a:t>Overall Mean = 2864/59 = 48.54</a:t>
                </a:r>
              </a:p>
              <a:p>
                <a:pPr marL="114300" indent="0">
                  <a:buNone/>
                </a:pPr>
                <a:endParaRPr lang="en-US" dirty="0" smtClean="0"/>
              </a:p>
              <a:p>
                <a:pPr marL="114300" indent="0" algn="ctr">
                  <a:buNone/>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𝑡𝑜𝑡𝑎𝑙</m:t>
                        </m:r>
                      </m:sub>
                    </m:sSub>
                  </m:oMath>
                </a14:m>
                <a:r>
                  <a:rPr lang="en-IN" dirty="0" smtClean="0"/>
                  <a:t> =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𝑜𝑣𝑒𝑟𝑎𝑙𝑙</m:t>
                            </m:r>
                            <m:r>
                              <a:rPr lang="en-US" i="1">
                                <a:latin typeface="Cambria Math" panose="02040503050406030204" pitchFamily="18" charset="0"/>
                              </a:rPr>
                              <m:t>_</m:t>
                            </m:r>
                            <m:r>
                              <a:rPr lang="en-US" i="1">
                                <a:latin typeface="Cambria Math" panose="02040503050406030204" pitchFamily="18" charset="0"/>
                              </a:rPr>
                              <m:t>𝑚𝑒𝑎𝑛</m:t>
                            </m:r>
                            <m:r>
                              <a:rPr lang="en-US" i="1">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smtClean="0"/>
                  <a:t> = 8548.64</a:t>
                </a:r>
              </a:p>
              <a:p>
                <a:pPr marL="114300" indent="0" algn="ctr">
                  <a:buNone/>
                </a:pPr>
                <a:endParaRPr lang="en-IN" dirty="0" smtClean="0"/>
              </a:p>
              <a:p>
                <a:pPr marL="114300" indent="0" algn="ctr">
                  <a:buNone/>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𝑤𝑖𝑡h𝑖𝑛</m:t>
                        </m:r>
                      </m:sub>
                    </m:sSub>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smtClean="0"/>
                  <a:t> + </a:t>
                </a:r>
                <a14:m>
                  <m:oMath xmlns:m="http://schemas.openxmlformats.org/officeDocument/2006/math">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𝑚𝑒𝑎𝑛</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e>
                    </m:nary>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𝑚𝑒𝑎𝑛</m:t>
                            </m:r>
                            <m:r>
                              <a:rPr lang="en-US" i="1">
                                <a:latin typeface="Cambria Math" panose="02040503050406030204" pitchFamily="18" charset="0"/>
                              </a:rPr>
                              <m:t>(</m:t>
                            </m:r>
                            <m:r>
                              <a:rPr lang="en-US" b="0" i="1" smtClean="0">
                                <a:latin typeface="Cambria Math" panose="02040503050406030204" pitchFamily="18" charset="0"/>
                              </a:rPr>
                              <m:t>𝐶</m:t>
                            </m:r>
                            <m:r>
                              <a:rPr lang="en-US" i="1">
                                <a:latin typeface="Cambria Math" panose="02040503050406030204" pitchFamily="18" charset="0"/>
                              </a:rPr>
                              <m:t>))</m:t>
                            </m:r>
                          </m:e>
                          <m:sup>
                            <m:r>
                              <a:rPr lang="en-US" i="1">
                                <a:latin typeface="Cambria Math" panose="02040503050406030204" pitchFamily="18" charset="0"/>
                              </a:rPr>
                              <m:t>2</m:t>
                            </m:r>
                          </m:sup>
                        </m:sSup>
                      </m:e>
                    </m:nary>
                  </m:oMath>
                </a14:m>
                <a:r>
                  <a:rPr lang="en-IN" dirty="0" smtClean="0"/>
                  <a:t> = 7096.32</a:t>
                </a:r>
              </a:p>
              <a:p>
                <a:pPr marL="114300" indent="0" algn="ctr">
                  <a:buNone/>
                </a:pPr>
                <a:endParaRPr lang="en-IN" dirty="0" smtClean="0"/>
              </a:p>
              <a:p>
                <a:pPr marL="114300" indent="0" algn="ctr">
                  <a:buNone/>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𝑏𝑒𝑡𝑤𝑒𝑒𝑛</m:t>
                        </m:r>
                      </m:sub>
                    </m:sSub>
                    <m:r>
                      <a:rPr lang="en-US" b="0" i="1" smtClean="0">
                        <a:latin typeface="Cambria Math" panose="02040503050406030204" pitchFamily="18" charset="0"/>
                      </a:rPr>
                      <m:t>=</m:t>
                    </m:r>
                  </m:oMath>
                </a14:m>
                <a:r>
                  <a:rPr lang="en-IN" dirty="0" smtClean="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𝑡𝑜𝑡𝑎𝑙</m:t>
                        </m:r>
                      </m:sub>
                    </m:sSub>
                  </m:oMath>
                </a14:m>
                <a:r>
                  <a:rPr lang="en-IN" dirty="0" smtClean="0"/>
                  <a:t> -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𝑤𝑖𝑡h𝑖𝑛</m:t>
                        </m:r>
                      </m:sub>
                    </m:sSub>
                    <m:r>
                      <a:rPr lang="en-US" i="1">
                        <a:latin typeface="Cambria Math" panose="02040503050406030204" pitchFamily="18" charset="0"/>
                      </a:rPr>
                      <m:t>= </m:t>
                    </m:r>
                  </m:oMath>
                </a14:m>
                <a:r>
                  <a:rPr lang="en-IN" dirty="0" smtClean="0"/>
                  <a:t>1452.32</a:t>
                </a:r>
                <a:endParaRPr lang="en-IN"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63236" y="581891"/>
                <a:ext cx="11242964" cy="6029902"/>
              </a:xfrm>
              <a:blipFill>
                <a:blip r:embed="rId2"/>
                <a:stretch>
                  <a:fillRect t="-303"/>
                </a:stretch>
              </a:blipFill>
            </p:spPr>
            <p:txBody>
              <a:bodyPr/>
              <a:lstStyle/>
              <a:p>
                <a:r>
                  <a:rPr lang="en-IN">
                    <a:noFill/>
                  </a:rPr>
                  <a:t> </a:t>
                </a:r>
              </a:p>
            </p:txBody>
          </p:sp>
        </mc:Fallback>
      </mc:AlternateContent>
    </p:spTree>
    <p:extLst>
      <p:ext uri="{BB962C8B-B14F-4D97-AF65-F5344CB8AC3E}">
        <p14:creationId xmlns:p14="http://schemas.microsoft.com/office/powerpoint/2010/main" val="158223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6927" cy="632402"/>
          </a:xfrm>
        </p:spPr>
        <p:txBody>
          <a:bodyPr>
            <a:normAutofit fontScale="90000"/>
          </a:bodyPr>
          <a:lstStyle/>
          <a:p>
            <a:r>
              <a:rPr lang="en-US" sz="2700" dirty="0" smtClean="0"/>
              <a:t>Contd</a:t>
            </a:r>
            <a:r>
              <a:rPr lang="en-US" dirty="0" smtClean="0"/>
              <a:t>..</a:t>
            </a:r>
            <a:endParaRPr lang="en-IN"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114300" indent="0">
                  <a:buNone/>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m:t>
                        </m:r>
                        <m:r>
                          <a:rPr lang="en-US" i="1">
                            <a:latin typeface="Cambria Math" panose="02040503050406030204" pitchFamily="18" charset="0"/>
                          </a:rPr>
                          <m:t>𝑆</m:t>
                        </m:r>
                      </m:e>
                      <m:sub>
                        <m:r>
                          <a:rPr lang="en-US" i="1">
                            <a:latin typeface="Cambria Math" panose="02040503050406030204" pitchFamily="18" charset="0"/>
                          </a:rPr>
                          <m:t>𝑏𝑒𝑡𝑤𝑒𝑒𝑛</m:t>
                        </m:r>
                      </m:sub>
                    </m:sSub>
                    <m:r>
                      <a:rPr lang="en-US" i="1">
                        <a:latin typeface="Cambria Math" panose="02040503050406030204" pitchFamily="18" charset="0"/>
                      </a:rPr>
                      <m:t>=</m:t>
                    </m:r>
                  </m:oMath>
                </a14:m>
                <a:r>
                  <a:rPr lang="en-IN" dirty="0"/>
                  <a:t> </a:t>
                </a:r>
                <a14:m>
                  <m:oMath xmlns:m="http://schemas.openxmlformats.org/officeDocument/2006/math">
                    <m:f>
                      <m:fPr>
                        <m:ctrlPr>
                          <a:rPr lang="en-US" i="1" smtClean="0">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𝑏𝑒𝑡𝑤𝑒𝑒𝑛</m:t>
                            </m:r>
                          </m:sub>
                        </m:sSub>
                      </m:num>
                      <m:den>
                        <m:sSub>
                          <m:sSubPr>
                            <m:ctrlPr>
                              <a:rPr lang="en-IN" i="1">
                                <a:latin typeface="Cambria Math" panose="02040503050406030204" pitchFamily="18" charset="0"/>
                              </a:rPr>
                            </m:ctrlPr>
                          </m:sSubPr>
                          <m:e>
                            <m:r>
                              <a:rPr lang="en-US" b="0" i="1" smtClean="0">
                                <a:latin typeface="Cambria Math" panose="02040503050406030204" pitchFamily="18" charset="0"/>
                              </a:rPr>
                              <m:t>𝑑𝑜𝑓</m:t>
                            </m:r>
                          </m:e>
                          <m:sub>
                            <m:r>
                              <a:rPr lang="en-US" i="1">
                                <a:latin typeface="Cambria Math" panose="02040503050406030204" pitchFamily="18" charset="0"/>
                              </a:rPr>
                              <m:t>𝑏𝑒𝑡𝑤𝑒𝑒𝑛</m:t>
                            </m:r>
                          </m:sub>
                        </m:sSub>
                      </m:den>
                    </m:f>
                    <m:r>
                      <a:rPr lang="en-US" b="0" i="1" smtClean="0">
                        <a:latin typeface="Cambria Math" panose="02040503050406030204" pitchFamily="18" charset="0"/>
                      </a:rPr>
                      <m:t>=726.16</m:t>
                    </m:r>
                  </m:oMath>
                </a14:m>
                <a:endParaRPr lang="en-IN" dirty="0" smtClean="0"/>
              </a:p>
              <a:p>
                <a:pPr marL="114300" indent="0">
                  <a:buNone/>
                </a:pP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𝑀𝑆</m:t>
                        </m:r>
                      </m:e>
                      <m:sub>
                        <m:r>
                          <a:rPr lang="en-US" b="0" i="1" smtClean="0">
                            <a:latin typeface="Cambria Math" panose="02040503050406030204" pitchFamily="18" charset="0"/>
                          </a:rPr>
                          <m:t>𝑤𝑖𝑡h𝑖𝑛</m:t>
                        </m:r>
                      </m:sub>
                    </m:sSub>
                    <m:r>
                      <a:rPr lang="en-US" i="1">
                        <a:latin typeface="Cambria Math" panose="02040503050406030204" pitchFamily="18" charset="0"/>
                      </a:rPr>
                      <m:t>=</m:t>
                    </m:r>
                  </m:oMath>
                </a14:m>
                <a:r>
                  <a:rPr lang="en-IN" dirty="0"/>
                  <a:t> </a:t>
                </a:r>
                <a14:m>
                  <m:oMath xmlns:m="http://schemas.openxmlformats.org/officeDocument/2006/math">
                    <m:f>
                      <m:fP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𝑆𝑆</m:t>
                            </m:r>
                          </m:e>
                          <m:sub>
                            <m:r>
                              <a:rPr lang="en-US" b="0" i="1" smtClean="0">
                                <a:latin typeface="Cambria Math" panose="02040503050406030204" pitchFamily="18" charset="0"/>
                              </a:rPr>
                              <m:t>𝑤𝑖𝑡h𝑖𝑛</m:t>
                            </m:r>
                          </m:sub>
                        </m:sSub>
                      </m:num>
                      <m:den>
                        <m:sSub>
                          <m:sSubPr>
                            <m:ctrlPr>
                              <a:rPr lang="en-IN" i="1">
                                <a:latin typeface="Cambria Math" panose="02040503050406030204" pitchFamily="18" charset="0"/>
                              </a:rPr>
                            </m:ctrlPr>
                          </m:sSubPr>
                          <m:e>
                            <m:r>
                              <a:rPr lang="en-US" i="1">
                                <a:latin typeface="Cambria Math" panose="02040503050406030204" pitchFamily="18" charset="0"/>
                              </a:rPr>
                              <m:t>𝑑𝑜𝑓</m:t>
                            </m:r>
                          </m:e>
                          <m:sub>
                            <m:r>
                              <a:rPr lang="en-US" b="0" i="1" smtClean="0">
                                <a:latin typeface="Cambria Math" panose="02040503050406030204" pitchFamily="18" charset="0"/>
                              </a:rPr>
                              <m:t>𝑤𝑖𝑡h𝑖𝑛</m:t>
                            </m:r>
                          </m:sub>
                        </m:sSub>
                      </m:den>
                    </m:f>
                    <m:r>
                      <a:rPr lang="en-US" i="1">
                        <a:latin typeface="Cambria Math" panose="02040503050406030204" pitchFamily="18" charset="0"/>
                      </a:rPr>
                      <m:t>=</m:t>
                    </m:r>
                    <m:r>
                      <a:rPr lang="en-US" b="0" i="1" smtClean="0">
                        <a:latin typeface="Cambria Math" panose="02040503050406030204" pitchFamily="18" charset="0"/>
                      </a:rPr>
                      <m:t>126.72</m:t>
                    </m:r>
                  </m:oMath>
                </a14:m>
                <a:endParaRPr lang="en-IN" dirty="0"/>
              </a:p>
              <a:p>
                <a:pPr marL="11430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𝑠𝑡𝑎𝑡𝑖𝑠𝑡𝑖𝑐</m:t>
                        </m:r>
                      </m:sub>
                    </m:sSub>
                  </m:oMath>
                </a14:m>
                <a:r>
                  <a:rPr lang="en-US" dirty="0" smtClean="0"/>
                  <a:t> = </a:t>
                </a:r>
                <a14:m>
                  <m:oMath xmlns:m="http://schemas.openxmlformats.org/officeDocument/2006/math">
                    <m:f>
                      <m:fPr>
                        <m:ctrlPr>
                          <a:rPr lang="en-US" i="1" smtClean="0">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𝑀𝑆</m:t>
                            </m:r>
                          </m:e>
                          <m:sub>
                            <m:r>
                              <a:rPr lang="en-US" i="1">
                                <a:latin typeface="Cambria Math" panose="02040503050406030204" pitchFamily="18" charset="0"/>
                              </a:rPr>
                              <m:t>𝑏𝑒𝑡𝑤𝑒𝑒𝑛</m:t>
                            </m:r>
                          </m:sub>
                        </m:sSub>
                      </m:num>
                      <m:den>
                        <m:sSub>
                          <m:sSubPr>
                            <m:ctrlPr>
                              <a:rPr lang="en-IN" i="1">
                                <a:latin typeface="Cambria Math" panose="02040503050406030204" pitchFamily="18" charset="0"/>
                              </a:rPr>
                            </m:ctrlPr>
                          </m:sSubPr>
                          <m:e>
                            <m:r>
                              <a:rPr lang="en-US" i="1">
                                <a:latin typeface="Cambria Math" panose="02040503050406030204" pitchFamily="18" charset="0"/>
                              </a:rPr>
                              <m:t>𝑀𝑆</m:t>
                            </m:r>
                          </m:e>
                          <m:sub>
                            <m:r>
                              <a:rPr lang="en-US" i="1">
                                <a:latin typeface="Cambria Math" panose="02040503050406030204" pitchFamily="18" charset="0"/>
                              </a:rPr>
                              <m:t>𝑤𝑖𝑡h𝑖𝑛</m:t>
                            </m:r>
                          </m:sub>
                        </m:sSub>
                      </m:den>
                    </m:f>
                  </m:oMath>
                </a14:m>
                <a:r>
                  <a:rPr lang="en-IN" dirty="0" smtClean="0"/>
                  <a:t> = 5.73</a:t>
                </a:r>
              </a:p>
              <a:p>
                <a:pPr marL="11430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𝑠𝑡𝑎𝑡𝑖𝑠𝑡𝑖𝑐</m:t>
                        </m:r>
                      </m:sub>
                    </m:sSub>
                  </m:oMath>
                </a14:m>
                <a:r>
                  <a:rPr lang="en-IN" dirty="0" smtClean="0"/>
                  <a:t> &gt;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𝑐𝑟𝑖𝑡𝑖𝑐𝑎𝑙</m:t>
                        </m:r>
                      </m:sub>
                    </m:sSub>
                  </m:oMath>
                </a14:m>
                <a:endParaRPr lang="en-IN" dirty="0" smtClean="0"/>
              </a:p>
              <a:p>
                <a:pPr marL="114300" indent="0">
                  <a:buNone/>
                </a:pPr>
                <a:endParaRPr lang="en-US" i="1" dirty="0" smtClean="0"/>
              </a:p>
              <a:p>
                <a:pPr marL="114300" indent="0">
                  <a:buNone/>
                </a:pPr>
                <a:endParaRPr lang="en-US" i="1" dirty="0"/>
              </a:p>
              <a:p>
                <a:pPr marL="114300" indent="0">
                  <a:buNone/>
                </a:pPr>
                <a:r>
                  <a:rPr lang="en-US" i="1" dirty="0" smtClean="0"/>
                  <a:t>Since our f-statistic is beyond the critical value, we reject the null. </a:t>
                </a:r>
                <a:endParaRPr lang="en-IN" i="1" dirty="0" smtClean="0"/>
              </a:p>
              <a:p>
                <a:pPr marL="114300" indent="0">
                  <a:buNone/>
                </a:pPr>
                <a:endParaRPr lang="en-IN" dirty="0" smtClean="0"/>
              </a:p>
              <a:p>
                <a:pPr marL="114300" indent="0">
                  <a:buNone/>
                </a:pPr>
                <a:endParaRPr lang="en-IN"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16" b="-2941"/>
                </a:stretch>
              </a:blipFill>
            </p:spPr>
            <p:txBody>
              <a:bodyPr/>
              <a:lstStyle/>
              <a:p>
                <a:r>
                  <a:rPr lang="en-IN">
                    <a:noFill/>
                  </a:rPr>
                  <a:t> </a:t>
                </a:r>
              </a:p>
            </p:txBody>
          </p:sp>
        </mc:Fallback>
      </mc:AlternateContent>
    </p:spTree>
    <p:extLst>
      <p:ext uri="{BB962C8B-B14F-4D97-AF65-F5344CB8AC3E}">
        <p14:creationId xmlns:p14="http://schemas.microsoft.com/office/powerpoint/2010/main" val="325405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way ANOVA:</a:t>
            </a:r>
            <a:endParaRPr lang="en-IN" dirty="0"/>
          </a:p>
        </p:txBody>
      </p:sp>
      <p:sp>
        <p:nvSpPr>
          <p:cNvPr id="3" name="Text Placeholder 2"/>
          <p:cNvSpPr>
            <a:spLocks noGrp="1"/>
          </p:cNvSpPr>
          <p:nvPr>
            <p:ph type="body" idx="1"/>
          </p:nvPr>
        </p:nvSpPr>
        <p:spPr>
          <a:xfrm>
            <a:off x="609600" y="1417637"/>
            <a:ext cx="10972800" cy="4526100"/>
          </a:xfrm>
        </p:spPr>
        <p:txBody>
          <a:bodyPr/>
          <a:lstStyle/>
          <a:p>
            <a:r>
              <a:rPr lang="en-US" sz="2800" dirty="0">
                <a:latin typeface="Calibri" panose="020F0502020204030204" pitchFamily="34" charset="0"/>
                <a:cs typeface="Calibri" panose="020F0502020204030204" pitchFamily="34" charset="0"/>
              </a:rPr>
              <a:t>The one-way analysis of variance (ANOVA) is used to determine whether there are any statistically significant differences between the means of two or more independent (unrelated) groups </a:t>
            </a:r>
            <a:endParaRPr lang="en-US" sz="2800" dirty="0" smtClean="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For one-way ANOVA, the ratio of the between-group variability to the within-group variability follows an F-distribution when the null hypothesis is true. When you perform a one-way ANOVA for a single study, you obtain a single F-value</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3684256"/>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71054" y="450272"/>
                <a:ext cx="11152910" cy="5908963"/>
              </a:xfrm>
            </p:spPr>
            <p:txBody>
              <a:bodyPr>
                <a:normAutofit/>
              </a:bodyPr>
              <a:lstStyle/>
              <a:p>
                <a:pPr marL="25400" indent="0">
                  <a:buNone/>
                </a:pPr>
                <a:r>
                  <a:rPr lang="en-US" dirty="0" smtClean="0"/>
                  <a:t>Example 4:</a:t>
                </a:r>
              </a:p>
              <a:p>
                <a:pPr marL="25400" indent="0">
                  <a:buNone/>
                </a:pPr>
                <a:r>
                  <a:rPr lang="en-US" dirty="0" smtClean="0"/>
                  <a:t>A study found that as of 2015, In the world population of 7.7 billion, 36.7 million are diagnosed HIV positive. Of the 1.3 billion Indians, 2.1million were diagnosed positive.</a:t>
                </a:r>
              </a:p>
              <a:p>
                <a:pPr marL="25400" indent="0">
                  <a:buNone/>
                </a:pPr>
                <a:r>
                  <a:rPr lang="en-US" dirty="0" smtClean="0"/>
                  <a:t>Is the population of aids significantly different in India that it is in the world?</a:t>
                </a:r>
              </a:p>
              <a:p>
                <a:pPr marL="25400" indent="0">
                  <a:buNone/>
                </a:pPr>
                <a:endParaRPr lang="en-US" dirty="0"/>
              </a:p>
              <a:p>
                <a:pPr marL="25400" indent="0">
                  <a:buNone/>
                </a:pPr>
                <a:r>
                  <a:rPr lang="en-US" dirty="0" smtClean="0"/>
                  <a:t>H0: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m:t>
                        </m:r>
                        <m:r>
                          <a:rPr lang="en-US" b="0" i="1" smtClean="0">
                            <a:latin typeface="Cambria Math" panose="02040503050406030204" pitchFamily="18" charset="0"/>
                          </a:rPr>
                          <m:t>𝑎𝑖𝑑𝑠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𝐼𝑛𝑑𝑖𝑎</m:t>
                        </m:r>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m:t>
                        </m:r>
                        <m:r>
                          <a:rPr lang="en-US" i="1">
                            <a:latin typeface="Cambria Math" panose="02040503050406030204" pitchFamily="18" charset="0"/>
                          </a:rPr>
                          <m:t>𝑎𝑖𝑑𝑠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b="0" i="1" smtClean="0">
                            <a:latin typeface="Cambria Math" panose="02040503050406030204" pitchFamily="18" charset="0"/>
                          </a:rPr>
                          <m:t>𝑤𝑜𝑟𝑙𝑑</m:t>
                        </m:r>
                        <m:r>
                          <a:rPr lang="en-US" i="1">
                            <a:latin typeface="Cambria Math" panose="02040503050406030204" pitchFamily="18" charset="0"/>
                          </a:rPr>
                          <m:t>)</m:t>
                        </m:r>
                      </m:sub>
                    </m:sSub>
                  </m:oMath>
                </a14:m>
                <a:endParaRPr lang="en-US" dirty="0" smtClean="0"/>
              </a:p>
              <a:p>
                <a:pPr marL="25400" indent="0">
                  <a:buNone/>
                </a:pPr>
                <a:endParaRPr lang="en-US" dirty="0" smtClean="0"/>
              </a:p>
              <a:p>
                <a:pPr marL="25400" indent="0">
                  <a:buNone/>
                </a:pPr>
                <a:r>
                  <a:rPr lang="en-US" dirty="0" smtClean="0"/>
                  <a:t>Ha: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m:t>
                        </m:r>
                        <m:r>
                          <a:rPr lang="en-US" i="1">
                            <a:latin typeface="Cambria Math" panose="02040503050406030204" pitchFamily="18" charset="0"/>
                          </a:rPr>
                          <m:t>𝑎𝑖𝑑𝑠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𝐼𝑛𝑑𝑖𝑎</m:t>
                        </m:r>
                        <m:r>
                          <a:rPr lang="en-US" i="1">
                            <a:latin typeface="Cambria Math" panose="02040503050406030204" pitchFamily="18" charset="0"/>
                          </a:rPr>
                          <m:t>)</m:t>
                        </m:r>
                      </m:sub>
                    </m:sSub>
                    <m:r>
                      <a:rPr lang="en-US"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m:t>
                        </m:r>
                        <m:r>
                          <a:rPr lang="en-US" i="1">
                            <a:latin typeface="Cambria Math" panose="02040503050406030204" pitchFamily="18" charset="0"/>
                          </a:rPr>
                          <m:t>𝑎𝑖𝑑𝑠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𝑤𝑜𝑟𝑙𝑑</m:t>
                        </m:r>
                        <m:r>
                          <a:rPr lang="en-US" i="1">
                            <a:latin typeface="Cambria Math" panose="02040503050406030204" pitchFamily="18" charset="0"/>
                          </a:rPr>
                          <m:t>)</m:t>
                        </m:r>
                      </m:sub>
                    </m:sSub>
                  </m:oMath>
                </a14:m>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71054" y="450272"/>
                <a:ext cx="11152910" cy="5908963"/>
              </a:xfrm>
              <a:blipFill>
                <a:blip r:embed="rId3"/>
                <a:stretch>
                  <a:fillRect l="-874"/>
                </a:stretch>
              </a:blipFill>
            </p:spPr>
            <p:txBody>
              <a:bodyPr/>
              <a:lstStyle/>
              <a:p>
                <a:r>
                  <a:rPr lang="en-IN">
                    <a:noFill/>
                  </a:rPr>
                  <a:t> </a:t>
                </a:r>
              </a:p>
            </p:txBody>
          </p:sp>
        </mc:Fallback>
      </mc:AlternateContent>
    </p:spTree>
    <p:extLst>
      <p:ext uri="{BB962C8B-B14F-4D97-AF65-F5344CB8AC3E}">
        <p14:creationId xmlns:p14="http://schemas.microsoft.com/office/powerpoint/2010/main" val="4292489088"/>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8200" y="1825624"/>
                <a:ext cx="11090564" cy="5032375"/>
              </a:xfrm>
            </p:spPr>
            <p:txBody>
              <a:bodyPr>
                <a:normAutofit fontScale="92500" lnSpcReduction="10000"/>
              </a:bodyPr>
              <a:lstStyle/>
              <a:p>
                <a:pPr marL="114300" indent="0">
                  <a:buNone/>
                </a:pPr>
                <a:r>
                  <a:rPr lang="en-US" dirty="0" smtClean="0"/>
                  <a:t>Proportion of aids in the world = 0.0047  = 0.47%</a:t>
                </a:r>
              </a:p>
              <a:p>
                <a:pPr marL="114300" indent="0">
                  <a:buNone/>
                </a:pPr>
                <a:r>
                  <a:rPr lang="en-US" dirty="0"/>
                  <a:t>Proportion of aids in </a:t>
                </a:r>
                <a:r>
                  <a:rPr lang="en-US" dirty="0" smtClean="0"/>
                  <a:t>India = 0.0016 = 0.16%</a:t>
                </a:r>
              </a:p>
              <a:p>
                <a:pPr marL="114300" indent="0">
                  <a:buNone/>
                </a:pPr>
                <a:r>
                  <a:rPr lang="en-US" dirty="0" smtClean="0"/>
                  <a:t>Overall proportion = </a:t>
                </a:r>
              </a:p>
              <a:p>
                <a:pPr marL="11430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𝑠𝑡𝑎𝑡𝑖𝑠𝑡𝑖𝑐</m:t>
                        </m:r>
                      </m:sub>
                    </m:sSub>
                  </m:oMath>
                </a14:m>
                <a:r>
                  <a:rPr lang="en-US" dirty="0" smtClean="0"/>
                  <a:t> = </a:t>
                </a:r>
                <a14:m>
                  <m:oMath xmlns:m="http://schemas.openxmlformats.org/officeDocument/2006/math">
                    <m:f>
                      <m:fPr>
                        <m:ctrlPr>
                          <a:rPr lang="en-US"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𝑠𝑎𝑚𝑝𝑙𝑒</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0</m:t>
                                </m:r>
                              </m:sub>
                            </m:sSub>
                          </m:e>
                        </m:d>
                      </m:num>
                      <m:den>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0</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𝑁</m:t>
                                </m:r>
                              </m:den>
                            </m:f>
                          </m:e>
                        </m:rad>
                      </m:den>
                    </m:f>
                  </m:oMath>
                </a14:m>
                <a:endParaRPr lang="en-US" dirty="0" smtClean="0"/>
              </a:p>
              <a:p>
                <a:pPr marL="114300" indent="0" algn="ctr">
                  <a:buNone/>
                </a:pPr>
                <a:endParaRPr lang="en-US" dirty="0" smtClean="0"/>
              </a:p>
              <a:p>
                <a:pPr marL="11430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𝑠𝑡𝑎𝑡𝑖𝑠𝑡𝑖𝑐</m:t>
                        </m:r>
                      </m:sub>
                    </m:sSub>
                  </m:oMath>
                </a14:m>
                <a:r>
                  <a:rPr lang="en-US" dirty="0"/>
                  <a:t>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b="0" i="1" smtClean="0">
                                <a:latin typeface="Cambria Math" panose="02040503050406030204" pitchFamily="18" charset="0"/>
                              </a:rPr>
                              <m:t>0.0016</m:t>
                            </m:r>
                            <m:r>
                              <a:rPr lang="en-US" i="1">
                                <a:latin typeface="Cambria Math" panose="02040503050406030204" pitchFamily="18" charset="0"/>
                              </a:rPr>
                              <m:t> −</m:t>
                            </m:r>
                            <m:r>
                              <a:rPr lang="en-US" b="0" i="1" smtClean="0">
                                <a:latin typeface="Cambria Math" panose="02040503050406030204" pitchFamily="18" charset="0"/>
                              </a:rPr>
                              <m:t>0.0047</m:t>
                            </m:r>
                          </m:e>
                        </m:d>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b="0" i="1" smtClean="0">
                                        <a:latin typeface="Cambria Math" panose="02040503050406030204" pitchFamily="18" charset="0"/>
                                      </a:rPr>
                                      <m:t>0.0047</m:t>
                                    </m:r>
                                    <m:r>
                                      <a:rPr lang="en-US" i="1"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0.0047</m:t>
                                    </m:r>
                                  </m:e>
                                </m:d>
                              </m:num>
                              <m:den>
                                <m:r>
                                  <a:rPr lang="en-US" b="0" i="1" smtClean="0">
                                    <a:latin typeface="Cambria Math" panose="02040503050406030204" pitchFamily="18" charset="0"/>
                                  </a:rPr>
                                  <m:t>2100000</m:t>
                                </m:r>
                              </m:den>
                            </m:f>
                          </m:e>
                        </m:rad>
                      </m:den>
                    </m:f>
                  </m:oMath>
                </a14:m>
                <a:r>
                  <a:rPr lang="en-US" dirty="0" smtClean="0"/>
                  <a:t> = -65.68</a:t>
                </a:r>
              </a:p>
              <a:p>
                <a:pPr marL="114300" indent="0" algn="ctr">
                  <a:buNone/>
                </a:pPr>
                <a:endParaRPr lang="en-US" dirty="0" smtClean="0"/>
              </a:p>
              <a:p>
                <a:pPr marL="114300" indent="0">
                  <a:buNone/>
                </a:pPr>
                <a:r>
                  <a:rPr lang="en-US" i="1" dirty="0" smtClean="0"/>
                  <a:t>The proportion of aids population is significantly different from the world population. </a:t>
                </a:r>
              </a:p>
              <a:p>
                <a:pPr marL="114300" indent="0" algn="ctr">
                  <a:buNone/>
                </a:pPr>
                <a:endParaRPr lang="en-IN" dirty="0" smtClean="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8200" y="1825624"/>
                <a:ext cx="11090564" cy="503237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50195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Title 1"/>
          <p:cNvSpPr>
            <a:spLocks noGrp="1"/>
          </p:cNvSpPr>
          <p:nvPr>
            <p:ph type="body" idx="1"/>
          </p:nvPr>
        </p:nvSpPr>
        <p:spPr/>
        <p:txBody>
          <a:bodyPr/>
          <a:lstStyle/>
          <a:p>
            <a:pPr marL="114300" indent="0" algn="ctr">
              <a:buNone/>
            </a:pPr>
            <a:r>
              <a:rPr lang="en-US" dirty="0"/>
              <a:t>Let’s summarize what we have learnt….</a:t>
            </a:r>
          </a:p>
          <a:p>
            <a:endParaRPr lang="en-IN" dirty="0"/>
          </a:p>
        </p:txBody>
      </p:sp>
    </p:spTree>
    <p:extLst>
      <p:ext uri="{BB962C8B-B14F-4D97-AF65-F5344CB8AC3E}">
        <p14:creationId xmlns:p14="http://schemas.microsoft.com/office/powerpoint/2010/main" val="1178088121"/>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IN" dirty="0"/>
          </a:p>
        </p:txBody>
      </p:sp>
      <p:sp>
        <p:nvSpPr>
          <p:cNvPr id="3" name="Text Placeholder 2"/>
          <p:cNvSpPr>
            <a:spLocks noGrp="1"/>
          </p:cNvSpPr>
          <p:nvPr>
            <p:ph type="body" idx="1"/>
          </p:nvPr>
        </p:nvSpPr>
        <p:spPr/>
        <p:txBody>
          <a:bodyPr/>
          <a:lstStyle/>
          <a:p>
            <a:pPr fontAlgn="base"/>
            <a:r>
              <a:rPr lang="en-US" dirty="0" smtClean="0"/>
              <a:t>Z-test to compare means</a:t>
            </a:r>
          </a:p>
          <a:p>
            <a:pPr fontAlgn="base"/>
            <a:r>
              <a:rPr lang="en-US" dirty="0" smtClean="0"/>
              <a:t>One sample t-test</a:t>
            </a:r>
            <a:endParaRPr lang="en-IN" dirty="0" smtClean="0"/>
          </a:p>
          <a:p>
            <a:pPr fontAlgn="base"/>
            <a:r>
              <a:rPr lang="en-US" dirty="0" smtClean="0"/>
              <a:t>Two sample t-test (paired)</a:t>
            </a:r>
          </a:p>
          <a:p>
            <a:pPr fontAlgn="base"/>
            <a:r>
              <a:rPr lang="en-US" dirty="0" smtClean="0"/>
              <a:t>Paired sample t-test</a:t>
            </a:r>
            <a:endParaRPr lang="en-US" dirty="0"/>
          </a:p>
        </p:txBody>
      </p:sp>
    </p:spTree>
    <p:extLst>
      <p:ext uri="{BB962C8B-B14F-4D97-AF65-F5344CB8AC3E}">
        <p14:creationId xmlns:p14="http://schemas.microsoft.com/office/powerpoint/2010/main" val="426095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t>Session Agenda</a:t>
            </a:r>
            <a:endParaRPr sz="3600" dirty="0"/>
          </a:p>
        </p:txBody>
      </p:sp>
      <p:sp>
        <p:nvSpPr>
          <p:cNvPr id="97" name="Google Shape;97;p3"/>
          <p:cNvSpPr txBox="1">
            <a:spLocks noGrp="1"/>
          </p:cNvSpPr>
          <p:nvPr>
            <p:ph type="body" idx="1"/>
          </p:nvPr>
        </p:nvSpPr>
        <p:spPr>
          <a:xfrm>
            <a:off x="838200" y="1479260"/>
            <a:ext cx="10515600" cy="5170921"/>
          </a:xfrm>
          <a:prstGeom prst="rect">
            <a:avLst/>
          </a:prstGeom>
          <a:noFill/>
          <a:ln>
            <a:noFill/>
          </a:ln>
        </p:spPr>
        <p:txBody>
          <a:bodyPr spcFirstLastPara="1" wrap="square" lIns="91425" tIns="45700" rIns="91425" bIns="45700" anchor="t" anchorCtr="0">
            <a:normAutofit/>
          </a:bodyPr>
          <a:lstStyle/>
          <a:p>
            <a:pPr fontAlgn="base"/>
            <a:r>
              <a:rPr lang="en-US" sz="2200" dirty="0" smtClean="0"/>
              <a:t>Understand the need to sample data</a:t>
            </a:r>
            <a:endParaRPr lang="en-US" sz="2200" dirty="0"/>
          </a:p>
          <a:p>
            <a:pPr fontAlgn="base"/>
            <a:r>
              <a:rPr lang="en-US" sz="2200" dirty="0" smtClean="0"/>
              <a:t>Central </a:t>
            </a:r>
            <a:r>
              <a:rPr lang="en-US" sz="2200" dirty="0"/>
              <a:t>Limit </a:t>
            </a:r>
            <a:r>
              <a:rPr lang="en-US" sz="2200" dirty="0" smtClean="0"/>
              <a:t>Theorem</a:t>
            </a:r>
          </a:p>
          <a:p>
            <a:pPr fontAlgn="base"/>
            <a:r>
              <a:rPr lang="en-US" sz="2200" dirty="0" smtClean="0"/>
              <a:t>“Hypothesis” </a:t>
            </a:r>
            <a:r>
              <a:rPr lang="en-US" sz="2200" dirty="0"/>
              <a:t>in the context of statistics</a:t>
            </a:r>
          </a:p>
          <a:p>
            <a:pPr fontAlgn="base"/>
            <a:r>
              <a:rPr lang="en-US" sz="2200" dirty="0" smtClean="0"/>
              <a:t>Type </a:t>
            </a:r>
            <a:r>
              <a:rPr lang="en-US" sz="2200" dirty="0"/>
              <a:t>I and Type II </a:t>
            </a:r>
            <a:r>
              <a:rPr lang="en-US" sz="2200" dirty="0" smtClean="0"/>
              <a:t>Errors</a:t>
            </a:r>
          </a:p>
          <a:p>
            <a:pPr fontAlgn="base"/>
            <a:r>
              <a:rPr lang="en-US" sz="2200" dirty="0"/>
              <a:t>Confidence </a:t>
            </a:r>
            <a:r>
              <a:rPr lang="en-US" sz="2200" dirty="0" smtClean="0"/>
              <a:t>intervals</a:t>
            </a:r>
            <a:endParaRPr lang="en-US" sz="2200" dirty="0"/>
          </a:p>
          <a:p>
            <a:pPr fontAlgn="base"/>
            <a:r>
              <a:rPr lang="en-US" sz="2200" dirty="0"/>
              <a:t>Hypothesis </a:t>
            </a:r>
            <a:r>
              <a:rPr lang="en-US" sz="2200" dirty="0" smtClean="0"/>
              <a:t>Testing</a:t>
            </a:r>
            <a:endParaRPr lang="en-US" sz="2200" dirty="0"/>
          </a:p>
          <a:p>
            <a:pPr lvl="1" fontAlgn="base"/>
            <a:r>
              <a:rPr lang="en-US" sz="2200" dirty="0"/>
              <a:t>Test of mean</a:t>
            </a:r>
          </a:p>
          <a:p>
            <a:pPr lvl="1" fontAlgn="base"/>
            <a:r>
              <a:rPr lang="en-US" sz="2200" dirty="0"/>
              <a:t>Test of proportion</a:t>
            </a:r>
          </a:p>
          <a:p>
            <a:pPr lvl="1" fontAlgn="base"/>
            <a:r>
              <a:rPr lang="en-US" sz="2200" dirty="0"/>
              <a:t>Test of variance</a:t>
            </a:r>
          </a:p>
          <a:p>
            <a:pPr lvl="1" fontAlgn="base"/>
            <a:r>
              <a:rPr lang="en-US" sz="2200" dirty="0"/>
              <a:t>One way </a:t>
            </a:r>
            <a:r>
              <a:rPr lang="en-US" sz="2200" dirty="0" smtClean="0"/>
              <a:t>ANOVA</a:t>
            </a:r>
          </a:p>
          <a:p>
            <a:pPr fontAlgn="base"/>
            <a:r>
              <a:rPr lang="en-US" sz="2200" dirty="0" smtClean="0"/>
              <a:t>Case Study</a:t>
            </a:r>
          </a:p>
          <a:p>
            <a:pPr fontAlgn="base"/>
            <a:r>
              <a:rPr lang="en-US" sz="2200" dirty="0" smtClean="0"/>
              <a:t>Questions</a:t>
            </a:r>
            <a:endParaRPr lang="en-US" sz="2200" dirty="0"/>
          </a:p>
          <a:p>
            <a:pPr fontAlgn="base"/>
            <a:endParaRPr lang="en-US" dirty="0" smtClean="0"/>
          </a:p>
        </p:txBody>
      </p:sp>
    </p:spTree>
    <p:extLst>
      <p:ext uri="{BB962C8B-B14F-4D97-AF65-F5344CB8AC3E}">
        <p14:creationId xmlns:p14="http://schemas.microsoft.com/office/powerpoint/2010/main" val="889379336"/>
      </p:ext>
    </p:extLst>
  </p:cSld>
  <p:clrMapOvr>
    <a:overrideClrMapping bg1="lt1" tx1="dk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information:</a:t>
            </a:r>
            <a:endParaRPr lang="en-IN" dirty="0"/>
          </a:p>
        </p:txBody>
      </p:sp>
      <p:sp>
        <p:nvSpPr>
          <p:cNvPr id="3" name="Text Placeholder 2"/>
          <p:cNvSpPr>
            <a:spLocks noGrp="1"/>
          </p:cNvSpPr>
          <p:nvPr>
            <p:ph type="body" idx="1"/>
          </p:nvPr>
        </p:nvSpPr>
        <p:spPr/>
        <p:txBody>
          <a:bodyPr/>
          <a:lstStyle/>
          <a:p>
            <a:r>
              <a:rPr lang="en-US" dirty="0" smtClean="0"/>
              <a:t>The data used to perform one of the tests is of different wines and their attributes. </a:t>
            </a:r>
          </a:p>
          <a:p>
            <a:r>
              <a:rPr lang="en-US" dirty="0" smtClean="0"/>
              <a:t>We will be using one continuous column which in a way quantifies how good a particular wine is across different attributes.</a:t>
            </a:r>
            <a:endParaRPr lang="en-IN" dirty="0"/>
          </a:p>
        </p:txBody>
      </p:sp>
    </p:spTree>
    <p:extLst>
      <p:ext uri="{BB962C8B-B14F-4D97-AF65-F5344CB8AC3E}">
        <p14:creationId xmlns:p14="http://schemas.microsoft.com/office/powerpoint/2010/main" val="308480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50819" y="2506662"/>
            <a:ext cx="10515600" cy="4351338"/>
          </a:xfrm>
        </p:spPr>
        <p:txBody>
          <a:bodyPr/>
          <a:lstStyle/>
          <a:p>
            <a:pPr marL="114300" indent="0">
              <a:buNone/>
            </a:pPr>
            <a:r>
              <a:rPr lang="en-US" dirty="0" smtClean="0"/>
              <a:t>Lets go ahead and implement a few hypothesis tests in Python</a:t>
            </a:r>
            <a:endParaRPr lang="en-IN" dirty="0"/>
          </a:p>
        </p:txBody>
      </p:sp>
    </p:spTree>
    <p:extLst>
      <p:ext uri="{BB962C8B-B14F-4D97-AF65-F5344CB8AC3E}">
        <p14:creationId xmlns:p14="http://schemas.microsoft.com/office/powerpoint/2010/main" val="3202527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4" descr="https://lh4.googleusercontent.com/gHNxyGBncdk6CbQogfEcX9M7bWziqt4NxjarC5tjJDkUS89b6lajYgw77pm6wR1G805ZgzHUUAh552ov1IVTi22KZexJrqbnBS_8j6uireZImorurkTpQ2s4LRnlMnklomVQucw"/>
          <p:cNvPicPr preferRelativeResize="0">
            <a:picLocks noGrp="1"/>
          </p:cNvPicPr>
          <p:nvPr>
            <p:ph type="body" idx="1"/>
          </p:nvPr>
        </p:nvPicPr>
        <p:blipFill rotWithShape="1">
          <a:blip r:embed="rId3">
            <a:alphaModFix/>
          </a:blip>
          <a:srcRect/>
          <a:stretch/>
        </p:blipFill>
        <p:spPr>
          <a:xfrm>
            <a:off x="3022873" y="1390419"/>
            <a:ext cx="4220168" cy="2143125"/>
          </a:xfrm>
          <a:prstGeom prst="rect">
            <a:avLst/>
          </a:prstGeom>
          <a:noFill/>
          <a:ln>
            <a:noFill/>
          </a:ln>
        </p:spPr>
      </p:pic>
      <p:pic>
        <p:nvPicPr>
          <p:cNvPr id="299" name="Google Shape;299;p34" descr="https://lh4.googleusercontent.com/9pLJqGBa0-pC_6Rd7-qR6_eghs5O3RZVALGjGXx5YgbtF4ok1zl4jOnpRmW7qsSQVW_2Z6587n23J_EDpNqHRdY9KTRhuayo7WuPJHP1TvE7NKA3vOh-OybA0aUmEySUfZv9DRc"/>
          <p:cNvPicPr preferRelativeResize="0"/>
          <p:nvPr/>
        </p:nvPicPr>
        <p:blipFill rotWithShape="1">
          <a:blip r:embed="rId4">
            <a:alphaModFix/>
          </a:blip>
          <a:srcRect/>
          <a:stretch/>
        </p:blipFill>
        <p:spPr>
          <a:xfrm>
            <a:off x="6528666" y="4461163"/>
            <a:ext cx="1428750" cy="1428750"/>
          </a:xfrm>
          <a:prstGeom prst="rect">
            <a:avLst/>
          </a:prstGeom>
          <a:noFill/>
          <a:ln>
            <a:noFill/>
          </a:ln>
        </p:spPr>
      </p:pic>
      <p:sp>
        <p:nvSpPr>
          <p:cNvPr id="300" name="Google Shape;300;p34"/>
          <p:cNvSpPr/>
          <p:nvPr/>
        </p:nvSpPr>
        <p:spPr>
          <a:xfrm>
            <a:off x="2244436" y="4677063"/>
            <a:ext cx="4142509" cy="13542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1" i="0" u="none" strike="noStrike" cap="none">
                <a:solidFill>
                  <a:srgbClr val="4F81BD"/>
                </a:solidFill>
                <a:latin typeface="Times New Roman"/>
                <a:ea typeface="Times New Roman"/>
                <a:cs typeface="Times New Roman"/>
                <a:sym typeface="Times New Roman"/>
              </a:rPr>
              <a:t>Questions?</a:t>
            </a:r>
            <a:endParaRPr sz="5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9526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3" name="Google Shape;103;p4"/>
          <p:cNvSpPr txBox="1">
            <a:spLocks noGrp="1"/>
          </p:cNvSpPr>
          <p:nvPr>
            <p:ph type="body" idx="1"/>
          </p:nvPr>
        </p:nvSpPr>
        <p:spPr>
          <a:xfrm>
            <a:off x="838200" y="1099443"/>
            <a:ext cx="10515600" cy="4351338"/>
          </a:xfrm>
          <a:prstGeom prst="rect">
            <a:avLst/>
          </a:prstGeom>
          <a:noFill/>
          <a:ln>
            <a:noFill/>
          </a:ln>
        </p:spPr>
        <p:txBody>
          <a:bodyPr spcFirstLastPara="1" wrap="square" lIns="91425" tIns="45700" rIns="91425" bIns="45700" anchor="t" anchorCtr="0">
            <a:noAutofit/>
          </a:bodyPr>
          <a:lstStyle/>
          <a:p>
            <a:pPr marL="114300" indent="0" fontAlgn="base">
              <a:buNone/>
            </a:pPr>
            <a:r>
              <a:rPr lang="en-US" dirty="0" smtClean="0"/>
              <a:t>Need for sampling as opposed to using the entire population for analysis:</a:t>
            </a:r>
          </a:p>
          <a:p>
            <a:pPr marL="114300" indent="0" fontAlgn="base">
              <a:buNone/>
            </a:pPr>
            <a:endParaRPr lang="en-US" dirty="0" smtClean="0"/>
          </a:p>
          <a:p>
            <a:pPr fontAlgn="base"/>
            <a:r>
              <a:rPr lang="en-US" sz="2400" dirty="0" smtClean="0"/>
              <a:t>Time factor </a:t>
            </a:r>
          </a:p>
          <a:p>
            <a:pPr fontAlgn="base"/>
            <a:r>
              <a:rPr lang="en-US" sz="2400" dirty="0" smtClean="0"/>
              <a:t>Effort factor</a:t>
            </a:r>
          </a:p>
          <a:p>
            <a:pPr fontAlgn="base"/>
            <a:endParaRPr lang="en-US" sz="2400" dirty="0"/>
          </a:p>
          <a:p>
            <a:pPr marL="114300" indent="0" fontAlgn="base">
              <a:buNone/>
            </a:pPr>
            <a:r>
              <a:rPr lang="en-US" sz="2400" i="1" dirty="0" smtClean="0"/>
              <a:t>It </a:t>
            </a:r>
            <a:r>
              <a:rPr lang="en-US" sz="2400" i="1" dirty="0"/>
              <a:t>is usually not feasible to make a complete census of a population because of time and budget constraints.  Therefore, a sample of the population is used to make inferences about the whole population.  The goal of this type of sampling is to collect data that are representative of the entire population of interest. </a:t>
            </a:r>
            <a:endParaRPr lang="en-US" sz="2400" i="1" dirty="0" smtClean="0"/>
          </a:p>
          <a:p>
            <a:pPr fontAlgn="base"/>
            <a:endParaRPr lang="en-US" sz="2400" dirty="0"/>
          </a:p>
          <a:p>
            <a:pPr fontAlgn="base"/>
            <a:endParaRPr lang="en-US" sz="2400" dirty="0" smtClean="0"/>
          </a:p>
          <a:p>
            <a:pPr marL="114300" indent="0" fontAlgn="base">
              <a:buNone/>
            </a:pPr>
            <a:endParaRPr lang="en-US" sz="2400" dirty="0" smtClean="0"/>
          </a:p>
        </p:txBody>
      </p:sp>
      <p:sp>
        <p:nvSpPr>
          <p:cNvPr id="2" name="Rectangle 1"/>
          <p:cNvSpPr/>
          <p:nvPr/>
        </p:nvSpPr>
        <p:spPr>
          <a:xfrm>
            <a:off x="5978820" y="3275112"/>
            <a:ext cx="234360" cy="307777"/>
          </a:xfrm>
          <a:prstGeom prst="rect">
            <a:avLst/>
          </a:prstGeom>
        </p:spPr>
        <p:txBody>
          <a:bodyPr wrap="none">
            <a:spAutoFit/>
          </a:bodyPr>
          <a:lstStyle/>
          <a:p>
            <a:r>
              <a:rPr lang="en-IN" dirty="0"/>
              <a:t> </a:t>
            </a:r>
          </a:p>
        </p:txBody>
      </p:sp>
      <p:sp>
        <p:nvSpPr>
          <p:cNvPr id="3" name="Rectangle 2"/>
          <p:cNvSpPr/>
          <p:nvPr/>
        </p:nvSpPr>
        <p:spPr>
          <a:xfrm>
            <a:off x="5978820" y="3275112"/>
            <a:ext cx="234360" cy="307777"/>
          </a:xfrm>
          <a:prstGeom prst="rect">
            <a:avLst/>
          </a:prstGeom>
        </p:spPr>
        <p:txBody>
          <a:bodyPr wrap="none">
            <a:spAutoFit/>
          </a:bodyPr>
          <a:lstStyle/>
          <a:p>
            <a:r>
              <a:rPr lang="en-IN" dirty="0"/>
              <a:t> </a:t>
            </a:r>
          </a:p>
        </p:txBody>
      </p:sp>
      <p:sp>
        <p:nvSpPr>
          <p:cNvPr id="4" name="Rectangle 3"/>
          <p:cNvSpPr/>
          <p:nvPr/>
        </p:nvSpPr>
        <p:spPr>
          <a:xfrm>
            <a:off x="5978820" y="3275112"/>
            <a:ext cx="6595075" cy="307777"/>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356091695"/>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Central Limit Theorem </a:t>
            </a:r>
            <a:endParaRPr/>
          </a:p>
        </p:txBody>
      </p:sp>
      <p:sp>
        <p:nvSpPr>
          <p:cNvPr id="119" name="Google Shape;119;p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Char char="•"/>
            </a:pPr>
            <a:r>
              <a:rPr lang="en-US" sz="2000" dirty="0"/>
              <a:t>“Sampling Distribution of the mean of any independent random variable will be normal”</a:t>
            </a:r>
            <a:endParaRPr dirty="0"/>
          </a:p>
          <a:p>
            <a:pPr marL="342900" lvl="0" indent="-342900" algn="l" rtl="0">
              <a:lnSpc>
                <a:spcPct val="100000"/>
              </a:lnSpc>
              <a:spcBef>
                <a:spcPts val="400"/>
              </a:spcBef>
              <a:spcAft>
                <a:spcPts val="0"/>
              </a:spcAft>
              <a:buClr>
                <a:schemeClr val="dk1"/>
              </a:buClr>
              <a:buSzPts val="2000"/>
              <a:buChar char="•"/>
            </a:pPr>
            <a:r>
              <a:rPr lang="en-US" sz="2000" dirty="0"/>
              <a:t>This applies to both discrete and continuous distributions.</a:t>
            </a:r>
            <a:endParaRPr dirty="0"/>
          </a:p>
          <a:p>
            <a:pPr marL="342900" lvl="0" indent="-342900" algn="l" rtl="0">
              <a:lnSpc>
                <a:spcPct val="100000"/>
              </a:lnSpc>
              <a:spcBef>
                <a:spcPts val="400"/>
              </a:spcBef>
              <a:spcAft>
                <a:spcPts val="0"/>
              </a:spcAft>
              <a:buClr>
                <a:schemeClr val="dk1"/>
              </a:buClr>
              <a:buSzPts val="2000"/>
              <a:buChar char="•"/>
            </a:pPr>
            <a:r>
              <a:rPr lang="en-US" sz="2000" dirty="0"/>
              <a:t>The random variable should have a well defined mean and variance (standard deviation).</a:t>
            </a:r>
            <a:endParaRPr dirty="0"/>
          </a:p>
          <a:p>
            <a:pPr marL="342900" lvl="0" indent="-342900" algn="l" rtl="0">
              <a:lnSpc>
                <a:spcPct val="100000"/>
              </a:lnSpc>
              <a:spcBef>
                <a:spcPts val="400"/>
              </a:spcBef>
              <a:spcAft>
                <a:spcPts val="0"/>
              </a:spcAft>
              <a:buClr>
                <a:schemeClr val="dk1"/>
              </a:buClr>
              <a:buSzPts val="2000"/>
              <a:buChar char="•"/>
            </a:pPr>
            <a:r>
              <a:rPr lang="en-US" sz="2000" dirty="0"/>
              <a:t>Applicable even when the original variable is not normally distributed</a:t>
            </a:r>
            <a:r>
              <a:rPr lang="en-US" sz="2000" dirty="0" smtClean="0"/>
              <a:t>.</a:t>
            </a:r>
          </a:p>
          <a:p>
            <a:pPr marL="342900" lvl="0" indent="-342900" algn="l" rtl="0">
              <a:lnSpc>
                <a:spcPct val="100000"/>
              </a:lnSpc>
              <a:spcBef>
                <a:spcPts val="400"/>
              </a:spcBef>
              <a:spcAft>
                <a:spcPts val="0"/>
              </a:spcAft>
              <a:buClr>
                <a:schemeClr val="dk1"/>
              </a:buClr>
              <a:buSzPts val="2000"/>
              <a:buChar char="•"/>
            </a:pPr>
            <a:endParaRPr lang="en-US" sz="2000" dirty="0"/>
          </a:p>
          <a:p>
            <a:pPr marL="342900" lvl="0" indent="-342900" algn="l" rtl="0">
              <a:lnSpc>
                <a:spcPct val="100000"/>
              </a:lnSpc>
              <a:spcBef>
                <a:spcPts val="400"/>
              </a:spcBef>
              <a:spcAft>
                <a:spcPts val="0"/>
              </a:spcAft>
              <a:buClr>
                <a:schemeClr val="dk1"/>
              </a:buClr>
              <a:buSzPts val="2000"/>
              <a:buChar char="•"/>
            </a:pPr>
            <a:endParaRPr lang="en-US" sz="2000" dirty="0" smtClean="0"/>
          </a:p>
          <a:p>
            <a:pPr marL="0" lvl="0" indent="0" algn="l" rtl="0">
              <a:lnSpc>
                <a:spcPct val="100000"/>
              </a:lnSpc>
              <a:spcBef>
                <a:spcPts val="400"/>
              </a:spcBef>
              <a:spcAft>
                <a:spcPts val="0"/>
              </a:spcAft>
              <a:buClr>
                <a:schemeClr val="dk1"/>
              </a:buClr>
              <a:buSzPts val="2000"/>
              <a:buNone/>
            </a:pPr>
            <a:endParaRPr lang="en-US" sz="2000" i="1" dirty="0" smtClean="0"/>
          </a:p>
          <a:p>
            <a:pPr marL="0" lvl="0" indent="0" algn="l" rtl="0">
              <a:lnSpc>
                <a:spcPct val="100000"/>
              </a:lnSpc>
              <a:spcBef>
                <a:spcPts val="400"/>
              </a:spcBef>
              <a:spcAft>
                <a:spcPts val="0"/>
              </a:spcAft>
              <a:buClr>
                <a:schemeClr val="dk1"/>
              </a:buClr>
              <a:buSzPts val="2000"/>
              <a:buNone/>
            </a:pPr>
            <a:endParaRPr lang="en-US" sz="2000" i="1" dirty="0"/>
          </a:p>
          <a:p>
            <a:pPr marL="0" lvl="0" indent="0" algn="l" rtl="0">
              <a:lnSpc>
                <a:spcPct val="100000"/>
              </a:lnSpc>
              <a:spcBef>
                <a:spcPts val="400"/>
              </a:spcBef>
              <a:spcAft>
                <a:spcPts val="0"/>
              </a:spcAft>
              <a:buClr>
                <a:schemeClr val="dk1"/>
              </a:buClr>
              <a:buSzPts val="2000"/>
              <a:buNone/>
            </a:pPr>
            <a:endParaRPr lang="en-US" sz="2000" i="1" dirty="0" smtClean="0"/>
          </a:p>
          <a:p>
            <a:pPr marL="0" lvl="0" indent="0" algn="l" rtl="0">
              <a:lnSpc>
                <a:spcPct val="100000"/>
              </a:lnSpc>
              <a:spcBef>
                <a:spcPts val="400"/>
              </a:spcBef>
              <a:spcAft>
                <a:spcPts val="0"/>
              </a:spcAft>
              <a:buClr>
                <a:schemeClr val="dk1"/>
              </a:buClr>
              <a:buSzPts val="2000"/>
              <a:buNone/>
            </a:pPr>
            <a:endParaRPr lang="en-US" sz="2000" i="1" dirty="0"/>
          </a:p>
          <a:p>
            <a:pPr marL="0" lvl="0" indent="0" algn="l" rtl="0">
              <a:lnSpc>
                <a:spcPct val="100000"/>
              </a:lnSpc>
              <a:spcBef>
                <a:spcPts val="400"/>
              </a:spcBef>
              <a:spcAft>
                <a:spcPts val="0"/>
              </a:spcAft>
              <a:buClr>
                <a:schemeClr val="dk1"/>
              </a:buClr>
              <a:buSzPts val="2000"/>
              <a:buNone/>
            </a:pPr>
            <a:r>
              <a:rPr lang="en-US" sz="2000" i="1" dirty="0" smtClean="0"/>
              <a:t>Let’s watch central limit theorem in action. (please open the notebook titled ‘Central Limit Theorem’)</a:t>
            </a:r>
            <a:endParaRPr i="1" dirty="0"/>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2" name="TextBox 1"/>
          <p:cNvSpPr txBox="1"/>
          <p:nvPr/>
        </p:nvSpPr>
        <p:spPr>
          <a:xfrm>
            <a:off x="1011381" y="1205346"/>
            <a:ext cx="10404763" cy="3970318"/>
          </a:xfrm>
          <a:prstGeom prst="rect">
            <a:avLst/>
          </a:prstGeom>
          <a:noFill/>
        </p:spPr>
        <p:txBody>
          <a:bodyPr wrap="square" rtlCol="0">
            <a:spAutoFit/>
          </a:bodyPr>
          <a:lstStyle/>
          <a:p>
            <a:pPr algn="ctr"/>
            <a:r>
              <a:rPr lang="en-US" sz="2800" u="sng" dirty="0" smtClean="0">
                <a:latin typeface="Calibri" panose="020F0502020204030204" pitchFamily="34" charset="0"/>
                <a:cs typeface="Calibri" panose="020F0502020204030204" pitchFamily="34" charset="0"/>
              </a:rPr>
              <a:t>Hypothesis </a:t>
            </a:r>
            <a:r>
              <a:rPr lang="en-US" sz="2800" b="1" u="sng" dirty="0" smtClean="0">
                <a:latin typeface="Calibri" panose="020F0502020204030204" pitchFamily="34" charset="0"/>
                <a:cs typeface="Calibri" panose="020F0502020204030204" pitchFamily="34" charset="0"/>
              </a:rPr>
              <a:t> </a:t>
            </a:r>
          </a:p>
          <a:p>
            <a:pPr algn="ctr"/>
            <a:endParaRPr lang="en-US" sz="2800" b="1" u="sng" dirty="0" smtClean="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An assumption about certain characteristics of a </a:t>
            </a:r>
            <a:r>
              <a:rPr lang="en-US" sz="2800" dirty="0" smtClean="0">
                <a:latin typeface="Calibri" panose="020F0502020204030204" pitchFamily="34" charset="0"/>
                <a:cs typeface="Calibri" panose="020F0502020204030204" pitchFamily="34" charset="0"/>
              </a:rPr>
              <a:t>population.</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Null hypothesis (H0) -&gt; The hypothesis that does not challenge the status quo</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Alternative hypothesis(Ha) -&gt; The hypothesis that challenges the status quo</a:t>
            </a:r>
            <a:endParaRPr lang="en-US" sz="2000" dirty="0"/>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16"/>
          <p:cNvSpPr txBox="1">
            <a:spLocks noGrp="1"/>
          </p:cNvSpPr>
          <p:nvPr>
            <p:ph type="title"/>
          </p:nvPr>
        </p:nvSpPr>
        <p:spPr>
          <a:xfrm>
            <a:off x="609600" y="152400"/>
            <a:ext cx="109728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Type I and Type II Errors</a:t>
            </a:r>
            <a:endParaRPr sz="2000" b="1">
              <a:latin typeface="Times New Roman"/>
              <a:ea typeface="Times New Roman"/>
              <a:cs typeface="Times New Roman"/>
              <a:sym typeface="Times New Roman"/>
            </a:endParaRPr>
          </a:p>
        </p:txBody>
      </p:sp>
      <p:sp>
        <p:nvSpPr>
          <p:cNvPr id="268" name="Google Shape;268;p16"/>
          <p:cNvSpPr txBox="1">
            <a:spLocks noGrp="1"/>
          </p:cNvSpPr>
          <p:nvPr>
            <p:ph type="body" idx="1"/>
          </p:nvPr>
        </p:nvSpPr>
        <p:spPr>
          <a:xfrm>
            <a:off x="609600" y="1066800"/>
            <a:ext cx="10972800" cy="5410200"/>
          </a:xfrm>
          <a:prstGeom prst="rect">
            <a:avLst/>
          </a:prstGeom>
          <a:noFill/>
          <a:ln>
            <a:noFill/>
          </a:ln>
        </p:spPr>
        <p:txBody>
          <a:bodyPr spcFirstLastPara="1" wrap="square" lIns="91425" tIns="45700" rIns="91425" bIns="45700" anchor="t" anchorCtr="0">
            <a:noAutofit/>
          </a:bodyPr>
          <a:lstStyle/>
          <a:p>
            <a:pPr marL="57150" lvl="0" indent="0" algn="just" rtl="0">
              <a:lnSpc>
                <a:spcPct val="100000"/>
              </a:lnSpc>
              <a:spcBef>
                <a:spcPts val="0"/>
              </a:spcBef>
              <a:spcAft>
                <a:spcPts val="0"/>
              </a:spcAft>
              <a:buClr>
                <a:schemeClr val="dk1"/>
              </a:buClr>
              <a:buSzPts val="1800"/>
              <a:buFont typeface="Arial"/>
              <a:buNone/>
            </a:pPr>
            <a:r>
              <a:rPr lang="en-US" sz="1800" u="sng" dirty="0">
                <a:latin typeface="Times New Roman"/>
                <a:ea typeface="Times New Roman"/>
                <a:cs typeface="Times New Roman"/>
                <a:sym typeface="Times New Roman"/>
              </a:rPr>
              <a:t>Type I Error</a:t>
            </a:r>
            <a:r>
              <a:rPr lang="en-US" sz="1800" dirty="0">
                <a:latin typeface="Times New Roman"/>
                <a:ea typeface="Times New Roman"/>
                <a:cs typeface="Times New Roman"/>
                <a:sym typeface="Times New Roman"/>
              </a:rPr>
              <a:t>: </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Rejection of null hypothesis when it should not have been rejected.</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Incorrectly rejecting the null hypothesis.</a:t>
            </a:r>
            <a:endParaRPr dirty="0"/>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dirty="0">
                <a:latin typeface="Times New Roman"/>
                <a:ea typeface="Times New Roman"/>
                <a:cs typeface="Times New Roman"/>
                <a:sym typeface="Times New Roman"/>
              </a:rPr>
              <a:t>Type II Error</a:t>
            </a:r>
            <a:r>
              <a:rPr lang="en-US" sz="1800" dirty="0">
                <a:latin typeface="Times New Roman"/>
                <a:ea typeface="Times New Roman"/>
                <a:cs typeface="Times New Roman"/>
                <a:sym typeface="Times New Roman"/>
              </a:rPr>
              <a:t>: </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Failure to reject the null hypothesis, when it should have been rejected.</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Incorrectly not rejecting the null hypothesis.</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r>
              <a:rPr lang="en-US" sz="1800" u="sng" dirty="0">
                <a:latin typeface="Times New Roman"/>
                <a:ea typeface="Times New Roman"/>
                <a:cs typeface="Times New Roman"/>
                <a:sym typeface="Times New Roman"/>
              </a:rPr>
              <a:t>Causes of Type I and Type II Errors</a:t>
            </a:r>
            <a:r>
              <a:rPr lang="en-US" sz="1800" dirty="0">
                <a:latin typeface="Times New Roman"/>
                <a:ea typeface="Times New Roman"/>
                <a:cs typeface="Times New Roman"/>
                <a:sym typeface="Times New Roman"/>
              </a:rPr>
              <a:t>:</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By random chance, we may select a sample which is not representative of the population.</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Sampling techniques may be flawed.</a:t>
            </a:r>
            <a:endParaRPr dirty="0"/>
          </a:p>
          <a:p>
            <a:pPr marL="342900" lvl="0" indent="-285750" algn="just" rtl="0">
              <a:lnSpc>
                <a:spcPct val="100000"/>
              </a:lnSpc>
              <a:spcBef>
                <a:spcPts val="360"/>
              </a:spcBef>
              <a:spcAft>
                <a:spcPts val="0"/>
              </a:spcAft>
              <a:buClr>
                <a:schemeClr val="dk1"/>
              </a:buClr>
              <a:buSzPts val="1800"/>
              <a:buChar char="•"/>
            </a:pPr>
            <a:r>
              <a:rPr lang="en-US" sz="1800" dirty="0">
                <a:latin typeface="Times New Roman"/>
                <a:ea typeface="Times New Roman"/>
                <a:cs typeface="Times New Roman"/>
                <a:sym typeface="Times New Roman"/>
              </a:rPr>
              <a:t>Assumptions in our null hypothesis may be flawed.</a:t>
            </a:r>
            <a:endParaRPr dirty="0"/>
          </a:p>
          <a:p>
            <a:pPr marL="342900" lvl="0" indent="-171450" algn="just" rtl="0">
              <a:lnSpc>
                <a:spcPct val="100000"/>
              </a:lnSpc>
              <a:spcBef>
                <a:spcPts val="360"/>
              </a:spcBef>
              <a:spcAft>
                <a:spcPts val="0"/>
              </a:spcAft>
              <a:buClr>
                <a:schemeClr val="dk1"/>
              </a:buClr>
              <a:buSzPts val="1800"/>
              <a:buNone/>
            </a:pPr>
            <a:endParaRPr sz="1800" dirty="0">
              <a:latin typeface="Times New Roman"/>
              <a:ea typeface="Times New Roman"/>
              <a:cs typeface="Times New Roman"/>
              <a:sym typeface="Times New Roman"/>
            </a:endParaRPr>
          </a:p>
          <a:p>
            <a:pPr marL="57150" lvl="0" indent="0" algn="just" rtl="0">
              <a:lnSpc>
                <a:spcPct val="100000"/>
              </a:lnSpc>
              <a:spcBef>
                <a:spcPts val="360"/>
              </a:spcBef>
              <a:spcAft>
                <a:spcPts val="0"/>
              </a:spcAft>
              <a:buClr>
                <a:schemeClr val="dk1"/>
              </a:buClr>
              <a:buSzPts val="1800"/>
              <a:buFont typeface="Arial"/>
              <a:buNone/>
            </a:pPr>
            <a:endParaRPr sz="1800" dirty="0">
              <a:latin typeface="Times New Roman"/>
              <a:ea typeface="Times New Roman"/>
              <a:cs typeface="Times New Roman"/>
              <a:sym typeface="Times New Roman"/>
            </a:endParaRPr>
          </a:p>
        </p:txBody>
      </p:sp>
      <p:graphicFrame>
        <p:nvGraphicFramePr>
          <p:cNvPr id="269" name="Google Shape;269;p16"/>
          <p:cNvGraphicFramePr/>
          <p:nvPr>
            <p:extLst>
              <p:ext uri="{D42A27DB-BD31-4B8C-83A1-F6EECF244321}">
                <p14:modId xmlns:p14="http://schemas.microsoft.com/office/powerpoint/2010/main" val="1676807065"/>
              </p:ext>
            </p:extLst>
          </p:nvPr>
        </p:nvGraphicFramePr>
        <p:xfrm>
          <a:off x="627062" y="3581401"/>
          <a:ext cx="11246490" cy="1124859"/>
        </p:xfrm>
        <a:graphic>
          <a:graphicData uri="http://schemas.openxmlformats.org/drawingml/2006/table">
            <a:tbl>
              <a:tblPr firstRow="1" firstCol="1">
                <a:noFill/>
                <a:tableStyleId>{1EA20267-A0BB-4B07-982B-D6BB7261AE96}</a:tableStyleId>
              </a:tblPr>
              <a:tblGrid>
                <a:gridCol w="2754246">
                  <a:extLst>
                    <a:ext uri="{9D8B030D-6E8A-4147-A177-3AD203B41FA5}">
                      <a16:colId xmlns="" xmlns:a16="http://schemas.microsoft.com/office/drawing/2014/main" val="20000"/>
                    </a:ext>
                  </a:extLst>
                </a:gridCol>
                <a:gridCol w="4360893">
                  <a:extLst>
                    <a:ext uri="{9D8B030D-6E8A-4147-A177-3AD203B41FA5}">
                      <a16:colId xmlns="" xmlns:a16="http://schemas.microsoft.com/office/drawing/2014/main" val="20001"/>
                    </a:ext>
                  </a:extLst>
                </a:gridCol>
                <a:gridCol w="4131351">
                  <a:extLst>
                    <a:ext uri="{9D8B030D-6E8A-4147-A177-3AD203B41FA5}">
                      <a16:colId xmlns="" xmlns:a16="http://schemas.microsoft.com/office/drawing/2014/main" val="20002"/>
                    </a:ext>
                  </a:extLst>
                </a:gridCol>
              </a:tblGrid>
              <a:tr h="298691">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Decision/ Reality</a:t>
                      </a:r>
                      <a:endParaRPr sz="1400" u="none" strike="noStrike" cap="none" dirty="0"/>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H</a:t>
                      </a:r>
                      <a:r>
                        <a:rPr lang="en-US" sz="1800" b="0" u="none" strike="noStrike" cap="none" baseline="-25000" dirty="0">
                          <a:latin typeface="Times New Roman"/>
                          <a:ea typeface="Times New Roman"/>
                          <a:cs typeface="Times New Roman"/>
                          <a:sym typeface="Times New Roman"/>
                        </a:rPr>
                        <a:t>o</a:t>
                      </a:r>
                      <a:r>
                        <a:rPr lang="en-US" sz="1800" b="0" u="none" strike="noStrike" cap="none" dirty="0">
                          <a:latin typeface="Times New Roman"/>
                          <a:ea typeface="Times New Roman"/>
                          <a:cs typeface="Times New Roman"/>
                          <a:sym typeface="Times New Roman"/>
                        </a:rPr>
                        <a:t> True (Should not reject</a:t>
                      </a:r>
                      <a:r>
                        <a:rPr lang="en-US" sz="1800" b="0" u="none" strike="noStrike" cap="none" dirty="0" smtClean="0">
                          <a:latin typeface="Times New Roman"/>
                          <a:ea typeface="Times New Roman"/>
                          <a:cs typeface="Times New Roman"/>
                          <a:sym typeface="Times New Roman"/>
                        </a:rPr>
                        <a:t>) [0]</a:t>
                      </a:r>
                      <a:endParaRPr sz="1400" u="none" strike="noStrike" cap="none" dirty="0"/>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H</a:t>
                      </a:r>
                      <a:r>
                        <a:rPr lang="en-US" sz="1800" b="0" u="none" strike="noStrike" cap="none" baseline="-25000" dirty="0">
                          <a:latin typeface="Times New Roman"/>
                          <a:ea typeface="Times New Roman"/>
                          <a:cs typeface="Times New Roman"/>
                          <a:sym typeface="Times New Roman"/>
                        </a:rPr>
                        <a:t>o</a:t>
                      </a:r>
                      <a:r>
                        <a:rPr lang="en-US" sz="1800" b="0" u="none" strike="noStrike" cap="none" dirty="0">
                          <a:latin typeface="Times New Roman"/>
                          <a:ea typeface="Times New Roman"/>
                          <a:cs typeface="Times New Roman"/>
                          <a:sym typeface="Times New Roman"/>
                        </a:rPr>
                        <a:t> False (Should reject</a:t>
                      </a:r>
                      <a:r>
                        <a:rPr lang="en-US" sz="1800" b="0" u="none" strike="noStrike" cap="none" dirty="0" smtClean="0">
                          <a:latin typeface="Times New Roman"/>
                          <a:ea typeface="Times New Roman"/>
                          <a:cs typeface="Times New Roman"/>
                          <a:sym typeface="Times New Roman"/>
                        </a:rPr>
                        <a:t>) [1]</a:t>
                      </a:r>
                      <a:endParaRPr sz="1400" u="none" strike="noStrike" cap="none" dirty="0"/>
                    </a:p>
                  </a:txBody>
                  <a:tcPr marL="91450" marR="91450" marT="45750" marB="45750"/>
                </a:tc>
                <a:extLst>
                  <a:ext uri="{0D108BD9-81ED-4DB2-BD59-A6C34878D82A}">
                    <a16:rowId xmlns="" xmlns:a16="http://schemas.microsoft.com/office/drawing/2014/main" val="10000"/>
                  </a:ext>
                </a:extLst>
              </a:tr>
              <a:tr h="393219">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smtClean="0">
                          <a:latin typeface="Times New Roman"/>
                          <a:ea typeface="Times New Roman"/>
                          <a:cs typeface="Times New Roman"/>
                          <a:sym typeface="Times New Roman"/>
                        </a:rPr>
                        <a:t>Reject H</a:t>
                      </a:r>
                      <a:r>
                        <a:rPr lang="en-US" sz="1800" b="0" u="none" strike="noStrike" cap="none" baseline="-25000" dirty="0" smtClean="0">
                          <a:latin typeface="Times New Roman"/>
                          <a:ea typeface="Times New Roman"/>
                          <a:cs typeface="Times New Roman"/>
                          <a:sym typeface="Times New Roman"/>
                        </a:rPr>
                        <a:t>o</a:t>
                      </a:r>
                      <a:r>
                        <a:rPr lang="en-US" sz="1800" b="0" u="none" strike="noStrike" cap="none" dirty="0" smtClean="0">
                          <a:latin typeface="Times New Roman"/>
                          <a:ea typeface="Times New Roman"/>
                          <a:cs typeface="Times New Roman"/>
                          <a:sym typeface="Times New Roman"/>
                        </a:rPr>
                        <a:t> [1]</a:t>
                      </a:r>
                      <a:endParaRPr sz="1800" b="0" u="none" strike="noStrike" cap="none" dirty="0">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Type I Error (α</a:t>
                      </a:r>
                      <a:r>
                        <a:rPr lang="en-US" sz="1800" b="0" u="none" strike="noStrike" cap="none" dirty="0" smtClean="0">
                          <a:latin typeface="Times New Roman"/>
                          <a:ea typeface="Times New Roman"/>
                          <a:cs typeface="Times New Roman"/>
                          <a:sym typeface="Times New Roman"/>
                        </a:rPr>
                        <a:t>) [False </a:t>
                      </a:r>
                      <a:r>
                        <a:rPr lang="en-US" sz="1800" b="0" u="none" strike="noStrike" cap="none" dirty="0" err="1" smtClean="0">
                          <a:latin typeface="Times New Roman"/>
                          <a:ea typeface="Times New Roman"/>
                          <a:cs typeface="Times New Roman"/>
                          <a:sym typeface="Times New Roman"/>
                        </a:rPr>
                        <a:t>Pos</a:t>
                      </a:r>
                      <a:r>
                        <a:rPr lang="en-US" sz="1800" b="0" u="none" strike="noStrike" cap="none" dirty="0" smtClean="0">
                          <a:latin typeface="Times New Roman"/>
                          <a:ea typeface="Times New Roman"/>
                          <a:cs typeface="Times New Roman"/>
                          <a:sym typeface="Times New Roman"/>
                        </a:rPr>
                        <a:t>]</a:t>
                      </a:r>
                      <a:endParaRPr sz="1400" u="none" strike="noStrike" cap="none" dirty="0"/>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Correct Rejection (No error</a:t>
                      </a:r>
                      <a:r>
                        <a:rPr lang="en-US" sz="1800" b="0" u="none" strike="noStrike" cap="none" dirty="0" smtClean="0">
                          <a:latin typeface="Times New Roman"/>
                          <a:ea typeface="Times New Roman"/>
                          <a:cs typeface="Times New Roman"/>
                          <a:sym typeface="Times New Roman"/>
                        </a:rPr>
                        <a:t>) [True </a:t>
                      </a:r>
                      <a:r>
                        <a:rPr lang="en-US" sz="1800" b="0" u="none" strike="noStrike" cap="none" dirty="0" err="1" smtClean="0">
                          <a:latin typeface="Times New Roman"/>
                          <a:ea typeface="Times New Roman"/>
                          <a:cs typeface="Times New Roman"/>
                          <a:sym typeface="Times New Roman"/>
                        </a:rPr>
                        <a:t>Pos</a:t>
                      </a:r>
                      <a:r>
                        <a:rPr lang="en-US" sz="1800" b="0" u="none" strike="noStrike" cap="none" dirty="0" smtClean="0">
                          <a:latin typeface="Times New Roman"/>
                          <a:ea typeface="Times New Roman"/>
                          <a:cs typeface="Times New Roman"/>
                          <a:sym typeface="Times New Roman"/>
                        </a:rPr>
                        <a:t>]</a:t>
                      </a:r>
                      <a:endParaRPr sz="1400" u="none" strike="noStrike" cap="none" dirty="0"/>
                    </a:p>
                  </a:txBody>
                  <a:tcPr marL="91450" marR="91450" marT="45750" marB="45750"/>
                </a:tc>
                <a:extLst>
                  <a:ext uri="{0D108BD9-81ED-4DB2-BD59-A6C34878D82A}">
                    <a16:rowId xmlns="" xmlns:a16="http://schemas.microsoft.com/office/drawing/2014/main" val="10001"/>
                  </a:ext>
                </a:extLst>
              </a:tr>
              <a:tr h="298691">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u="none" strike="noStrike" cap="none" dirty="0">
                          <a:latin typeface="Times New Roman"/>
                          <a:ea typeface="Times New Roman"/>
                          <a:cs typeface="Times New Roman"/>
                          <a:sym typeface="Times New Roman"/>
                        </a:rPr>
                        <a:t>Fail to Reject </a:t>
                      </a:r>
                      <a:r>
                        <a:rPr lang="en-US" sz="1800" b="0" u="none" strike="noStrike" cap="none" dirty="0" smtClean="0">
                          <a:latin typeface="Times New Roman"/>
                          <a:ea typeface="Times New Roman"/>
                          <a:cs typeface="Times New Roman"/>
                          <a:sym typeface="Times New Roman"/>
                        </a:rPr>
                        <a:t>H</a:t>
                      </a:r>
                      <a:r>
                        <a:rPr lang="en-US" sz="1800" b="0" u="none" strike="noStrike" cap="none" baseline="-25000" dirty="0" smtClean="0">
                          <a:latin typeface="Times New Roman"/>
                          <a:ea typeface="Times New Roman"/>
                          <a:cs typeface="Times New Roman"/>
                          <a:sym typeface="Times New Roman"/>
                        </a:rPr>
                        <a:t>o</a:t>
                      </a:r>
                      <a:r>
                        <a:rPr lang="en-US" sz="1800" b="0" u="none" strike="noStrike" cap="none" dirty="0" smtClean="0">
                          <a:latin typeface="Times New Roman"/>
                          <a:ea typeface="Times New Roman"/>
                          <a:cs typeface="Times New Roman"/>
                          <a:sym typeface="Times New Roman"/>
                        </a:rPr>
                        <a:t> [0]</a:t>
                      </a: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Correct Decision (No error</a:t>
                      </a:r>
                      <a:r>
                        <a:rPr lang="en-US" sz="1800" b="0" u="none" strike="noStrike" cap="none" dirty="0" smtClean="0">
                          <a:latin typeface="Times New Roman"/>
                          <a:ea typeface="Times New Roman"/>
                          <a:cs typeface="Times New Roman"/>
                          <a:sym typeface="Times New Roman"/>
                        </a:rPr>
                        <a:t>) [True </a:t>
                      </a:r>
                      <a:r>
                        <a:rPr lang="en-US" sz="1800" b="0" u="none" strike="noStrike" cap="none" dirty="0" err="1" smtClean="0">
                          <a:latin typeface="Times New Roman"/>
                          <a:ea typeface="Times New Roman"/>
                          <a:cs typeface="Times New Roman"/>
                          <a:sym typeface="Times New Roman"/>
                        </a:rPr>
                        <a:t>Neg</a:t>
                      </a:r>
                      <a:r>
                        <a:rPr lang="en-US" sz="1800" b="0" u="none" strike="noStrike" cap="none" dirty="0" smtClean="0">
                          <a:latin typeface="Times New Roman"/>
                          <a:ea typeface="Times New Roman"/>
                          <a:cs typeface="Times New Roman"/>
                          <a:sym typeface="Times New Roman"/>
                        </a:rPr>
                        <a:t>]</a:t>
                      </a:r>
                      <a:endParaRPr sz="1800" b="0" u="none" strike="noStrike" cap="none" dirty="0">
                        <a:latin typeface="Times New Roman"/>
                        <a:ea typeface="Times New Roman"/>
                        <a:cs typeface="Times New Roman"/>
                        <a:sym typeface="Times New Roman"/>
                      </a:endParaRPr>
                    </a:p>
                  </a:txBody>
                  <a:tcPr marL="91450" marR="91450" marT="45750" marB="45750"/>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Type II Error (β</a:t>
                      </a:r>
                      <a:r>
                        <a:rPr lang="en-US" sz="1800" b="0" u="none" strike="noStrike" cap="none" dirty="0" smtClean="0">
                          <a:latin typeface="Times New Roman"/>
                          <a:ea typeface="Times New Roman"/>
                          <a:cs typeface="Times New Roman"/>
                          <a:sym typeface="Times New Roman"/>
                        </a:rPr>
                        <a:t>) [False </a:t>
                      </a:r>
                      <a:r>
                        <a:rPr lang="en-US" sz="1800" b="0" u="none" strike="noStrike" cap="none" dirty="0" err="1" smtClean="0">
                          <a:latin typeface="Times New Roman"/>
                          <a:ea typeface="Times New Roman"/>
                          <a:cs typeface="Times New Roman"/>
                          <a:sym typeface="Times New Roman"/>
                        </a:rPr>
                        <a:t>Neg</a:t>
                      </a:r>
                      <a:r>
                        <a:rPr lang="en-US" sz="1800" b="0" u="none" strike="noStrike" cap="none" dirty="0" smtClean="0">
                          <a:latin typeface="Times New Roman"/>
                          <a:ea typeface="Times New Roman"/>
                          <a:cs typeface="Times New Roman"/>
                          <a:sym typeface="Times New Roman"/>
                        </a:rPr>
                        <a:t>]</a:t>
                      </a:r>
                      <a:endParaRPr sz="1400" u="none" strike="noStrike" cap="none" dirty="0"/>
                    </a:p>
                  </a:txBody>
                  <a:tcPr marL="91450" marR="91450" marT="45750" marB="45750"/>
                </a:tc>
                <a:extLst>
                  <a:ext uri="{0D108BD9-81ED-4DB2-BD59-A6C34878D82A}">
                    <a16:rowId xmlns="" xmlns:a16="http://schemas.microsoft.com/office/drawing/2014/main" val="10002"/>
                  </a:ext>
                </a:extLst>
              </a:tr>
            </a:tbl>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8">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68">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Type of hypothesis tests</a:t>
            </a:r>
            <a:endParaRPr dirty="0"/>
          </a:p>
        </p:txBody>
      </p:sp>
      <p:sp>
        <p:nvSpPr>
          <p:cNvPr id="412" name="Google Shape;412;p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285750" algn="just" rtl="0">
              <a:lnSpc>
                <a:spcPct val="100000"/>
              </a:lnSpc>
              <a:spcBef>
                <a:spcPts val="0"/>
              </a:spcBef>
              <a:spcAft>
                <a:spcPts val="0"/>
              </a:spcAft>
              <a:buClr>
                <a:schemeClr val="dk1"/>
              </a:buClr>
              <a:buSzPts val="3200"/>
              <a:buChar char="•"/>
            </a:pPr>
            <a:r>
              <a:rPr lang="en-US" sz="2400" dirty="0">
                <a:latin typeface="Calibri" panose="020F0502020204030204" pitchFamily="34" charset="0"/>
                <a:ea typeface="Times New Roman"/>
                <a:cs typeface="Calibri" panose="020F0502020204030204" pitchFamily="34" charset="0"/>
                <a:sym typeface="Times New Roman"/>
              </a:rPr>
              <a:t>Single sample or two or </a:t>
            </a:r>
            <a:r>
              <a:rPr lang="en-US" sz="2400" dirty="0" smtClean="0">
                <a:latin typeface="Calibri" panose="020F0502020204030204" pitchFamily="34" charset="0"/>
                <a:ea typeface="Times New Roman"/>
                <a:cs typeface="Calibri" panose="020F0502020204030204" pitchFamily="34" charset="0"/>
                <a:sym typeface="Times New Roman"/>
              </a:rPr>
              <a:t>multiple </a:t>
            </a:r>
            <a:r>
              <a:rPr lang="en-US" sz="2400" dirty="0">
                <a:latin typeface="Calibri" panose="020F0502020204030204" pitchFamily="34" charset="0"/>
                <a:ea typeface="Times New Roman"/>
                <a:cs typeface="Calibri" panose="020F0502020204030204" pitchFamily="34" charset="0"/>
                <a:sym typeface="Times New Roman"/>
              </a:rPr>
              <a:t>samples</a:t>
            </a:r>
            <a:endParaRPr sz="2400" dirty="0">
              <a:latin typeface="Calibri" panose="020F0502020204030204" pitchFamily="34" charset="0"/>
              <a:cs typeface="Calibri" panose="020F0502020204030204" pitchFamily="34" charset="0"/>
            </a:endParaRPr>
          </a:p>
          <a:p>
            <a:pPr marL="342900" lvl="0" indent="-285750" algn="just" rtl="0">
              <a:lnSpc>
                <a:spcPct val="100000"/>
              </a:lnSpc>
              <a:spcBef>
                <a:spcPts val="640"/>
              </a:spcBef>
              <a:spcAft>
                <a:spcPts val="0"/>
              </a:spcAft>
              <a:buClr>
                <a:schemeClr val="dk1"/>
              </a:buClr>
              <a:buSzPts val="3200"/>
              <a:buChar char="•"/>
            </a:pPr>
            <a:r>
              <a:rPr lang="en-US" sz="2400" dirty="0">
                <a:latin typeface="Calibri" panose="020F0502020204030204" pitchFamily="34" charset="0"/>
                <a:ea typeface="Times New Roman"/>
                <a:cs typeface="Calibri" panose="020F0502020204030204" pitchFamily="34" charset="0"/>
                <a:sym typeface="Times New Roman"/>
              </a:rPr>
              <a:t>One tailed or two tailed</a:t>
            </a:r>
            <a:endParaRPr sz="2400" dirty="0">
              <a:latin typeface="Calibri" panose="020F0502020204030204" pitchFamily="34" charset="0"/>
              <a:cs typeface="Calibri" panose="020F0502020204030204" pitchFamily="34" charset="0"/>
            </a:endParaRPr>
          </a:p>
          <a:p>
            <a:pPr marL="342900" lvl="0" indent="-285750" algn="just" rtl="0">
              <a:lnSpc>
                <a:spcPct val="100000"/>
              </a:lnSpc>
              <a:spcBef>
                <a:spcPts val="640"/>
              </a:spcBef>
              <a:spcAft>
                <a:spcPts val="0"/>
              </a:spcAft>
              <a:buClr>
                <a:schemeClr val="dk1"/>
              </a:buClr>
              <a:buSzPts val="3200"/>
              <a:buChar char="•"/>
            </a:pPr>
            <a:r>
              <a:rPr lang="en-US" sz="2400" dirty="0">
                <a:latin typeface="Calibri" panose="020F0502020204030204" pitchFamily="34" charset="0"/>
                <a:ea typeface="Times New Roman"/>
                <a:cs typeface="Calibri" panose="020F0502020204030204" pitchFamily="34" charset="0"/>
                <a:sym typeface="Times New Roman"/>
              </a:rPr>
              <a:t>Tests of mean, proportion or </a:t>
            </a:r>
            <a:r>
              <a:rPr lang="en-US" sz="2400" dirty="0" smtClean="0">
                <a:latin typeface="Calibri" panose="020F0502020204030204" pitchFamily="34" charset="0"/>
                <a:ea typeface="Times New Roman"/>
                <a:cs typeface="Calibri" panose="020F0502020204030204" pitchFamily="34" charset="0"/>
                <a:sym typeface="Times New Roman"/>
              </a:rPr>
              <a:t>variance</a:t>
            </a:r>
          </a:p>
          <a:p>
            <a:pPr marL="342900" lvl="0" indent="-285750" algn="just" rtl="0">
              <a:lnSpc>
                <a:spcPct val="100000"/>
              </a:lnSpc>
              <a:spcBef>
                <a:spcPts val="640"/>
              </a:spcBef>
              <a:spcAft>
                <a:spcPts val="0"/>
              </a:spcAft>
              <a:buClr>
                <a:schemeClr val="dk1"/>
              </a:buClr>
              <a:buSzPts val="3200"/>
              <a:buChar char="•"/>
            </a:pPr>
            <a:endParaRPr lang="en-US" sz="2400" dirty="0" smtClean="0">
              <a:latin typeface="Calibri" panose="020F0502020204030204" pitchFamily="34" charset="0"/>
              <a:cs typeface="Calibri" panose="020F0502020204030204" pitchFamily="34" charset="0"/>
              <a:sym typeface="Times New Roman"/>
            </a:endParaRPr>
          </a:p>
          <a:p>
            <a:pPr marL="342900" lvl="0" indent="-285750" algn="just" rtl="0">
              <a:lnSpc>
                <a:spcPct val="100000"/>
              </a:lnSpc>
              <a:spcBef>
                <a:spcPts val="640"/>
              </a:spcBef>
              <a:spcAft>
                <a:spcPts val="0"/>
              </a:spcAft>
              <a:buClr>
                <a:schemeClr val="dk1"/>
              </a:buClr>
              <a:buSzPts val="3200"/>
              <a:buChar char="•"/>
            </a:pPr>
            <a:endParaRPr lang="en-US" sz="2400" dirty="0">
              <a:latin typeface="Calibri" panose="020F0502020204030204" pitchFamily="34" charset="0"/>
              <a:cs typeface="Calibri" panose="020F0502020204030204" pitchFamily="34" charset="0"/>
              <a:sym typeface="Times New Roman"/>
            </a:endParaRPr>
          </a:p>
          <a:p>
            <a:pPr marL="342900" lvl="0" indent="-285750" algn="just" rtl="0">
              <a:lnSpc>
                <a:spcPct val="100000"/>
              </a:lnSpc>
              <a:spcBef>
                <a:spcPts val="640"/>
              </a:spcBef>
              <a:spcAft>
                <a:spcPts val="0"/>
              </a:spcAft>
              <a:buClr>
                <a:schemeClr val="dk1"/>
              </a:buClr>
              <a:buSzPts val="3200"/>
              <a:buChar char="•"/>
            </a:pPr>
            <a:endParaRPr lang="en-US" sz="2400" dirty="0" smtClean="0">
              <a:latin typeface="Calibri" panose="020F0502020204030204" pitchFamily="34" charset="0"/>
              <a:cs typeface="Calibri" panose="020F0502020204030204" pitchFamily="34" charset="0"/>
              <a:sym typeface="Times New Roman"/>
            </a:endParaRPr>
          </a:p>
          <a:p>
            <a:pPr marL="342900" lvl="0" indent="-285750" algn="just" rtl="0">
              <a:lnSpc>
                <a:spcPct val="100000"/>
              </a:lnSpc>
              <a:spcBef>
                <a:spcPts val="640"/>
              </a:spcBef>
              <a:spcAft>
                <a:spcPts val="0"/>
              </a:spcAft>
              <a:buClr>
                <a:schemeClr val="dk1"/>
              </a:buClr>
              <a:buSzPts val="3200"/>
              <a:buChar char="•"/>
            </a:pPr>
            <a:endParaRPr lang="en-US" sz="2400" dirty="0">
              <a:latin typeface="Calibri" panose="020F0502020204030204" pitchFamily="34" charset="0"/>
              <a:cs typeface="Calibri" panose="020F0502020204030204" pitchFamily="34" charset="0"/>
              <a:sym typeface="Times New Roman"/>
            </a:endParaRPr>
          </a:p>
          <a:p>
            <a:pPr marL="57150" lvl="0" indent="0" algn="just" rtl="0">
              <a:lnSpc>
                <a:spcPct val="100000"/>
              </a:lnSpc>
              <a:spcBef>
                <a:spcPts val="640"/>
              </a:spcBef>
              <a:spcAft>
                <a:spcPts val="0"/>
              </a:spcAft>
              <a:buClr>
                <a:schemeClr val="dk1"/>
              </a:buClr>
              <a:buSzPts val="3200"/>
              <a:buNone/>
            </a:pPr>
            <a:r>
              <a:rPr lang="en-US" sz="2000" i="1" dirty="0" smtClean="0">
                <a:latin typeface="Calibri" panose="020F0502020204030204" pitchFamily="34" charset="0"/>
                <a:cs typeface="Calibri" panose="020F0502020204030204" pitchFamily="34" charset="0"/>
                <a:sym typeface="Times New Roman"/>
              </a:rPr>
              <a:t>Before we discuss hypothesis testing, let’s do a quick recap on confidence intervals</a:t>
            </a:r>
            <a:endParaRPr lang="en-US" sz="2000" i="1" dirty="0">
              <a:latin typeface="Calibri" panose="020F0502020204030204" pitchFamily="34" charset="0"/>
              <a:cs typeface="Calibri" panose="020F0502020204030204" pitchFamily="34" charset="0"/>
              <a:sym typeface="Times New Roman"/>
            </a:endParaRPr>
          </a:p>
          <a:p>
            <a:pPr marL="342900" lvl="0" indent="-285750" algn="just" rtl="0">
              <a:lnSpc>
                <a:spcPct val="100000"/>
              </a:lnSpc>
              <a:spcBef>
                <a:spcPts val="640"/>
              </a:spcBef>
              <a:spcAft>
                <a:spcPts val="0"/>
              </a:spcAft>
              <a:buClr>
                <a:schemeClr val="dk1"/>
              </a:buClr>
              <a:buSzPts val="3200"/>
              <a:buChar char="•"/>
            </a:pPr>
            <a:endParaRPr lang="en-US" sz="2400" dirty="0" smtClean="0">
              <a:latin typeface="Calibri" panose="020F0502020204030204" pitchFamily="34" charset="0"/>
              <a:cs typeface="Calibri" panose="020F0502020204030204" pitchFamily="34" charset="0"/>
              <a:sym typeface="Times New Roman"/>
            </a:endParaRPr>
          </a:p>
          <a:p>
            <a:pPr marL="57150" lvl="0" indent="0" algn="just" rtl="0">
              <a:lnSpc>
                <a:spcPct val="100000"/>
              </a:lnSpc>
              <a:spcBef>
                <a:spcPts val="640"/>
              </a:spcBef>
              <a:spcAft>
                <a:spcPts val="0"/>
              </a:spcAft>
              <a:buClr>
                <a:schemeClr val="dk1"/>
              </a:buClr>
              <a:buSzPts val="3200"/>
              <a:buNone/>
            </a:pPr>
            <a:endParaRPr lang="en-US" sz="2400" dirty="0">
              <a:latin typeface="Calibri" panose="020F0502020204030204" pitchFamily="34" charset="0"/>
              <a:cs typeface="Calibri" panose="020F0502020204030204" pitchFamily="34" charset="0"/>
              <a:sym typeface="Times New Roman"/>
            </a:endParaRPr>
          </a:p>
          <a:p>
            <a:pPr marL="57150" lvl="0" indent="0" algn="just" rtl="0">
              <a:lnSpc>
                <a:spcPct val="100000"/>
              </a:lnSpc>
              <a:spcBef>
                <a:spcPts val="640"/>
              </a:spcBef>
              <a:spcAft>
                <a:spcPts val="0"/>
              </a:spcAft>
              <a:buClr>
                <a:schemeClr val="dk1"/>
              </a:buClr>
              <a:buSzPts val="3200"/>
              <a:buNone/>
            </a:pPr>
            <a:endParaRPr lang="en-US" sz="2400" dirty="0" smtClean="0">
              <a:latin typeface="Calibri" panose="020F0502020204030204" pitchFamily="34" charset="0"/>
              <a:cs typeface="Calibri" panose="020F0502020204030204" pitchFamily="34" charset="0"/>
              <a:sym typeface="Times New Roman"/>
            </a:endParaRPr>
          </a:p>
          <a:p>
            <a:pPr marL="57150" lvl="0" indent="0" algn="just" rtl="0">
              <a:lnSpc>
                <a:spcPct val="100000"/>
              </a:lnSpc>
              <a:spcBef>
                <a:spcPts val="640"/>
              </a:spcBef>
              <a:spcAft>
                <a:spcPts val="0"/>
              </a:spcAft>
              <a:buClr>
                <a:schemeClr val="dk1"/>
              </a:buClr>
              <a:buSzPts val="3200"/>
              <a:buNone/>
            </a:pPr>
            <a:endParaRPr sz="2400" dirty="0">
              <a:latin typeface="Calibri" panose="020F0502020204030204" pitchFamily="34" charset="0"/>
              <a:cs typeface="Calibri" panose="020F0502020204030204" pitchFamily="34" charset="0"/>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008" y="2470555"/>
            <a:ext cx="10387678"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Notion of a population &amp; sample drawn from a population</a:t>
            </a:r>
          </a:p>
          <a:p>
            <a:pPr marL="285750" indent="-285750">
              <a:buFont typeface="Arial" panose="020B0604020202020204" pitchFamily="34" charset="0"/>
              <a:buChar char="•"/>
            </a:pPr>
            <a:r>
              <a:rPr lang="en-US" sz="2400" dirty="0" smtClean="0"/>
              <a:t>State the hypothesis test in terms of the population quantities considering the corresponding sample quantities</a:t>
            </a:r>
          </a:p>
          <a:p>
            <a:pPr marL="285750" indent="-285750">
              <a:buFont typeface="Arial" panose="020B0604020202020204" pitchFamily="34" charset="0"/>
              <a:buChar char="•"/>
            </a:pPr>
            <a:r>
              <a:rPr lang="en-US" sz="2400" dirty="0" smtClean="0"/>
              <a:t>Translate the statement on the population quantities in to a statement on the sample quantities</a:t>
            </a:r>
          </a:p>
          <a:p>
            <a:pPr marL="285750" indent="-285750">
              <a:buFont typeface="Arial" panose="020B0604020202020204" pitchFamily="34" charset="0"/>
              <a:buChar char="•"/>
            </a:pPr>
            <a:r>
              <a:rPr lang="en-US" sz="2400" dirty="0" smtClean="0"/>
              <a:t>Carry out the test</a:t>
            </a:r>
          </a:p>
          <a:p>
            <a:pPr marL="285750" indent="-285750">
              <a:buFont typeface="Arial" panose="020B0604020202020204" pitchFamily="34" charset="0"/>
              <a:buChar char="•"/>
            </a:pPr>
            <a:r>
              <a:rPr lang="en-US" sz="2400" dirty="0" smtClean="0"/>
              <a:t>Decide reject or accept H0 depending on the value of the test statistic</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
        <p:nvSpPr>
          <p:cNvPr id="5" name="Google Shape;41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smtClean="0"/>
              <a:t>Steps of hypothesis </a:t>
            </a:r>
            <a:r>
              <a:rPr lang="en-US" dirty="0"/>
              <a:t>tests</a:t>
            </a:r>
            <a:endParaRPr dirty="0"/>
          </a:p>
        </p:txBody>
      </p:sp>
    </p:spTree>
    <p:extLst>
      <p:ext uri="{BB962C8B-B14F-4D97-AF65-F5344CB8AC3E}">
        <p14:creationId xmlns:p14="http://schemas.microsoft.com/office/powerpoint/2010/main" val="1897728371"/>
      </p:ext>
    </p:extLst>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38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39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40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4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7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5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6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6916</TotalTime>
  <Words>1997</Words>
  <Application>Microsoft Office PowerPoint</Application>
  <PresentationFormat>Widescreen</PresentationFormat>
  <Paragraphs>345</Paragraphs>
  <Slides>32</Slides>
  <Notes>13</Notes>
  <HiddenSlides>0</HiddenSlides>
  <MMClips>0</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32</vt:i4>
      </vt:variant>
    </vt:vector>
  </HeadingPairs>
  <TitlesOfParts>
    <vt:vector size="53" baseType="lpstr">
      <vt:lpstr>Arial</vt:lpstr>
      <vt:lpstr>Arial</vt:lpstr>
      <vt:lpstr>Calibri</vt:lpstr>
      <vt:lpstr>Cambria Math</vt:lpstr>
      <vt:lpstr>Candara</vt:lpstr>
      <vt:lpstr>Noto Sans Symbols</vt:lpstr>
      <vt:lpstr>Times New Roman</vt:lpstr>
      <vt:lpstr>2_Office Theme</vt:lpstr>
      <vt:lpstr>3_Office Theme</vt:lpstr>
      <vt:lpstr>4_Office Theme</vt:lpstr>
      <vt:lpstr>12_Office Theme</vt:lpstr>
      <vt:lpstr>17_Office Theme</vt:lpstr>
      <vt:lpstr>21_Office Theme</vt:lpstr>
      <vt:lpstr>25_Office Theme</vt:lpstr>
      <vt:lpstr>33_Office Theme</vt:lpstr>
      <vt:lpstr>36_Office Theme</vt:lpstr>
      <vt:lpstr>38_Office Theme</vt:lpstr>
      <vt:lpstr>39_Office Theme</vt:lpstr>
      <vt:lpstr>40_Office Theme</vt:lpstr>
      <vt:lpstr>Office Theme</vt:lpstr>
      <vt:lpstr>41_Office Theme</vt:lpstr>
      <vt:lpstr>Statistical Learning -  Hypothesis Testing -Week 3 </vt:lpstr>
      <vt:lpstr>Topics covered in Week 3</vt:lpstr>
      <vt:lpstr>Session Agenda</vt:lpstr>
      <vt:lpstr>PowerPoint Presentation</vt:lpstr>
      <vt:lpstr>Central Limit Theorem </vt:lpstr>
      <vt:lpstr>PowerPoint Presentation</vt:lpstr>
      <vt:lpstr>Type I and Type II Errors</vt:lpstr>
      <vt:lpstr>Type of hypothesis tests</vt:lpstr>
      <vt:lpstr>Steps of hypothesis tests</vt:lpstr>
      <vt:lpstr>Hypothesis tests – when &amp; what to use?</vt:lpstr>
      <vt:lpstr>PowerPoint Presentation</vt:lpstr>
      <vt:lpstr>Confidence Intervals</vt:lpstr>
      <vt:lpstr>PowerPoint Presentation</vt:lpstr>
      <vt:lpstr>PowerPoint Presentation</vt:lpstr>
      <vt:lpstr>PowerPoint Presentation</vt:lpstr>
      <vt:lpstr>PowerPoint Presentation</vt:lpstr>
      <vt:lpstr>PowerPoint Presentation</vt:lpstr>
      <vt:lpstr>PowerPoint Presentation</vt:lpstr>
      <vt:lpstr>Chi square test of variance</vt:lpstr>
      <vt:lpstr>Chi square test of variance</vt:lpstr>
      <vt:lpstr>Example 3</vt:lpstr>
      <vt:lpstr> Hypothesis of One-Way ANOVA </vt:lpstr>
      <vt:lpstr>PowerPoint Presentation</vt:lpstr>
      <vt:lpstr>Contd..</vt:lpstr>
      <vt:lpstr>One way ANOVA:</vt:lpstr>
      <vt:lpstr>PowerPoint Presentation</vt:lpstr>
      <vt:lpstr>Solution:</vt:lpstr>
      <vt:lpstr>PowerPoint Presentation</vt:lpstr>
      <vt:lpstr>Case Study:</vt:lpstr>
      <vt:lpstr>Dataset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  Hypothesis Testing -Week 2 </dc:title>
  <cp:lastModifiedBy>Souvik Chanda</cp:lastModifiedBy>
  <cp:revision>85</cp:revision>
  <dcterms:created xsi:type="dcterms:W3CDTF">2019-06-27T05:54:19Z</dcterms:created>
  <dcterms:modified xsi:type="dcterms:W3CDTF">2019-08-25T06:08:57Z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