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17"/>
  </p:notesMasterIdLst>
  <p:sldIdLst>
    <p:sldId id="281" r:id="rId2"/>
    <p:sldId id="282" r:id="rId3"/>
    <p:sldId id="283" r:id="rId4"/>
    <p:sldId id="295" r:id="rId5"/>
    <p:sldId id="284" r:id="rId6"/>
    <p:sldId id="285" r:id="rId7"/>
    <p:sldId id="286" r:id="rId8"/>
    <p:sldId id="287" r:id="rId9"/>
    <p:sldId id="288" r:id="rId10"/>
    <p:sldId id="290" r:id="rId11"/>
    <p:sldId id="294" r:id="rId12"/>
    <p:sldId id="291" r:id="rId13"/>
    <p:sldId id="292" r:id="rId14"/>
    <p:sldId id="293" r:id="rId15"/>
    <p:sldId id="29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306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29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558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8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11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78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06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13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89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19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85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64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99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7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10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0" y="279717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dirty="0"/>
              <a:t>Decision </a:t>
            </a:r>
            <a:r>
              <a:rPr lang="en-IN" sz="4000" dirty="0" smtClean="0"/>
              <a:t>Trees 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16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6183" y="992776"/>
            <a:ext cx="7550331" cy="5380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Pruning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 is a technique in machine learning and search algorithms that reduces the size of decision trees by removing sections of the tree that provide little power to classify instances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 reduces the complexity of the final classifier, and hence improves predictive accuracy by the reduction of overfitting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40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54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3774628"/>
            <a:ext cx="4432798" cy="266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41" y="3554547"/>
            <a:ext cx="4146618" cy="25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exercise on Decision Tree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is related to red variants of the Portuguese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Verde" wine. Due to privacy and logistic issues, only physicochemical (inputs) and sensory (the output) variables are available (e.g. there is no data about grape types, wine brand, wine selling price, etc.).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datasets can be viewed as classification or regression tasks. The classes are ordered and not balanced (e.g. there are much more normal wines than excellent or poor ones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540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Prediction- Here, we will apply a method of assessing wine quality using a decision tree, and test it against the wine-quality dataset from the UC Irvine Machine Learning Repository. The wine dataset is a classic and very easy multi-class classification dataset.</a:t>
            </a:r>
          </a:p>
          <a:p>
            <a:pPr marL="254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2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body" idx="1"/>
          </p:nvPr>
        </p:nvSpPr>
        <p:spPr>
          <a:xfrm>
            <a:off x="685800" y="731520"/>
            <a:ext cx="10896524" cy="61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attributes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fixed acidity: most acids involved with wine or fixed or nonvolatile (do not evaporate readily)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volatile acidity: the amount of acetic acid in wine, which at too high of levels can lead to an unpleasant, vinegar taste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citric acid: found in small quantities, citric acid can add 'freshness' and flavor to wines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residual sugar: the amount of sugar remaining after fermentation stops, it's rare to find wines with less than 1 gram/liter and wines with greater than 45 grams/liter are considered sweet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chlorides: the amount of salt in the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 free sulfur dioxide: the free form of SO2 exists in equilibrium between molecular SO2 (as a dissolved gas) and bisulfite ion; it prevents microbial growth and the oxidation of wine</a:t>
            </a: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i="1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7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609600" y="617220"/>
            <a:ext cx="10972800" cy="550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 Contd.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total sulfur dioxide: amount of free and bound forms of S02; in low concentrations, SO2 is mostly undetectable in wine, but at free SO2 concentrations over 50 ppm, SO2 becomes evident in the nose and taste of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 density: the density of water is close to that of water depending on the percent alcohol and sugar content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9 - pH: describes how acidic or basic a wine is on a scale from 0 (very acidic) to 14 (very basic); most wines are between 3-4 on the pH scale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wine additive which can contribute to sulfur dioxide gas (S02) levels,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as an antimicrobial and antioxidant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 alcohol: the percent alcohol content of the wine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 (based on sensory data): 12 - quality (score between 0 and 10)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i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35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Decision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tree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Gini Index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Pruning</a:t>
            </a:r>
          </a:p>
          <a:p>
            <a:pPr marL="495300" indent="-342900">
              <a:spcBef>
                <a:spcPts val="480"/>
              </a:spcBef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4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Introduction to Decision Tree</a:t>
            </a:r>
            <a:endParaRPr sz="3600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is used for regression and classification, more often classification.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Can be used for binary classification such as whether an applicant for loan is likely to turn into defaulter or not.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Decision tree algorithm finds the relation between the target column and the independent variables and express it as a tree structure.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It does so by binary splitting data using functions based on comparison operators on the independent columns.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a decision 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1600200"/>
            <a:ext cx="8983980" cy="43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Common measures of Impurity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 b="1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measure of uncertainty.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that there are two possible outcomes for a given action.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can express the relation between probability and impurity of target column in a mathematical form.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Common measures of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Impurity </a:t>
            </a:r>
            <a:r>
              <a:rPr lang="en-IN" sz="3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Contd</a:t>
            </a:r>
            <a:endParaRPr sz="36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Gini Index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Is calculated by subtracting the sum of the squared probabilities of each class from one.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Perfectly classified, Gini Index would be zero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Uses squared proportion of classes.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0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14103" y="52988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GINI for overall rectangle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9436" y="2499957"/>
            <a:ext cx="4013200" cy="24767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6"/>
          <p:cNvGrpSpPr/>
          <p:nvPr/>
        </p:nvGrpSpPr>
        <p:grpSpPr>
          <a:xfrm>
            <a:off x="6600897" y="3313915"/>
            <a:ext cx="3316216" cy="752322"/>
            <a:chOff x="6417133" y="1883525"/>
            <a:chExt cx="3316216" cy="752322"/>
          </a:xfrm>
        </p:grpSpPr>
        <p:sp>
          <p:nvSpPr>
            <p:cNvPr id="120" name="Google Shape;120;p6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9088429" y="2092483"/>
              <a:ext cx="64492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cxnSp>
        <p:nvCxnSpPr>
          <p:cNvPr id="123" name="Google Shape;123;p6"/>
          <p:cNvCxnSpPr>
            <a:endCxn id="120" idx="1"/>
          </p:cNvCxnSpPr>
          <p:nvPr/>
        </p:nvCxnSpPr>
        <p:spPr>
          <a:xfrm rot="10800000" flipH="1">
            <a:off x="5471997" y="3690076"/>
            <a:ext cx="1128900" cy="278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394" y="3011736"/>
            <a:ext cx="3271928" cy="1330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2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10530" y="61617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Calculation of GINI Index for left and right rectangles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6664" y="3169362"/>
            <a:ext cx="2343150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7"/>
          <p:cNvGrpSpPr/>
          <p:nvPr/>
        </p:nvGrpSpPr>
        <p:grpSpPr>
          <a:xfrm>
            <a:off x="457200" y="3698535"/>
            <a:ext cx="3591420" cy="752322"/>
            <a:chOff x="6417133" y="1883525"/>
            <a:chExt cx="3591420" cy="752322"/>
          </a:xfrm>
        </p:grpSpPr>
        <p:sp>
          <p:nvSpPr>
            <p:cNvPr id="132" name="Google Shape;132;p7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4165769" y="2496456"/>
            <a:ext cx="4013200" cy="2848655"/>
            <a:chOff x="4198143" y="3256408"/>
            <a:chExt cx="4013200" cy="2848655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37" name="Google Shape;137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8" name="Google Shape;138;p7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9" name="Google Shape;139;p7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8273425" y="4453416"/>
            <a:ext cx="3209905" cy="752322"/>
            <a:chOff x="6417133" y="1883525"/>
            <a:chExt cx="3209905" cy="752322"/>
          </a:xfrm>
        </p:grpSpPr>
        <p:sp>
          <p:nvSpPr>
            <p:cNvPr id="141" name="Google Shape;141;p7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180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609600" y="49235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impurity measures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457200" y="2798649"/>
            <a:ext cx="3591420" cy="752322"/>
            <a:chOff x="6417133" y="1883525"/>
            <a:chExt cx="3591420" cy="752322"/>
          </a:xfrm>
        </p:grpSpPr>
        <p:sp>
          <p:nvSpPr>
            <p:cNvPr id="150" name="Google Shape;150;p8"/>
            <p:cNvSpPr txBox="1"/>
            <p:nvPr/>
          </p:nvSpPr>
          <p:spPr>
            <a:xfrm>
              <a:off x="6417133" y="1883525"/>
              <a:ext cx="1926361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9088429" y="2092483"/>
              <a:ext cx="92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3939065" y="1783335"/>
            <a:ext cx="4013200" cy="2848655"/>
            <a:chOff x="4198143" y="3256408"/>
            <a:chExt cx="4013200" cy="2848655"/>
          </a:xfrm>
        </p:grpSpPr>
        <p:grpSp>
          <p:nvGrpSpPr>
            <p:cNvPr id="154" name="Google Shape;154;p8"/>
            <p:cNvGrpSpPr/>
            <p:nvPr/>
          </p:nvGrpSpPr>
          <p:grpSpPr>
            <a:xfrm>
              <a:off x="4198143" y="3628345"/>
              <a:ext cx="4013200" cy="2476718"/>
              <a:chOff x="152400" y="4365407"/>
              <a:chExt cx="4013200" cy="2476718"/>
            </a:xfrm>
          </p:grpSpPr>
          <p:pic>
            <p:nvPicPr>
              <p:cNvPr id="155" name="Google Shape;155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400" y="4365407"/>
                <a:ext cx="4013200" cy="247671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6" name="Google Shape;156;p8"/>
              <p:cNvCxnSpPr/>
              <p:nvPr/>
            </p:nvCxnSpPr>
            <p:spPr>
              <a:xfrm>
                <a:off x="1524000" y="4365407"/>
                <a:ext cx="0" cy="218779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7" name="Google Shape;157;p8"/>
            <p:cNvSpPr/>
            <p:nvPr/>
          </p:nvSpPr>
          <p:spPr>
            <a:xfrm>
              <a:off x="4491393" y="3256408"/>
              <a:ext cx="2890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GINI index for the left &amp; right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8273425" y="2624617"/>
            <a:ext cx="3209905" cy="752322"/>
            <a:chOff x="6417133" y="1883525"/>
            <a:chExt cx="3209905" cy="752322"/>
          </a:xfrm>
        </p:grpSpPr>
        <p:sp>
          <p:nvSpPr>
            <p:cNvPr id="159" name="Google Shape;159;p8"/>
            <p:cNvSpPr txBox="1"/>
            <p:nvPr/>
          </p:nvSpPr>
          <p:spPr>
            <a:xfrm>
              <a:off x="6417133" y="1883525"/>
              <a:ext cx="2211696" cy="752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60" name="Google Shape;160;p8"/>
            <p:cNvSpPr txBox="1"/>
            <p:nvPr/>
          </p:nvSpPr>
          <p:spPr>
            <a:xfrm>
              <a:off x="8528508" y="2061706"/>
              <a:ext cx="412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⇒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9088429" y="2092483"/>
              <a:ext cx="5386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62" name="Google Shape;162;p8"/>
          <p:cNvSpPr txBox="1"/>
          <p:nvPr/>
        </p:nvSpPr>
        <p:spPr>
          <a:xfrm>
            <a:off x="3766486" y="5057642"/>
            <a:ext cx="4506939" cy="55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1967010" y="3521983"/>
            <a:ext cx="1828800" cy="16264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8"/>
          <p:cNvCxnSpPr/>
          <p:nvPr/>
        </p:nvCxnSpPr>
        <p:spPr>
          <a:xfrm>
            <a:off x="3341759" y="3336017"/>
            <a:ext cx="1502639" cy="175997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8"/>
          <p:cNvCxnSpPr/>
          <p:nvPr/>
        </p:nvCxnSpPr>
        <p:spPr>
          <a:xfrm flipH="1">
            <a:off x="6128757" y="3376939"/>
            <a:ext cx="2874222" cy="168070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  <p:cxnSp>
        <p:nvCxnSpPr>
          <p:cNvPr id="166" name="Google Shape;166;p8"/>
          <p:cNvCxnSpPr>
            <a:stCxn id="161" idx="2"/>
          </p:cNvCxnSpPr>
          <p:nvPr/>
        </p:nvCxnSpPr>
        <p:spPr>
          <a:xfrm flipH="1">
            <a:off x="7248325" y="3141352"/>
            <a:ext cx="3965700" cy="198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Dot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371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39915</TotalTime>
  <Words>695</Words>
  <Application>Microsoft Office PowerPoint</Application>
  <PresentationFormat>Widescreen</PresentationFormat>
  <Paragraphs>95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Candara</vt:lpstr>
      <vt:lpstr>Arial</vt:lpstr>
      <vt:lpstr>Times New Roman</vt:lpstr>
      <vt:lpstr>Office Theme</vt:lpstr>
      <vt:lpstr>Decision Trees </vt:lpstr>
      <vt:lpstr>Learning Objectives </vt:lpstr>
      <vt:lpstr>Introduction to Decision Tree</vt:lpstr>
      <vt:lpstr>Visualising a decision tree</vt:lpstr>
      <vt:lpstr>Common measures of Impurity</vt:lpstr>
      <vt:lpstr>Common measures of Impurity Contd</vt:lpstr>
      <vt:lpstr>1. Calculate GINI for overall rectangle</vt:lpstr>
      <vt:lpstr>2. Calculation of GINI Index for left and right rectangles</vt:lpstr>
      <vt:lpstr>3. Weighted average of impurity measures </vt:lpstr>
      <vt:lpstr>PowerPoint Presentation</vt:lpstr>
      <vt:lpstr>Pruning</vt:lpstr>
      <vt:lpstr>Hands on exercise on Decision Tree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Windows User</cp:lastModifiedBy>
  <cp:revision>200</cp:revision>
  <dcterms:modified xsi:type="dcterms:W3CDTF">2019-08-13T09:32:39Z</dcterms:modified>
</cp:coreProperties>
</file>