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  <p:sldMasterId id="2147483656" r:id="rId3"/>
  </p:sldMasterIdLst>
  <p:notesMasterIdLst>
    <p:notesMasterId r:id="rId24"/>
  </p:notesMasterIdLst>
  <p:sldIdLst>
    <p:sldId id="256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282" r:id="rId16"/>
    <p:sldId id="285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eM67paxCY7bFt6ftfQca8O4M7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5" name="Google Shape;35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9" name="Google Shape;37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8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4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42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red-wine-quality-cortez-et-al-200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</a:t>
            </a:r>
            <a:endParaRPr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Boosting concept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 is a general ensemble method that creates a strong classifier from a number of weak classifiers.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Similar to bagging, but the learners are grown sequentially; except for the first, each subsequent learner is grown from previously grown learners.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If the learner is a Decision tree, each of the trees can be small, with just a few terminal nodes (determined by the parameter d supplied)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308" name="Google Shape;308;p25" descr="https://i.ytimg.com/vi/kJsrF9YAfjc/maxresdefaul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sz="34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4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Types </a:t>
            </a:r>
            <a:r>
              <a:rPr lang="en-IN" sz="3400" dirty="0">
                <a:latin typeface="Times New Roman"/>
                <a:ea typeface="Times New Roman"/>
                <a:cs typeface="Times New Roman"/>
                <a:sym typeface="Times New Roman"/>
              </a:rPr>
              <a:t>of Boosting</a:t>
            </a:r>
            <a:r>
              <a:rPr lang="en-IN" sz="3400" dirty="0"/>
              <a:t/>
            </a:r>
            <a:br>
              <a:rPr lang="en-IN" sz="3400" dirty="0"/>
            </a:br>
            <a:endParaRPr sz="3400" dirty="0"/>
          </a:p>
        </p:txBody>
      </p:sp>
      <p:sp>
        <p:nvSpPr>
          <p:cNvPr id="314" name="Google Shape;314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AdaBoosting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: It is so called as the weights are re-assigned to each instance, with higher weights to incorrectly classified instance.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Gradient Boosting:  By fitting new models to the residuals, the overall learner gradually improves in areas where residuals are initially high.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title"/>
          </p:nvPr>
        </p:nvSpPr>
        <p:spPr>
          <a:xfrm>
            <a:off x="609600" y="59394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0" name="Google Shape;320;p27" descr="https://static.packt-cdn.com/products/9781788295758/graphics/B07777_04_table1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450" y="1736947"/>
            <a:ext cx="880110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609600" y="53787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dirty="0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br>
              <a:rPr lang="en-IN" sz="3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400" dirty="0"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1"/>
          </p:nvPr>
        </p:nvSpPr>
        <p:spPr>
          <a:xfrm>
            <a:off x="609600" y="1511848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Each tree in the ensemble is built from a sample drawn with replacement (bootstrap) from the training set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addition, when splitting a node during the construction of a tree, the split that is chosen is no longer the best split among all the features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/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Instead, the split that is picked is the best split among a random subset of the features</a:t>
            </a:r>
            <a:r>
              <a:rPr lang="en-I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/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Due to averaging, its variance decreases, usually more than compensating the increase in bias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- Wine quality production 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dirty="0" smtClean="0">
                <a:latin typeface="Calibri"/>
                <a:ea typeface="Calibri"/>
                <a:cs typeface="Calibri"/>
                <a:sym typeface="Calibri"/>
              </a:rPr>
              <a:t>Context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 dirty="0" smtClean="0">
                <a:latin typeface="Calibri"/>
                <a:ea typeface="Calibri"/>
                <a:cs typeface="Calibri"/>
                <a:sym typeface="Calibri"/>
              </a:rPr>
              <a:t>We will </a:t>
            </a:r>
            <a:r>
              <a:rPr lang="en-IN" sz="2200" dirty="0" smtClean="0">
                <a:latin typeface="Calibri"/>
                <a:ea typeface="Calibri"/>
                <a:cs typeface="Calibri"/>
                <a:sym typeface="Calibri"/>
              </a:rPr>
              <a:t>continue with the case study used in the last week content. We used wines data and constructed a decision tree.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2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dataset is related to red variants of the Portuguese “</a:t>
            </a:r>
            <a:r>
              <a:rPr lang="en-IN" sz="2200" dirty="0" err="1">
                <a:latin typeface="Calibri"/>
                <a:ea typeface="Calibri"/>
                <a:cs typeface="Calibri"/>
                <a:sym typeface="Calibri"/>
              </a:rPr>
              <a:t>Vinho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 Verde” wine. Due to privacy and logistic issues, only physicochemical (inputs) and sensory (output) variables are available ( </a:t>
            </a:r>
            <a:r>
              <a:rPr lang="en-IN" sz="2200" dirty="0" err="1"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: there is no data about grape types, wine brand, wine selling price, etc</a:t>
            </a:r>
            <a:r>
              <a:rPr lang="en-IN" sz="2200" dirty="0" smtClean="0">
                <a:latin typeface="Calibri"/>
                <a:ea typeface="Calibri"/>
                <a:cs typeface="Calibri"/>
                <a:sym typeface="Calibri"/>
              </a:rPr>
              <a:t>.)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 dirty="0" smtClean="0">
                <a:latin typeface="Calibri"/>
                <a:ea typeface="Calibri"/>
                <a:cs typeface="Calibri"/>
                <a:sym typeface="Calibri"/>
              </a:rPr>
              <a:t>These 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datasets can be viewed as classification or regression tasks. The classes are ordered and not balanced (</a:t>
            </a:r>
            <a:r>
              <a:rPr lang="en-IN" sz="2200" dirty="0" err="1"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, there are much more normal wines than excellent or poor ones). 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dirty="0"/>
              <a:t>Dataset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u="sng" dirty="0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https://www.kaggle.com/uciml/red-wine-quality-cortez-et-al-2009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 b="1" dirty="0"/>
              <a:t>Problem Statement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Wine Quality Prediction - Here, we will apply a method of assessing wine quality using a Decision Tree, and test it against the wine-quality dataset from the UC Irvine machine learning repository. The wine dataset is a classic and very easy multi-class classification dataset. </a:t>
            </a:r>
            <a:r>
              <a:rPr lang="en-IN" sz="2400" dirty="0" smtClean="0">
                <a:latin typeface="Calibri"/>
                <a:ea typeface="Calibri"/>
                <a:cs typeface="Calibri"/>
                <a:sym typeface="Calibri"/>
              </a:rPr>
              <a:t>We will use the techniques learnt in this module to improve our model. 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Fixed Acidity                                             10. Sulphates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Volatile acidity                                          11. Alcohol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Citric acid                                                   12. Quality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Residual sugar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Chlorides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Free sulphur dioxide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Total sulphur dioxide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Density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pH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Import all necessary libraries and load the data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Print the descriptive statistics of each &amp; every column using describe() function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Using univariate analysis check the individual attributes for their basic statistic such as central values, spread, tails etc.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IN" sz="1950" dirty="0" err="1">
                <a:latin typeface="Arial"/>
                <a:ea typeface="Arial"/>
                <a:cs typeface="Arial"/>
                <a:sym typeface="Arial"/>
              </a:rPr>
              <a:t>pairplots</a:t>
            </a: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 and correlation method to observe the relationship between different variables and state your insights.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Split the </a:t>
            </a:r>
            <a:r>
              <a:rPr lang="en-IN" sz="1950" dirty="0" err="1">
                <a:latin typeface="Arial"/>
                <a:ea typeface="Arial"/>
                <a:cs typeface="Arial"/>
                <a:sym typeface="Arial"/>
              </a:rPr>
              <a:t>wine_df</a:t>
            </a: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 into training and test set in the ratio of 70:30 (</a:t>
            </a:r>
            <a:r>
              <a:rPr lang="en-IN" sz="1950" dirty="0" err="1">
                <a:latin typeface="Arial"/>
                <a:ea typeface="Arial"/>
                <a:cs typeface="Arial"/>
                <a:sym typeface="Arial"/>
              </a:rPr>
              <a:t>Training:Test</a:t>
            </a: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) based on dependent and independent variables.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 dirty="0">
                <a:latin typeface="Arial"/>
                <a:ea typeface="Arial"/>
                <a:cs typeface="Arial"/>
                <a:sym typeface="Arial"/>
              </a:rPr>
              <a:t>Create the decision tree model using “entropy” method of finding the split columns and fit it to training data.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7. Print the accuracy of the model &amp; print the 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8. Regularize the decision tree by limiting the max. depth of trees and print the   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9. Apply the Random forest model and print the accuracy of Random forest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10. Apply Adaboost Ensemble Algorithm for the same data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11. Apply Bagging Classifier Algorithm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12. Apply GradientBoost Classifier Algorithm for the same data and print the accuracy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3400" b="0" i="0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 sz="3400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Ensemble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Boosting concept and hands on exercise</a:t>
            </a:r>
            <a:endParaRPr dirty="0"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Random Forest and hands on exercise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Ensemble is a group of models that are used together for prediction  both in classification and regression class.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employ various methods to achieve this for eg: tuning hyper parameters, up-sampling/ down-sampling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motivation behind ensemble is the belief that a committee of experts working together are more likely to be accurate than individual experts.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Ensemble methods- Characteristics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000"/>
          </a:p>
        </p:txBody>
      </p:sp>
      <p:sp>
        <p:nvSpPr>
          <p:cNvPr id="224" name="Google Shape;224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 effective ensemble we have to ensure -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The models are as different from each other as possible.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errors of each model should be independent.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2. The models in the ensemble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Are not regularized and hence each model tend to overfit	prone to variance errors.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variance errors across all models put together cancel out at the time of            aggregation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Bias are the simplifying assumptions made by a model to make the target function easier to learn.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Variance is the amount that the estimate of the target function will change if different training data was used.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goal of any supervised machine learning algorithm is to achieve low bias and low variance. In turn the algorithm should achieve good prediction performance.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600" i="1">
                <a:latin typeface="Times New Roman"/>
                <a:ea typeface="Times New Roman"/>
                <a:cs typeface="Times New Roman"/>
                <a:sym typeface="Times New Roman"/>
              </a:rPr>
              <a:t>(P.S. The parameterization of machine learning algorithms is often a battle to balance out bias and variance)</a:t>
            </a:r>
            <a:r>
              <a:rPr lang="en-IN" sz="2400"/>
              <a:t/>
            </a:r>
            <a:br>
              <a:rPr lang="en-IN" sz="2400"/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653142" y="35197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Bias and variance using bulls-eye diagram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100" y="1732190"/>
            <a:ext cx="4781768" cy="411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Two families of ensemble methods are usually distinguished 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Averaging methods: The driving principle is to build several estimators independently and then to average/vote their predictors.</a:t>
            </a:r>
            <a:endParaRPr/>
          </a:p>
          <a:p>
            <a:pPr marL="482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 methods: Base estimators are built sequentially and one tries to reduce the bias of the combined estimator.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(Bootstrap Aggregation)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609600" y="141763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improve the stability of classification and regression models.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reduces variance errors and helps to avoid overfitting.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with any type of machine learning model, mostly used with decision tree.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with replacement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multiple samples of a given size.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Bagging </a:t>
            </a:r>
            <a:r>
              <a:rPr lang="en-IN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3783684" y="1839069"/>
            <a:ext cx="4533190" cy="3190022"/>
            <a:chOff x="3174084" y="108"/>
            <a:chExt cx="4533190" cy="3190022"/>
          </a:xfrm>
        </p:grpSpPr>
        <p:sp>
          <p:nvSpPr>
            <p:cNvPr id="256" name="Google Shape;256;p20"/>
            <p:cNvSpPr/>
            <p:nvPr/>
          </p:nvSpPr>
          <p:spPr>
            <a:xfrm>
              <a:off x="4811070" y="108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4835658" y="24696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803694" y="839588"/>
              <a:ext cx="1636985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9" name="Google Shape;259;p20"/>
            <p:cNvSpPr/>
            <p:nvPr/>
          </p:nvSpPr>
          <p:spPr>
            <a:xfrm>
              <a:off x="3174084" y="1175380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3198672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sample1 with replacement</a:t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757974" y="2014859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2" name="Google Shape;262;p20"/>
            <p:cNvSpPr/>
            <p:nvPr/>
          </p:nvSpPr>
          <p:spPr>
            <a:xfrm>
              <a:off x="3174084" y="2350651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3198672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Model1</a:t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394959" y="839588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4811070" y="1175380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4835658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sample2 with replacement</a:t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5394959" y="2014859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68" name="Google Shape;268;p20"/>
            <p:cNvSpPr/>
            <p:nvPr/>
          </p:nvSpPr>
          <p:spPr>
            <a:xfrm>
              <a:off x="4811070" y="2350651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4835658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Model2</a:t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440680" y="839588"/>
              <a:ext cx="1636985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6448055" y="1175380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6472643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sample3 with replacement</a:t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7031945" y="2014859"/>
              <a:ext cx="91440" cy="335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6448055" y="2350651"/>
              <a:ext cx="1259219" cy="8394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6472643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Model3</a:t>
              </a:r>
              <a:endParaRPr/>
            </a:p>
          </p:txBody>
        </p:sp>
      </p:grpSp>
      <p:sp>
        <p:nvSpPr>
          <p:cNvPr id="276" name="Google Shape;276;p20"/>
          <p:cNvSpPr/>
          <p:nvPr/>
        </p:nvSpPr>
        <p:spPr>
          <a:xfrm rot="5400000">
            <a:off x="5826760" y="3175000"/>
            <a:ext cx="508000" cy="450088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3718560" y="5821680"/>
            <a:ext cx="4612640" cy="558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based on voting for classification and average for regression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902</Words>
  <Application>Microsoft Office PowerPoint</Application>
  <PresentationFormat>Widescreen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Candara</vt:lpstr>
      <vt:lpstr>Corbel</vt:lpstr>
      <vt:lpstr>Times New Roman</vt:lpstr>
      <vt:lpstr>Office Theme</vt:lpstr>
      <vt:lpstr>1_Office Theme</vt:lpstr>
      <vt:lpstr>5_Office Theme</vt:lpstr>
      <vt:lpstr>Ensemble Techniques</vt:lpstr>
      <vt:lpstr>Learning Objectives </vt:lpstr>
      <vt:lpstr>Ensemble methods</vt:lpstr>
      <vt:lpstr> Ensemble methods- Characteristics </vt:lpstr>
      <vt:lpstr>Bias-Variance error</vt:lpstr>
      <vt:lpstr>PowerPoint Presentation</vt:lpstr>
      <vt:lpstr>Bagging concept and hands on exercise</vt:lpstr>
      <vt:lpstr>Bagging (Bootstrap Aggregation) </vt:lpstr>
      <vt:lpstr>Bagging example</vt:lpstr>
      <vt:lpstr>Boosting concept </vt:lpstr>
      <vt:lpstr>PowerPoint Presentation</vt:lpstr>
      <vt:lpstr> Types of Boosting </vt:lpstr>
      <vt:lpstr>Difference between Adaboost and GradientBoost</vt:lpstr>
      <vt:lpstr>Random Forest  </vt:lpstr>
      <vt:lpstr>Case Study - Wine quality 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and Ensemble Methods</dc:title>
  <cp:lastModifiedBy>Windows User</cp:lastModifiedBy>
  <cp:revision>4</cp:revision>
  <dcterms:modified xsi:type="dcterms:W3CDTF">2019-08-20T12:35:00Z</dcterms:modified>
</cp:coreProperties>
</file>