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32"/>
  </p:notesMasterIdLst>
  <p:sldIdLst>
    <p:sldId id="307" r:id="rId2"/>
    <p:sldId id="257" r:id="rId3"/>
    <p:sldId id="273" r:id="rId4"/>
    <p:sldId id="275" r:id="rId5"/>
    <p:sldId id="276" r:id="rId6"/>
    <p:sldId id="277" r:id="rId7"/>
    <p:sldId id="274" r:id="rId8"/>
    <p:sldId id="278" r:id="rId9"/>
    <p:sldId id="279" r:id="rId10"/>
    <p:sldId id="280" r:id="rId11"/>
    <p:sldId id="281" r:id="rId12"/>
    <p:sldId id="289" r:id="rId13"/>
    <p:sldId id="290" r:id="rId14"/>
    <p:sldId id="291" r:id="rId15"/>
    <p:sldId id="292" r:id="rId16"/>
    <p:sldId id="295" r:id="rId17"/>
    <p:sldId id="293" r:id="rId18"/>
    <p:sldId id="294" r:id="rId19"/>
    <p:sldId id="296" r:id="rId20"/>
    <p:sldId id="297" r:id="rId21"/>
    <p:sldId id="298" r:id="rId22"/>
    <p:sldId id="299" r:id="rId23"/>
    <p:sldId id="308" r:id="rId24"/>
    <p:sldId id="304" r:id="rId25"/>
    <p:sldId id="305" r:id="rId26"/>
    <p:sldId id="306" r:id="rId27"/>
    <p:sldId id="301" r:id="rId28"/>
    <p:sldId id="302" r:id="rId29"/>
    <p:sldId id="303" r:id="rId30"/>
    <p:sldId id="272"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0" roundtripDataSignature="AMtx7mg4HGb1RqQLaKOaru5OIkD9VUXo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7f5a4ca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7f5a4ca3d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47f5a4ca3d_0_3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24</a:t>
            </a:fld>
            <a:endParaRPr sz="1400">
              <a:latin typeface="Arial"/>
              <a:ea typeface="Arial"/>
              <a:cs typeface="Arial"/>
              <a:sym typeface="Arial"/>
            </a:endParaRPr>
          </a:p>
        </p:txBody>
      </p:sp>
    </p:spTree>
    <p:extLst>
      <p:ext uri="{BB962C8B-B14F-4D97-AF65-F5344CB8AC3E}">
        <p14:creationId xmlns:p14="http://schemas.microsoft.com/office/powerpoint/2010/main" val="377764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7f5a4ca3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7f5a4ca3d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47f5a4ca3d_0_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25</a:t>
            </a:fld>
            <a:endParaRPr sz="1400">
              <a:latin typeface="Arial"/>
              <a:ea typeface="Arial"/>
              <a:cs typeface="Arial"/>
              <a:sym typeface="Arial"/>
            </a:endParaRPr>
          </a:p>
        </p:txBody>
      </p:sp>
    </p:spTree>
    <p:extLst>
      <p:ext uri="{BB962C8B-B14F-4D97-AF65-F5344CB8AC3E}">
        <p14:creationId xmlns:p14="http://schemas.microsoft.com/office/powerpoint/2010/main" val="344839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7f5a4ca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7f5a4ca3d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47f5a4ca3d_0_5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26</a:t>
            </a:fld>
            <a:endParaRPr sz="1400">
              <a:latin typeface="Arial"/>
              <a:ea typeface="Arial"/>
              <a:cs typeface="Arial"/>
              <a:sym typeface="Arial"/>
            </a:endParaRPr>
          </a:p>
        </p:txBody>
      </p:sp>
    </p:spTree>
    <p:extLst>
      <p:ext uri="{BB962C8B-B14F-4D97-AF65-F5344CB8AC3E}">
        <p14:creationId xmlns:p14="http://schemas.microsoft.com/office/powerpoint/2010/main" val="3982845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967b7b6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967b7b64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4967b7b642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27</a:t>
            </a:fld>
            <a:endParaRPr sz="1400">
              <a:latin typeface="Arial"/>
              <a:ea typeface="Arial"/>
              <a:cs typeface="Arial"/>
              <a:sym typeface="Arial"/>
            </a:endParaRPr>
          </a:p>
        </p:txBody>
      </p:sp>
    </p:spTree>
    <p:extLst>
      <p:ext uri="{BB962C8B-B14F-4D97-AF65-F5344CB8AC3E}">
        <p14:creationId xmlns:p14="http://schemas.microsoft.com/office/powerpoint/2010/main" val="230899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67b7b6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67b7b64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4967b7b642_0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28</a:t>
            </a:fld>
            <a:endParaRPr sz="1400">
              <a:latin typeface="Arial"/>
              <a:ea typeface="Arial"/>
              <a:cs typeface="Arial"/>
              <a:sym typeface="Arial"/>
            </a:endParaRPr>
          </a:p>
        </p:txBody>
      </p:sp>
    </p:spTree>
    <p:extLst>
      <p:ext uri="{BB962C8B-B14F-4D97-AF65-F5344CB8AC3E}">
        <p14:creationId xmlns:p14="http://schemas.microsoft.com/office/powerpoint/2010/main" val="52941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967b7b64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967b7b642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4967b7b642_0_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29</a:t>
            </a:fld>
            <a:endParaRPr sz="1400">
              <a:latin typeface="Arial"/>
              <a:ea typeface="Arial"/>
              <a:cs typeface="Arial"/>
              <a:sym typeface="Arial"/>
            </a:endParaRPr>
          </a:p>
        </p:txBody>
      </p:sp>
    </p:spTree>
    <p:extLst>
      <p:ext uri="{BB962C8B-B14F-4D97-AF65-F5344CB8AC3E}">
        <p14:creationId xmlns:p14="http://schemas.microsoft.com/office/powerpoint/2010/main" val="254993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2" name="Google Shape;62;p2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20"/>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20"/>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20"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2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2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20"/>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20"/>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888/notebooks/Downloads/M3%20W3-%20Case%20study%20-%20NB.ipynb#Objectiv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what0919/intrusion-detec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25400" indent="0" algn="ctr">
              <a:buNone/>
            </a:pPr>
            <a:endParaRPr lang="en-IN" dirty="0" smtClean="0"/>
          </a:p>
          <a:p>
            <a:pPr marL="25400" indent="0" algn="ctr">
              <a:buNone/>
            </a:pPr>
            <a:endParaRPr lang="en-IN" dirty="0"/>
          </a:p>
          <a:p>
            <a:pPr marL="25400" indent="0" algn="ctr">
              <a:buNone/>
            </a:pPr>
            <a:endParaRPr lang="en-IN" dirty="0" smtClean="0"/>
          </a:p>
          <a:p>
            <a:pPr marL="25400" indent="0" algn="ctr">
              <a:buNone/>
            </a:pPr>
            <a:r>
              <a:rPr lang="en-IN" sz="4400" u="sng" dirty="0" smtClean="0">
                <a:latin typeface="Times New Roman" panose="02020603050405020304" pitchFamily="18" charset="0"/>
                <a:cs typeface="Times New Roman" panose="02020603050405020304" pitchFamily="18" charset="0"/>
              </a:rPr>
              <a:t>Naïve Bayes and KNN</a:t>
            </a:r>
            <a:endParaRPr lang="en-IN" sz="4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84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Naïve </a:t>
            </a:r>
            <a:r>
              <a:rPr lang="en-IN" sz="3200" dirty="0">
                <a:latin typeface="Times New Roman" panose="02020603050405020304" pitchFamily="18" charset="0"/>
                <a:cs typeface="Times New Roman" panose="02020603050405020304" pitchFamily="18" charset="0"/>
              </a:rPr>
              <a:t>Bayes Classiﬁers - Pros and Cons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fontAlgn="base"/>
            <a:r>
              <a:rPr lang="en-IN" sz="1600" dirty="0" smtClean="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Simple, Fast in processing and effective</a:t>
            </a:r>
          </a:p>
          <a:p>
            <a:pPr lvl="1" fontAlgn="base"/>
            <a:r>
              <a:rPr lang="en-IN" sz="1600" dirty="0">
                <a:latin typeface="Times New Roman" panose="02020603050405020304" pitchFamily="18" charset="0"/>
                <a:cs typeface="Times New Roman" panose="02020603050405020304" pitchFamily="18" charset="0"/>
              </a:rPr>
              <a:t>Does well with noisy data and missing data </a:t>
            </a:r>
          </a:p>
          <a:p>
            <a:pPr lvl="1" fontAlgn="base"/>
            <a:r>
              <a:rPr lang="en-IN" sz="1600" dirty="0">
                <a:latin typeface="Times New Roman" panose="02020603050405020304" pitchFamily="18" charset="0"/>
                <a:cs typeface="Times New Roman" panose="02020603050405020304" pitchFamily="18" charset="0"/>
              </a:rPr>
              <a:t>Requires few examples for training  (assuming the data set is a true representative of the population)</a:t>
            </a:r>
          </a:p>
          <a:p>
            <a:pPr lvl="1" fontAlgn="base"/>
            <a:r>
              <a:rPr lang="en-IN" sz="1600" dirty="0">
                <a:latin typeface="Times New Roman" panose="02020603050405020304" pitchFamily="18" charset="0"/>
                <a:cs typeface="Times New Roman" panose="02020603050405020304" pitchFamily="18" charset="0"/>
              </a:rPr>
              <a:t>Easy to obtain estimated probability for a prediction</a:t>
            </a:r>
          </a:p>
          <a:p>
            <a:pPr fontAlgn="base"/>
            <a:r>
              <a:rPr lang="en-IN" sz="1600" dirty="0" smtClean="0">
                <a:latin typeface="Times New Roman" panose="02020603050405020304" pitchFamily="18" charset="0"/>
                <a:cs typeface="Times New Roman" panose="02020603050405020304" pitchFamily="18" charset="0"/>
              </a:rPr>
              <a:t>Dis-advantages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Relies on and often incorrect assumption of independent features</a:t>
            </a:r>
          </a:p>
          <a:p>
            <a:pPr lvl="1" fontAlgn="base"/>
            <a:r>
              <a:rPr lang="en-IN" sz="1600" dirty="0">
                <a:latin typeface="Times New Roman" panose="02020603050405020304" pitchFamily="18" charset="0"/>
                <a:cs typeface="Times New Roman" panose="02020603050405020304" pitchFamily="18" charset="0"/>
              </a:rPr>
              <a:t>Not ideal for data sets with large number of numerical attributes</a:t>
            </a:r>
          </a:p>
          <a:p>
            <a:pPr lvl="1" fontAlgn="base"/>
            <a:r>
              <a:rPr lang="en-IN" sz="1600" dirty="0">
                <a:latin typeface="Times New Roman" panose="02020603050405020304" pitchFamily="18" charset="0"/>
                <a:cs typeface="Times New Roman" panose="02020603050405020304" pitchFamily="18" charset="0"/>
              </a:rPr>
              <a:t>Estimated probabilities are less reliable in practice than predicted classes</a:t>
            </a:r>
          </a:p>
          <a:p>
            <a:pPr lvl="1" fontAlgn="base"/>
            <a:r>
              <a:rPr lang="en-IN" sz="1600" dirty="0">
                <a:latin typeface="Times New Roman" panose="02020603050405020304" pitchFamily="18" charset="0"/>
                <a:cs typeface="Times New Roman" panose="02020603050405020304" pitchFamily="18" charset="0"/>
              </a:rPr>
              <a:t>If rare events are not captured in the training set but appears in the test set the probability calculation will be incorrect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722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Gaussian </a:t>
            </a:r>
            <a:r>
              <a:rPr lang="en-IN" sz="3200" dirty="0">
                <a:latin typeface="Times New Roman" panose="02020603050405020304" pitchFamily="18" charset="0"/>
                <a:cs typeface="Times New Roman" panose="02020603050405020304" pitchFamily="18" charset="0"/>
              </a:rPr>
              <a:t>Naive Bayes classifier</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fontAlgn="base"/>
            <a:r>
              <a:rPr lang="en-IN" sz="1800" dirty="0">
                <a:latin typeface="Times New Roman" panose="02020603050405020304" pitchFamily="18" charset="0"/>
                <a:cs typeface="Times New Roman" panose="02020603050405020304" pitchFamily="18" charset="0"/>
              </a:rPr>
              <a:t>When some of our independent variables are continuous we cannot calculate conditional probabilities</a:t>
            </a:r>
            <a:r>
              <a:rPr lang="en-IN" sz="1800" dirty="0" smtClean="0">
                <a:latin typeface="Times New Roman" panose="02020603050405020304" pitchFamily="18" charset="0"/>
                <a:cs typeface="Times New Roman" panose="02020603050405020304" pitchFamily="18" charset="0"/>
              </a:rPr>
              <a:t>!</a:t>
            </a:r>
          </a:p>
          <a:p>
            <a:pPr fontAlgn="base"/>
            <a:endParaRPr lang="en-IN" sz="1800" dirty="0">
              <a:latin typeface="Times New Roman" panose="02020603050405020304" pitchFamily="18" charset="0"/>
              <a:cs typeface="Times New Roman" panose="02020603050405020304" pitchFamily="18" charset="0"/>
            </a:endParaRP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In Gaussian Naive Bayes, continuous values associated with each feature (or independent variable) are assumed to be distributed according to a Gaussian </a:t>
            </a:r>
            <a:r>
              <a:rPr lang="en-IN" sz="1800" dirty="0" smtClean="0">
                <a:latin typeface="Times New Roman" panose="02020603050405020304" pitchFamily="18" charset="0"/>
                <a:cs typeface="Times New Roman" panose="02020603050405020304" pitchFamily="18" charset="0"/>
              </a:rPr>
              <a:t>distribution.</a:t>
            </a:r>
          </a:p>
          <a:p>
            <a:pPr fontAlgn="base"/>
            <a:endParaRPr lang="en-IN" sz="1800" dirty="0">
              <a:latin typeface="Times New Roman" panose="02020603050405020304" pitchFamily="18" charset="0"/>
              <a:cs typeface="Times New Roman" panose="02020603050405020304" pitchFamily="18" charset="0"/>
            </a:endParaRP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All we would have to do is estimate the mean and standard deviation of the continuous variable.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48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KNN</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KNN (K — Nearest </a:t>
            </a:r>
            <a:r>
              <a:rPr lang="en-IN" sz="2000" dirty="0" err="1">
                <a:latin typeface="Times New Roman" panose="02020603050405020304" pitchFamily="18" charset="0"/>
                <a:cs typeface="Times New Roman" panose="02020603050405020304" pitchFamily="18" charset="0"/>
              </a:rPr>
              <a:t>Neighbors</a:t>
            </a:r>
            <a:r>
              <a:rPr lang="en-IN" sz="2000" dirty="0">
                <a:latin typeface="Times New Roman" panose="02020603050405020304" pitchFamily="18" charset="0"/>
                <a:cs typeface="Times New Roman" panose="02020603050405020304" pitchFamily="18" charset="0"/>
              </a:rPr>
              <a:t>) is one of many (supervised learning) algorithms used in data mining and machine </a:t>
            </a:r>
            <a:r>
              <a:rPr lang="en-IN" sz="2000" dirty="0" smtClean="0">
                <a:latin typeface="Times New Roman" panose="02020603050405020304" pitchFamily="18" charset="0"/>
                <a:cs typeface="Times New Roman" panose="02020603050405020304" pitchFamily="18" charset="0"/>
              </a:rPr>
              <a:t>learning</a:t>
            </a:r>
            <a:r>
              <a:rPr lang="en-IN" sz="2000" dirty="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It’s </a:t>
            </a:r>
            <a:r>
              <a:rPr lang="en-IN" sz="2000" dirty="0">
                <a:latin typeface="Times New Roman" panose="02020603050405020304" pitchFamily="18" charset="0"/>
                <a:cs typeface="Times New Roman" panose="02020603050405020304" pitchFamily="18" charset="0"/>
              </a:rPr>
              <a:t>a classifier algorithm where the learning is based “how similar” is a data (a vector) from </a:t>
            </a:r>
            <a:r>
              <a:rPr lang="en-IN" sz="2000" dirty="0" smtClean="0">
                <a:latin typeface="Times New Roman" panose="02020603050405020304" pitchFamily="18" charset="0"/>
                <a:cs typeface="Times New Roman" panose="02020603050405020304" pitchFamily="18" charset="0"/>
              </a:rPr>
              <a:t>other.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Let’s take a simple case to understand this algorithm. Following is a spread of red circles (RC) and green </a:t>
            </a:r>
            <a:r>
              <a:rPr lang="en-IN" sz="2000" dirty="0" smtClean="0">
                <a:latin typeface="Times New Roman" panose="02020603050405020304" pitchFamily="18" charset="0"/>
                <a:cs typeface="Times New Roman" panose="02020603050405020304" pitchFamily="18" charset="0"/>
              </a:rPr>
              <a:t>squares </a:t>
            </a:r>
            <a:r>
              <a:rPr lang="en-IN" sz="2000" dirty="0">
                <a:latin typeface="Times New Roman" panose="02020603050405020304" pitchFamily="18" charset="0"/>
                <a:cs typeface="Times New Roman" panose="02020603050405020304" pitchFamily="18" charset="0"/>
              </a:rPr>
              <a:t>(GS) :</a:t>
            </a:r>
          </a:p>
        </p:txBody>
      </p:sp>
    </p:spTree>
    <p:extLst>
      <p:ext uri="{BB962C8B-B14F-4D97-AF65-F5344CB8AC3E}">
        <p14:creationId xmlns:p14="http://schemas.microsoft.com/office/powerpoint/2010/main" val="1628059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KNN Contd.</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r>
              <a:rPr lang="en-IN" sz="1800" dirty="0">
                <a:latin typeface="Times New Roman" panose="02020603050405020304" pitchFamily="18" charset="0"/>
                <a:cs typeface="Times New Roman" panose="02020603050405020304" pitchFamily="18" charset="0"/>
              </a:rPr>
              <a:t>You intend to find out the class of the blue star (BS) . BS can either be RC or GS and nothing else. The “K” is KNN algorithm is the nearest </a:t>
            </a:r>
            <a:r>
              <a:rPr lang="en-IN" sz="1800" dirty="0" err="1">
                <a:latin typeface="Times New Roman" panose="02020603050405020304" pitchFamily="18" charset="0"/>
                <a:cs typeface="Times New Roman" panose="02020603050405020304" pitchFamily="18" charset="0"/>
              </a:rPr>
              <a:t>neighbors</a:t>
            </a:r>
            <a:r>
              <a:rPr lang="en-IN" sz="1800" dirty="0">
                <a:latin typeface="Times New Roman" panose="02020603050405020304" pitchFamily="18" charset="0"/>
                <a:cs typeface="Times New Roman" panose="02020603050405020304" pitchFamily="18" charset="0"/>
              </a:rPr>
              <a:t> we wish to take vote from. Let’s say K = 3. Hence, we will now make a circle with BS as </a:t>
            </a:r>
            <a:r>
              <a:rPr lang="en-IN" sz="1800" dirty="0" err="1">
                <a:latin typeface="Times New Roman" panose="02020603050405020304" pitchFamily="18" charset="0"/>
                <a:cs typeface="Times New Roman" panose="02020603050405020304" pitchFamily="18" charset="0"/>
              </a:rPr>
              <a:t>center</a:t>
            </a:r>
            <a:r>
              <a:rPr lang="en-IN" sz="1800" dirty="0">
                <a:latin typeface="Times New Roman" panose="02020603050405020304" pitchFamily="18" charset="0"/>
                <a:cs typeface="Times New Roman" panose="02020603050405020304" pitchFamily="18" charset="0"/>
              </a:rPr>
              <a:t> just as big as to enclose only three </a:t>
            </a:r>
            <a:r>
              <a:rPr lang="en-IN" sz="1800" dirty="0" smtClean="0">
                <a:latin typeface="Times New Roman" panose="02020603050405020304" pitchFamily="18" charset="0"/>
                <a:cs typeface="Times New Roman" panose="02020603050405020304" pitchFamily="18" charset="0"/>
              </a:rPr>
              <a:t>data points </a:t>
            </a:r>
            <a:r>
              <a:rPr lang="en-IN" sz="1800" dirty="0">
                <a:latin typeface="Times New Roman" panose="02020603050405020304" pitchFamily="18" charset="0"/>
                <a:cs typeface="Times New Roman" panose="02020603050405020304" pitchFamily="18" charset="0"/>
              </a:rPr>
              <a:t>on the plane. Refer to following diagram for more details:</a:t>
            </a:r>
          </a:p>
        </p:txBody>
      </p:sp>
      <p:pic>
        <p:nvPicPr>
          <p:cNvPr id="4" name="Picture 3"/>
          <p:cNvPicPr>
            <a:picLocks noChangeAspect="1"/>
          </p:cNvPicPr>
          <p:nvPr/>
        </p:nvPicPr>
        <p:blipFill>
          <a:blip r:embed="rId2"/>
          <a:stretch>
            <a:fillRect/>
          </a:stretch>
        </p:blipFill>
        <p:spPr>
          <a:xfrm>
            <a:off x="789709" y="1600201"/>
            <a:ext cx="3882035" cy="1794164"/>
          </a:xfrm>
          <a:prstGeom prst="rect">
            <a:avLst/>
          </a:prstGeom>
        </p:spPr>
      </p:pic>
    </p:spTree>
    <p:extLst>
      <p:ext uri="{BB962C8B-B14F-4D97-AF65-F5344CB8AC3E}">
        <p14:creationId xmlns:p14="http://schemas.microsoft.com/office/powerpoint/2010/main" val="1050164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KNN Contd.</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smtClean="0"/>
          </a:p>
          <a:p>
            <a:endParaRPr lang="en-IN" dirty="0"/>
          </a:p>
          <a:p>
            <a:endParaRPr lang="en-IN" dirty="0" smtClean="0"/>
          </a:p>
          <a:p>
            <a:endParaRPr lang="en-IN" dirty="0"/>
          </a:p>
          <a:p>
            <a:endParaRPr lang="en-IN" dirty="0" smtClean="0"/>
          </a:p>
          <a:p>
            <a:r>
              <a:rPr lang="en-IN" sz="1800" dirty="0">
                <a:latin typeface="Times New Roman" panose="02020603050405020304" pitchFamily="18" charset="0"/>
                <a:cs typeface="Times New Roman" panose="02020603050405020304" pitchFamily="18" charset="0"/>
              </a:rPr>
              <a:t>The three closest points to BS is all RC. Hence, with good confidence level we can say that the BS should belong to the class RC. Here, the choice became very obvious as all three votes from the closest </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went to RC. The choice of the parameter K is very crucial in this algorithm. </a:t>
            </a:r>
          </a:p>
        </p:txBody>
      </p:sp>
      <p:pic>
        <p:nvPicPr>
          <p:cNvPr id="4" name="Picture 3"/>
          <p:cNvPicPr>
            <a:picLocks noChangeAspect="1"/>
          </p:cNvPicPr>
          <p:nvPr/>
        </p:nvPicPr>
        <p:blipFill>
          <a:blip r:embed="rId2"/>
          <a:stretch>
            <a:fillRect/>
          </a:stretch>
        </p:blipFill>
        <p:spPr>
          <a:xfrm>
            <a:off x="2438400" y="1745673"/>
            <a:ext cx="4475018" cy="2378331"/>
          </a:xfrm>
          <a:prstGeom prst="rect">
            <a:avLst/>
          </a:prstGeom>
        </p:spPr>
      </p:pic>
    </p:spTree>
    <p:extLst>
      <p:ext uri="{BB962C8B-B14F-4D97-AF65-F5344CB8AC3E}">
        <p14:creationId xmlns:p14="http://schemas.microsoft.com/office/powerpoint/2010/main" val="706638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
            </a:r>
            <a:br>
              <a:rPr lang="en-IN" sz="3400" dirty="0" smtClean="0">
                <a:latin typeface="Times New Roman" panose="02020603050405020304" pitchFamily="18" charset="0"/>
                <a:cs typeface="Times New Roman" panose="02020603050405020304" pitchFamily="18" charset="0"/>
              </a:rPr>
            </a:br>
            <a:r>
              <a:rPr lang="en-IN" sz="3400" dirty="0" smtClean="0">
                <a:latin typeface="Times New Roman" panose="02020603050405020304" pitchFamily="18" charset="0"/>
                <a:cs typeface="Times New Roman" panose="02020603050405020304" pitchFamily="18" charset="0"/>
              </a:rPr>
              <a:t>Classification Steps</a:t>
            </a:r>
            <a:br>
              <a:rPr lang="en-IN" sz="3400" dirty="0" smtClean="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400" b="1" dirty="0">
                <a:latin typeface="Times New Roman" panose="02020603050405020304" pitchFamily="18" charset="0"/>
                <a:cs typeface="Times New Roman" panose="02020603050405020304" pitchFamily="18" charset="0"/>
              </a:rPr>
              <a:t>The KNN’s steps are</a:t>
            </a:r>
            <a:r>
              <a:rPr lang="en-IN" sz="2400" b="1" dirty="0" smtClean="0">
                <a:latin typeface="Times New Roman" panose="02020603050405020304" pitchFamily="18" charset="0"/>
                <a:cs typeface="Times New Roman" panose="02020603050405020304" pitchFamily="18" charset="0"/>
              </a:rPr>
              <a:t>:</a:t>
            </a:r>
          </a:p>
          <a:p>
            <a:pPr marL="25400" indent="0">
              <a:buNone/>
            </a:pPr>
            <a:endParaRPr lang="en-IN" sz="1800" dirty="0">
              <a:latin typeface="Times New Roman" panose="02020603050405020304" pitchFamily="18" charset="0"/>
              <a:cs typeface="Times New Roman" panose="02020603050405020304" pitchFamily="18" charset="0"/>
            </a:endParaRPr>
          </a:p>
          <a:p>
            <a:pPr marL="368300" indent="-342900">
              <a:buAutoNum type="arabicPeriod"/>
            </a:pPr>
            <a:r>
              <a:rPr lang="en-IN" sz="1800" dirty="0" smtClean="0">
                <a:latin typeface="Times New Roman" panose="02020603050405020304" pitchFamily="18" charset="0"/>
                <a:cs typeface="Times New Roman" panose="02020603050405020304" pitchFamily="18" charset="0"/>
              </a:rPr>
              <a:t>Receive </a:t>
            </a:r>
            <a:r>
              <a:rPr lang="en-IN" sz="1800" dirty="0">
                <a:latin typeface="Times New Roman" panose="02020603050405020304" pitchFamily="18" charset="0"/>
                <a:cs typeface="Times New Roman" panose="02020603050405020304" pitchFamily="18" charset="0"/>
              </a:rPr>
              <a:t>an unclassified data</a:t>
            </a:r>
            <a:r>
              <a:rPr lang="en-IN" sz="1800" dirty="0" smtClean="0">
                <a:latin typeface="Times New Roman" panose="02020603050405020304" pitchFamily="18" charset="0"/>
                <a:cs typeface="Times New Roman" panose="02020603050405020304" pitchFamily="18" charset="0"/>
              </a:rPr>
              <a:t>;</a:t>
            </a:r>
          </a:p>
          <a:p>
            <a:pPr marL="368300" indent="-342900">
              <a:buAutoNum type="arabicPeriod"/>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Measure the distance (Euclidian, Manhattan, </a:t>
            </a:r>
            <a:r>
              <a:rPr lang="en-IN" sz="1800" dirty="0" err="1">
                <a:latin typeface="Times New Roman" panose="02020603050405020304" pitchFamily="18" charset="0"/>
                <a:cs typeface="Times New Roman" panose="02020603050405020304" pitchFamily="18" charset="0"/>
              </a:rPr>
              <a:t>Minkowski</a:t>
            </a:r>
            <a:r>
              <a:rPr lang="en-IN" sz="1800" dirty="0">
                <a:latin typeface="Times New Roman" panose="02020603050405020304" pitchFamily="18" charset="0"/>
                <a:cs typeface="Times New Roman" panose="02020603050405020304" pitchFamily="18" charset="0"/>
              </a:rPr>
              <a:t> or Weighted) from the new data to all others data that is already classified</a:t>
            </a:r>
            <a:r>
              <a:rPr lang="en-IN" sz="1800" dirty="0" smtClean="0">
                <a:latin typeface="Times New Roman" panose="02020603050405020304" pitchFamily="18" charset="0"/>
                <a:cs typeface="Times New Roman" panose="02020603050405020304" pitchFamily="18" charset="0"/>
              </a:rPr>
              <a:t>;</a:t>
            </a:r>
          </a:p>
          <a:p>
            <a:pPr marL="368300" indent="-342900">
              <a:buAutoNum type="arabicPeriod"/>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Gets the K(K is a parameter that you </a:t>
            </a:r>
            <a:r>
              <a:rPr lang="en-IN" sz="1800" dirty="0" smtClean="0">
                <a:latin typeface="Times New Roman" panose="02020603050405020304" pitchFamily="18" charset="0"/>
                <a:cs typeface="Times New Roman" panose="02020603050405020304" pitchFamily="18" charset="0"/>
              </a:rPr>
              <a:t>define</a:t>
            </a:r>
            <a:r>
              <a:rPr lang="en-IN" sz="1800" dirty="0">
                <a:latin typeface="Times New Roman" panose="02020603050405020304" pitchFamily="18" charset="0"/>
                <a:cs typeface="Times New Roman" panose="02020603050405020304" pitchFamily="18" charset="0"/>
              </a:rPr>
              <a:t>) smaller </a:t>
            </a:r>
            <a:r>
              <a:rPr lang="en-IN" sz="1800" dirty="0" smtClean="0">
                <a:latin typeface="Times New Roman" panose="02020603050405020304" pitchFamily="18" charset="0"/>
                <a:cs typeface="Times New Roman" panose="02020603050405020304" pitchFamily="18" charset="0"/>
              </a:rPr>
              <a:t>distances;</a:t>
            </a:r>
          </a:p>
          <a:p>
            <a:pPr marL="368300" indent="-342900">
              <a:buAutoNum type="arabicPeriod"/>
            </a:pPr>
            <a:r>
              <a:rPr lang="en-IN" sz="1800" dirty="0" smtClean="0">
                <a:latin typeface="Times New Roman" panose="02020603050405020304" pitchFamily="18" charset="0"/>
                <a:cs typeface="Times New Roman" panose="02020603050405020304" pitchFamily="18" charset="0"/>
              </a:rPr>
              <a:t>Check </a:t>
            </a:r>
            <a:r>
              <a:rPr lang="en-IN" sz="1800" dirty="0">
                <a:latin typeface="Times New Roman" panose="02020603050405020304" pitchFamily="18" charset="0"/>
                <a:cs typeface="Times New Roman" panose="02020603050405020304" pitchFamily="18" charset="0"/>
              </a:rPr>
              <a:t>the list of classes had the shortest distance and count the amount of each class that </a:t>
            </a:r>
            <a:r>
              <a:rPr lang="en-IN" sz="1800" dirty="0" smtClean="0">
                <a:latin typeface="Times New Roman" panose="02020603050405020304" pitchFamily="18" charset="0"/>
                <a:cs typeface="Times New Roman" panose="02020603050405020304" pitchFamily="18" charset="0"/>
              </a:rPr>
              <a:t>appears;</a:t>
            </a:r>
          </a:p>
          <a:p>
            <a:pPr marL="368300" indent="-342900">
              <a:buAutoNum type="arabicPeriod"/>
            </a:pPr>
            <a:r>
              <a:rPr lang="en-IN" sz="1800" dirty="0" smtClean="0">
                <a:latin typeface="Times New Roman" panose="02020603050405020304" pitchFamily="18" charset="0"/>
                <a:cs typeface="Times New Roman" panose="02020603050405020304" pitchFamily="18" charset="0"/>
              </a:rPr>
              <a:t>Takes </a:t>
            </a:r>
            <a:r>
              <a:rPr lang="en-IN" sz="1800" dirty="0">
                <a:latin typeface="Times New Roman" panose="02020603050405020304" pitchFamily="18" charset="0"/>
                <a:cs typeface="Times New Roman" panose="02020603050405020304" pitchFamily="18" charset="0"/>
              </a:rPr>
              <a:t>as correct class the class that appeared the most </a:t>
            </a:r>
            <a:r>
              <a:rPr lang="en-IN" sz="1800" dirty="0" smtClean="0">
                <a:latin typeface="Times New Roman" panose="02020603050405020304" pitchFamily="18" charset="0"/>
                <a:cs typeface="Times New Roman" panose="02020603050405020304" pitchFamily="18" charset="0"/>
              </a:rPr>
              <a:t>times;</a:t>
            </a:r>
          </a:p>
          <a:p>
            <a:pPr marL="368300" indent="-342900">
              <a:buAutoNum type="arabicPeriod"/>
            </a:pPr>
            <a:r>
              <a:rPr lang="en-IN" sz="1800" dirty="0" smtClean="0">
                <a:latin typeface="Times New Roman" panose="02020603050405020304" pitchFamily="18" charset="0"/>
                <a:cs typeface="Times New Roman" panose="02020603050405020304" pitchFamily="18" charset="0"/>
              </a:rPr>
              <a:t>Classifies </a:t>
            </a:r>
            <a:r>
              <a:rPr lang="en-IN" sz="1800" dirty="0">
                <a:latin typeface="Times New Roman" panose="02020603050405020304" pitchFamily="18" charset="0"/>
                <a:cs typeface="Times New Roman" panose="02020603050405020304" pitchFamily="18" charset="0"/>
              </a:rPr>
              <a:t>the new data with the class that you took in step 5;</a:t>
            </a:r>
          </a:p>
          <a:p>
            <a:pPr marL="254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413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Distance</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b="1" dirty="0" smtClean="0">
                <a:latin typeface="Times New Roman" panose="02020603050405020304" pitchFamily="18" charset="0"/>
                <a:cs typeface="Times New Roman" panose="02020603050405020304" pitchFamily="18" charset="0"/>
              </a:rPr>
              <a:t>Distance measure is important</a:t>
            </a:r>
          </a:p>
          <a:p>
            <a:pPr marL="25400" indent="0">
              <a:buNone/>
            </a:pPr>
            <a:endParaRPr lang="en-IN" sz="2000" b="1"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Most commonly distance is measured using Euclidean distance</a:t>
            </a:r>
          </a:p>
          <a:p>
            <a:r>
              <a:rPr lang="en-IN" sz="1800" dirty="0" smtClean="0">
                <a:latin typeface="Times New Roman" panose="02020603050405020304" pitchFamily="18" charset="0"/>
                <a:cs typeface="Times New Roman" panose="02020603050405020304" pitchFamily="18" charset="0"/>
              </a:rPr>
              <a:t>We should always Normalize data</a:t>
            </a:r>
          </a:p>
          <a:p>
            <a:r>
              <a:rPr lang="en-IN" sz="1800" dirty="0" smtClean="0">
                <a:latin typeface="Times New Roman" panose="02020603050405020304" pitchFamily="18" charset="0"/>
                <a:cs typeface="Times New Roman" panose="02020603050405020304" pitchFamily="18" charset="0"/>
              </a:rPr>
              <a:t>Other distance measurement methods include</a:t>
            </a:r>
          </a:p>
          <a:p>
            <a:pPr marL="25400" indent="0">
              <a:buNone/>
            </a:pPr>
            <a:r>
              <a:rPr lang="en-IN" sz="1800" dirty="0" smtClean="0">
                <a:latin typeface="Times New Roman" panose="02020603050405020304" pitchFamily="18" charset="0"/>
                <a:cs typeface="Times New Roman" panose="02020603050405020304" pitchFamily="18" charset="0"/>
              </a:rPr>
              <a:t>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 Manhattan distance</a:t>
            </a:r>
            <a:endParaRPr lang="en-IN" sz="1800" dirty="0">
              <a:latin typeface="Times New Roman" panose="02020603050405020304" pitchFamily="18" charset="0"/>
              <a:cs typeface="Times New Roman" panose="02020603050405020304" pitchFamily="18" charset="0"/>
            </a:endParaRPr>
          </a:p>
          <a:p>
            <a:pPr marL="25400" indent="0">
              <a:buNone/>
            </a:pPr>
            <a:r>
              <a:rPr lang="en-IN" sz="1800" dirty="0" smtClean="0">
                <a:latin typeface="Times New Roman" panose="02020603050405020304" pitchFamily="18" charset="0"/>
                <a:cs typeface="Times New Roman" panose="02020603050405020304" pitchFamily="18" charset="0"/>
              </a:rPr>
              <a:t>	- </a:t>
            </a:r>
            <a:r>
              <a:rPr lang="en-IN" sz="1800" dirty="0" err="1" smtClean="0">
                <a:latin typeface="Times New Roman" panose="02020603050405020304" pitchFamily="18" charset="0"/>
                <a:cs typeface="Times New Roman" panose="02020603050405020304" pitchFamily="18" charset="0"/>
              </a:rPr>
              <a:t>Minkowski</a:t>
            </a:r>
            <a:r>
              <a:rPr lang="en-IN" sz="1800" dirty="0" smtClean="0">
                <a:latin typeface="Times New Roman" panose="02020603050405020304" pitchFamily="18" charset="0"/>
                <a:cs typeface="Times New Roman" panose="02020603050405020304" pitchFamily="18" charset="0"/>
              </a:rPr>
              <a:t> distance</a:t>
            </a:r>
          </a:p>
          <a:p>
            <a:pPr marL="2540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Mahalanobis</a:t>
            </a:r>
            <a:r>
              <a:rPr lang="en-IN" sz="1800" dirty="0" smtClean="0">
                <a:latin typeface="Times New Roman" panose="02020603050405020304" pitchFamily="18" charset="0"/>
                <a:cs typeface="Times New Roman" panose="02020603050405020304" pitchFamily="18" charset="0"/>
              </a:rPr>
              <a:t> distance</a:t>
            </a:r>
          </a:p>
          <a:p>
            <a:pPr marL="2540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Cosine similarity</a:t>
            </a:r>
          </a:p>
        </p:txBody>
      </p:sp>
    </p:spTree>
    <p:extLst>
      <p:ext uri="{BB962C8B-B14F-4D97-AF65-F5344CB8AC3E}">
        <p14:creationId xmlns:p14="http://schemas.microsoft.com/office/powerpoint/2010/main" val="1616074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Calculating distance</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1800" dirty="0">
                <a:latin typeface="Times New Roman" panose="02020603050405020304" pitchFamily="18" charset="0"/>
                <a:cs typeface="Times New Roman" panose="02020603050405020304" pitchFamily="18" charset="0"/>
              </a:rPr>
              <a:t>To calculate the distance between two </a:t>
            </a:r>
            <a:r>
              <a:rPr lang="en-IN" sz="1800" dirty="0" smtClean="0">
                <a:latin typeface="Times New Roman" panose="02020603050405020304" pitchFamily="18" charset="0"/>
                <a:cs typeface="Times New Roman" panose="02020603050405020304" pitchFamily="18" charset="0"/>
              </a:rPr>
              <a:t>points </a:t>
            </a:r>
            <a:r>
              <a:rPr lang="en-IN" sz="1800" dirty="0">
                <a:latin typeface="Times New Roman" panose="02020603050405020304" pitchFamily="18" charset="0"/>
                <a:cs typeface="Times New Roman" panose="02020603050405020304" pitchFamily="18" charset="0"/>
              </a:rPr>
              <a:t>is very simple,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there are several ways to get this value, </a:t>
            </a:r>
            <a:r>
              <a:rPr lang="en-IN" sz="1800" dirty="0" smtClean="0">
                <a:latin typeface="Times New Roman" panose="02020603050405020304" pitchFamily="18" charset="0"/>
                <a:cs typeface="Times New Roman" panose="02020603050405020304" pitchFamily="18" charset="0"/>
              </a:rPr>
              <a:t>here we </a:t>
            </a:r>
            <a:r>
              <a:rPr lang="en-IN" sz="1800" dirty="0">
                <a:latin typeface="Times New Roman" panose="02020603050405020304" pitchFamily="18" charset="0"/>
                <a:cs typeface="Times New Roman" panose="02020603050405020304" pitchFamily="18" charset="0"/>
              </a:rPr>
              <a:t>will use the Euclidean distance</a:t>
            </a:r>
            <a:r>
              <a:rPr lang="en-IN" sz="1800" dirty="0" smtClean="0">
                <a:latin typeface="Times New Roman" panose="02020603050405020304" pitchFamily="18" charset="0"/>
                <a:cs typeface="Times New Roman" panose="02020603050405020304" pitchFamily="18" charset="0"/>
              </a:rPr>
              <a:t>.</a:t>
            </a: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The Euclidean distance’s </a:t>
            </a:r>
            <a:r>
              <a:rPr lang="en-IN" sz="2000" dirty="0" smtClean="0">
                <a:latin typeface="Times New Roman" panose="02020603050405020304" pitchFamily="18" charset="0"/>
                <a:cs typeface="Times New Roman" panose="02020603050405020304" pitchFamily="18" charset="0"/>
              </a:rPr>
              <a:t>formula is:</a:t>
            </a:r>
          </a:p>
          <a:p>
            <a:pPr marL="2540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28962" y="3418610"/>
            <a:ext cx="5019675" cy="1600200"/>
          </a:xfrm>
          <a:prstGeom prst="rect">
            <a:avLst/>
          </a:prstGeom>
        </p:spPr>
      </p:pic>
    </p:spTree>
    <p:extLst>
      <p:ext uri="{BB962C8B-B14F-4D97-AF65-F5344CB8AC3E}">
        <p14:creationId xmlns:p14="http://schemas.microsoft.com/office/powerpoint/2010/main" val="4274616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Distances contd.</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1800" b="1" dirty="0">
                <a:latin typeface="Times New Roman" panose="02020603050405020304" pitchFamily="18" charset="0"/>
                <a:cs typeface="Times New Roman" panose="02020603050405020304" pitchFamily="18" charset="0"/>
              </a:rPr>
              <a:t>Manhattan </a:t>
            </a:r>
            <a:r>
              <a:rPr lang="en-IN" sz="1800" b="1" dirty="0" smtClean="0">
                <a:latin typeface="Times New Roman" panose="02020603050405020304" pitchFamily="18" charset="0"/>
                <a:cs typeface="Times New Roman" panose="02020603050405020304" pitchFamily="18" charset="0"/>
              </a:rPr>
              <a:t>distance</a:t>
            </a:r>
          </a:p>
          <a:p>
            <a:pPr marL="25400" indent="0">
              <a:buNone/>
            </a:pPr>
            <a:r>
              <a:rPr lang="en-IN" sz="1800" dirty="0" smtClean="0">
                <a:latin typeface="Times New Roman" panose="02020603050405020304" pitchFamily="18" charset="0"/>
                <a:cs typeface="Times New Roman" panose="02020603050405020304" pitchFamily="18" charset="0"/>
              </a:rPr>
              <a:t>Definition</a:t>
            </a:r>
            <a:r>
              <a:rPr lang="en-IN" sz="1800" dirty="0">
                <a:latin typeface="Times New Roman" panose="02020603050405020304" pitchFamily="18" charset="0"/>
                <a:cs typeface="Times New Roman" panose="02020603050405020304" pitchFamily="18" charset="0"/>
              </a:rPr>
              <a:t>: The </a:t>
            </a:r>
            <a:r>
              <a:rPr lang="en-IN" sz="1800" b="1" dirty="0">
                <a:latin typeface="Times New Roman" panose="02020603050405020304" pitchFamily="18" charset="0"/>
                <a:cs typeface="Times New Roman" panose="02020603050405020304" pitchFamily="18" charset="0"/>
              </a:rPr>
              <a:t>distance</a:t>
            </a:r>
            <a:r>
              <a:rPr lang="en-IN" sz="1800" dirty="0">
                <a:latin typeface="Times New Roman" panose="02020603050405020304" pitchFamily="18" charset="0"/>
                <a:cs typeface="Times New Roman" panose="02020603050405020304" pitchFamily="18" charset="0"/>
              </a:rPr>
              <a:t> between two points measured along axes at right angles. In a plane with p</a:t>
            </a:r>
            <a:r>
              <a:rPr lang="en-IN" sz="1800" baseline="-25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at (x</a:t>
            </a:r>
            <a:r>
              <a:rPr lang="en-IN" sz="1800" baseline="-25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y</a:t>
            </a:r>
            <a:r>
              <a:rPr lang="en-IN" sz="1800" baseline="-25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and p</a:t>
            </a:r>
            <a:r>
              <a:rPr lang="en-IN" sz="1800" baseline="-250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at (x</a:t>
            </a:r>
            <a:r>
              <a:rPr lang="en-IN" sz="1800" baseline="-250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y</a:t>
            </a:r>
            <a:r>
              <a:rPr lang="en-IN" sz="1800" baseline="-250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it is |x</a:t>
            </a:r>
            <a:r>
              <a:rPr lang="en-IN" sz="1800" baseline="-25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 x</a:t>
            </a:r>
            <a:r>
              <a:rPr lang="en-IN" sz="1800" baseline="-250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 |y</a:t>
            </a:r>
            <a:r>
              <a:rPr lang="en-IN" sz="1800" baseline="-250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 - y</a:t>
            </a:r>
            <a:r>
              <a:rPr lang="en-IN" sz="1800" baseline="-25000" dirty="0">
                <a:latin typeface="Times New Roman" panose="02020603050405020304" pitchFamily="18" charset="0"/>
                <a:cs typeface="Times New Roman" panose="02020603050405020304" pitchFamily="18" charset="0"/>
              </a:rPr>
              <a:t>2</a:t>
            </a:r>
            <a:r>
              <a:rPr lang="en-IN" sz="1800" dirty="0" smtClean="0">
                <a:latin typeface="Times New Roman" panose="02020603050405020304" pitchFamily="18" charset="0"/>
                <a:cs typeface="Times New Roman" panose="02020603050405020304" pitchFamily="18" charset="0"/>
              </a:rPr>
              <a:t>|.</a:t>
            </a: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r>
              <a:rPr lang="en-IN" sz="1800" b="1" dirty="0" err="1">
                <a:latin typeface="Times New Roman" panose="02020603050405020304" pitchFamily="18" charset="0"/>
                <a:cs typeface="Times New Roman" panose="02020603050405020304" pitchFamily="18" charset="0"/>
              </a:rPr>
              <a:t>Minkowski</a:t>
            </a:r>
            <a:r>
              <a:rPr lang="en-IN" sz="1800" b="1" dirty="0">
                <a:latin typeface="Times New Roman" panose="02020603050405020304" pitchFamily="18" charset="0"/>
                <a:cs typeface="Times New Roman" panose="02020603050405020304" pitchFamily="18" charset="0"/>
              </a:rPr>
              <a:t> distance</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25400" indent="0">
              <a:buNone/>
            </a:pPr>
            <a:r>
              <a:rPr lang="en-IN" sz="1800" dirty="0" smtClean="0">
                <a:latin typeface="Times New Roman" panose="02020603050405020304" pitchFamily="18" charset="0"/>
                <a:cs typeface="Times New Roman" panose="02020603050405020304" pitchFamily="18" charset="0"/>
              </a:rPr>
              <a:t>It is </a:t>
            </a:r>
            <a:r>
              <a:rPr lang="en-IN" sz="1800" dirty="0">
                <a:latin typeface="Times New Roman" panose="02020603050405020304" pitchFamily="18" charset="0"/>
                <a:cs typeface="Times New Roman" panose="02020603050405020304" pitchFamily="18" charset="0"/>
              </a:rPr>
              <a:t>a metric in a normed vector space. </a:t>
            </a:r>
            <a:r>
              <a:rPr lang="en-IN" sz="1800" dirty="0" err="1">
                <a:latin typeface="Times New Roman" panose="02020603050405020304" pitchFamily="18" charset="0"/>
                <a:cs typeface="Times New Roman" panose="02020603050405020304" pitchFamily="18" charset="0"/>
              </a:rPr>
              <a:t>Minkowski</a:t>
            </a:r>
            <a:r>
              <a:rPr lang="en-IN" sz="1800" dirty="0">
                <a:latin typeface="Times New Roman" panose="02020603050405020304" pitchFamily="18" charset="0"/>
                <a:cs typeface="Times New Roman" panose="02020603050405020304" pitchFamily="18" charset="0"/>
              </a:rPr>
              <a:t> distance is used for </a:t>
            </a:r>
            <a:r>
              <a:rPr lang="en-IN" sz="1800" dirty="0" smtClean="0">
                <a:latin typeface="Times New Roman" panose="02020603050405020304" pitchFamily="18" charset="0"/>
                <a:cs typeface="Times New Roman" panose="02020603050405020304" pitchFamily="18" charset="0"/>
              </a:rPr>
              <a:t>distance similarity </a:t>
            </a:r>
            <a:r>
              <a:rPr lang="en-IN" sz="1800" dirty="0">
                <a:latin typeface="Times New Roman" panose="02020603050405020304" pitchFamily="18" charset="0"/>
                <a:cs typeface="Times New Roman" panose="02020603050405020304" pitchFamily="18" charset="0"/>
              </a:rPr>
              <a:t>of vector. Given two or more vectors, </a:t>
            </a:r>
            <a:r>
              <a:rPr lang="en-IN" sz="1800" dirty="0" smtClean="0">
                <a:latin typeface="Times New Roman" panose="02020603050405020304" pitchFamily="18" charset="0"/>
                <a:cs typeface="Times New Roman" panose="02020603050405020304" pitchFamily="18" charset="0"/>
              </a:rPr>
              <a:t>find distance</a:t>
            </a:r>
            <a:r>
              <a:rPr lang="en-IN" sz="1800" dirty="0">
                <a:latin typeface="Times New Roman" panose="02020603050405020304" pitchFamily="18" charset="0"/>
                <a:cs typeface="Times New Roman" panose="02020603050405020304" pitchFamily="18" charset="0"/>
              </a:rPr>
              <a:t> similarity of these vectors. </a:t>
            </a:r>
            <a:r>
              <a:rPr lang="en-IN" sz="1800" dirty="0" smtClean="0">
                <a:latin typeface="Times New Roman" panose="02020603050405020304" pitchFamily="18" charset="0"/>
                <a:cs typeface="Times New Roman" panose="02020603050405020304" pitchFamily="18" charset="0"/>
              </a:rPr>
              <a:t>Mainly </a:t>
            </a:r>
            <a:r>
              <a:rPr lang="en-IN" sz="1800" dirty="0" err="1" smtClean="0">
                <a:latin typeface="Times New Roman" panose="02020603050405020304" pitchFamily="18" charset="0"/>
                <a:cs typeface="Times New Roman" panose="02020603050405020304" pitchFamily="18" charset="0"/>
              </a:rPr>
              <a:t>Minkowski</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distance is applied in machine learning to find out distance similarity</a:t>
            </a:r>
            <a:r>
              <a:rPr lang="en-IN" sz="1800" dirty="0" smtClean="0">
                <a:latin typeface="Times New Roman" panose="02020603050405020304" pitchFamily="18" charset="0"/>
                <a:cs typeface="Times New Roman" panose="02020603050405020304" pitchFamily="18" charset="0"/>
              </a:rPr>
              <a:t>.</a:t>
            </a: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r>
              <a:rPr lang="en-IN" sz="1800" b="1" dirty="0">
                <a:latin typeface="Times New Roman" panose="02020603050405020304" pitchFamily="18" charset="0"/>
                <a:cs typeface="Times New Roman" panose="02020603050405020304" pitchFamily="18" charset="0"/>
              </a:rPr>
              <a:t>Cosine similarity</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25400" indent="0">
              <a:buNone/>
            </a:pPr>
            <a:r>
              <a:rPr lang="en-IN" sz="1800" dirty="0" smtClean="0">
                <a:latin typeface="Times New Roman" panose="02020603050405020304" pitchFamily="18" charset="0"/>
                <a:cs typeface="Times New Roman" panose="02020603050405020304" pitchFamily="18" charset="0"/>
              </a:rPr>
              <a:t>It is </a:t>
            </a:r>
            <a:r>
              <a:rPr lang="en-IN" sz="1800" dirty="0">
                <a:latin typeface="Times New Roman" panose="02020603050405020304" pitchFamily="18" charset="0"/>
                <a:cs typeface="Times New Roman" panose="02020603050405020304" pitchFamily="18" charset="0"/>
              </a:rPr>
              <a:t>a measure of </a:t>
            </a:r>
            <a:r>
              <a:rPr lang="en-IN" sz="1800" b="1" dirty="0">
                <a:latin typeface="Times New Roman" panose="02020603050405020304" pitchFamily="18" charset="0"/>
                <a:cs typeface="Times New Roman" panose="02020603050405020304" pitchFamily="18" charset="0"/>
              </a:rPr>
              <a:t>similarity</a:t>
            </a:r>
            <a:r>
              <a:rPr lang="en-IN" sz="1800" dirty="0">
                <a:latin typeface="Times New Roman" panose="02020603050405020304" pitchFamily="18" charset="0"/>
                <a:cs typeface="Times New Roman" panose="02020603050405020304" pitchFamily="18" charset="0"/>
              </a:rPr>
              <a:t> between two non-zero vectors of an inner product space that measures </a:t>
            </a:r>
            <a:r>
              <a:rPr lang="en-IN" sz="1800" dirty="0" err="1">
                <a:latin typeface="Times New Roman" panose="02020603050405020304" pitchFamily="18" charset="0"/>
                <a:cs typeface="Times New Roman" panose="02020603050405020304" pitchFamily="18" charset="0"/>
              </a:rPr>
              <a:t>the</a:t>
            </a:r>
            <a:r>
              <a:rPr lang="en-IN" sz="1800" b="1" dirty="0" err="1">
                <a:latin typeface="Times New Roman" panose="02020603050405020304" pitchFamily="18" charset="0"/>
                <a:cs typeface="Times New Roman" panose="02020603050405020304" pitchFamily="18" charset="0"/>
              </a:rPr>
              <a:t>cosine</a:t>
            </a:r>
            <a:r>
              <a:rPr lang="en-IN" sz="1800" dirty="0">
                <a:latin typeface="Times New Roman" panose="02020603050405020304" pitchFamily="18" charset="0"/>
                <a:cs typeface="Times New Roman" panose="02020603050405020304" pitchFamily="18" charset="0"/>
              </a:rPr>
              <a:t> of the angle between them. The </a:t>
            </a:r>
            <a:r>
              <a:rPr lang="en-IN" sz="1800" b="1" dirty="0">
                <a:latin typeface="Times New Roman" panose="02020603050405020304" pitchFamily="18" charset="0"/>
                <a:cs typeface="Times New Roman" panose="02020603050405020304" pitchFamily="18" charset="0"/>
              </a:rPr>
              <a:t>cosine</a:t>
            </a:r>
            <a:r>
              <a:rPr lang="en-IN" sz="1800" dirty="0">
                <a:latin typeface="Times New Roman" panose="02020603050405020304" pitchFamily="18" charset="0"/>
                <a:cs typeface="Times New Roman" panose="02020603050405020304" pitchFamily="18" charset="0"/>
              </a:rPr>
              <a:t> of 0° is 1, and it is less than 1 for any angle in the interval (0,π] radians.</a:t>
            </a: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11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Other </a:t>
            </a:r>
            <a:r>
              <a:rPr lang="en-IN" sz="2800" dirty="0" smtClean="0">
                <a:latin typeface="Times New Roman" panose="02020603050405020304" pitchFamily="18" charset="0"/>
                <a:cs typeface="Times New Roman" panose="02020603050405020304" pitchFamily="18" charset="0"/>
              </a:rPr>
              <a:t>Variants</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1800" dirty="0" smtClean="0">
                <a:latin typeface="Times New Roman" panose="02020603050405020304" pitchFamily="18" charset="0"/>
                <a:cs typeface="Times New Roman" panose="02020603050405020304" pitchFamily="18" charset="0"/>
              </a:rPr>
              <a:t>Radius </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Classifier</a:t>
            </a:r>
          </a:p>
          <a:p>
            <a:pPr marL="25400" inden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Implements </a:t>
            </a:r>
            <a:r>
              <a:rPr lang="en-IN" sz="1800" dirty="0">
                <a:latin typeface="Times New Roman" panose="02020603050405020304" pitchFamily="18" charset="0"/>
                <a:cs typeface="Times New Roman" panose="02020603050405020304" pitchFamily="18" charset="0"/>
              </a:rPr>
              <a:t>learning based on number of </a:t>
            </a:r>
            <a:r>
              <a:rPr lang="en-IN" sz="1800" dirty="0" err="1">
                <a:latin typeface="Times New Roman" panose="02020603050405020304" pitchFamily="18" charset="0"/>
                <a:cs typeface="Times New Roman" panose="02020603050405020304" pitchFamily="18" charset="0"/>
              </a:rPr>
              <a:t>neighbors</a:t>
            </a:r>
            <a:r>
              <a:rPr lang="en-IN" sz="1800" dirty="0">
                <a:latin typeface="Times New Roman" panose="02020603050405020304" pitchFamily="18" charset="0"/>
                <a:cs typeface="Times New Roman" panose="02020603050405020304" pitchFamily="18" charset="0"/>
              </a:rPr>
              <a:t> within a </a:t>
            </a:r>
            <a:r>
              <a:rPr lang="en-IN" sz="1800" dirty="0" smtClean="0">
                <a:latin typeface="Times New Roman" panose="02020603050405020304" pitchFamily="18" charset="0"/>
                <a:cs typeface="Times New Roman" panose="02020603050405020304" pitchFamily="18" charset="0"/>
              </a:rPr>
              <a:t>fixed radius </a:t>
            </a:r>
            <a:r>
              <a:rPr lang="en-IN" sz="1800" dirty="0">
                <a:latin typeface="Times New Roman" panose="02020603050405020304" pitchFamily="18" charset="0"/>
                <a:cs typeface="Times New Roman" panose="02020603050405020304" pitchFamily="18" charset="0"/>
              </a:rPr>
              <a:t>r of each training point, where r is a floating point </a:t>
            </a:r>
            <a:r>
              <a:rPr lang="en-IN" sz="1800" dirty="0" smtClean="0">
                <a:latin typeface="Times New Roman" panose="02020603050405020304" pitchFamily="18" charset="0"/>
                <a:cs typeface="Times New Roman" panose="02020603050405020304" pitchFamily="18" charset="0"/>
              </a:rPr>
              <a:t>value specified </a:t>
            </a:r>
            <a:r>
              <a:rPr lang="en-IN" sz="1800" dirty="0">
                <a:latin typeface="Times New Roman" panose="02020603050405020304" pitchFamily="18" charset="0"/>
                <a:cs typeface="Times New Roman" panose="02020603050405020304" pitchFamily="18" charset="0"/>
              </a:rPr>
              <a:t>by the </a:t>
            </a:r>
            <a:r>
              <a:rPr lang="en-IN" sz="1800" dirty="0" smtClean="0">
                <a:latin typeface="Times New Roman" panose="02020603050405020304" pitchFamily="18" charset="0"/>
                <a:cs typeface="Times New Roman" panose="02020603050405020304" pitchFamily="18" charset="0"/>
              </a:rPr>
              <a:t>user</a:t>
            </a:r>
          </a:p>
          <a:p>
            <a:r>
              <a:rPr lang="en-IN" sz="1800" dirty="0" smtClean="0">
                <a:latin typeface="Times New Roman" panose="02020603050405020304" pitchFamily="18" charset="0"/>
                <a:cs typeface="Times New Roman" panose="02020603050405020304" pitchFamily="18" charset="0"/>
              </a:rPr>
              <a:t>May </a:t>
            </a:r>
            <a:r>
              <a:rPr lang="en-IN" sz="1800" dirty="0">
                <a:latin typeface="Times New Roman" panose="02020603050405020304" pitchFamily="18" charset="0"/>
                <a:cs typeface="Times New Roman" panose="02020603050405020304" pitchFamily="18" charset="0"/>
              </a:rPr>
              <a:t>be a better choice when the sampling is not uniform. However</a:t>
            </a:r>
            <a:r>
              <a:rPr lang="en-IN" sz="1800" dirty="0" smtClean="0">
                <a:latin typeface="Times New Roman" panose="02020603050405020304" pitchFamily="18" charset="0"/>
                <a:cs typeface="Times New Roman" panose="02020603050405020304" pitchFamily="18" charset="0"/>
              </a:rPr>
              <a:t>, when </a:t>
            </a:r>
            <a:r>
              <a:rPr lang="en-IN" sz="1800" dirty="0">
                <a:latin typeface="Times New Roman" panose="02020603050405020304" pitchFamily="18" charset="0"/>
                <a:cs typeface="Times New Roman" panose="02020603050405020304" pitchFamily="18" charset="0"/>
              </a:rPr>
              <a:t>there are many attributes and data is sparse, this </a:t>
            </a:r>
            <a:r>
              <a:rPr lang="en-IN" sz="1800" dirty="0" smtClean="0">
                <a:latin typeface="Times New Roman" panose="02020603050405020304" pitchFamily="18" charset="0"/>
                <a:cs typeface="Times New Roman" panose="02020603050405020304" pitchFamily="18" charset="0"/>
              </a:rPr>
              <a:t>method becomes </a:t>
            </a:r>
            <a:r>
              <a:rPr lang="en-IN" sz="1800" dirty="0">
                <a:latin typeface="Times New Roman" panose="02020603050405020304" pitchFamily="18" charset="0"/>
                <a:cs typeface="Times New Roman" panose="02020603050405020304" pitchFamily="18" charset="0"/>
              </a:rPr>
              <a:t>ineffective due to curse of </a:t>
            </a:r>
            <a:r>
              <a:rPr lang="en-IN" sz="1800" dirty="0" smtClean="0">
                <a:latin typeface="Times New Roman" panose="02020603050405020304" pitchFamily="18" charset="0"/>
                <a:cs typeface="Times New Roman" panose="02020603050405020304" pitchFamily="18" charset="0"/>
              </a:rPr>
              <a:t>dimensionality.</a:t>
            </a:r>
          </a:p>
          <a:p>
            <a:endParaRPr lang="en-IN" sz="1800" dirty="0">
              <a:latin typeface="Times New Roman" panose="02020603050405020304" pitchFamily="18" charset="0"/>
              <a:cs typeface="Times New Roman" panose="02020603050405020304" pitchFamily="18" charset="0"/>
            </a:endParaRPr>
          </a:p>
          <a:p>
            <a:pPr marL="25400" indent="0">
              <a:buNone/>
            </a:pPr>
            <a:r>
              <a:rPr lang="en-IN" sz="1800" dirty="0" smtClean="0">
                <a:latin typeface="Times New Roman" panose="02020603050405020304" pitchFamily="18" charset="0"/>
                <a:cs typeface="Times New Roman" panose="02020603050405020304" pitchFamily="18" charset="0"/>
              </a:rPr>
              <a:t>KD </a:t>
            </a:r>
            <a:r>
              <a:rPr lang="en-IN" sz="1800" dirty="0">
                <a:latin typeface="Times New Roman" panose="02020603050405020304" pitchFamily="18" charset="0"/>
                <a:cs typeface="Times New Roman" panose="02020603050405020304" pitchFamily="18" charset="0"/>
              </a:rPr>
              <a:t>Tree nearest </a:t>
            </a:r>
            <a:r>
              <a:rPr lang="en-IN" sz="1800" dirty="0" smtClean="0">
                <a:latin typeface="Times New Roman" panose="02020603050405020304" pitchFamily="18" charset="0"/>
                <a:cs typeface="Times New Roman" panose="02020603050405020304" pitchFamily="18" charset="0"/>
              </a:rPr>
              <a:t>neighbour</a:t>
            </a:r>
          </a:p>
          <a:p>
            <a:pPr marL="25400" inden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Approach </a:t>
            </a:r>
            <a:r>
              <a:rPr lang="en-IN" sz="1800" dirty="0">
                <a:latin typeface="Times New Roman" panose="02020603050405020304" pitchFamily="18" charset="0"/>
                <a:cs typeface="Times New Roman" panose="02020603050405020304" pitchFamily="18" charset="0"/>
              </a:rPr>
              <a:t>helps reduce the computation </a:t>
            </a:r>
            <a:r>
              <a:rPr lang="en-IN" sz="1800" dirty="0" smtClean="0">
                <a:latin typeface="Times New Roman" panose="02020603050405020304" pitchFamily="18" charset="0"/>
                <a:cs typeface="Times New Roman" panose="02020603050405020304" pitchFamily="18" charset="0"/>
              </a:rPr>
              <a:t>time.</a:t>
            </a:r>
          </a:p>
          <a:p>
            <a:r>
              <a:rPr lang="en-IN" sz="1800" dirty="0" smtClean="0">
                <a:latin typeface="Times New Roman" panose="02020603050405020304" pitchFamily="18" charset="0"/>
                <a:cs typeface="Times New Roman" panose="02020603050405020304" pitchFamily="18" charset="0"/>
              </a:rPr>
              <a:t>Very </a:t>
            </a:r>
            <a:r>
              <a:rPr lang="en-IN" sz="1800" dirty="0">
                <a:latin typeface="Times New Roman" panose="02020603050405020304" pitchFamily="18" charset="0"/>
                <a:cs typeface="Times New Roman" panose="02020603050405020304" pitchFamily="18" charset="0"/>
              </a:rPr>
              <a:t>effective when we have large data points but still not too </a:t>
            </a:r>
            <a:r>
              <a:rPr lang="en-IN" sz="1800" dirty="0" smtClean="0">
                <a:latin typeface="Times New Roman" panose="02020603050405020304" pitchFamily="18" charset="0"/>
                <a:cs typeface="Times New Roman" panose="02020603050405020304" pitchFamily="18" charset="0"/>
              </a:rPr>
              <a:t>many dimensions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927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88" name="Google Shape;88;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47700" indent="-342900">
              <a:spcBef>
                <a:spcPts val="480"/>
              </a:spcBef>
              <a:buSzPts val="2400"/>
            </a:pPr>
            <a:r>
              <a:rPr lang="en-IN" sz="2400" dirty="0" smtClean="0">
                <a:latin typeface="Times New Roman"/>
                <a:ea typeface="Times New Roman"/>
                <a:cs typeface="Times New Roman"/>
                <a:sym typeface="Times New Roman"/>
              </a:rPr>
              <a:t>Naïve </a:t>
            </a:r>
            <a:r>
              <a:rPr lang="en-IN" sz="2400" dirty="0" smtClean="0">
                <a:latin typeface="Times New Roman"/>
                <a:ea typeface="Times New Roman"/>
                <a:cs typeface="Times New Roman"/>
                <a:sym typeface="Times New Roman"/>
              </a:rPr>
              <a:t>Bayes </a:t>
            </a:r>
            <a:r>
              <a:rPr lang="en-IN" sz="2400" dirty="0" smtClean="0">
                <a:latin typeface="Times New Roman"/>
                <a:ea typeface="Times New Roman"/>
                <a:cs typeface="Times New Roman"/>
                <a:sym typeface="Times New Roman"/>
              </a:rPr>
              <a:t>theory</a:t>
            </a:r>
          </a:p>
          <a:p>
            <a:pPr marL="647700" indent="-342900">
              <a:spcBef>
                <a:spcPts val="480"/>
              </a:spcBef>
              <a:buSzPts val="2400"/>
            </a:pPr>
            <a:r>
              <a:rPr lang="en-IN" sz="2400" dirty="0" smtClean="0">
                <a:latin typeface="Times New Roman"/>
                <a:ea typeface="Times New Roman"/>
                <a:cs typeface="Times New Roman"/>
                <a:sym typeface="Times New Roman"/>
              </a:rPr>
              <a:t>Hands-on exercise Naïve </a:t>
            </a:r>
            <a:r>
              <a:rPr lang="en-IN" sz="2400" dirty="0" smtClean="0">
                <a:latin typeface="Times New Roman"/>
                <a:ea typeface="Times New Roman"/>
                <a:cs typeface="Times New Roman"/>
                <a:sym typeface="Times New Roman"/>
              </a:rPr>
              <a:t>Bayes</a:t>
            </a:r>
            <a:endParaRPr lang="en-IN" sz="2400" dirty="0" smtClean="0">
              <a:latin typeface="Times New Roman"/>
              <a:ea typeface="Times New Roman"/>
              <a:cs typeface="Times New Roman"/>
              <a:sym typeface="Times New Roman"/>
            </a:endParaRPr>
          </a:p>
          <a:p>
            <a:pPr marL="647700" indent="-342900">
              <a:spcBef>
                <a:spcPts val="480"/>
              </a:spcBef>
              <a:buSzPts val="2400"/>
            </a:pPr>
            <a:r>
              <a:rPr lang="en-IN" sz="2400" dirty="0" smtClean="0">
                <a:latin typeface="Times New Roman"/>
                <a:ea typeface="Times New Roman"/>
                <a:cs typeface="Times New Roman"/>
                <a:sym typeface="Times New Roman"/>
              </a:rPr>
              <a:t>KNN Theory</a:t>
            </a:r>
          </a:p>
          <a:p>
            <a:pPr marL="647700" indent="-342900">
              <a:spcBef>
                <a:spcPts val="480"/>
              </a:spcBef>
              <a:buSzPts val="2400"/>
            </a:pPr>
            <a:r>
              <a:rPr lang="en-IN" sz="2400" dirty="0" smtClean="0">
                <a:latin typeface="Times New Roman"/>
                <a:ea typeface="Times New Roman"/>
                <a:cs typeface="Times New Roman"/>
                <a:sym typeface="Times New Roman"/>
              </a:rPr>
              <a:t>Hands on exercise for KNN</a:t>
            </a:r>
          </a:p>
          <a:p>
            <a:pPr marL="647700" indent="-342900">
              <a:spcBef>
                <a:spcPts val="480"/>
              </a:spcBef>
              <a:buSzPts val="2400"/>
            </a:pPr>
            <a:endParaRPr sz="2400" dirty="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dirty="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dirty="0">
              <a:latin typeface="Times New Roman"/>
              <a:ea typeface="Times New Roman"/>
              <a:cs typeface="Times New Roman"/>
              <a:sym typeface="Times New Roman"/>
            </a:endParaRPr>
          </a:p>
          <a:p>
            <a:pPr marL="152400" lvl="0" indent="0" algn="l" rtl="0">
              <a:lnSpc>
                <a:spcPct val="100000"/>
              </a:lnSpc>
              <a:spcBef>
                <a:spcPts val="480"/>
              </a:spcBef>
              <a:spcAft>
                <a:spcPts val="0"/>
              </a:spcAft>
              <a:buSzPts val="2400"/>
              <a:buNone/>
            </a:pPr>
            <a:endParaRPr sz="2400" b="0" i="0" u="none" dirty="0">
              <a:solidFill>
                <a:schemeClr val="dk1"/>
              </a:solidFill>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KNN features</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K-NN</a:t>
            </a:r>
          </a:p>
          <a:p>
            <a:pPr marL="25400" indent="0">
              <a:buNone/>
            </a:pP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 not construct a “model”. Known as a non-parametric </a:t>
            </a:r>
            <a:r>
              <a:rPr lang="en-IN" sz="2000" dirty="0" smtClean="0">
                <a:latin typeface="Times New Roman" panose="02020603050405020304" pitchFamily="18" charset="0"/>
                <a:cs typeface="Times New Roman" panose="02020603050405020304" pitchFamily="18" charset="0"/>
              </a:rPr>
              <a:t>method.</a:t>
            </a:r>
          </a:p>
          <a:p>
            <a:r>
              <a:rPr lang="en-IN" sz="2000" dirty="0" smtClean="0">
                <a:latin typeface="Times New Roman" panose="02020603050405020304" pitchFamily="18" charset="0"/>
                <a:cs typeface="Times New Roman" panose="02020603050405020304" pitchFamily="18" charset="0"/>
              </a:rPr>
              <a:t>Classification </a:t>
            </a:r>
            <a:r>
              <a:rPr lang="en-IN" sz="2000" dirty="0">
                <a:latin typeface="Times New Roman" panose="02020603050405020304" pitchFamily="18" charset="0"/>
                <a:cs typeface="Times New Roman" panose="02020603050405020304" pitchFamily="18" charset="0"/>
              </a:rPr>
              <a:t>is computed from a simple majority vote of the </a:t>
            </a:r>
            <a:r>
              <a:rPr lang="en-IN" sz="2000" dirty="0" smtClean="0">
                <a:latin typeface="Times New Roman" panose="02020603050405020304" pitchFamily="18" charset="0"/>
                <a:cs typeface="Times New Roman" panose="02020603050405020304" pitchFamily="18" charset="0"/>
              </a:rPr>
              <a:t>nearest </a:t>
            </a:r>
            <a:r>
              <a:rPr lang="en-IN" sz="2000" dirty="0" err="1" smtClean="0">
                <a:latin typeface="Times New Roman" panose="02020603050405020304" pitchFamily="18" charset="0"/>
                <a:cs typeface="Times New Roman" panose="02020603050405020304" pitchFamily="18" charset="0"/>
              </a:rPr>
              <a:t>neighbors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 each </a:t>
            </a:r>
            <a:r>
              <a:rPr lang="en-IN" sz="2000" dirty="0" smtClean="0">
                <a:latin typeface="Times New Roman" panose="02020603050405020304" pitchFamily="18" charset="0"/>
                <a:cs typeface="Times New Roman" panose="02020603050405020304" pitchFamily="18" charset="0"/>
              </a:rPr>
              <a:t>point</a:t>
            </a:r>
          </a:p>
          <a:p>
            <a:r>
              <a:rPr lang="en-IN" sz="2000" dirty="0" smtClean="0">
                <a:latin typeface="Times New Roman" panose="02020603050405020304" pitchFamily="18" charset="0"/>
                <a:cs typeface="Times New Roman" panose="02020603050405020304" pitchFamily="18" charset="0"/>
              </a:rPr>
              <a:t>Suited </a:t>
            </a:r>
            <a:r>
              <a:rPr lang="en-IN" sz="2000" dirty="0">
                <a:latin typeface="Times New Roman" panose="02020603050405020304" pitchFamily="18" charset="0"/>
                <a:cs typeface="Times New Roman" panose="02020603050405020304" pitchFamily="18" charset="0"/>
              </a:rPr>
              <a:t>for classification where relationship between features and </a:t>
            </a:r>
            <a:r>
              <a:rPr lang="en-IN" sz="2000" dirty="0" smtClean="0">
                <a:latin typeface="Times New Roman" panose="02020603050405020304" pitchFamily="18" charset="0"/>
                <a:cs typeface="Times New Roman" panose="02020603050405020304" pitchFamily="18" charset="0"/>
              </a:rPr>
              <a:t>target classes </a:t>
            </a:r>
            <a:r>
              <a:rPr lang="en-IN" sz="2000" dirty="0">
                <a:latin typeface="Times New Roman" panose="02020603050405020304" pitchFamily="18" charset="0"/>
                <a:cs typeface="Times New Roman" panose="02020603050405020304" pitchFamily="18" charset="0"/>
              </a:rPr>
              <a:t>is numerous, complex and difficult to understand and yet </a:t>
            </a:r>
            <a:r>
              <a:rPr lang="en-IN" sz="2000" dirty="0" smtClean="0">
                <a:latin typeface="Times New Roman" panose="02020603050405020304" pitchFamily="18" charset="0"/>
                <a:cs typeface="Times New Roman" panose="02020603050405020304" pitchFamily="18" charset="0"/>
              </a:rPr>
              <a:t>items in </a:t>
            </a:r>
            <a:r>
              <a:rPr lang="en-IN" sz="2000" dirty="0">
                <a:latin typeface="Times New Roman" panose="02020603050405020304" pitchFamily="18" charset="0"/>
                <a:cs typeface="Times New Roman" panose="02020603050405020304" pitchFamily="18" charset="0"/>
              </a:rPr>
              <a:t>a class tend to be fairly homogenous on the values of </a:t>
            </a:r>
            <a:r>
              <a:rPr lang="en-IN" sz="2000" dirty="0" smtClean="0">
                <a:latin typeface="Times New Roman" panose="02020603050405020304" pitchFamily="18" charset="0"/>
                <a:cs typeface="Times New Roman" panose="02020603050405020304" pitchFamily="18" charset="0"/>
              </a:rPr>
              <a:t>attributes</a:t>
            </a:r>
          </a:p>
          <a:p>
            <a:r>
              <a:rPr lang="en-IN" sz="2000" dirty="0" smtClean="0">
                <a:latin typeface="Times New Roman" panose="02020603050405020304" pitchFamily="18" charset="0"/>
                <a:cs typeface="Times New Roman" panose="02020603050405020304" pitchFamily="18" charset="0"/>
              </a:rPr>
              <a:t>Not </a:t>
            </a:r>
            <a:r>
              <a:rPr lang="en-IN" sz="2000" dirty="0">
                <a:latin typeface="Times New Roman" panose="02020603050405020304" pitchFamily="18" charset="0"/>
                <a:cs typeface="Times New Roman" panose="02020603050405020304" pitchFamily="18" charset="0"/>
              </a:rPr>
              <a:t>suitable if the data is too noisy and the target classes do not </a:t>
            </a:r>
            <a:r>
              <a:rPr lang="en-IN" sz="2000" dirty="0" smtClean="0">
                <a:latin typeface="Times New Roman" panose="02020603050405020304" pitchFamily="18" charset="0"/>
                <a:cs typeface="Times New Roman" panose="02020603050405020304" pitchFamily="18" charset="0"/>
              </a:rPr>
              <a:t>have clear </a:t>
            </a:r>
            <a:r>
              <a:rPr lang="en-IN" sz="2000" dirty="0">
                <a:latin typeface="Times New Roman" panose="02020603050405020304" pitchFamily="18" charset="0"/>
                <a:cs typeface="Times New Roman" panose="02020603050405020304" pitchFamily="18" charset="0"/>
              </a:rPr>
              <a:t>demarcation in terms of attribute </a:t>
            </a:r>
            <a:r>
              <a:rPr lang="en-IN" sz="2000" dirty="0" smtClean="0">
                <a:latin typeface="Times New Roman" panose="02020603050405020304" pitchFamily="18" charset="0"/>
                <a:cs typeface="Times New Roman" panose="02020603050405020304" pitchFamily="18" charset="0"/>
              </a:rPr>
              <a:t>values</a:t>
            </a:r>
          </a:p>
          <a:p>
            <a:r>
              <a:rPr lang="en-IN" sz="2000" dirty="0" smtClean="0">
                <a:latin typeface="Times New Roman" panose="02020603050405020304" pitchFamily="18" charset="0"/>
                <a:cs typeface="Times New Roman" panose="02020603050405020304" pitchFamily="18" charset="0"/>
              </a:rPr>
              <a:t>Can </a:t>
            </a:r>
            <a:r>
              <a:rPr lang="en-IN" sz="2000" dirty="0">
                <a:latin typeface="Times New Roman" panose="02020603050405020304" pitchFamily="18" charset="0"/>
                <a:cs typeface="Times New Roman" panose="02020603050405020304" pitchFamily="18" charset="0"/>
              </a:rPr>
              <a:t>also be used for </a:t>
            </a:r>
            <a:r>
              <a:rPr lang="en-IN" sz="2000" dirty="0" smtClean="0">
                <a:latin typeface="Times New Roman" panose="02020603050405020304" pitchFamily="18" charset="0"/>
                <a:cs typeface="Times New Roman" panose="02020603050405020304" pitchFamily="18" charset="0"/>
              </a:rPr>
              <a:t>regression.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91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
            </a:r>
            <a:br>
              <a:rPr lang="en-IN" sz="3400" dirty="0" smtClean="0">
                <a:latin typeface="Times New Roman" panose="02020603050405020304" pitchFamily="18" charset="0"/>
                <a:cs typeface="Times New Roman" panose="02020603050405020304" pitchFamily="18" charset="0"/>
              </a:rPr>
            </a:br>
            <a:r>
              <a:rPr lang="en-IN" sz="3400" dirty="0" smtClean="0">
                <a:latin typeface="Times New Roman" panose="02020603050405020304" pitchFamily="18" charset="0"/>
                <a:cs typeface="Times New Roman" panose="02020603050405020304" pitchFamily="18" charset="0"/>
              </a:rPr>
              <a:t>K-NN </a:t>
            </a:r>
            <a:r>
              <a:rPr lang="en-IN" sz="3400" dirty="0">
                <a:latin typeface="Times New Roman" panose="02020603050405020304" pitchFamily="18" charset="0"/>
                <a:cs typeface="Times New Roman" panose="02020603050405020304" pitchFamily="18" charset="0"/>
              </a:rPr>
              <a:t>for regression</a:t>
            </a:r>
            <a:br>
              <a:rPr lang="en-IN" sz="3400" dirty="0">
                <a:latin typeface="Times New Roman" panose="02020603050405020304" pitchFamily="18" charset="0"/>
                <a:cs typeface="Times New Roman" panose="02020603050405020304" pitchFamily="18" charset="0"/>
              </a:rPr>
            </a:br>
            <a:endParaRPr lang="en-IN" sz="3400" dirty="0"/>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Neighbors</a:t>
            </a:r>
            <a:r>
              <a:rPr lang="en-IN" sz="2000" dirty="0">
                <a:latin typeface="Times New Roman" panose="02020603050405020304" pitchFamily="18" charset="0"/>
                <a:cs typeface="Times New Roman" panose="02020603050405020304" pitchFamily="18" charset="0"/>
              </a:rPr>
              <a:t> based algorithm can also be used for regression </a:t>
            </a:r>
            <a:r>
              <a:rPr lang="en-IN" sz="2000" dirty="0" smtClean="0">
                <a:latin typeface="Times New Roman" panose="02020603050405020304" pitchFamily="18" charset="0"/>
                <a:cs typeface="Times New Roman" panose="02020603050405020304" pitchFamily="18" charset="0"/>
              </a:rPr>
              <a:t>where the </a:t>
            </a:r>
            <a:r>
              <a:rPr lang="en-IN" sz="2000" dirty="0">
                <a:latin typeface="Times New Roman" panose="02020603050405020304" pitchFamily="18" charset="0"/>
                <a:cs typeface="Times New Roman" panose="02020603050405020304" pitchFamily="18" charset="0"/>
              </a:rPr>
              <a:t>labels are continuous data and the label of query point can </a:t>
            </a:r>
            <a:r>
              <a:rPr lang="en-IN" sz="2000" dirty="0" smtClean="0">
                <a:latin typeface="Times New Roman" panose="02020603050405020304" pitchFamily="18" charset="0"/>
                <a:cs typeface="Times New Roman" panose="02020603050405020304" pitchFamily="18" charset="0"/>
              </a:rPr>
              <a:t>be average </a:t>
            </a:r>
            <a:r>
              <a:rPr lang="en-IN" sz="2000" dirty="0">
                <a:latin typeface="Times New Roman" panose="02020603050405020304" pitchFamily="18" charset="0"/>
                <a:cs typeface="Times New Roman" panose="02020603050405020304" pitchFamily="18" charset="0"/>
              </a:rPr>
              <a:t>of the labels of the </a:t>
            </a:r>
            <a:r>
              <a:rPr lang="en-IN" sz="2000" dirty="0" err="1" smtClean="0">
                <a:latin typeface="Times New Roman" panose="02020603050405020304" pitchFamily="18" charset="0"/>
                <a:cs typeface="Times New Roman" panose="02020603050405020304" pitchFamily="18" charset="0"/>
              </a:rPr>
              <a:t>neighbors</a:t>
            </a:r>
            <a:r>
              <a:rPr lang="en-IN" sz="2000" dirty="0" smtClean="0">
                <a:latin typeface="Times New Roman" panose="02020603050405020304" pitchFamily="18" charset="0"/>
                <a:cs typeface="Times New Roman" panose="02020603050405020304" pitchFamily="18" charset="0"/>
              </a:rPr>
              <a:t>.</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6730" y="2926339"/>
            <a:ext cx="5210175" cy="3609975"/>
          </a:xfrm>
          <a:prstGeom prst="rect">
            <a:avLst/>
          </a:prstGeom>
        </p:spPr>
      </p:pic>
    </p:spTree>
    <p:extLst>
      <p:ext uri="{BB962C8B-B14F-4D97-AF65-F5344CB8AC3E}">
        <p14:creationId xmlns:p14="http://schemas.microsoft.com/office/powerpoint/2010/main" val="1637942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sz="3400" dirty="0" smtClean="0">
                <a:latin typeface="Times New Roman" panose="02020603050405020304" pitchFamily="18" charset="0"/>
                <a:cs typeface="Times New Roman" panose="02020603050405020304" pitchFamily="18" charset="0"/>
              </a:rPr>
              <a:t>K </a:t>
            </a:r>
            <a:r>
              <a:rPr lang="en-IN" sz="3400" dirty="0">
                <a:latin typeface="Times New Roman" panose="02020603050405020304" pitchFamily="18" charset="0"/>
                <a:cs typeface="Times New Roman" panose="02020603050405020304" pitchFamily="18" charset="0"/>
              </a:rPr>
              <a:t>Nearest </a:t>
            </a:r>
            <a:r>
              <a:rPr lang="en-IN" sz="3400" dirty="0" smtClean="0">
                <a:latin typeface="Times New Roman" panose="02020603050405020304" pitchFamily="18" charset="0"/>
                <a:cs typeface="Times New Roman" panose="02020603050405020304" pitchFamily="18" charset="0"/>
              </a:rPr>
              <a:t>Neighbours</a:t>
            </a:r>
            <a:r>
              <a:rPr lang="en-IN" sz="3400" b="1" dirty="0">
                <a:latin typeface="Times New Roman" panose="02020603050405020304" pitchFamily="18" charset="0"/>
                <a:cs typeface="Times New Roman" panose="02020603050405020304" pitchFamily="18" charset="0"/>
              </a:rPr>
              <a:t/>
            </a:r>
            <a:br>
              <a:rPr lang="en-IN" sz="3400" b="1" dirty="0">
                <a:latin typeface="Times New Roman" panose="02020603050405020304" pitchFamily="18" charset="0"/>
                <a:cs typeface="Times New Roman" panose="02020603050405020304" pitchFamily="18" charset="0"/>
              </a:rPr>
            </a:br>
            <a:r>
              <a:rPr lang="en-IN" sz="3400" b="1" dirty="0" smtClean="0">
                <a:latin typeface="Times New Roman" panose="02020603050405020304" pitchFamily="18" charset="0"/>
                <a:cs typeface="Times New Roman" panose="02020603050405020304" pitchFamily="18" charset="0"/>
              </a:rPr>
              <a:t>P</a:t>
            </a:r>
            <a:r>
              <a:rPr lang="en-IN" sz="2800" dirty="0" smtClean="0">
                <a:latin typeface="Times New Roman" panose="02020603050405020304" pitchFamily="18" charset="0"/>
                <a:cs typeface="Times New Roman" panose="02020603050405020304" pitchFamily="18" charset="0"/>
              </a:rPr>
              <a:t>ros </a:t>
            </a:r>
            <a:r>
              <a:rPr lang="en-IN" sz="2800" dirty="0">
                <a:latin typeface="Times New Roman" panose="02020603050405020304" pitchFamily="18" charset="0"/>
                <a:cs typeface="Times New Roman" panose="02020603050405020304" pitchFamily="18" charset="0"/>
              </a:rPr>
              <a:t>and </a:t>
            </a:r>
            <a:r>
              <a:rPr lang="en-IN" sz="2800" b="1" dirty="0" smtClean="0">
                <a:latin typeface="Times New Roman" panose="02020603050405020304" pitchFamily="18" charset="0"/>
                <a:cs typeface="Times New Roman" panose="02020603050405020304" pitchFamily="18" charset="0"/>
              </a:rPr>
              <a:t>C</a:t>
            </a:r>
            <a:r>
              <a:rPr lang="en-IN" sz="2800" dirty="0" smtClean="0">
                <a:latin typeface="Times New Roman" panose="02020603050405020304" pitchFamily="18" charset="0"/>
                <a:cs typeface="Times New Roman" panose="02020603050405020304" pitchFamily="18" charset="0"/>
              </a:rPr>
              <a:t>ons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p:txBody>
          <a:bodyPr/>
          <a:lstStyle/>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Advantages</a:t>
            </a:r>
          </a:p>
          <a:p>
            <a:r>
              <a:rPr lang="en-IN" sz="2000" dirty="0" smtClean="0">
                <a:latin typeface="Times New Roman" panose="02020603050405020304" pitchFamily="18" charset="0"/>
                <a:cs typeface="Times New Roman" panose="02020603050405020304" pitchFamily="18" charset="0"/>
              </a:rPr>
              <a:t>Makes </a:t>
            </a:r>
            <a:r>
              <a:rPr lang="en-IN" sz="2000" dirty="0">
                <a:latin typeface="Times New Roman" panose="02020603050405020304" pitchFamily="18" charset="0"/>
                <a:cs typeface="Times New Roman" panose="02020603050405020304" pitchFamily="18" charset="0"/>
              </a:rPr>
              <a:t>no assumptions about distributions of classes in feature </a:t>
            </a:r>
            <a:r>
              <a:rPr lang="en-IN" sz="2000" dirty="0" smtClean="0">
                <a:latin typeface="Times New Roman" panose="02020603050405020304" pitchFamily="18" charset="0"/>
                <a:cs typeface="Times New Roman" panose="02020603050405020304" pitchFamily="18" charset="0"/>
              </a:rPr>
              <a:t>space</a:t>
            </a:r>
          </a:p>
          <a:p>
            <a:r>
              <a:rPr lang="en-IN" sz="2000" dirty="0" smtClean="0">
                <a:latin typeface="Times New Roman" panose="02020603050405020304" pitchFamily="18" charset="0"/>
                <a:cs typeface="Times New Roman" panose="02020603050405020304" pitchFamily="18" charset="0"/>
              </a:rPr>
              <a:t>Can </a:t>
            </a:r>
            <a:r>
              <a:rPr lang="en-IN" sz="2000" dirty="0">
                <a:latin typeface="Times New Roman" panose="02020603050405020304" pitchFamily="18" charset="0"/>
                <a:cs typeface="Times New Roman" panose="02020603050405020304" pitchFamily="18" charset="0"/>
              </a:rPr>
              <a:t>work for multi classes </a:t>
            </a:r>
            <a:r>
              <a:rPr lang="en-IN" sz="2000" dirty="0" smtClean="0">
                <a:latin typeface="Times New Roman" panose="02020603050405020304" pitchFamily="18" charset="0"/>
                <a:cs typeface="Times New Roman" panose="02020603050405020304" pitchFamily="18" charset="0"/>
              </a:rPr>
              <a:t>simultaneously</a:t>
            </a:r>
          </a:p>
          <a:p>
            <a:r>
              <a:rPr lang="en-IN" sz="2000" dirty="0" smtClean="0">
                <a:latin typeface="Times New Roman" panose="02020603050405020304" pitchFamily="18" charset="0"/>
                <a:cs typeface="Times New Roman" panose="02020603050405020304" pitchFamily="18" charset="0"/>
              </a:rPr>
              <a:t>Easy </a:t>
            </a:r>
            <a:r>
              <a:rPr lang="en-IN" sz="2000" dirty="0">
                <a:latin typeface="Times New Roman" panose="02020603050405020304" pitchFamily="18" charset="0"/>
                <a:cs typeface="Times New Roman" panose="02020603050405020304" pitchFamily="18" charset="0"/>
              </a:rPr>
              <a:t>to implement and </a:t>
            </a:r>
            <a:r>
              <a:rPr lang="en-IN" sz="2000" dirty="0" smtClean="0">
                <a:latin typeface="Times New Roman" panose="02020603050405020304" pitchFamily="18" charset="0"/>
                <a:cs typeface="Times New Roman" panose="02020603050405020304" pitchFamily="18" charset="0"/>
              </a:rPr>
              <a:t>understand</a:t>
            </a:r>
          </a:p>
          <a:p>
            <a:r>
              <a:rPr lang="en-IN" sz="2000" dirty="0" smtClean="0">
                <a:latin typeface="Times New Roman" panose="02020603050405020304" pitchFamily="18" charset="0"/>
                <a:cs typeface="Times New Roman" panose="02020603050405020304" pitchFamily="18" charset="0"/>
              </a:rPr>
              <a:t>Not </a:t>
            </a:r>
            <a:r>
              <a:rPr lang="en-IN" sz="2000" dirty="0">
                <a:latin typeface="Times New Roman" panose="02020603050405020304" pitchFamily="18" charset="0"/>
                <a:cs typeface="Times New Roman" panose="02020603050405020304" pitchFamily="18" charset="0"/>
              </a:rPr>
              <a:t>impacted by </a:t>
            </a:r>
            <a:r>
              <a:rPr lang="en-IN" sz="2000" dirty="0" smtClean="0">
                <a:latin typeface="Times New Roman" panose="02020603050405020304" pitchFamily="18" charset="0"/>
                <a:cs typeface="Times New Roman" panose="02020603050405020304" pitchFamily="18" charset="0"/>
              </a:rPr>
              <a:t>outliers.</a:t>
            </a:r>
          </a:p>
          <a:p>
            <a:pPr marL="25400" indent="0">
              <a:buNone/>
            </a:pPr>
            <a:r>
              <a:rPr lang="en-IN" sz="2000" dirty="0" smtClean="0">
                <a:latin typeface="Times New Roman" panose="02020603050405020304" pitchFamily="18" charset="0"/>
                <a:cs typeface="Times New Roman" panose="02020603050405020304" pitchFamily="18" charset="0"/>
              </a:rPr>
              <a:t>Dis-advantages</a:t>
            </a:r>
          </a:p>
          <a:p>
            <a:r>
              <a:rPr lang="en-IN" sz="2000" dirty="0" smtClean="0">
                <a:latin typeface="Times New Roman" panose="02020603050405020304" pitchFamily="18" charset="0"/>
                <a:cs typeface="Times New Roman" panose="02020603050405020304" pitchFamily="18" charset="0"/>
              </a:rPr>
              <a:t>Fixing </a:t>
            </a:r>
            <a:r>
              <a:rPr lang="en-IN" sz="2000" dirty="0">
                <a:latin typeface="Times New Roman" panose="02020603050405020304" pitchFamily="18" charset="0"/>
                <a:cs typeface="Times New Roman" panose="02020603050405020304" pitchFamily="18" charset="0"/>
              </a:rPr>
              <a:t>the optimal value of K is a </a:t>
            </a:r>
            <a:r>
              <a:rPr lang="en-IN" sz="2000" dirty="0" smtClean="0">
                <a:latin typeface="Times New Roman" panose="02020603050405020304" pitchFamily="18" charset="0"/>
                <a:cs typeface="Times New Roman" panose="02020603050405020304" pitchFamily="18" charset="0"/>
              </a:rPr>
              <a:t>challenge</a:t>
            </a:r>
          </a:p>
          <a:p>
            <a:r>
              <a:rPr lang="en-IN" sz="2000" dirty="0" smtClean="0">
                <a:latin typeface="Times New Roman" panose="02020603050405020304" pitchFamily="18" charset="0"/>
                <a:cs typeface="Times New Roman" panose="02020603050405020304" pitchFamily="18" charset="0"/>
              </a:rPr>
              <a:t>Will </a:t>
            </a:r>
            <a:r>
              <a:rPr lang="en-IN" sz="2000" dirty="0">
                <a:latin typeface="Times New Roman" panose="02020603050405020304" pitchFamily="18" charset="0"/>
                <a:cs typeface="Times New Roman" panose="02020603050405020304" pitchFamily="18" charset="0"/>
              </a:rPr>
              <a:t>not be effective when the class distributions </a:t>
            </a:r>
            <a:r>
              <a:rPr lang="en-IN" sz="2000" dirty="0" smtClean="0">
                <a:latin typeface="Times New Roman" panose="02020603050405020304" pitchFamily="18" charset="0"/>
                <a:cs typeface="Times New Roman" panose="02020603050405020304" pitchFamily="18" charset="0"/>
              </a:rPr>
              <a:t>overlap</a:t>
            </a:r>
          </a:p>
          <a:p>
            <a:r>
              <a:rPr lang="en-IN" sz="2000" dirty="0" smtClean="0">
                <a:latin typeface="Times New Roman" panose="02020603050405020304" pitchFamily="18" charset="0"/>
                <a:cs typeface="Times New Roman" panose="02020603050405020304" pitchFamily="18" charset="0"/>
              </a:rPr>
              <a:t>Does </a:t>
            </a:r>
            <a:r>
              <a:rPr lang="en-IN" sz="2000" dirty="0">
                <a:latin typeface="Times New Roman" panose="02020603050405020304" pitchFamily="18" charset="0"/>
                <a:cs typeface="Times New Roman" panose="02020603050405020304" pitchFamily="18" charset="0"/>
              </a:rPr>
              <a:t>not output any models. Calculates distances for every new point(lazy learner)•Computationally intensive</a:t>
            </a:r>
          </a:p>
        </p:txBody>
      </p:sp>
    </p:spTree>
    <p:extLst>
      <p:ext uri="{BB962C8B-B14F-4D97-AF65-F5344CB8AC3E}">
        <p14:creationId xmlns:p14="http://schemas.microsoft.com/office/powerpoint/2010/main" val="312031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Case Studies</a:t>
            </a:r>
            <a:endParaRPr lang="en-IN"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dirty="0" smtClean="0">
                <a:latin typeface="Calibri" panose="020F0502020204030204" pitchFamily="34" charset="0"/>
                <a:cs typeface="Calibri" panose="020F0502020204030204" pitchFamily="34" charset="0"/>
              </a:rPr>
              <a:t>Let us now have case studies for the above two topics.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084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400" b="1" dirty="0">
                <a:latin typeface="Times New Roman" panose="02020603050405020304" pitchFamily="18" charset="0"/>
                <a:ea typeface="Calibri"/>
                <a:cs typeface="Times New Roman" panose="02020603050405020304" pitchFamily="18" charset="0"/>
                <a:sym typeface="Calibri"/>
              </a:rPr>
              <a:t>Case </a:t>
            </a:r>
            <a:r>
              <a:rPr lang="en-IN" sz="3400" b="1" dirty="0" smtClean="0">
                <a:latin typeface="Times New Roman" panose="02020603050405020304" pitchFamily="18" charset="0"/>
                <a:ea typeface="Calibri"/>
                <a:cs typeface="Times New Roman" panose="02020603050405020304" pitchFamily="18" charset="0"/>
                <a:sym typeface="Calibri"/>
              </a:rPr>
              <a:t>Study 1</a:t>
            </a:r>
            <a:r>
              <a:rPr lang="en-IN" sz="3400" dirty="0" smtClean="0">
                <a:latin typeface="Times New Roman" panose="02020603050405020304" pitchFamily="18" charset="0"/>
                <a:ea typeface="Calibri"/>
                <a:cs typeface="Times New Roman" panose="02020603050405020304" pitchFamily="18" charset="0"/>
                <a:sym typeface="Calibri"/>
              </a:rPr>
              <a:t> - </a:t>
            </a:r>
            <a:r>
              <a:rPr lang="en-IN" sz="3400" b="1" dirty="0" smtClean="0">
                <a:latin typeface="Times New Roman" panose="02020603050405020304" pitchFamily="18" charset="0"/>
                <a:ea typeface="Calibri"/>
                <a:cs typeface="Times New Roman" panose="02020603050405020304" pitchFamily="18" charset="0"/>
                <a:sym typeface="Calibri"/>
              </a:rPr>
              <a:t>NB</a:t>
            </a:r>
            <a:endParaRPr sz="3400" b="1" dirty="0">
              <a:latin typeface="Times New Roman" panose="02020603050405020304" pitchFamily="18" charset="0"/>
              <a:ea typeface="Calibri"/>
              <a:cs typeface="Times New Roman" panose="02020603050405020304" pitchFamily="18" charset="0"/>
              <a:sym typeface="Calibri"/>
            </a:endParaRPr>
          </a:p>
        </p:txBody>
      </p:sp>
      <p:sp>
        <p:nvSpPr>
          <p:cNvPr id="222" name="Google Shape;222;p31"/>
          <p:cNvSpPr txBox="1">
            <a:spLocks noGrp="1"/>
          </p:cNvSpPr>
          <p:nvPr>
            <p:ph type="body" idx="1"/>
          </p:nvPr>
        </p:nvSpPr>
        <p:spPr>
          <a:xfrm>
            <a:off x="609600" y="1277900"/>
            <a:ext cx="11423100" cy="5490600"/>
          </a:xfrm>
          <a:prstGeom prst="rect">
            <a:avLst/>
          </a:prstGeom>
        </p:spPr>
        <p:txBody>
          <a:bodyPr spcFirstLastPara="1" wrap="square" lIns="91425" tIns="45700" rIns="91425" bIns="45700" anchor="t" anchorCtr="0">
            <a:noAutofit/>
          </a:bodyPr>
          <a:lstStyle/>
          <a:p>
            <a:pPr marL="0" marR="190500" lvl="0" indent="0" algn="l" rtl="0">
              <a:spcBef>
                <a:spcPts val="1000"/>
              </a:spcBef>
              <a:spcAft>
                <a:spcPts val="0"/>
              </a:spcAft>
              <a:buClr>
                <a:schemeClr val="dk1"/>
              </a:buClr>
              <a:buSzPts val="1100"/>
              <a:buFont typeface="Arial"/>
              <a:buNone/>
            </a:pPr>
            <a:r>
              <a:rPr lang="en-IN" sz="2400" b="1" dirty="0">
                <a:latin typeface="Calibri"/>
                <a:ea typeface="Calibri"/>
                <a:cs typeface="Calibri"/>
                <a:sym typeface="Calibri"/>
              </a:rPr>
              <a:t>Objective:</a:t>
            </a:r>
            <a:endParaRPr sz="2400" b="1" u="sng" dirty="0">
              <a:solidFill>
                <a:srgbClr val="337AB7"/>
              </a:solidFill>
              <a:latin typeface="Calibri"/>
              <a:ea typeface="Calibri"/>
              <a:cs typeface="Calibri"/>
              <a:sym typeface="Calibri"/>
              <a:hlinkClick r:id="rId3"/>
            </a:endParaRPr>
          </a:p>
          <a:p>
            <a:pPr marL="0" lvl="0" indent="0" algn="l" rtl="0">
              <a:lnSpc>
                <a:spcPct val="115000"/>
              </a:lnSpc>
              <a:spcBef>
                <a:spcPts val="1100"/>
              </a:spcBef>
              <a:spcAft>
                <a:spcPts val="0"/>
              </a:spcAft>
              <a:buNone/>
            </a:pPr>
            <a:r>
              <a:rPr lang="en-IN" sz="1800" dirty="0">
                <a:latin typeface="Calibri"/>
                <a:ea typeface="Calibri"/>
                <a:cs typeface="Calibri"/>
                <a:sym typeface="Calibri"/>
              </a:rPr>
              <a:t>To predict whether income exceeds 50K/</a:t>
            </a:r>
            <a:r>
              <a:rPr lang="en-IN" sz="1800" dirty="0" err="1">
                <a:latin typeface="Calibri"/>
                <a:ea typeface="Calibri"/>
                <a:cs typeface="Calibri"/>
                <a:sym typeface="Calibri"/>
              </a:rPr>
              <a:t>yr</a:t>
            </a:r>
            <a:r>
              <a:rPr lang="en-IN" sz="1800" dirty="0">
                <a:latin typeface="Calibri"/>
                <a:ea typeface="Calibri"/>
                <a:cs typeface="Calibri"/>
                <a:sym typeface="Calibri"/>
              </a:rPr>
              <a:t> based on census data.</a:t>
            </a:r>
            <a:endParaRPr sz="1800" dirty="0">
              <a:latin typeface="Calibri"/>
              <a:ea typeface="Calibri"/>
              <a:cs typeface="Calibri"/>
              <a:sym typeface="Calibri"/>
            </a:endParaRPr>
          </a:p>
          <a:p>
            <a:pPr marL="0" lvl="0" indent="0" algn="l" rtl="0">
              <a:lnSpc>
                <a:spcPct val="115000"/>
              </a:lnSpc>
              <a:spcBef>
                <a:spcPts val="1100"/>
              </a:spcBef>
              <a:spcAft>
                <a:spcPts val="0"/>
              </a:spcAft>
              <a:buNone/>
            </a:pPr>
            <a:endParaRPr sz="1800" dirty="0">
              <a:latin typeface="Calibri"/>
              <a:ea typeface="Calibri"/>
              <a:cs typeface="Calibri"/>
              <a:sym typeface="Calibri"/>
            </a:endParaRPr>
          </a:p>
          <a:p>
            <a:pPr marL="0" lvl="0" indent="0" algn="l" rtl="0">
              <a:lnSpc>
                <a:spcPct val="115000"/>
              </a:lnSpc>
              <a:spcBef>
                <a:spcPts val="0"/>
              </a:spcBef>
              <a:spcAft>
                <a:spcPts val="0"/>
              </a:spcAft>
              <a:buNone/>
            </a:pPr>
            <a:r>
              <a:rPr lang="en-IN" sz="2400" b="1" dirty="0" smtClean="0">
                <a:latin typeface="Calibri"/>
                <a:ea typeface="Calibri"/>
                <a:cs typeface="Calibri"/>
                <a:sym typeface="Calibri"/>
              </a:rPr>
              <a:t>F</a:t>
            </a:r>
            <a:r>
              <a:rPr lang="en-IN" sz="2400" b="1" dirty="0" smtClean="0">
                <a:latin typeface="Calibri"/>
                <a:ea typeface="Calibri"/>
                <a:cs typeface="Calibri"/>
                <a:sym typeface="Calibri"/>
              </a:rPr>
              <a:t>eature </a:t>
            </a:r>
            <a:r>
              <a:rPr lang="en-IN" sz="2400" b="1" dirty="0">
                <a:latin typeface="Calibri"/>
                <a:ea typeface="Calibri"/>
                <a:cs typeface="Calibri"/>
                <a:sym typeface="Calibri"/>
              </a:rPr>
              <a:t>description:</a:t>
            </a:r>
            <a:endParaRPr sz="2400" b="1"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a:latin typeface="Calibri"/>
                <a:ea typeface="Calibri"/>
                <a:cs typeface="Calibri"/>
                <a:sym typeface="Calibri"/>
              </a:rPr>
              <a:t>Age:</a:t>
            </a:r>
            <a:r>
              <a:rPr lang="en-IN" sz="1800" dirty="0">
                <a:latin typeface="Calibri"/>
                <a:ea typeface="Calibri"/>
                <a:cs typeface="Calibri"/>
                <a:sym typeface="Calibri"/>
              </a:rPr>
              <a:t> continuous</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err="1">
                <a:latin typeface="Calibri"/>
                <a:ea typeface="Calibri"/>
                <a:cs typeface="Calibri"/>
                <a:sym typeface="Calibri"/>
              </a:rPr>
              <a:t>Workclass</a:t>
            </a:r>
            <a:r>
              <a:rPr lang="en-IN" sz="1800" b="1" dirty="0">
                <a:latin typeface="Calibri"/>
                <a:ea typeface="Calibri"/>
                <a:cs typeface="Calibri"/>
                <a:sym typeface="Calibri"/>
              </a:rPr>
              <a:t>: </a:t>
            </a:r>
            <a:r>
              <a:rPr lang="en-IN" sz="1800" dirty="0">
                <a:latin typeface="Calibri"/>
                <a:ea typeface="Calibri"/>
                <a:cs typeface="Calibri"/>
                <a:sym typeface="Calibri"/>
              </a:rPr>
              <a:t>Private, Self-</a:t>
            </a:r>
            <a:r>
              <a:rPr lang="en-IN" sz="1800" dirty="0" err="1">
                <a:latin typeface="Calibri"/>
                <a:ea typeface="Calibri"/>
                <a:cs typeface="Calibri"/>
                <a:sym typeface="Calibri"/>
              </a:rPr>
              <a:t>emp</a:t>
            </a:r>
            <a:r>
              <a:rPr lang="en-IN" sz="1800" dirty="0">
                <a:latin typeface="Calibri"/>
                <a:ea typeface="Calibri"/>
                <a:cs typeface="Calibri"/>
                <a:sym typeface="Calibri"/>
              </a:rPr>
              <a:t>-not-</a:t>
            </a:r>
            <a:r>
              <a:rPr lang="en-IN" sz="1800" dirty="0" err="1">
                <a:latin typeface="Calibri"/>
                <a:ea typeface="Calibri"/>
                <a:cs typeface="Calibri"/>
                <a:sym typeface="Calibri"/>
              </a:rPr>
              <a:t>inc</a:t>
            </a:r>
            <a:r>
              <a:rPr lang="en-IN" sz="1800" dirty="0">
                <a:latin typeface="Calibri"/>
                <a:ea typeface="Calibri"/>
                <a:cs typeface="Calibri"/>
                <a:sym typeface="Calibri"/>
              </a:rPr>
              <a:t>, Self-</a:t>
            </a:r>
            <a:r>
              <a:rPr lang="en-IN" sz="1800" dirty="0" err="1">
                <a:latin typeface="Calibri"/>
                <a:ea typeface="Calibri"/>
                <a:cs typeface="Calibri"/>
                <a:sym typeface="Calibri"/>
              </a:rPr>
              <a:t>emp</a:t>
            </a:r>
            <a:r>
              <a:rPr lang="en-IN" sz="1800" dirty="0">
                <a:latin typeface="Calibri"/>
                <a:ea typeface="Calibri"/>
                <a:cs typeface="Calibri"/>
                <a:sym typeface="Calibri"/>
              </a:rPr>
              <a:t>-</a:t>
            </a:r>
            <a:r>
              <a:rPr lang="en-IN" sz="1800" dirty="0" err="1">
                <a:latin typeface="Calibri"/>
                <a:ea typeface="Calibri"/>
                <a:cs typeface="Calibri"/>
                <a:sym typeface="Calibri"/>
              </a:rPr>
              <a:t>inc</a:t>
            </a:r>
            <a:r>
              <a:rPr lang="en-IN" sz="1800" dirty="0">
                <a:latin typeface="Calibri"/>
                <a:ea typeface="Calibri"/>
                <a:cs typeface="Calibri"/>
                <a:sym typeface="Calibri"/>
              </a:rPr>
              <a:t>, Federal-</a:t>
            </a:r>
            <a:r>
              <a:rPr lang="en-IN" sz="1800" dirty="0" err="1">
                <a:latin typeface="Calibri"/>
                <a:ea typeface="Calibri"/>
                <a:cs typeface="Calibri"/>
                <a:sym typeface="Calibri"/>
              </a:rPr>
              <a:t>gov</a:t>
            </a:r>
            <a:r>
              <a:rPr lang="en-IN" sz="1800" dirty="0">
                <a:latin typeface="Calibri"/>
                <a:ea typeface="Calibri"/>
                <a:cs typeface="Calibri"/>
                <a:sym typeface="Calibri"/>
              </a:rPr>
              <a:t>, Local-</a:t>
            </a:r>
            <a:r>
              <a:rPr lang="en-IN" sz="1800" dirty="0" err="1">
                <a:latin typeface="Calibri"/>
                <a:ea typeface="Calibri"/>
                <a:cs typeface="Calibri"/>
                <a:sym typeface="Calibri"/>
              </a:rPr>
              <a:t>gov</a:t>
            </a:r>
            <a:r>
              <a:rPr lang="en-IN" sz="1800" dirty="0">
                <a:latin typeface="Calibri"/>
                <a:ea typeface="Calibri"/>
                <a:cs typeface="Calibri"/>
                <a:sym typeface="Calibri"/>
              </a:rPr>
              <a:t>, State-</a:t>
            </a:r>
            <a:r>
              <a:rPr lang="en-IN" sz="1800" dirty="0" err="1">
                <a:latin typeface="Calibri"/>
                <a:ea typeface="Calibri"/>
                <a:cs typeface="Calibri"/>
                <a:sym typeface="Calibri"/>
              </a:rPr>
              <a:t>gov</a:t>
            </a:r>
            <a:r>
              <a:rPr lang="en-IN" sz="1800" dirty="0">
                <a:latin typeface="Calibri"/>
                <a:ea typeface="Calibri"/>
                <a:cs typeface="Calibri"/>
                <a:sym typeface="Calibri"/>
              </a:rPr>
              <a:t>, Without-pay, Never-worked.</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err="1">
                <a:latin typeface="Calibri"/>
                <a:ea typeface="Calibri"/>
                <a:cs typeface="Calibri"/>
                <a:sym typeface="Calibri"/>
              </a:rPr>
              <a:t>Fnlwgt</a:t>
            </a:r>
            <a:r>
              <a:rPr lang="en-IN" sz="1800" b="1" dirty="0">
                <a:latin typeface="Calibri"/>
                <a:ea typeface="Calibri"/>
                <a:cs typeface="Calibri"/>
                <a:sym typeface="Calibri"/>
              </a:rPr>
              <a:t>: </a:t>
            </a:r>
            <a:r>
              <a:rPr lang="en-IN" sz="1800" dirty="0">
                <a:latin typeface="Calibri"/>
                <a:ea typeface="Calibri"/>
                <a:cs typeface="Calibri"/>
                <a:sym typeface="Calibri"/>
              </a:rPr>
              <a:t>continuous.</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a:latin typeface="Calibri"/>
                <a:ea typeface="Calibri"/>
                <a:cs typeface="Calibri"/>
                <a:sym typeface="Calibri"/>
              </a:rPr>
              <a:t>Education:</a:t>
            </a:r>
            <a:r>
              <a:rPr lang="en-IN" sz="1800" dirty="0">
                <a:latin typeface="Calibri"/>
                <a:ea typeface="Calibri"/>
                <a:cs typeface="Calibri"/>
                <a:sym typeface="Calibri"/>
              </a:rPr>
              <a:t> Bachelors, Some-college, 11th, HS-grad, Prof-school, </a:t>
            </a:r>
            <a:r>
              <a:rPr lang="en-IN" sz="1800" dirty="0" err="1">
                <a:latin typeface="Calibri"/>
                <a:ea typeface="Calibri"/>
                <a:cs typeface="Calibri"/>
                <a:sym typeface="Calibri"/>
              </a:rPr>
              <a:t>Assoc-acdm</a:t>
            </a:r>
            <a:r>
              <a:rPr lang="en-IN" sz="1800" dirty="0">
                <a:latin typeface="Calibri"/>
                <a:ea typeface="Calibri"/>
                <a:cs typeface="Calibri"/>
                <a:sym typeface="Calibri"/>
              </a:rPr>
              <a:t>, </a:t>
            </a:r>
            <a:r>
              <a:rPr lang="en-IN" sz="1800" dirty="0" err="1">
                <a:latin typeface="Calibri"/>
                <a:ea typeface="Calibri"/>
                <a:cs typeface="Calibri"/>
                <a:sym typeface="Calibri"/>
              </a:rPr>
              <a:t>Assoc-voc</a:t>
            </a:r>
            <a:r>
              <a:rPr lang="en-IN" sz="1800" dirty="0">
                <a:latin typeface="Calibri"/>
                <a:ea typeface="Calibri"/>
                <a:cs typeface="Calibri"/>
                <a:sym typeface="Calibri"/>
              </a:rPr>
              <a:t>, 9th, 7th-8th, 12th, Masters, 1st-4th, 10th, Doctorate, 5th-6th, Preschool.</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a:latin typeface="Calibri"/>
                <a:ea typeface="Calibri"/>
                <a:cs typeface="Calibri"/>
                <a:sym typeface="Calibri"/>
              </a:rPr>
              <a:t>Education-</a:t>
            </a:r>
            <a:r>
              <a:rPr lang="en-IN" sz="1800" b="1" dirty="0" err="1">
                <a:latin typeface="Calibri"/>
                <a:ea typeface="Calibri"/>
                <a:cs typeface="Calibri"/>
                <a:sym typeface="Calibri"/>
              </a:rPr>
              <a:t>num</a:t>
            </a:r>
            <a:r>
              <a:rPr lang="en-IN" sz="1800" b="1" dirty="0">
                <a:latin typeface="Calibri"/>
                <a:ea typeface="Calibri"/>
                <a:cs typeface="Calibri"/>
                <a:sym typeface="Calibri"/>
              </a:rPr>
              <a:t>:</a:t>
            </a:r>
            <a:r>
              <a:rPr lang="en-IN" sz="1800" dirty="0">
                <a:latin typeface="Calibri"/>
                <a:ea typeface="Calibri"/>
                <a:cs typeface="Calibri"/>
                <a:sym typeface="Calibri"/>
              </a:rPr>
              <a:t> continuous.</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a:latin typeface="Calibri"/>
                <a:ea typeface="Calibri"/>
                <a:cs typeface="Calibri"/>
                <a:sym typeface="Calibri"/>
              </a:rPr>
              <a:t>Marital-status:</a:t>
            </a:r>
            <a:r>
              <a:rPr lang="en-IN" sz="1800" dirty="0">
                <a:latin typeface="Calibri"/>
                <a:ea typeface="Calibri"/>
                <a:cs typeface="Calibri"/>
                <a:sym typeface="Calibri"/>
              </a:rPr>
              <a:t> Married-civ-spouse, Divorced, Never-married, Separated, Widowed, Married-spouse-absent, Married-AF-spouse.</a:t>
            </a:r>
            <a:endParaRPr sz="1800" dirty="0">
              <a:latin typeface="Calibri"/>
              <a:ea typeface="Calibri"/>
              <a:cs typeface="Calibri"/>
              <a:sym typeface="Calibri"/>
            </a:endParaRPr>
          </a:p>
          <a:p>
            <a:pPr marL="0" lvl="0" indent="0" algn="l" rtl="0">
              <a:lnSpc>
                <a:spcPct val="115000"/>
              </a:lnSpc>
              <a:spcBef>
                <a:spcPts val="1100"/>
              </a:spcBef>
              <a:spcAft>
                <a:spcPts val="0"/>
              </a:spcAft>
              <a:buNone/>
            </a:pP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640"/>
              </a:spcBef>
              <a:spcAft>
                <a:spcPts val="0"/>
              </a:spcAft>
              <a:buNone/>
            </a:pPr>
            <a:endParaRPr sz="1800" dirty="0">
              <a:latin typeface="Calibri"/>
              <a:ea typeface="Calibri"/>
              <a:cs typeface="Calibri"/>
              <a:sym typeface="Calibri"/>
            </a:endParaRPr>
          </a:p>
        </p:txBody>
      </p:sp>
      <p:sp>
        <p:nvSpPr>
          <p:cNvPr id="223" name="Google Shape;223;p3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24</a:t>
            </a:fld>
            <a:endParaRPr/>
          </a:p>
        </p:txBody>
      </p:sp>
    </p:spTree>
    <p:extLst>
      <p:ext uri="{BB962C8B-B14F-4D97-AF65-F5344CB8AC3E}">
        <p14:creationId xmlns:p14="http://schemas.microsoft.com/office/powerpoint/2010/main" val="172399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2"/>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Occupation: </a:t>
            </a:r>
            <a:r>
              <a:rPr lang="en-IN" sz="1800" dirty="0">
                <a:latin typeface="Calibri"/>
                <a:ea typeface="Calibri"/>
                <a:cs typeface="Calibri"/>
                <a:sym typeface="Calibri"/>
              </a:rPr>
              <a:t>Tech-support, Craft-repair, Other-service, Sales, Exec-managerial, Prof-specialty, Handlers-cleaners, Machine-op-</a:t>
            </a:r>
            <a:r>
              <a:rPr lang="en-IN" sz="1800" dirty="0" err="1">
                <a:latin typeface="Calibri"/>
                <a:ea typeface="Calibri"/>
                <a:cs typeface="Calibri"/>
                <a:sym typeface="Calibri"/>
              </a:rPr>
              <a:t>inspct</a:t>
            </a:r>
            <a:r>
              <a:rPr lang="en-IN" sz="1800" dirty="0">
                <a:latin typeface="Calibri"/>
                <a:ea typeface="Calibri"/>
                <a:cs typeface="Calibri"/>
                <a:sym typeface="Calibri"/>
              </a:rPr>
              <a:t>, </a:t>
            </a:r>
            <a:r>
              <a:rPr lang="en-IN" sz="1800" dirty="0" err="1">
                <a:latin typeface="Calibri"/>
                <a:ea typeface="Calibri"/>
                <a:cs typeface="Calibri"/>
                <a:sym typeface="Calibri"/>
              </a:rPr>
              <a:t>Adm</a:t>
            </a:r>
            <a:r>
              <a:rPr lang="en-IN" sz="1800" dirty="0">
                <a:latin typeface="Calibri"/>
                <a:ea typeface="Calibri"/>
                <a:cs typeface="Calibri"/>
                <a:sym typeface="Calibri"/>
              </a:rPr>
              <a:t>-clerical, Farming-fishing, Transport-moving, </a:t>
            </a:r>
            <a:r>
              <a:rPr lang="en-IN" sz="1800" dirty="0" err="1">
                <a:latin typeface="Calibri"/>
                <a:ea typeface="Calibri"/>
                <a:cs typeface="Calibri"/>
                <a:sym typeface="Calibri"/>
              </a:rPr>
              <a:t>Priv</a:t>
            </a:r>
            <a:r>
              <a:rPr lang="en-IN" sz="1800" dirty="0">
                <a:latin typeface="Calibri"/>
                <a:ea typeface="Calibri"/>
                <a:cs typeface="Calibri"/>
                <a:sym typeface="Calibri"/>
              </a:rPr>
              <a:t>-house-</a:t>
            </a:r>
            <a:r>
              <a:rPr lang="en-IN" sz="1800" dirty="0" err="1">
                <a:latin typeface="Calibri"/>
                <a:ea typeface="Calibri"/>
                <a:cs typeface="Calibri"/>
                <a:sym typeface="Calibri"/>
              </a:rPr>
              <a:t>serv</a:t>
            </a:r>
            <a:r>
              <a:rPr lang="en-IN" sz="1800" dirty="0">
                <a:latin typeface="Calibri"/>
                <a:ea typeface="Calibri"/>
                <a:cs typeface="Calibri"/>
                <a:sym typeface="Calibri"/>
              </a:rPr>
              <a:t>, Protective-</a:t>
            </a:r>
            <a:r>
              <a:rPr lang="en-IN" sz="1800" dirty="0" err="1">
                <a:latin typeface="Calibri"/>
                <a:ea typeface="Calibri"/>
                <a:cs typeface="Calibri"/>
                <a:sym typeface="Calibri"/>
              </a:rPr>
              <a:t>serv</a:t>
            </a:r>
            <a:r>
              <a:rPr lang="en-IN" sz="1800" dirty="0">
                <a:latin typeface="Calibri"/>
                <a:ea typeface="Calibri"/>
                <a:cs typeface="Calibri"/>
                <a:sym typeface="Calibri"/>
              </a:rPr>
              <a:t>, Armed-Forces.</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Relationship:</a:t>
            </a:r>
            <a:r>
              <a:rPr lang="en-IN" sz="1800" dirty="0">
                <a:latin typeface="Calibri"/>
                <a:ea typeface="Calibri"/>
                <a:cs typeface="Calibri"/>
                <a:sym typeface="Calibri"/>
              </a:rPr>
              <a:t> Wife, Own-child, Husband, Not-in-family, Other-relative, Unmarried.</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Race:</a:t>
            </a:r>
            <a:r>
              <a:rPr lang="en-IN" sz="1800" dirty="0">
                <a:latin typeface="Calibri"/>
                <a:ea typeface="Calibri"/>
                <a:cs typeface="Calibri"/>
                <a:sym typeface="Calibri"/>
              </a:rPr>
              <a:t> White, Asian-Pac-Islander, </a:t>
            </a:r>
            <a:r>
              <a:rPr lang="en-IN" sz="1800" dirty="0" err="1">
                <a:latin typeface="Calibri"/>
                <a:ea typeface="Calibri"/>
                <a:cs typeface="Calibri"/>
                <a:sym typeface="Calibri"/>
              </a:rPr>
              <a:t>Amer</a:t>
            </a:r>
            <a:r>
              <a:rPr lang="en-IN" sz="1800" dirty="0">
                <a:latin typeface="Calibri"/>
                <a:ea typeface="Calibri"/>
                <a:cs typeface="Calibri"/>
                <a:sym typeface="Calibri"/>
              </a:rPr>
              <a:t>-Indian-Eskimo, Other, Black.</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Sex:</a:t>
            </a:r>
            <a:r>
              <a:rPr lang="en-IN" sz="1800" dirty="0">
                <a:latin typeface="Calibri"/>
                <a:ea typeface="Calibri"/>
                <a:cs typeface="Calibri"/>
                <a:sym typeface="Calibri"/>
              </a:rPr>
              <a:t> Female, Male.</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Capital-gain:</a:t>
            </a:r>
            <a:r>
              <a:rPr lang="en-IN" sz="1800" dirty="0">
                <a:latin typeface="Calibri"/>
                <a:ea typeface="Calibri"/>
                <a:cs typeface="Calibri"/>
                <a:sym typeface="Calibri"/>
              </a:rPr>
              <a:t> continuous.</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Capital-loss: </a:t>
            </a:r>
            <a:r>
              <a:rPr lang="en-IN" sz="1800" dirty="0">
                <a:latin typeface="Calibri"/>
                <a:ea typeface="Calibri"/>
                <a:cs typeface="Calibri"/>
                <a:sym typeface="Calibri"/>
              </a:rPr>
              <a:t>continuous.</a:t>
            </a:r>
            <a:endParaRPr sz="1800" dirty="0">
              <a:latin typeface="Calibri"/>
              <a:ea typeface="Calibri"/>
              <a:cs typeface="Calibri"/>
              <a:sym typeface="Calibri"/>
            </a:endParaRPr>
          </a:p>
          <a:p>
            <a:pPr marL="0" lvl="0" indent="0" algn="l" rtl="0">
              <a:lnSpc>
                <a:spcPct val="115000"/>
              </a:lnSpc>
              <a:spcBef>
                <a:spcPts val="1100"/>
              </a:spcBef>
              <a:spcAft>
                <a:spcPts val="0"/>
              </a:spcAft>
              <a:buNone/>
            </a:pPr>
            <a:r>
              <a:rPr lang="en-IN" sz="1800" b="1" dirty="0">
                <a:latin typeface="Calibri"/>
                <a:ea typeface="Calibri"/>
                <a:cs typeface="Calibri"/>
                <a:sym typeface="Calibri"/>
              </a:rPr>
              <a:t>Hours-per-week:</a:t>
            </a:r>
            <a:r>
              <a:rPr lang="en-IN" sz="1800" dirty="0">
                <a:latin typeface="Calibri"/>
                <a:ea typeface="Calibri"/>
                <a:cs typeface="Calibri"/>
                <a:sym typeface="Calibri"/>
              </a:rPr>
              <a:t> continuous.</a:t>
            </a:r>
            <a:endParaRPr sz="1800" dirty="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dirty="0">
                <a:latin typeface="Calibri"/>
                <a:ea typeface="Calibri"/>
                <a:cs typeface="Calibri"/>
                <a:sym typeface="Calibri"/>
              </a:rPr>
              <a:t>Native-country: </a:t>
            </a:r>
            <a:r>
              <a:rPr lang="en-IN" sz="1800" dirty="0">
                <a:latin typeface="Calibri"/>
                <a:ea typeface="Calibri"/>
                <a:cs typeface="Calibri"/>
                <a:sym typeface="Calibri"/>
              </a:rPr>
              <a:t>United-States, Cambodia, England, Puerto-Rico, Canada, Germany, Outlying-US(Guam-USVI-</a:t>
            </a:r>
            <a:r>
              <a:rPr lang="en-IN" sz="1800" dirty="0" err="1">
                <a:latin typeface="Calibri"/>
                <a:ea typeface="Calibri"/>
                <a:cs typeface="Calibri"/>
                <a:sym typeface="Calibri"/>
              </a:rPr>
              <a:t>etc</a:t>
            </a:r>
            <a:r>
              <a:rPr lang="en-IN" sz="1800" dirty="0">
                <a:latin typeface="Calibri"/>
                <a:ea typeface="Calibri"/>
                <a:cs typeface="Calibri"/>
                <a:sym typeface="Calibri"/>
              </a:rPr>
              <a:t>), India, Japan, Greece, etc. </a:t>
            </a:r>
            <a:endParaRPr sz="1800" dirty="0">
              <a:latin typeface="Calibri"/>
              <a:ea typeface="Calibri"/>
              <a:cs typeface="Calibri"/>
              <a:sym typeface="Calibri"/>
            </a:endParaRPr>
          </a:p>
          <a:p>
            <a:pPr marL="0" lvl="0" indent="0" algn="l" rtl="0">
              <a:spcBef>
                <a:spcPts val="640"/>
              </a:spcBef>
              <a:spcAft>
                <a:spcPts val="0"/>
              </a:spcAft>
              <a:buNone/>
            </a:pPr>
            <a:endParaRPr sz="1800" dirty="0">
              <a:latin typeface="Calibri"/>
              <a:ea typeface="Calibri"/>
              <a:cs typeface="Calibri"/>
              <a:sym typeface="Calibri"/>
            </a:endParaRPr>
          </a:p>
        </p:txBody>
      </p:sp>
      <p:sp>
        <p:nvSpPr>
          <p:cNvPr id="231" name="Google Shape;231;p32"/>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25</a:t>
            </a:fld>
            <a:endParaRPr/>
          </a:p>
        </p:txBody>
      </p:sp>
      <p:sp>
        <p:nvSpPr>
          <p:cNvPr id="5" name="Google Shape;221;p31"/>
          <p:cNvSpPr txBox="1">
            <a:spLocks/>
          </p:cNvSpPr>
          <p:nvPr/>
        </p:nvSpPr>
        <p:spPr>
          <a:xfrm>
            <a:off x="609600" y="427037"/>
            <a:ext cx="111252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2400" b="1" dirty="0">
                <a:latin typeface="Calibri"/>
                <a:ea typeface="Calibri"/>
                <a:cs typeface="Calibri"/>
                <a:sym typeface="Calibri"/>
              </a:rPr>
              <a:t>Feature </a:t>
            </a:r>
            <a:r>
              <a:rPr lang="en-IN" sz="2400" b="1" dirty="0" smtClean="0">
                <a:latin typeface="Calibri"/>
                <a:ea typeface="Calibri"/>
                <a:cs typeface="Calibri"/>
                <a:sym typeface="Calibri"/>
              </a:rPr>
              <a:t>description contd.</a:t>
            </a:r>
            <a:endParaRPr lang="en-IN" sz="24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679877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dirty="0">
                <a:latin typeface="Times New Roman" panose="02020603050405020304" pitchFamily="18" charset="0"/>
                <a:ea typeface="Calibri"/>
                <a:cs typeface="Times New Roman" panose="02020603050405020304" pitchFamily="18" charset="0"/>
                <a:sym typeface="Calibri"/>
              </a:rPr>
              <a:t>Steps to follow</a:t>
            </a:r>
            <a:endParaRPr sz="3000" dirty="0">
              <a:latin typeface="Times New Roman" panose="02020603050405020304" pitchFamily="18" charset="0"/>
              <a:ea typeface="Calibri"/>
              <a:cs typeface="Times New Roman" panose="02020603050405020304" pitchFamily="18" charset="0"/>
              <a:sym typeface="Calibri"/>
            </a:endParaRPr>
          </a:p>
        </p:txBody>
      </p:sp>
      <p:sp>
        <p:nvSpPr>
          <p:cNvPr id="238" name="Google Shape;238;p33"/>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Font typeface="Calibri"/>
              <a:buAutoNum type="arabicPeriod"/>
            </a:pPr>
            <a:r>
              <a:rPr lang="en-IN" sz="2400">
                <a:latin typeface="Calibri"/>
                <a:ea typeface="Calibri"/>
                <a:cs typeface="Calibri"/>
                <a:sym typeface="Calibri"/>
              </a:rPr>
              <a:t>Import the libraries.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Get the data.</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Add headers to the dataframe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Handle missing data</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Perform Data preprocessing by duplicating copy of the original dataframe.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Perform Hot encoding</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Initialize the encoded categorical columns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Split the data into train and test</a:t>
            </a:r>
            <a:endParaRPr sz="2400">
              <a:latin typeface="Calibri"/>
              <a:ea typeface="Calibri"/>
              <a:cs typeface="Calibri"/>
              <a:sym typeface="Calibri"/>
            </a:endParaRPr>
          </a:p>
          <a:p>
            <a:pPr marL="457200" marR="63500" lvl="0" indent="-381000" algn="l" rtl="0">
              <a:lnSpc>
                <a:spcPct val="115000"/>
              </a:lnSpc>
              <a:spcBef>
                <a:spcPts val="0"/>
              </a:spcBef>
              <a:spcAft>
                <a:spcPts val="0"/>
              </a:spcAft>
              <a:buSzPts val="2400"/>
              <a:buFont typeface="Calibri"/>
              <a:buAutoNum type="arabicPeriod"/>
            </a:pPr>
            <a:r>
              <a:rPr lang="en-IN" sz="2400">
                <a:latin typeface="Calibri"/>
                <a:ea typeface="Calibri"/>
                <a:cs typeface="Calibri"/>
                <a:sym typeface="Calibri"/>
              </a:rPr>
              <a:t>Implement Gaussian Naive Bayes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Calculate Accuracy</a:t>
            </a:r>
            <a:endParaRPr sz="2400">
              <a:latin typeface="Calibri"/>
              <a:ea typeface="Calibri"/>
              <a:cs typeface="Calibri"/>
              <a:sym typeface="Calibri"/>
            </a:endParaRPr>
          </a:p>
        </p:txBody>
      </p:sp>
      <p:sp>
        <p:nvSpPr>
          <p:cNvPr id="239" name="Google Shape;239;p3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26</a:t>
            </a:fld>
            <a:endParaRPr/>
          </a:p>
        </p:txBody>
      </p:sp>
    </p:spTree>
    <p:extLst>
      <p:ext uri="{BB962C8B-B14F-4D97-AF65-F5344CB8AC3E}">
        <p14:creationId xmlns:p14="http://schemas.microsoft.com/office/powerpoint/2010/main" val="3425187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400" b="1" dirty="0">
                <a:latin typeface="Times New Roman" panose="02020603050405020304" pitchFamily="18" charset="0"/>
                <a:ea typeface="Calibri"/>
                <a:cs typeface="Times New Roman" panose="02020603050405020304" pitchFamily="18" charset="0"/>
                <a:sym typeface="Calibri"/>
              </a:rPr>
              <a:t>Case </a:t>
            </a:r>
            <a:r>
              <a:rPr lang="en-IN" sz="3400" b="1" dirty="0" smtClean="0">
                <a:latin typeface="Times New Roman" panose="02020603050405020304" pitchFamily="18" charset="0"/>
                <a:ea typeface="Calibri"/>
                <a:cs typeface="Times New Roman" panose="02020603050405020304" pitchFamily="18" charset="0"/>
                <a:sym typeface="Calibri"/>
              </a:rPr>
              <a:t>Study 2 - KNN </a:t>
            </a:r>
            <a:endParaRPr sz="3400" b="1" dirty="0">
              <a:latin typeface="Times New Roman" panose="02020603050405020304" pitchFamily="18" charset="0"/>
              <a:ea typeface="Calibri"/>
              <a:cs typeface="Times New Roman" panose="02020603050405020304" pitchFamily="18" charset="0"/>
              <a:sym typeface="Calibri"/>
            </a:endParaRPr>
          </a:p>
        </p:txBody>
      </p:sp>
      <p:sp>
        <p:nvSpPr>
          <p:cNvPr id="166" name="Google Shape;166;p24"/>
          <p:cNvSpPr txBox="1">
            <a:spLocks noGrp="1"/>
          </p:cNvSpPr>
          <p:nvPr>
            <p:ph type="body" idx="1"/>
          </p:nvPr>
        </p:nvSpPr>
        <p:spPr>
          <a:xfrm>
            <a:off x="609600" y="1600200"/>
            <a:ext cx="11090400" cy="5241900"/>
          </a:xfrm>
          <a:prstGeom prst="rect">
            <a:avLst/>
          </a:prstGeom>
        </p:spPr>
        <p:txBody>
          <a:bodyPr spcFirstLastPara="1" wrap="square" lIns="91425" tIns="45700" rIns="91425" bIns="45700" anchor="t" anchorCtr="0">
            <a:noAutofit/>
          </a:bodyPr>
          <a:lstStyle/>
          <a:p>
            <a:pPr marL="0" marR="190500" lvl="0" indent="0" algn="l" rtl="0">
              <a:spcBef>
                <a:spcPts val="1000"/>
              </a:spcBef>
              <a:spcAft>
                <a:spcPts val="0"/>
              </a:spcAft>
              <a:buClr>
                <a:schemeClr val="dk1"/>
              </a:buClr>
              <a:buSzPts val="1100"/>
              <a:buFont typeface="Arial"/>
              <a:buNone/>
            </a:pPr>
            <a:r>
              <a:rPr lang="en-IN" sz="2400" b="1" dirty="0">
                <a:latin typeface="Corbel"/>
                <a:ea typeface="Corbel"/>
                <a:cs typeface="Corbel"/>
                <a:sym typeface="Corbel"/>
              </a:rPr>
              <a:t>Context</a:t>
            </a:r>
            <a:r>
              <a:rPr lang="en-IN" sz="2400" b="1" dirty="0" smtClean="0">
                <a:latin typeface="Corbel"/>
                <a:ea typeface="Corbel"/>
                <a:cs typeface="Corbel"/>
                <a:sym typeface="Corbel"/>
              </a:rPr>
              <a:t>:</a:t>
            </a:r>
            <a:endParaRPr sz="2400" b="1" dirty="0">
              <a:latin typeface="Corbel"/>
              <a:ea typeface="Corbel"/>
              <a:cs typeface="Corbel"/>
              <a:sym typeface="Corbel"/>
            </a:endParaRPr>
          </a:p>
          <a:p>
            <a:pPr marL="0" lvl="0" indent="0" algn="l" rtl="0">
              <a:lnSpc>
                <a:spcPct val="115000"/>
              </a:lnSpc>
              <a:spcBef>
                <a:spcPts val="1100"/>
              </a:spcBef>
              <a:spcAft>
                <a:spcPts val="0"/>
              </a:spcAft>
              <a:buNone/>
            </a:pPr>
            <a:r>
              <a:rPr lang="en-IN" sz="2200" dirty="0">
                <a:latin typeface="Calibri" panose="020F0502020204030204" pitchFamily="34" charset="0"/>
                <a:ea typeface="Corbel"/>
                <a:cs typeface="Calibri" panose="020F0502020204030204" pitchFamily="34" charset="0"/>
                <a:sym typeface="Corbel"/>
              </a:rPr>
              <a:t>The dataset to be audited was provided which consists of a wide variety of intrusions simulated in a military network environment It created an environment to acquire raw TCP/IP dump data for a network by simulating a typical US Air Force LAN. The LAN was focused like a real environment and blasted with multiple attacks. For each TCP/IP connection, 41 quantitative and qualitative features are obtained from normal and attack data (3 qualitative and 38 quantitative features) .</a:t>
            </a:r>
            <a:endParaRPr sz="2200" dirty="0">
              <a:latin typeface="Calibri" panose="020F0502020204030204" pitchFamily="34" charset="0"/>
              <a:ea typeface="Corbel"/>
              <a:cs typeface="Calibri" panose="020F0502020204030204" pitchFamily="34" charset="0"/>
              <a:sym typeface="Corbel"/>
            </a:endParaRPr>
          </a:p>
          <a:p>
            <a:pPr marL="0" lvl="0" indent="0" algn="l" rtl="0">
              <a:lnSpc>
                <a:spcPct val="115000"/>
              </a:lnSpc>
              <a:spcBef>
                <a:spcPts val="1100"/>
              </a:spcBef>
              <a:spcAft>
                <a:spcPts val="0"/>
              </a:spcAft>
              <a:buNone/>
            </a:pPr>
            <a:r>
              <a:rPr lang="en-IN" sz="2200" dirty="0">
                <a:latin typeface="Calibri" panose="020F0502020204030204" pitchFamily="34" charset="0"/>
                <a:ea typeface="Corbel"/>
                <a:cs typeface="Calibri" panose="020F0502020204030204" pitchFamily="34" charset="0"/>
                <a:sym typeface="Corbel"/>
              </a:rPr>
              <a:t>The class variable has two categories: </a:t>
            </a:r>
            <a:endParaRPr sz="2200" dirty="0">
              <a:latin typeface="Calibri" panose="020F0502020204030204" pitchFamily="34" charset="0"/>
              <a:ea typeface="Corbel"/>
              <a:cs typeface="Calibri" panose="020F0502020204030204" pitchFamily="34" charset="0"/>
              <a:sym typeface="Corbel"/>
            </a:endParaRPr>
          </a:p>
          <a:p>
            <a:pPr marL="0" lvl="0" indent="0" algn="l" rtl="0">
              <a:lnSpc>
                <a:spcPct val="115000"/>
              </a:lnSpc>
              <a:spcBef>
                <a:spcPts val="1100"/>
              </a:spcBef>
              <a:spcAft>
                <a:spcPts val="0"/>
              </a:spcAft>
              <a:buNone/>
            </a:pPr>
            <a:r>
              <a:rPr lang="en-IN" sz="2200" dirty="0">
                <a:latin typeface="Calibri" panose="020F0502020204030204" pitchFamily="34" charset="0"/>
                <a:ea typeface="Corbel"/>
                <a:cs typeface="Calibri" panose="020F0502020204030204" pitchFamily="34" charset="0"/>
                <a:sym typeface="Corbel"/>
              </a:rPr>
              <a:t>• Normal </a:t>
            </a:r>
            <a:endParaRPr sz="2200" dirty="0">
              <a:latin typeface="Calibri" panose="020F0502020204030204" pitchFamily="34" charset="0"/>
              <a:ea typeface="Corbel"/>
              <a:cs typeface="Calibri" panose="020F0502020204030204" pitchFamily="34" charset="0"/>
              <a:sym typeface="Corbel"/>
            </a:endParaRPr>
          </a:p>
          <a:p>
            <a:pPr marL="0" lvl="0" indent="0" algn="l" rtl="0">
              <a:lnSpc>
                <a:spcPct val="115000"/>
              </a:lnSpc>
              <a:spcBef>
                <a:spcPts val="1100"/>
              </a:spcBef>
              <a:spcAft>
                <a:spcPts val="0"/>
              </a:spcAft>
              <a:buClr>
                <a:schemeClr val="dk1"/>
              </a:buClr>
              <a:buSzPts val="1100"/>
              <a:buFont typeface="Arial"/>
              <a:buNone/>
            </a:pPr>
            <a:r>
              <a:rPr lang="en-IN" sz="2200" dirty="0">
                <a:latin typeface="Calibri" panose="020F0502020204030204" pitchFamily="34" charset="0"/>
                <a:ea typeface="Corbel"/>
                <a:cs typeface="Calibri" panose="020F0502020204030204" pitchFamily="34" charset="0"/>
                <a:sym typeface="Corbel"/>
              </a:rPr>
              <a:t>• Anomalous</a:t>
            </a:r>
            <a:endParaRPr sz="2200" dirty="0">
              <a:latin typeface="Calibri" panose="020F0502020204030204" pitchFamily="34" charset="0"/>
              <a:ea typeface="Corbel"/>
              <a:cs typeface="Calibri" panose="020F0502020204030204" pitchFamily="34" charset="0"/>
              <a:sym typeface="Corbel"/>
            </a:endParaRPr>
          </a:p>
          <a:p>
            <a:pPr marL="0" lvl="0" indent="0" algn="l" rtl="0">
              <a:spcBef>
                <a:spcPts val="640"/>
              </a:spcBef>
              <a:spcAft>
                <a:spcPts val="0"/>
              </a:spcAft>
              <a:buNone/>
            </a:pPr>
            <a:endParaRPr sz="2400" dirty="0"/>
          </a:p>
        </p:txBody>
      </p:sp>
      <p:sp>
        <p:nvSpPr>
          <p:cNvPr id="167" name="Google Shape;167;p24"/>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27</a:t>
            </a:fld>
            <a:endParaRPr/>
          </a:p>
        </p:txBody>
      </p:sp>
    </p:spTree>
    <p:extLst>
      <p:ext uri="{BB962C8B-B14F-4D97-AF65-F5344CB8AC3E}">
        <p14:creationId xmlns:p14="http://schemas.microsoft.com/office/powerpoint/2010/main" val="1081865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Dataset Info</a:t>
            </a:r>
            <a:endParaRPr/>
          </a:p>
        </p:txBody>
      </p:sp>
      <p:sp>
        <p:nvSpPr>
          <p:cNvPr id="174" name="Google Shape;174;p25"/>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marR="190500" lvl="0" indent="0" algn="l" rtl="0">
              <a:spcBef>
                <a:spcPts val="1000"/>
              </a:spcBef>
              <a:spcAft>
                <a:spcPts val="0"/>
              </a:spcAft>
              <a:buClr>
                <a:schemeClr val="dk1"/>
              </a:buClr>
              <a:buSzPts val="1100"/>
              <a:buFont typeface="Arial"/>
              <a:buNone/>
            </a:pPr>
            <a:r>
              <a:rPr lang="en-IN" sz="2400" dirty="0">
                <a:latin typeface="Calibri" panose="020F0502020204030204" pitchFamily="34" charset="0"/>
                <a:ea typeface="Arial"/>
                <a:cs typeface="Calibri" panose="020F0502020204030204" pitchFamily="34" charset="0"/>
                <a:sym typeface="Arial"/>
              </a:rPr>
              <a:t>Dataset:</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Clr>
                <a:schemeClr val="dk1"/>
              </a:buClr>
              <a:buSzPts val="1100"/>
              <a:buFont typeface="Arial"/>
              <a:buNone/>
            </a:pPr>
            <a:r>
              <a:rPr lang="en-IN" sz="2400" u="sng" dirty="0">
                <a:solidFill>
                  <a:srgbClr val="337AB7"/>
                </a:solidFill>
                <a:latin typeface="Calibri" panose="020F0502020204030204" pitchFamily="34" charset="0"/>
                <a:ea typeface="Arial"/>
                <a:cs typeface="Calibri" panose="020F0502020204030204" pitchFamily="34" charset="0"/>
                <a:sym typeface="Arial"/>
                <a:hlinkClick r:id="rId3"/>
              </a:rPr>
              <a:t>https://www.kaggle.com/what0919/intrusion-detection</a:t>
            </a:r>
            <a:endParaRPr sz="2400" u="sng" dirty="0">
              <a:solidFill>
                <a:srgbClr val="337AB7"/>
              </a:solidFill>
              <a:latin typeface="Calibri" panose="020F0502020204030204" pitchFamily="34" charset="0"/>
              <a:ea typeface="Arial"/>
              <a:cs typeface="Calibri" panose="020F0502020204030204" pitchFamily="34" charset="0"/>
              <a:sym typeface="Arial"/>
              <a:hlinkClick r:id="rId3"/>
            </a:endParaRPr>
          </a:p>
          <a:p>
            <a:pPr marL="0" lvl="0" indent="0" algn="l" rtl="0">
              <a:lnSpc>
                <a:spcPct val="115000"/>
              </a:lnSpc>
              <a:spcBef>
                <a:spcPts val="1100"/>
              </a:spcBef>
              <a:spcAft>
                <a:spcPts val="0"/>
              </a:spcAft>
              <a:buNone/>
            </a:pPr>
            <a:r>
              <a:rPr lang="en-IN" sz="2400" dirty="0">
                <a:latin typeface="Calibri" panose="020F0502020204030204" pitchFamily="34" charset="0"/>
                <a:ea typeface="Arial"/>
                <a:cs typeface="Calibri" panose="020F0502020204030204" pitchFamily="34" charset="0"/>
                <a:sym typeface="Arial"/>
              </a:rPr>
              <a:t>Data basically represents the packet data for a time duration of 2 seconds. </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Clr>
                <a:schemeClr val="dk1"/>
              </a:buClr>
              <a:buSzPts val="1100"/>
              <a:buFont typeface="Arial"/>
              <a:buNone/>
            </a:pPr>
            <a:r>
              <a:rPr lang="en-IN" sz="2400" dirty="0">
                <a:latin typeface="Calibri" panose="020F0502020204030204" pitchFamily="34" charset="0"/>
                <a:ea typeface="Arial"/>
                <a:cs typeface="Calibri" panose="020F0502020204030204" pitchFamily="34" charset="0"/>
                <a:sym typeface="Arial"/>
              </a:rPr>
              <a:t>1-9 Columns: basic features of packet (type 1)</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Clr>
                <a:schemeClr val="dk1"/>
              </a:buClr>
              <a:buSzPts val="1100"/>
              <a:buFont typeface="Arial"/>
              <a:buNone/>
            </a:pPr>
            <a:r>
              <a:rPr lang="en-IN" sz="2400" dirty="0">
                <a:latin typeface="Calibri" panose="020F0502020204030204" pitchFamily="34" charset="0"/>
                <a:ea typeface="Arial"/>
                <a:cs typeface="Calibri" panose="020F0502020204030204" pitchFamily="34" charset="0"/>
                <a:sym typeface="Arial"/>
              </a:rPr>
              <a:t>10-22 columns: employ the content features (type 2)</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Clr>
                <a:schemeClr val="dk1"/>
              </a:buClr>
              <a:buSzPts val="1100"/>
              <a:buFont typeface="Arial"/>
              <a:buNone/>
            </a:pPr>
            <a:r>
              <a:rPr lang="en-IN" sz="2400" dirty="0">
                <a:latin typeface="Calibri" panose="020F0502020204030204" pitchFamily="34" charset="0"/>
                <a:ea typeface="Arial"/>
                <a:cs typeface="Calibri" panose="020F0502020204030204" pitchFamily="34" charset="0"/>
                <a:sym typeface="Arial"/>
              </a:rPr>
              <a:t>23-31 columns: employ the traffic features with 2 seconds of time window (type 4)</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Clr>
                <a:schemeClr val="dk1"/>
              </a:buClr>
              <a:buSzPts val="1100"/>
              <a:buFont typeface="Arial"/>
              <a:buNone/>
            </a:pPr>
            <a:r>
              <a:rPr lang="en-IN" sz="2400" dirty="0">
                <a:latin typeface="Calibri" panose="020F0502020204030204" pitchFamily="34" charset="0"/>
                <a:ea typeface="Arial"/>
                <a:cs typeface="Calibri" panose="020F0502020204030204" pitchFamily="34" charset="0"/>
                <a:sym typeface="Arial"/>
              </a:rPr>
              <a:t>32-41 columns: employ the host based features</a:t>
            </a:r>
            <a:endParaRPr sz="2400" dirty="0">
              <a:latin typeface="Calibri" panose="020F0502020204030204" pitchFamily="34" charset="0"/>
              <a:ea typeface="Arial"/>
              <a:cs typeface="Calibri" panose="020F0502020204030204" pitchFamily="34" charset="0"/>
              <a:sym typeface="Arial"/>
            </a:endParaRPr>
          </a:p>
          <a:p>
            <a:pPr marL="0" lvl="0" indent="0" algn="l" rtl="0">
              <a:spcBef>
                <a:spcPts val="640"/>
              </a:spcBef>
              <a:spcAft>
                <a:spcPts val="0"/>
              </a:spcAft>
              <a:buNone/>
            </a:pPr>
            <a:endParaRPr dirty="0">
              <a:latin typeface="Calibri" panose="020F0502020204030204" pitchFamily="34" charset="0"/>
              <a:cs typeface="Calibri" panose="020F0502020204030204" pitchFamily="34" charset="0"/>
            </a:endParaRPr>
          </a:p>
        </p:txBody>
      </p:sp>
      <p:sp>
        <p:nvSpPr>
          <p:cNvPr id="175" name="Google Shape;175;p25"/>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28</a:t>
            </a:fld>
            <a:endParaRPr/>
          </a:p>
        </p:txBody>
      </p:sp>
    </p:spTree>
    <p:extLst>
      <p:ext uri="{BB962C8B-B14F-4D97-AF65-F5344CB8AC3E}">
        <p14:creationId xmlns:p14="http://schemas.microsoft.com/office/powerpoint/2010/main" val="3925566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Objective and Steps</a:t>
            </a:r>
            <a:endParaRPr/>
          </a:p>
        </p:txBody>
      </p:sp>
      <p:sp>
        <p:nvSpPr>
          <p:cNvPr id="182" name="Google Shape;182;p26"/>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1100"/>
              </a:spcBef>
              <a:spcAft>
                <a:spcPts val="0"/>
              </a:spcAft>
              <a:buNone/>
            </a:pPr>
            <a:r>
              <a:rPr lang="en-IN" sz="2400" dirty="0">
                <a:latin typeface="Calibri" panose="020F0502020204030204" pitchFamily="34" charset="0"/>
                <a:ea typeface="Arial"/>
                <a:cs typeface="Calibri" panose="020F0502020204030204" pitchFamily="34" charset="0"/>
                <a:sym typeface="Arial"/>
              </a:rPr>
              <a:t>To detect Network Intrusion using KNN</a:t>
            </a:r>
            <a:endParaRPr sz="2400" dirty="0">
              <a:latin typeface="Calibri" panose="020F0502020204030204" pitchFamily="34" charset="0"/>
              <a:ea typeface="Arial"/>
              <a:cs typeface="Calibri" panose="020F0502020204030204" pitchFamily="34" charset="0"/>
              <a:sym typeface="Arial"/>
            </a:endParaRPr>
          </a:p>
          <a:p>
            <a:pPr marL="0" lvl="0" indent="0" algn="l" rtl="0">
              <a:lnSpc>
                <a:spcPct val="115000"/>
              </a:lnSpc>
              <a:spcBef>
                <a:spcPts val="1100"/>
              </a:spcBef>
              <a:spcAft>
                <a:spcPts val="0"/>
              </a:spcAft>
              <a:buNone/>
            </a:pPr>
            <a:r>
              <a:rPr lang="en-IN" sz="2400" b="1" dirty="0">
                <a:latin typeface="Calibri" panose="020F0502020204030204" pitchFamily="34" charset="0"/>
                <a:ea typeface="Arial"/>
                <a:cs typeface="Calibri" panose="020F0502020204030204" pitchFamily="34" charset="0"/>
                <a:sym typeface="Arial"/>
              </a:rPr>
              <a:t>Steps:</a:t>
            </a:r>
            <a:endParaRPr sz="2400" b="1" dirty="0">
              <a:latin typeface="Calibri" panose="020F0502020204030204" pitchFamily="34" charset="0"/>
              <a:ea typeface="Arial"/>
              <a:cs typeface="Calibri" panose="020F0502020204030204" pitchFamily="34" charset="0"/>
              <a:sym typeface="Arial"/>
            </a:endParaRPr>
          </a:p>
          <a:p>
            <a:pPr marL="457200" lvl="0" indent="-381000" algn="l" rtl="0">
              <a:lnSpc>
                <a:spcPct val="115000"/>
              </a:lnSpc>
              <a:spcBef>
                <a:spcPts val="1100"/>
              </a:spcBef>
              <a:spcAft>
                <a:spcPts val="0"/>
              </a:spcAft>
              <a:buSzPts val="2400"/>
              <a:buFont typeface="Arial"/>
              <a:buAutoNum type="arabicPeriod"/>
            </a:pPr>
            <a:r>
              <a:rPr lang="en-IN" sz="2400" dirty="0">
                <a:latin typeface="Calibri" panose="020F0502020204030204" pitchFamily="34" charset="0"/>
                <a:ea typeface="Arial"/>
                <a:cs typeface="Calibri" panose="020F0502020204030204" pitchFamily="34" charset="0"/>
                <a:sym typeface="Arial"/>
              </a:rPr>
              <a:t>Import Libraries and Data</a:t>
            </a:r>
            <a:endParaRPr sz="2400" dirty="0">
              <a:latin typeface="Calibri" panose="020F0502020204030204" pitchFamily="34" charset="0"/>
              <a:ea typeface="Arial"/>
              <a:cs typeface="Calibri" panose="020F0502020204030204" pitchFamily="34" charset="0"/>
              <a:sym typeface="Arial"/>
            </a:endParaRPr>
          </a:p>
          <a:p>
            <a:pPr marL="457200" lvl="0" indent="-381000" algn="l" rtl="0">
              <a:lnSpc>
                <a:spcPct val="115000"/>
              </a:lnSpc>
              <a:spcBef>
                <a:spcPts val="0"/>
              </a:spcBef>
              <a:spcAft>
                <a:spcPts val="0"/>
              </a:spcAft>
              <a:buSzPts val="2400"/>
              <a:buFont typeface="Arial"/>
              <a:buAutoNum type="arabicPeriod"/>
            </a:pPr>
            <a:r>
              <a:rPr lang="en-IN" sz="2400" dirty="0">
                <a:latin typeface="Calibri" panose="020F0502020204030204" pitchFamily="34" charset="0"/>
                <a:ea typeface="Arial"/>
                <a:cs typeface="Calibri" panose="020F0502020204030204" pitchFamily="34" charset="0"/>
                <a:sym typeface="Arial"/>
              </a:rPr>
              <a:t>Data Preparation and analysis(standardization)</a:t>
            </a:r>
            <a:endParaRPr sz="2400" dirty="0">
              <a:latin typeface="Calibri" panose="020F0502020204030204" pitchFamily="34" charset="0"/>
              <a:ea typeface="Arial"/>
              <a:cs typeface="Calibri" panose="020F0502020204030204" pitchFamily="34" charset="0"/>
              <a:sym typeface="Arial"/>
            </a:endParaRPr>
          </a:p>
          <a:p>
            <a:pPr marL="457200" lvl="0" indent="-381000" algn="l" rtl="0">
              <a:lnSpc>
                <a:spcPct val="115000"/>
              </a:lnSpc>
              <a:spcBef>
                <a:spcPts val="0"/>
              </a:spcBef>
              <a:spcAft>
                <a:spcPts val="0"/>
              </a:spcAft>
              <a:buSzPts val="2400"/>
              <a:buFont typeface="Arial"/>
              <a:buAutoNum type="arabicPeriod"/>
            </a:pPr>
            <a:r>
              <a:rPr lang="en-IN" sz="2400" dirty="0">
                <a:latin typeface="Calibri" panose="020F0502020204030204" pitchFamily="34" charset="0"/>
                <a:ea typeface="Arial"/>
                <a:cs typeface="Calibri" panose="020F0502020204030204" pitchFamily="34" charset="0"/>
                <a:sym typeface="Arial"/>
              </a:rPr>
              <a:t>Split the dataset into training and test datasets</a:t>
            </a:r>
            <a:endParaRPr sz="2400" dirty="0">
              <a:latin typeface="Calibri" panose="020F0502020204030204" pitchFamily="34" charset="0"/>
              <a:ea typeface="Arial"/>
              <a:cs typeface="Calibri" panose="020F0502020204030204" pitchFamily="34" charset="0"/>
              <a:sym typeface="Arial"/>
            </a:endParaRPr>
          </a:p>
          <a:p>
            <a:pPr marL="457200" lvl="0" indent="-381000" algn="l" rtl="0">
              <a:lnSpc>
                <a:spcPct val="115000"/>
              </a:lnSpc>
              <a:spcBef>
                <a:spcPts val="0"/>
              </a:spcBef>
              <a:spcAft>
                <a:spcPts val="0"/>
              </a:spcAft>
              <a:buSzPts val="2400"/>
              <a:buAutoNum type="arabicPeriod"/>
            </a:pPr>
            <a:r>
              <a:rPr lang="en-IN" sz="2400" dirty="0">
                <a:latin typeface="Calibri" panose="020F0502020204030204" pitchFamily="34" charset="0"/>
                <a:ea typeface="Arial"/>
                <a:cs typeface="Calibri" panose="020F0502020204030204" pitchFamily="34" charset="0"/>
                <a:sym typeface="Arial"/>
              </a:rPr>
              <a:t>Build the model and train and test on training and test sets respectively using </a:t>
            </a:r>
            <a:r>
              <a:rPr lang="en-IN" sz="2400" dirty="0" err="1">
                <a:latin typeface="Calibri" panose="020F0502020204030204" pitchFamily="34" charset="0"/>
                <a:ea typeface="Arial"/>
                <a:cs typeface="Calibri" panose="020F0502020204030204" pitchFamily="34" charset="0"/>
                <a:sym typeface="Arial"/>
              </a:rPr>
              <a:t>scikit</a:t>
            </a:r>
            <a:r>
              <a:rPr lang="en-IN" sz="2400" dirty="0">
                <a:latin typeface="Calibri" panose="020F0502020204030204" pitchFamily="34" charset="0"/>
                <a:ea typeface="Arial"/>
                <a:cs typeface="Calibri" panose="020F0502020204030204" pitchFamily="34" charset="0"/>
                <a:sym typeface="Arial"/>
              </a:rPr>
              <a:t>-learn. Print the Accuracy of the model with different values of k=3,5,9.</a:t>
            </a:r>
            <a:endParaRPr sz="2400" dirty="0">
              <a:latin typeface="Calibri" panose="020F0502020204030204" pitchFamily="34" charset="0"/>
              <a:ea typeface="Arial"/>
              <a:cs typeface="Calibri" panose="020F0502020204030204" pitchFamily="34" charset="0"/>
              <a:sym typeface="Arial"/>
            </a:endParaRPr>
          </a:p>
          <a:p>
            <a:pPr marL="457200" lvl="0" indent="-381000" algn="l" rtl="0">
              <a:lnSpc>
                <a:spcPct val="115000"/>
              </a:lnSpc>
              <a:spcBef>
                <a:spcPts val="0"/>
              </a:spcBef>
              <a:spcAft>
                <a:spcPts val="0"/>
              </a:spcAft>
              <a:buSzPts val="2400"/>
              <a:buFont typeface="Arial"/>
              <a:buAutoNum type="arabicPeriod"/>
            </a:pPr>
            <a:r>
              <a:rPr lang="en-IN" sz="2400" dirty="0">
                <a:latin typeface="Calibri" panose="020F0502020204030204" pitchFamily="34" charset="0"/>
                <a:ea typeface="Arial"/>
                <a:cs typeface="Calibri" panose="020F0502020204030204" pitchFamily="34" charset="0"/>
                <a:sym typeface="Arial"/>
              </a:rPr>
              <a:t>Cross Validation</a:t>
            </a:r>
            <a:endParaRPr sz="2400" dirty="0">
              <a:latin typeface="Calibri" panose="020F0502020204030204" pitchFamily="34" charset="0"/>
              <a:ea typeface="Arial"/>
              <a:cs typeface="Calibri" panose="020F0502020204030204" pitchFamily="34" charset="0"/>
              <a:sym typeface="Arial"/>
            </a:endParaRPr>
          </a:p>
        </p:txBody>
      </p:sp>
      <p:sp>
        <p:nvSpPr>
          <p:cNvPr id="183" name="Google Shape;183;p26"/>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29</a:t>
            </a:fld>
            <a:endParaRPr/>
          </a:p>
        </p:txBody>
      </p:sp>
    </p:spTree>
    <p:extLst>
      <p:ext uri="{BB962C8B-B14F-4D97-AF65-F5344CB8AC3E}">
        <p14:creationId xmlns:p14="http://schemas.microsoft.com/office/powerpoint/2010/main" val="1473315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a:ea typeface="Times New Roman"/>
                <a:cs typeface="Times New Roman"/>
                <a:sym typeface="Times New Roman"/>
              </a:rPr>
              <a:t/>
            </a:r>
            <a:br>
              <a:rPr lang="en-IN" sz="3200" dirty="0" smtClean="0">
                <a:latin typeface="Times New Roman"/>
                <a:ea typeface="Times New Roman"/>
                <a:cs typeface="Times New Roman"/>
                <a:sym typeface="Times New Roman"/>
              </a:rPr>
            </a:br>
            <a:r>
              <a:rPr lang="en-IN" sz="3200" dirty="0" smtClean="0">
                <a:latin typeface="Times New Roman"/>
                <a:ea typeface="Times New Roman"/>
                <a:cs typeface="Times New Roman"/>
                <a:sym typeface="Times New Roman"/>
              </a:rPr>
              <a:t>Naïve </a:t>
            </a:r>
            <a:r>
              <a:rPr lang="en-IN" sz="3200" dirty="0" smtClean="0">
                <a:latin typeface="Times New Roman"/>
                <a:ea typeface="Times New Roman"/>
                <a:cs typeface="Times New Roman"/>
                <a:sym typeface="Times New Roman"/>
              </a:rPr>
              <a:t>Bayes </a:t>
            </a:r>
            <a:r>
              <a:rPr lang="en-IN" sz="3200" dirty="0">
                <a:latin typeface="Times New Roman"/>
                <a:ea typeface="Times New Roman"/>
                <a:cs typeface="Times New Roman"/>
                <a:sym typeface="Times New Roman"/>
              </a:rPr>
              <a:t>theory</a:t>
            </a:r>
            <a:br>
              <a:rPr lang="en-IN" sz="3200" dirty="0">
                <a:latin typeface="Times New Roman"/>
                <a:ea typeface="Times New Roman"/>
                <a:cs typeface="Times New Roman"/>
                <a:sym typeface="Times New Roman"/>
              </a:rPr>
            </a:br>
            <a:endParaRPr lang="en-IN" sz="3200" dirty="0"/>
          </a:p>
        </p:txBody>
      </p:sp>
      <p:sp>
        <p:nvSpPr>
          <p:cNvPr id="3" name="Text Placeholder 2"/>
          <p:cNvSpPr>
            <a:spLocks noGrp="1"/>
          </p:cNvSpPr>
          <p:nvPr>
            <p:ph type="body" idx="1"/>
          </p:nvPr>
        </p:nvSpPr>
        <p:spPr/>
        <p:txBody>
          <a:bodyPr/>
          <a:lstStyle/>
          <a:p>
            <a:r>
              <a:rPr lang="en-IN" sz="1800" dirty="0" smtClean="0">
                <a:latin typeface="Times New Roman" panose="02020603050405020304" pitchFamily="18" charset="0"/>
                <a:cs typeface="Times New Roman" panose="02020603050405020304" pitchFamily="18" charset="0"/>
              </a:rPr>
              <a:t>Naïve </a:t>
            </a:r>
            <a:r>
              <a:rPr lang="en-IN" sz="1800" dirty="0" smtClean="0">
                <a:latin typeface="Times New Roman" panose="02020603050405020304" pitchFamily="18" charset="0"/>
                <a:cs typeface="Times New Roman" panose="02020603050405020304" pitchFamily="18" charset="0"/>
              </a:rPr>
              <a:t>Bayes </a:t>
            </a:r>
            <a:r>
              <a:rPr lang="en-IN" sz="1800" dirty="0" smtClean="0">
                <a:latin typeface="Times New Roman" panose="02020603050405020304" pitchFamily="18" charset="0"/>
                <a:cs typeface="Times New Roman" panose="02020603050405020304" pitchFamily="18" charset="0"/>
              </a:rPr>
              <a:t>classification is a form of classification that relies on the Bayes theorem. </a:t>
            </a:r>
          </a:p>
          <a:p>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And </a:t>
            </a:r>
            <a:r>
              <a:rPr lang="en-IN" sz="1800" dirty="0" smtClean="0">
                <a:latin typeface="Times New Roman" panose="02020603050405020304" pitchFamily="18" charset="0"/>
                <a:cs typeface="Times New Roman" panose="02020603050405020304" pitchFamily="18" charset="0"/>
              </a:rPr>
              <a:t>Bayes </a:t>
            </a:r>
            <a:r>
              <a:rPr lang="en-IN" sz="1800" dirty="0" smtClean="0">
                <a:latin typeface="Times New Roman" panose="02020603050405020304" pitchFamily="18" charset="0"/>
                <a:cs typeface="Times New Roman" panose="02020603050405020304" pitchFamily="18" charset="0"/>
              </a:rPr>
              <a:t>theorem is a theorem in probability that tells us how we would re-visit the probability of an event given that we have more information. </a:t>
            </a:r>
          </a:p>
          <a:p>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Bayes theorem takes information and constructs beliefs for the future.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 simple terms, a Naive Bayes </a:t>
            </a:r>
            <a:r>
              <a:rPr lang="en-IN" sz="1800" dirty="0" smtClean="0">
                <a:latin typeface="Times New Roman" panose="02020603050405020304" pitchFamily="18" charset="0"/>
                <a:cs typeface="Times New Roman" panose="02020603050405020304" pitchFamily="18" charset="0"/>
              </a:rPr>
              <a:t>classifier assumes </a:t>
            </a:r>
            <a:r>
              <a:rPr lang="en-IN" sz="1800" dirty="0">
                <a:latin typeface="Times New Roman" panose="02020603050405020304" pitchFamily="18" charset="0"/>
                <a:cs typeface="Times New Roman" panose="02020603050405020304" pitchFamily="18" charset="0"/>
              </a:rPr>
              <a:t>that the presence of a particular feature in a class is unrelated to the presence of any other </a:t>
            </a:r>
            <a:r>
              <a:rPr lang="en-IN" sz="1800" dirty="0" smtClean="0">
                <a:latin typeface="Times New Roman" panose="02020603050405020304" pitchFamily="18" charset="0"/>
                <a:cs typeface="Times New Roman" panose="02020603050405020304" pitchFamily="18" charset="0"/>
              </a:rPr>
              <a:t>feature.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02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189" name="Google Shape;189;p17"/>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190" name="Google Shape;190;p17"/>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191" name="Google Shape;191;p17"/>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u="sng" dirty="0" smtClean="0">
                <a:latin typeface="Times New Roman" panose="02020603050405020304" pitchFamily="18" charset="0"/>
                <a:cs typeface="Times New Roman" panose="02020603050405020304" pitchFamily="18" charset="0"/>
              </a:rPr>
              <a:t>Naïve Bayes </a:t>
            </a:r>
            <a:r>
              <a:rPr lang="en-IN" sz="3400" u="sng" dirty="0" err="1" smtClean="0">
                <a:latin typeface="Times New Roman" panose="02020603050405020304" pitchFamily="18" charset="0"/>
                <a:cs typeface="Times New Roman" panose="02020603050405020304" pitchFamily="18" charset="0"/>
              </a:rPr>
              <a:t>Contd</a:t>
            </a:r>
            <a:endParaRPr lang="en-IN" sz="34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A -&gt; event</a:t>
            </a:r>
          </a:p>
          <a:p>
            <a:pPr marL="25400" indent="0">
              <a:buNone/>
            </a:pPr>
            <a:r>
              <a:rPr lang="en-IN" sz="2000" dirty="0" smtClean="0">
                <a:latin typeface="Times New Roman" panose="02020603050405020304" pitchFamily="18" charset="0"/>
                <a:cs typeface="Times New Roman" panose="02020603050405020304" pitchFamily="18" charset="0"/>
              </a:rPr>
              <a:t>P(A) = 0.5                P(Ā) = 1 – P(A)</a:t>
            </a:r>
          </a:p>
          <a:p>
            <a:pPr marL="25400" indent="0">
              <a:buNone/>
            </a:pPr>
            <a:r>
              <a:rPr lang="en-IN" sz="2000" dirty="0" smtClean="0">
                <a:latin typeface="Times New Roman" panose="02020603050405020304" pitchFamily="18" charset="0"/>
                <a:cs typeface="Times New Roman" panose="02020603050405020304" pitchFamily="18" charset="0"/>
              </a:rPr>
              <a:t>For </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Rolling a 6 face dice</a:t>
            </a:r>
          </a:p>
          <a:p>
            <a:pPr marL="25400" indent="0">
              <a:buNone/>
            </a:pPr>
            <a:r>
              <a:rPr lang="en-IN" sz="2000" dirty="0" smtClean="0">
                <a:latin typeface="Times New Roman" panose="02020603050405020304" pitchFamily="18" charset="0"/>
                <a:cs typeface="Times New Roman" panose="02020603050405020304" pitchFamily="18" charset="0"/>
              </a:rPr>
              <a:t>A -&gt; event that you roll a 1</a:t>
            </a:r>
          </a:p>
          <a:p>
            <a:pPr marL="25400" indent="0">
              <a:buNone/>
            </a:pPr>
            <a:r>
              <a:rPr lang="en-IN" sz="2000" dirty="0" smtClean="0">
                <a:latin typeface="Times New Roman" panose="02020603050405020304" pitchFamily="18" charset="0"/>
                <a:cs typeface="Times New Roman" panose="02020603050405020304" pitchFamily="18" charset="0"/>
              </a:rPr>
              <a:t>B -&gt; event that you roll an odd number</a:t>
            </a:r>
          </a:p>
          <a:p>
            <a:pPr marL="25400" indent="0">
              <a:buNone/>
            </a:pPr>
            <a:r>
              <a:rPr lang="en-IN" sz="2000" dirty="0" smtClean="0">
                <a:latin typeface="Times New Roman" panose="02020603050405020304" pitchFamily="18" charset="0"/>
                <a:cs typeface="Times New Roman" panose="02020603050405020304" pitchFamily="18" charset="0"/>
              </a:rPr>
              <a:t>P(A) = 1/6     P(B) = 3/6 = ½</a:t>
            </a:r>
          </a:p>
          <a:p>
            <a:pPr marL="25400" indent="0">
              <a:buNone/>
            </a:pPr>
            <a:r>
              <a:rPr lang="en-IN" sz="2000" dirty="0" smtClean="0">
                <a:latin typeface="Times New Roman" panose="02020603050405020304" pitchFamily="18" charset="0"/>
                <a:cs typeface="Times New Roman" panose="02020603050405020304" pitchFamily="18" charset="0"/>
              </a:rPr>
              <a:t>Conditional Probability : Probability of event A conditioned on the probability that event B happened</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P(A/B) = P(A and B) / P(B)= (1/6) / (1/2)= 1/3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15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Naïve </a:t>
            </a:r>
            <a:r>
              <a:rPr lang="en-IN" sz="3400" dirty="0">
                <a:latin typeface="Times New Roman" panose="02020603050405020304" pitchFamily="18" charset="0"/>
                <a:cs typeface="Times New Roman" panose="02020603050405020304" pitchFamily="18" charset="0"/>
              </a:rPr>
              <a:t>B</a:t>
            </a:r>
            <a:r>
              <a:rPr lang="en-IN" sz="3400" dirty="0" smtClean="0">
                <a:latin typeface="Times New Roman" panose="02020603050405020304" pitchFamily="18" charset="0"/>
                <a:cs typeface="Times New Roman" panose="02020603050405020304" pitchFamily="18" charset="0"/>
              </a:rPr>
              <a:t>ayes contd.</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A -&gt; event that you roll a 1 on dice 1</a:t>
            </a:r>
          </a:p>
          <a:p>
            <a:pPr marL="25400" indent="0">
              <a:buNone/>
            </a:pPr>
            <a:r>
              <a:rPr lang="en-IN" sz="2000" dirty="0" smtClean="0">
                <a:latin typeface="Times New Roman" panose="02020603050405020304" pitchFamily="18" charset="0"/>
                <a:cs typeface="Times New Roman" panose="02020603050405020304" pitchFamily="18" charset="0"/>
              </a:rPr>
              <a:t>B -&gt; event that you roll a 1 on dice 2</a:t>
            </a: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P(A and B) = 1/36 = P(A) * P(B) </a:t>
            </a:r>
          </a:p>
          <a:p>
            <a:pPr marL="25400" indent="0">
              <a:buNone/>
            </a:pPr>
            <a:r>
              <a:rPr lang="en-IN" sz="2000" dirty="0" smtClean="0">
                <a:latin typeface="Times New Roman" panose="02020603050405020304" pitchFamily="18" charset="0"/>
                <a:cs typeface="Times New Roman" panose="02020603050405020304" pitchFamily="18" charset="0"/>
              </a:rPr>
              <a:t>P(A/B) = 1/6 = P (A and B) / P(B)	= (P(A)*P(B)) / P(B) = P(A)</a:t>
            </a:r>
          </a:p>
          <a:p>
            <a:pPr marL="25400" indent="0">
              <a:buNone/>
            </a:pPr>
            <a:r>
              <a:rPr lang="en-IN" sz="2000" dirty="0" smtClean="0">
                <a:latin typeface="Times New Roman" panose="02020603050405020304" pitchFamily="18" charset="0"/>
                <a:cs typeface="Times New Roman" panose="02020603050405020304" pitchFamily="18" charset="0"/>
              </a:rPr>
              <a:t>P(B/A) = 1/6 = P(B)</a:t>
            </a: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00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u="sng" dirty="0" smtClean="0">
                <a:latin typeface="Times New Roman" panose="02020603050405020304" pitchFamily="18" charset="0"/>
                <a:cs typeface="Times New Roman" panose="02020603050405020304" pitchFamily="18" charset="0"/>
              </a:rPr>
              <a:t>Bayes Theorem</a:t>
            </a:r>
            <a:endParaRPr lang="en-IN" sz="34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1800" dirty="0" smtClean="0">
                <a:latin typeface="Times New Roman" panose="02020603050405020304" pitchFamily="18" charset="0"/>
                <a:cs typeface="Times New Roman" panose="02020603050405020304" pitchFamily="18" charset="0"/>
              </a:rPr>
              <a:t>Bayes theorem</a:t>
            </a:r>
          </a:p>
          <a:p>
            <a:pPr marL="25400" indent="0">
              <a:buNone/>
            </a:pPr>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P(A|B), reads “A given B,” represents the probability of A if B was known to have occurred.</a:t>
            </a:r>
          </a:p>
          <a:p>
            <a:pPr fontAlgn="base"/>
            <a:r>
              <a:rPr lang="en-IN" sz="1800" dirty="0">
                <a:latin typeface="Times New Roman" panose="02020603050405020304" pitchFamily="18" charset="0"/>
                <a:cs typeface="Times New Roman" panose="02020603050405020304" pitchFamily="18" charset="0"/>
              </a:rPr>
              <a:t>In many situations we would like to understand the relation between P(A|B) and P(B|A).</a:t>
            </a:r>
          </a:p>
          <a:p>
            <a:pPr fontAlgn="base"/>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You are planning an outdoor event tomorrow. When it actually rains, the weatherman correctly forecasts rain 90% of the time. When it doesn't rain, he incorrectly forecasts rain 10% of the time. Historically it has rained only 5 days each year. Unfortunately, the weatherman has predicted rain for tomorrow. What is the probability that it will rain tomorrow</a:t>
            </a:r>
            <a:r>
              <a:rPr lang="en-IN" sz="1800" dirty="0" smtClean="0">
                <a:latin typeface="Times New Roman" panose="02020603050405020304" pitchFamily="18" charset="0"/>
                <a:cs typeface="Times New Roman" panose="02020603050405020304" pitchFamily="18" charset="0"/>
              </a:rPr>
              <a:t>?</a:t>
            </a:r>
          </a:p>
          <a:p>
            <a:pPr fontAlgn="base"/>
            <a:endParaRPr lang="en-IN" sz="1800" dirty="0">
              <a:latin typeface="Times New Roman" panose="02020603050405020304" pitchFamily="18" charset="0"/>
              <a:cs typeface="Times New Roman" panose="02020603050405020304" pitchFamily="18" charset="0"/>
            </a:endParaRPr>
          </a:p>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300537" y="5019675"/>
            <a:ext cx="2905125" cy="933450"/>
          </a:xfrm>
          <a:prstGeom prst="rect">
            <a:avLst/>
          </a:prstGeom>
        </p:spPr>
      </p:pic>
    </p:spTree>
    <p:extLst>
      <p:ext uri="{BB962C8B-B14F-4D97-AF65-F5344CB8AC3E}">
        <p14:creationId xmlns:p14="http://schemas.microsoft.com/office/powerpoint/2010/main" val="2727526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Naïve Bayes classification</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Example</a:t>
            </a:r>
          </a:p>
          <a:p>
            <a:r>
              <a:rPr lang="en-IN" sz="2000" dirty="0" smtClean="0">
                <a:latin typeface="Times New Roman" panose="02020603050405020304" pitchFamily="18" charset="0"/>
                <a:cs typeface="Times New Roman" panose="02020603050405020304" pitchFamily="18" charset="0"/>
              </a:rPr>
              <a:t>Will my flight be on time? It is sunny, hot, Normal Humidity, and not windy!</a:t>
            </a:r>
          </a:p>
          <a:p>
            <a:r>
              <a:rPr lang="en-IN" sz="2000" dirty="0" smtClean="0">
                <a:latin typeface="Times New Roman" panose="02020603050405020304" pitchFamily="18" charset="0"/>
                <a:cs typeface="Times New Roman" panose="02020603050405020304" pitchFamily="18" charset="0"/>
              </a:rPr>
              <a:t>Data from the last several times we took this flight. </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Sunny      Hot        Normal      0            ?</a:t>
            </a:r>
            <a:endParaRPr lang="en-IN" sz="20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15106739"/>
              </p:ext>
            </p:extLst>
          </p:nvPr>
        </p:nvGraphicFramePr>
        <p:xfrm>
          <a:off x="7748587" y="2371724"/>
          <a:ext cx="3582085" cy="3944982"/>
        </p:xfrm>
        <a:graphic>
          <a:graphicData uri="http://schemas.openxmlformats.org/drawingml/2006/table">
            <a:tbl>
              <a:tblPr/>
              <a:tblGrid>
                <a:gridCol w="716417">
                  <a:extLst>
                    <a:ext uri="{9D8B030D-6E8A-4147-A177-3AD203B41FA5}">
                      <a16:colId xmlns:a16="http://schemas.microsoft.com/office/drawing/2014/main" val="1144766670"/>
                    </a:ext>
                  </a:extLst>
                </a:gridCol>
                <a:gridCol w="716417">
                  <a:extLst>
                    <a:ext uri="{9D8B030D-6E8A-4147-A177-3AD203B41FA5}">
                      <a16:colId xmlns:a16="http://schemas.microsoft.com/office/drawing/2014/main" val="254097901"/>
                    </a:ext>
                  </a:extLst>
                </a:gridCol>
                <a:gridCol w="716417">
                  <a:extLst>
                    <a:ext uri="{9D8B030D-6E8A-4147-A177-3AD203B41FA5}">
                      <a16:colId xmlns:a16="http://schemas.microsoft.com/office/drawing/2014/main" val="1883147189"/>
                    </a:ext>
                  </a:extLst>
                </a:gridCol>
                <a:gridCol w="716417">
                  <a:extLst>
                    <a:ext uri="{9D8B030D-6E8A-4147-A177-3AD203B41FA5}">
                      <a16:colId xmlns:a16="http://schemas.microsoft.com/office/drawing/2014/main" val="2727787983"/>
                    </a:ext>
                  </a:extLst>
                </a:gridCol>
                <a:gridCol w="716417">
                  <a:extLst>
                    <a:ext uri="{9D8B030D-6E8A-4147-A177-3AD203B41FA5}">
                      <a16:colId xmlns:a16="http://schemas.microsoft.com/office/drawing/2014/main" val="1276573784"/>
                    </a:ext>
                  </a:extLst>
                </a:gridCol>
              </a:tblGrid>
              <a:tr h="454534">
                <a:tc>
                  <a:txBody>
                    <a:bodyPr/>
                    <a:lstStyle/>
                    <a:p>
                      <a:pPr algn="ctr" rtl="0" fontAlgn="t">
                        <a:spcBef>
                          <a:spcPts val="0"/>
                        </a:spcBef>
                        <a:spcAft>
                          <a:spcPts val="0"/>
                        </a:spcAft>
                      </a:pPr>
                      <a:r>
                        <a:rPr lang="en-IN" sz="1200" b="0" i="0" u="none" strike="noStrike">
                          <a:solidFill>
                            <a:srgbClr val="000000"/>
                          </a:solidFill>
                          <a:effectLst/>
                          <a:latin typeface="Helvetica Neue"/>
                        </a:rPr>
                        <a:t>OUTLOOK</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4BB96A"/>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TEMPERATURE</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4BB96A"/>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HUMIDITY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4BB96A"/>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WINDY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4BB96A"/>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Flight On Time</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4BB96A"/>
                    </a:solidFill>
                  </a:tcPr>
                </a:tc>
                <a:extLst>
                  <a:ext uri="{0D108BD9-81ED-4DB2-BD59-A6C34878D82A}">
                    <a16:rowId xmlns:a16="http://schemas.microsoft.com/office/drawing/2014/main" val="3446309441"/>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Rainy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Hot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330176"/>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Rainy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Hot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2270560716"/>
                  </a:ext>
                </a:extLst>
              </a:tr>
              <a:tr h="303472">
                <a:tc>
                  <a:txBody>
                    <a:bodyPr/>
                    <a:lstStyle/>
                    <a:p>
                      <a:pPr algn="ctr" rtl="0" fontAlgn="t">
                        <a:spcBef>
                          <a:spcPts val="0"/>
                        </a:spcBef>
                        <a:spcAft>
                          <a:spcPts val="0"/>
                        </a:spcAft>
                      </a:pPr>
                      <a:r>
                        <a:rPr lang="en-IN" sz="1200" b="0" i="0" u="none" strike="noStrike">
                          <a:solidFill>
                            <a:srgbClr val="000000"/>
                          </a:solidFill>
                          <a:effectLst/>
                          <a:latin typeface="Helvetica Neue"/>
                        </a:rPr>
                        <a:t>Overcast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Hot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92252929"/>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Sunny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3934946878"/>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Sunny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Cool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0333207"/>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Sunny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Cool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3495484097"/>
                  </a:ext>
                </a:extLst>
              </a:tr>
              <a:tr h="303472">
                <a:tc>
                  <a:txBody>
                    <a:bodyPr/>
                    <a:lstStyle/>
                    <a:p>
                      <a:pPr algn="ctr" rtl="0" fontAlgn="t">
                        <a:spcBef>
                          <a:spcPts val="0"/>
                        </a:spcBef>
                        <a:spcAft>
                          <a:spcPts val="0"/>
                        </a:spcAft>
                      </a:pPr>
                      <a:r>
                        <a:rPr lang="en-IN" sz="1200" b="0" i="0" u="none" strike="noStrike">
                          <a:solidFill>
                            <a:srgbClr val="000000"/>
                          </a:solidFill>
                          <a:effectLst/>
                          <a:latin typeface="Helvetica Neue"/>
                        </a:rPr>
                        <a:t>Overcast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Cool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68827490"/>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Rainy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737566219"/>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Rainy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Cool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299296"/>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Sunny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296891068"/>
                  </a:ext>
                </a:extLst>
              </a:tr>
              <a:tr h="213999">
                <a:tc>
                  <a:txBody>
                    <a:bodyPr/>
                    <a:lstStyle/>
                    <a:p>
                      <a:pPr algn="ctr" rtl="0" fontAlgn="t">
                        <a:spcBef>
                          <a:spcPts val="0"/>
                        </a:spcBef>
                        <a:spcAft>
                          <a:spcPts val="0"/>
                        </a:spcAft>
                      </a:pPr>
                      <a:r>
                        <a:rPr lang="en-IN" sz="1200" b="0" i="0" u="none" strike="noStrike">
                          <a:solidFill>
                            <a:srgbClr val="000000"/>
                          </a:solidFill>
                          <a:effectLst/>
                          <a:latin typeface="Helvetica Neue"/>
                        </a:rPr>
                        <a:t>Rainy</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5160744"/>
                  </a:ext>
                </a:extLst>
              </a:tr>
              <a:tr h="303472">
                <a:tc>
                  <a:txBody>
                    <a:bodyPr/>
                    <a:lstStyle/>
                    <a:p>
                      <a:pPr algn="ctr" rtl="0" fontAlgn="t">
                        <a:spcBef>
                          <a:spcPts val="0"/>
                        </a:spcBef>
                        <a:spcAft>
                          <a:spcPts val="0"/>
                        </a:spcAft>
                      </a:pPr>
                      <a:r>
                        <a:rPr lang="en-IN" sz="1200" b="0" i="0" u="none" strike="noStrike">
                          <a:solidFill>
                            <a:srgbClr val="000000"/>
                          </a:solidFill>
                          <a:effectLst/>
                          <a:latin typeface="Helvetica Neue"/>
                        </a:rPr>
                        <a:t>Overcast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4259835811"/>
                  </a:ext>
                </a:extLst>
              </a:tr>
              <a:tr h="303472">
                <a:tc>
                  <a:txBody>
                    <a:bodyPr/>
                    <a:lstStyle/>
                    <a:p>
                      <a:pPr algn="ctr" rtl="0" fontAlgn="t">
                        <a:spcBef>
                          <a:spcPts val="0"/>
                        </a:spcBef>
                        <a:spcAft>
                          <a:spcPts val="0"/>
                        </a:spcAft>
                      </a:pPr>
                      <a:r>
                        <a:rPr lang="en-IN" sz="1200" b="0" i="0" u="none" strike="noStrike">
                          <a:solidFill>
                            <a:srgbClr val="000000"/>
                          </a:solidFill>
                          <a:effectLst/>
                          <a:latin typeface="Helvetica Neue"/>
                        </a:rPr>
                        <a:t>Overcast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Hot</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Normal</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0</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Yes</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0247107"/>
                  </a:ext>
                </a:extLst>
              </a:tr>
              <a:tr h="213999">
                <a:tc>
                  <a:txBody>
                    <a:bodyPr/>
                    <a:lstStyle/>
                    <a:p>
                      <a:pPr algn="ctr" rtl="0" fontAlgn="t">
                        <a:spcBef>
                          <a:spcPts val="0"/>
                        </a:spcBef>
                        <a:spcAft>
                          <a:spcPts val="0"/>
                        </a:spcAft>
                      </a:pPr>
                      <a:r>
                        <a:rPr lang="en-IN" sz="1200" b="0" i="0" u="none" strike="noStrike" dirty="0">
                          <a:solidFill>
                            <a:srgbClr val="000000"/>
                          </a:solidFill>
                          <a:effectLst/>
                          <a:latin typeface="Helvetica Neue"/>
                        </a:rPr>
                        <a:t>Sunny</a:t>
                      </a:r>
                      <a:endParaRPr lang="en-IN" sz="700" dirty="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Mild</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High</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a:solidFill>
                            <a:srgbClr val="000000"/>
                          </a:solidFill>
                          <a:effectLst/>
                          <a:latin typeface="Helvetica Neue"/>
                        </a:rPr>
                        <a:t>1</a:t>
                      </a:r>
                      <a:endParaRPr lang="en-IN" sz="70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tc>
                  <a:txBody>
                    <a:bodyPr/>
                    <a:lstStyle/>
                    <a:p>
                      <a:pPr algn="ctr" rtl="0" fontAlgn="t">
                        <a:spcBef>
                          <a:spcPts val="0"/>
                        </a:spcBef>
                        <a:spcAft>
                          <a:spcPts val="0"/>
                        </a:spcAft>
                      </a:pPr>
                      <a:r>
                        <a:rPr lang="en-IN" sz="1200" b="0" i="0" u="none" strike="noStrike" dirty="0">
                          <a:solidFill>
                            <a:srgbClr val="000000"/>
                          </a:solidFill>
                          <a:effectLst/>
                          <a:latin typeface="Helvetica Neue"/>
                        </a:rPr>
                        <a:t>No</a:t>
                      </a:r>
                      <a:endParaRPr lang="en-IN" sz="700" dirty="0">
                        <a:effectLst/>
                      </a:endParaRPr>
                    </a:p>
                  </a:txBody>
                  <a:tcPr marL="40298" marR="40298" marT="22388" marB="2238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7DFB6"/>
                    </a:solidFill>
                  </a:tcPr>
                </a:tc>
                <a:extLst>
                  <a:ext uri="{0D108BD9-81ED-4DB2-BD59-A6C34878D82A}">
                    <a16:rowId xmlns:a16="http://schemas.microsoft.com/office/drawing/2014/main" val="3899232810"/>
                  </a:ext>
                </a:extLst>
              </a:tr>
            </a:tbl>
          </a:graphicData>
        </a:graphic>
      </p:graphicFrame>
      <p:sp>
        <p:nvSpPr>
          <p:cNvPr id="5" name="Rectangle 1"/>
          <p:cNvSpPr>
            <a:spLocks noChangeArrowheads="1"/>
          </p:cNvSpPr>
          <p:nvPr/>
        </p:nvSpPr>
        <p:spPr bwMode="auto">
          <a:xfrm>
            <a:off x="7248525" y="2500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065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smtClean="0">
                <a:latin typeface="Times New Roman" panose="02020603050405020304" pitchFamily="18" charset="0"/>
                <a:cs typeface="Times New Roman" panose="02020603050405020304" pitchFamily="18" charset="0"/>
              </a:rPr>
              <a:t>NB </a:t>
            </a:r>
            <a:r>
              <a:rPr lang="en-IN" sz="3400" dirty="0" smtClean="0">
                <a:latin typeface="Times New Roman" panose="02020603050405020304" pitchFamily="18" charset="0"/>
                <a:cs typeface="Times New Roman" panose="02020603050405020304" pitchFamily="18" charset="0"/>
              </a:rPr>
              <a:t>Classification contd.</a:t>
            </a:r>
            <a:endParaRPr lang="en-IN" sz="3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P(Flight on time | Sunny, Hot, Normal humidity, 0) = </a:t>
            </a:r>
          </a:p>
          <a:p>
            <a:pPr marL="25400" indent="0">
              <a:buNone/>
            </a:pPr>
            <a:r>
              <a:rPr lang="en-IN" sz="2000" dirty="0" smtClean="0">
                <a:latin typeface="Times New Roman" panose="02020603050405020304" pitchFamily="18" charset="0"/>
                <a:cs typeface="Times New Roman" panose="02020603050405020304" pitchFamily="18" charset="0"/>
              </a:rPr>
              <a:t>P(S, H, N,  0 | Time) P(Time) / </a:t>
            </a:r>
            <a:r>
              <a:rPr lang="en-IN" sz="2000" dirty="0">
                <a:latin typeface="Times New Roman" panose="02020603050405020304" pitchFamily="18" charset="0"/>
                <a:cs typeface="Times New Roman" panose="02020603050405020304" pitchFamily="18" charset="0"/>
              </a:rPr>
              <a:t>P(S, H, N,  </a:t>
            </a:r>
            <a:r>
              <a:rPr lang="en-IN" sz="2000" dirty="0" smtClean="0">
                <a:latin typeface="Times New Roman" panose="02020603050405020304" pitchFamily="18" charset="0"/>
                <a:cs typeface="Times New Roman" panose="02020603050405020304" pitchFamily="18" charset="0"/>
              </a:rPr>
              <a:t>0) </a:t>
            </a:r>
          </a:p>
          <a:p>
            <a:pPr marL="25400" indent="0">
              <a:buNone/>
            </a:pPr>
            <a:r>
              <a:rPr lang="en-IN" sz="2000" dirty="0" smtClean="0">
                <a:latin typeface="Times New Roman" panose="02020603050405020304" pitchFamily="18" charset="0"/>
                <a:cs typeface="Times New Roman" panose="02020603050405020304" pitchFamily="18" charset="0"/>
              </a:rPr>
              <a:t>P(Time) = 9/14</a:t>
            </a:r>
          </a:p>
          <a:p>
            <a:pPr marL="25400" indent="0">
              <a:buNone/>
            </a:pPr>
            <a:r>
              <a:rPr lang="en-IN" sz="2000" dirty="0">
                <a:latin typeface="Times New Roman" panose="02020603050405020304" pitchFamily="18" charset="0"/>
                <a:cs typeface="Times New Roman" panose="02020603050405020304" pitchFamily="18" charset="0"/>
              </a:rPr>
              <a:t>P(S, H, N,  0 | Time</a:t>
            </a:r>
            <a:r>
              <a:rPr lang="en-IN" sz="2000" dirty="0" smtClean="0">
                <a:latin typeface="Times New Roman" panose="02020603050405020304" pitchFamily="18" charset="0"/>
                <a:cs typeface="Times New Roman" panose="02020603050405020304" pitchFamily="18" charset="0"/>
              </a:rPr>
              <a:t>) = P(</a:t>
            </a:r>
            <a:r>
              <a:rPr lang="en-IN" sz="2000" dirty="0" err="1" smtClean="0">
                <a:latin typeface="Times New Roman" panose="02020603050405020304" pitchFamily="18" charset="0"/>
                <a:cs typeface="Times New Roman" panose="02020603050405020304" pitchFamily="18" charset="0"/>
              </a:rPr>
              <a:t>S|Time</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a:t>
            </a:r>
            <a:r>
              <a:rPr lang="en-IN" sz="2000" dirty="0" err="1" smtClean="0">
                <a:latin typeface="Times New Roman" panose="02020603050405020304" pitchFamily="18" charset="0"/>
                <a:cs typeface="Times New Roman" panose="02020603050405020304" pitchFamily="18" charset="0"/>
              </a:rPr>
              <a:t>H|Time</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a:t>
            </a:r>
            <a:r>
              <a:rPr lang="en-IN" sz="2000" dirty="0" err="1">
                <a:latin typeface="Times New Roman" panose="02020603050405020304" pitchFamily="18" charset="0"/>
                <a:cs typeface="Times New Roman" panose="02020603050405020304" pitchFamily="18" charset="0"/>
              </a:rPr>
              <a:t>N</a:t>
            </a:r>
            <a:r>
              <a:rPr lang="en-IN" sz="2000" dirty="0" err="1" smtClean="0">
                <a:latin typeface="Times New Roman" panose="02020603050405020304" pitchFamily="18" charset="0"/>
                <a:cs typeface="Times New Roman" panose="02020603050405020304" pitchFamily="18" charset="0"/>
              </a:rPr>
              <a:t>|Time</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0</a:t>
            </a:r>
            <a:r>
              <a:rPr lang="en-IN" sz="2000" dirty="0" smtClean="0">
                <a:latin typeface="Times New Roman" panose="02020603050405020304" pitchFamily="18" charset="0"/>
                <a:cs typeface="Times New Roman" panose="02020603050405020304" pitchFamily="18" charset="0"/>
              </a:rPr>
              <a:t>|Time)</a:t>
            </a:r>
          </a:p>
          <a:p>
            <a:pPr marL="2540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2/9 * 2/9 * 6/9 * 6/9</a:t>
            </a:r>
          </a:p>
          <a:p>
            <a:pPr marL="2540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144/6561</a:t>
            </a:r>
          </a:p>
          <a:p>
            <a:pPr marL="25400" indent="0">
              <a:buNone/>
            </a:pPr>
            <a:r>
              <a:rPr lang="en-IN" sz="2000" dirty="0">
                <a:latin typeface="Times New Roman" panose="02020603050405020304" pitchFamily="18" charset="0"/>
                <a:cs typeface="Times New Roman" panose="02020603050405020304" pitchFamily="18" charset="0"/>
              </a:rPr>
              <a:t>P(S, H, N,  0 | Time) P(Time</a:t>
            </a:r>
            <a:r>
              <a:rPr lang="en-IN" sz="2000" dirty="0" smtClean="0">
                <a:latin typeface="Times New Roman" panose="02020603050405020304" pitchFamily="18" charset="0"/>
                <a:cs typeface="Times New Roman" panose="02020603050405020304" pitchFamily="18" charset="0"/>
              </a:rPr>
              <a:t>) = 0.0141</a:t>
            </a:r>
          </a:p>
          <a:p>
            <a:pPr marL="25400" indent="0">
              <a:buNone/>
            </a:pPr>
            <a:r>
              <a:rPr lang="en-IN" sz="2000" dirty="0">
                <a:latin typeface="Times New Roman" panose="02020603050405020304" pitchFamily="18" charset="0"/>
                <a:cs typeface="Times New Roman" panose="02020603050405020304" pitchFamily="18" charset="0"/>
              </a:rPr>
              <a:t>P(S, H, N,  0) </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P(S, H, N,  0 | Time) P(Time) </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P(S, H, N,  0 | </a:t>
            </a:r>
            <a:r>
              <a:rPr lang="en-IN" sz="2000" dirty="0" err="1" smtClean="0">
                <a:latin typeface="Times New Roman" panose="02020603050405020304" pitchFamily="18" charset="0"/>
                <a:cs typeface="Times New Roman" panose="02020603050405020304" pitchFamily="18" charset="0"/>
              </a:rPr>
              <a:t>Time</a:t>
            </a:r>
            <a:r>
              <a:rPr lang="en-IN" sz="2000" baseline="-25000" dirty="0" err="1" smtClean="0">
                <a:latin typeface="Times New Roman" panose="02020603050405020304" pitchFamily="18" charset="0"/>
                <a:cs typeface="Times New Roman" panose="02020603050405020304" pitchFamily="18" charset="0"/>
              </a:rPr>
              <a:t>bar</a:t>
            </a:r>
            <a:r>
              <a:rPr lang="en-IN" sz="2000" dirty="0" smtClean="0">
                <a:latin typeface="Times New Roman" panose="02020603050405020304" pitchFamily="18" charset="0"/>
                <a:cs typeface="Times New Roman" panose="02020603050405020304" pitchFamily="18" charset="0"/>
              </a:rPr>
              <a:t>) P(</a:t>
            </a:r>
            <a:r>
              <a:rPr lang="en-IN" sz="2000" dirty="0" err="1" smtClean="0">
                <a:latin typeface="Times New Roman" panose="02020603050405020304" pitchFamily="18" charset="0"/>
                <a:cs typeface="Times New Roman" panose="02020603050405020304" pitchFamily="18" charset="0"/>
              </a:rPr>
              <a:t>Time</a:t>
            </a:r>
            <a:r>
              <a:rPr lang="en-IN" sz="2000" baseline="-25000" dirty="0" err="1">
                <a:latin typeface="Times New Roman" panose="02020603050405020304" pitchFamily="18" charset="0"/>
                <a:cs typeface="Times New Roman" panose="02020603050405020304" pitchFamily="18" charset="0"/>
              </a:rPr>
              <a:t>bar</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                         = 0.0141  + ( 3/5 * 2/5 * 1/5 * 2/5 * 5/14) = 0.0068</a:t>
            </a:r>
          </a:p>
          <a:p>
            <a:pPr marL="25400" indent="0">
              <a:buNone/>
            </a:pPr>
            <a:endParaRPr lang="en-IN" sz="2000" dirty="0">
              <a:latin typeface="Times New Roman" panose="02020603050405020304" pitchFamily="18" charset="0"/>
              <a:cs typeface="Times New Roman" panose="02020603050405020304" pitchFamily="18" charset="0"/>
            </a:endParaRPr>
          </a:p>
          <a:p>
            <a:pPr marL="25400" indent="0">
              <a:buNone/>
            </a:pPr>
            <a:r>
              <a:rPr lang="en-IN" sz="2000" dirty="0">
                <a:latin typeface="Times New Roman" panose="02020603050405020304" pitchFamily="18" charset="0"/>
                <a:cs typeface="Times New Roman" panose="02020603050405020304" pitchFamily="18" charset="0"/>
              </a:rPr>
              <a:t>P(Flight on time | Sunny, Hot, Normal humidity, 0) = 67%</a:t>
            </a:r>
          </a:p>
          <a:p>
            <a:pPr marL="25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82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Naïve Bayes Classiﬁers</a:t>
            </a:r>
          </a:p>
        </p:txBody>
      </p:sp>
      <p:sp>
        <p:nvSpPr>
          <p:cNvPr id="3" name="Text Placeholder 2"/>
          <p:cNvSpPr>
            <a:spLocks noGrp="1"/>
          </p:cNvSpPr>
          <p:nvPr>
            <p:ph type="body" idx="1"/>
          </p:nvPr>
        </p:nvSpPr>
        <p:spPr/>
        <p:txBody>
          <a:bodyPr/>
          <a:lstStyle/>
          <a:p>
            <a:pPr fontAlgn="base"/>
            <a:r>
              <a:rPr lang="en-IN" sz="1800" dirty="0">
                <a:latin typeface="Times New Roman" panose="02020603050405020304" pitchFamily="18" charset="0"/>
                <a:cs typeface="Times New Roman" panose="02020603050405020304" pitchFamily="18" charset="0"/>
              </a:rPr>
              <a:t>Probabilistic models based on Bayes’ theorem. </a:t>
            </a:r>
            <a:endParaRPr lang="en-IN" sz="1800" dirty="0" smtClean="0">
              <a:latin typeface="Times New Roman" panose="02020603050405020304" pitchFamily="18" charset="0"/>
              <a:cs typeface="Times New Roman" panose="02020603050405020304" pitchFamily="18" charset="0"/>
            </a:endParaRP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It is called “naive” due to the assumption that the features in the dataset are mutually </a:t>
            </a:r>
            <a:r>
              <a:rPr lang="en-IN" sz="1800" dirty="0" smtClean="0">
                <a:latin typeface="Times New Roman" panose="02020603050405020304" pitchFamily="18" charset="0"/>
                <a:cs typeface="Times New Roman" panose="02020603050405020304" pitchFamily="18" charset="0"/>
              </a:rPr>
              <a:t>independent.</a:t>
            </a: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In real world, the independence assumption is often violated, but naïve Bayes classifiers still tend to perform very </a:t>
            </a:r>
            <a:r>
              <a:rPr lang="en-IN" sz="1800" dirty="0" smtClean="0">
                <a:latin typeface="Times New Roman" panose="02020603050405020304" pitchFamily="18" charset="0"/>
                <a:cs typeface="Times New Roman" panose="02020603050405020304" pitchFamily="18" charset="0"/>
              </a:rPr>
              <a:t>well.</a:t>
            </a: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Idea is to factor all available evidence in form of predictors into the naïve Bayes rule to obtain more accurate probability for class </a:t>
            </a:r>
            <a:r>
              <a:rPr lang="en-IN" sz="1800" dirty="0" smtClean="0">
                <a:latin typeface="Times New Roman" panose="02020603050405020304" pitchFamily="18" charset="0"/>
                <a:cs typeface="Times New Roman" panose="02020603050405020304" pitchFamily="18" charset="0"/>
              </a:rPr>
              <a:t>prediction.</a:t>
            </a:r>
          </a:p>
          <a:p>
            <a:pPr fontAlgn="base"/>
            <a:endParaRPr lang="en-IN" sz="1800" dirty="0">
              <a:latin typeface="Times New Roman" panose="02020603050405020304" pitchFamily="18" charset="0"/>
              <a:cs typeface="Times New Roman" panose="02020603050405020304" pitchFamily="18" charset="0"/>
            </a:endParaRPr>
          </a:p>
          <a:p>
            <a:pPr fontAlgn="base"/>
            <a:r>
              <a:rPr lang="en-IN" sz="1800" dirty="0">
                <a:latin typeface="Times New Roman" panose="02020603050405020304" pitchFamily="18" charset="0"/>
                <a:cs typeface="Times New Roman" panose="02020603050405020304" pitchFamily="18" charset="0"/>
              </a:rPr>
              <a:t>It estimates conditional probability which is the probability that something will happen, given that something else has already occurred. For e.g. the given mail is likely a spam given appearance of words such as “prize”</a:t>
            </a:r>
          </a:p>
          <a:p>
            <a:pPr marL="254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541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2782</TotalTime>
  <Words>1673</Words>
  <Application>Microsoft Office PowerPoint</Application>
  <PresentationFormat>Widescreen</PresentationFormat>
  <Paragraphs>328</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Candara</vt:lpstr>
      <vt:lpstr>Corbel</vt:lpstr>
      <vt:lpstr>Helvetica Neue</vt:lpstr>
      <vt:lpstr>Times New Roman</vt:lpstr>
      <vt:lpstr>1_Office Theme</vt:lpstr>
      <vt:lpstr>PowerPoint Presentation</vt:lpstr>
      <vt:lpstr>Learning Objectives </vt:lpstr>
      <vt:lpstr> Naïve Bayes theory </vt:lpstr>
      <vt:lpstr>Naïve Bayes Contd</vt:lpstr>
      <vt:lpstr>Naïve Bayes contd.</vt:lpstr>
      <vt:lpstr>Bayes Theorem</vt:lpstr>
      <vt:lpstr>Naïve Bayes classification</vt:lpstr>
      <vt:lpstr>NB Classification contd.</vt:lpstr>
      <vt:lpstr>Naïve Bayes Classiﬁers</vt:lpstr>
      <vt:lpstr>  Naïve Bayes Classiﬁers - Pros and Cons  </vt:lpstr>
      <vt:lpstr> Gaussian Naive Bayes classifier  </vt:lpstr>
      <vt:lpstr>KNN</vt:lpstr>
      <vt:lpstr>KNN Contd.</vt:lpstr>
      <vt:lpstr>KNN Contd.</vt:lpstr>
      <vt:lpstr> Classification Steps </vt:lpstr>
      <vt:lpstr>Distance</vt:lpstr>
      <vt:lpstr>Calculating distance</vt:lpstr>
      <vt:lpstr>Distances contd.</vt:lpstr>
      <vt:lpstr>Other Variants</vt:lpstr>
      <vt:lpstr>KNN features</vt:lpstr>
      <vt:lpstr> K-NN for regression </vt:lpstr>
      <vt:lpstr> K Nearest Neighbours Pros and Cons </vt:lpstr>
      <vt:lpstr>Case Studies</vt:lpstr>
      <vt:lpstr>Case Study 1 - NB</vt:lpstr>
      <vt:lpstr>PowerPoint Presentation</vt:lpstr>
      <vt:lpstr>Steps to follow</vt:lpstr>
      <vt:lpstr>Case Study 2 - KNN </vt:lpstr>
      <vt:lpstr>Dataset Info</vt:lpstr>
      <vt:lpstr>Objective and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(SVM)</dc:title>
  <cp:lastModifiedBy>Windows User</cp:lastModifiedBy>
  <cp:revision>32</cp:revision>
  <dcterms:modified xsi:type="dcterms:W3CDTF">2019-08-21T07:38:15Z</dcterms:modified>
</cp:coreProperties>
</file>