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3" r:id="rId7"/>
    <p:sldId id="262" r:id="rId8"/>
    <p:sldId id="264" r:id="rId9"/>
    <p:sldId id="265" r:id="rId10"/>
    <p:sldId id="267" r:id="rId11"/>
    <p:sldId id="266"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0F191A4-F714-41E8-83A8-8A4379757DEE}"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56C5C-D50D-4537-B14F-C4853E04C3D7}" type="slidenum">
              <a:rPr lang="en-IN" smtClean="0"/>
              <a:t>‹#›</a:t>
            </a:fld>
            <a:endParaRPr lang="en-IN"/>
          </a:p>
        </p:txBody>
      </p:sp>
    </p:spTree>
    <p:extLst>
      <p:ext uri="{BB962C8B-B14F-4D97-AF65-F5344CB8AC3E}">
        <p14:creationId xmlns:p14="http://schemas.microsoft.com/office/powerpoint/2010/main" val="355159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F191A4-F714-41E8-83A8-8A4379757DEE}"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56C5C-D50D-4537-B14F-C4853E04C3D7}" type="slidenum">
              <a:rPr lang="en-IN" smtClean="0"/>
              <a:t>‹#›</a:t>
            </a:fld>
            <a:endParaRPr lang="en-IN"/>
          </a:p>
        </p:txBody>
      </p:sp>
    </p:spTree>
    <p:extLst>
      <p:ext uri="{BB962C8B-B14F-4D97-AF65-F5344CB8AC3E}">
        <p14:creationId xmlns:p14="http://schemas.microsoft.com/office/powerpoint/2010/main" val="273760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F191A4-F714-41E8-83A8-8A4379757DEE}"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56C5C-D50D-4537-B14F-C4853E04C3D7}" type="slidenum">
              <a:rPr lang="en-IN" smtClean="0"/>
              <a:t>‹#›</a:t>
            </a:fld>
            <a:endParaRPr lang="en-IN"/>
          </a:p>
        </p:txBody>
      </p:sp>
    </p:spTree>
    <p:extLst>
      <p:ext uri="{BB962C8B-B14F-4D97-AF65-F5344CB8AC3E}">
        <p14:creationId xmlns:p14="http://schemas.microsoft.com/office/powerpoint/2010/main" val="167618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F191A4-F714-41E8-83A8-8A4379757DEE}"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56C5C-D50D-4537-B14F-C4853E04C3D7}" type="slidenum">
              <a:rPr lang="en-IN" smtClean="0"/>
              <a:t>‹#›</a:t>
            </a:fld>
            <a:endParaRPr lang="en-IN"/>
          </a:p>
        </p:txBody>
      </p:sp>
    </p:spTree>
    <p:extLst>
      <p:ext uri="{BB962C8B-B14F-4D97-AF65-F5344CB8AC3E}">
        <p14:creationId xmlns:p14="http://schemas.microsoft.com/office/powerpoint/2010/main" val="241985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F191A4-F714-41E8-83A8-8A4379757DEE}" type="datetimeFigureOut">
              <a:rPr lang="en-IN" smtClean="0"/>
              <a:t>06-08-2019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956C5C-D50D-4537-B14F-C4853E04C3D7}" type="slidenum">
              <a:rPr lang="en-IN" smtClean="0"/>
              <a:t>‹#›</a:t>
            </a:fld>
            <a:endParaRPr lang="en-IN"/>
          </a:p>
        </p:txBody>
      </p:sp>
    </p:spTree>
    <p:extLst>
      <p:ext uri="{BB962C8B-B14F-4D97-AF65-F5344CB8AC3E}">
        <p14:creationId xmlns:p14="http://schemas.microsoft.com/office/powerpoint/2010/main" val="85958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0F191A4-F714-41E8-83A8-8A4379757DEE}" type="datetimeFigureOut">
              <a:rPr lang="en-IN" smtClean="0"/>
              <a:t>06-08-2019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956C5C-D50D-4537-B14F-C4853E04C3D7}" type="slidenum">
              <a:rPr lang="en-IN" smtClean="0"/>
              <a:t>‹#›</a:t>
            </a:fld>
            <a:endParaRPr lang="en-IN"/>
          </a:p>
        </p:txBody>
      </p:sp>
    </p:spTree>
    <p:extLst>
      <p:ext uri="{BB962C8B-B14F-4D97-AF65-F5344CB8AC3E}">
        <p14:creationId xmlns:p14="http://schemas.microsoft.com/office/powerpoint/2010/main" val="362936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0F191A4-F714-41E8-83A8-8A4379757DEE}" type="datetimeFigureOut">
              <a:rPr lang="en-IN" smtClean="0"/>
              <a:t>06-08-2019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956C5C-D50D-4537-B14F-C4853E04C3D7}" type="slidenum">
              <a:rPr lang="en-IN" smtClean="0"/>
              <a:t>‹#›</a:t>
            </a:fld>
            <a:endParaRPr lang="en-IN"/>
          </a:p>
        </p:txBody>
      </p:sp>
    </p:spTree>
    <p:extLst>
      <p:ext uri="{BB962C8B-B14F-4D97-AF65-F5344CB8AC3E}">
        <p14:creationId xmlns:p14="http://schemas.microsoft.com/office/powerpoint/2010/main" val="474582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0F191A4-F714-41E8-83A8-8A4379757DEE}" type="datetimeFigureOut">
              <a:rPr lang="en-IN" smtClean="0"/>
              <a:t>06-08-2019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956C5C-D50D-4537-B14F-C4853E04C3D7}" type="slidenum">
              <a:rPr lang="en-IN" smtClean="0"/>
              <a:t>‹#›</a:t>
            </a:fld>
            <a:endParaRPr lang="en-IN"/>
          </a:p>
        </p:txBody>
      </p:sp>
    </p:spTree>
    <p:extLst>
      <p:ext uri="{BB962C8B-B14F-4D97-AF65-F5344CB8AC3E}">
        <p14:creationId xmlns:p14="http://schemas.microsoft.com/office/powerpoint/2010/main" val="396866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191A4-F714-41E8-83A8-8A4379757DEE}" type="datetimeFigureOut">
              <a:rPr lang="en-IN" smtClean="0"/>
              <a:t>06-08-2019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956C5C-D50D-4537-B14F-C4853E04C3D7}" type="slidenum">
              <a:rPr lang="en-IN" smtClean="0"/>
              <a:t>‹#›</a:t>
            </a:fld>
            <a:endParaRPr lang="en-IN"/>
          </a:p>
        </p:txBody>
      </p:sp>
    </p:spTree>
    <p:extLst>
      <p:ext uri="{BB962C8B-B14F-4D97-AF65-F5344CB8AC3E}">
        <p14:creationId xmlns:p14="http://schemas.microsoft.com/office/powerpoint/2010/main" val="299629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F191A4-F714-41E8-83A8-8A4379757DEE}" type="datetimeFigureOut">
              <a:rPr lang="en-IN" smtClean="0"/>
              <a:t>06-08-2019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956C5C-D50D-4537-B14F-C4853E04C3D7}" type="slidenum">
              <a:rPr lang="en-IN" smtClean="0"/>
              <a:t>‹#›</a:t>
            </a:fld>
            <a:endParaRPr lang="en-IN"/>
          </a:p>
        </p:txBody>
      </p:sp>
    </p:spTree>
    <p:extLst>
      <p:ext uri="{BB962C8B-B14F-4D97-AF65-F5344CB8AC3E}">
        <p14:creationId xmlns:p14="http://schemas.microsoft.com/office/powerpoint/2010/main" val="10279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F191A4-F714-41E8-83A8-8A4379757DEE}" type="datetimeFigureOut">
              <a:rPr lang="en-IN" smtClean="0"/>
              <a:t>06-08-2019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956C5C-D50D-4537-B14F-C4853E04C3D7}" type="slidenum">
              <a:rPr lang="en-IN" smtClean="0"/>
              <a:t>‹#›</a:t>
            </a:fld>
            <a:endParaRPr lang="en-IN"/>
          </a:p>
        </p:txBody>
      </p:sp>
    </p:spTree>
    <p:extLst>
      <p:ext uri="{BB962C8B-B14F-4D97-AF65-F5344CB8AC3E}">
        <p14:creationId xmlns:p14="http://schemas.microsoft.com/office/powerpoint/2010/main" val="3877244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191A4-F714-41E8-83A8-8A4379757DEE}" type="datetimeFigureOut">
              <a:rPr lang="en-IN" smtClean="0"/>
              <a:t>06-08-2019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56C5C-D50D-4537-B14F-C4853E04C3D7}" type="slidenum">
              <a:rPr lang="en-IN" smtClean="0"/>
              <a:t>‹#›</a:t>
            </a:fld>
            <a:endParaRPr lang="en-IN"/>
          </a:p>
        </p:txBody>
      </p:sp>
    </p:spTree>
    <p:extLst>
      <p:ext uri="{BB962C8B-B14F-4D97-AF65-F5344CB8AC3E}">
        <p14:creationId xmlns:p14="http://schemas.microsoft.com/office/powerpoint/2010/main" val="3882453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lgn="ctr">
              <a:buNone/>
            </a:pPr>
            <a:r>
              <a:rPr lang="en-IN" sz="6000" dirty="0"/>
              <a:t>Intro to Supervised </a:t>
            </a:r>
            <a:r>
              <a:rPr lang="en-IN" sz="6000" dirty="0" smtClean="0"/>
              <a:t>Learning </a:t>
            </a:r>
          </a:p>
          <a:p>
            <a:pPr marL="0" indent="0" algn="ctr">
              <a:buNone/>
            </a:pPr>
            <a:r>
              <a:rPr lang="en-IN" sz="5400" dirty="0" smtClean="0"/>
              <a:t>Linear </a:t>
            </a:r>
            <a:r>
              <a:rPr lang="en-IN" sz="5400" dirty="0"/>
              <a:t>Regression</a:t>
            </a:r>
          </a:p>
          <a:p>
            <a:pPr marL="0" indent="0">
              <a:buNone/>
            </a:pPr>
            <a:endParaRPr lang="en-IN" dirty="0"/>
          </a:p>
        </p:txBody>
      </p:sp>
      <p:pic>
        <p:nvPicPr>
          <p:cNvPr id="4" name="Google Shape;56;p13"/>
          <p:cNvPicPr preferRelativeResize="0"/>
          <p:nvPr/>
        </p:nvPicPr>
        <p:blipFill>
          <a:blip r:embed="rId2">
            <a:alphaModFix/>
          </a:blip>
          <a:stretch>
            <a:fillRect/>
          </a:stretch>
        </p:blipFill>
        <p:spPr>
          <a:xfrm>
            <a:off x="9079618" y="38554"/>
            <a:ext cx="2977402" cy="606225"/>
          </a:xfrm>
          <a:prstGeom prst="rect">
            <a:avLst/>
          </a:prstGeom>
          <a:noFill/>
          <a:ln>
            <a:noFill/>
          </a:ln>
        </p:spPr>
      </p:pic>
    </p:spTree>
    <p:extLst>
      <p:ext uri="{BB962C8B-B14F-4D97-AF65-F5344CB8AC3E}">
        <p14:creationId xmlns:p14="http://schemas.microsoft.com/office/powerpoint/2010/main" val="416613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mn-lt"/>
              </a:rPr>
              <a:t>Multiple regression</a:t>
            </a:r>
            <a:endParaRPr lang="en-IN" sz="3600" b="1" dirty="0">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000" dirty="0" smtClean="0"/>
              <a:t>Till now we have seen a simple regression where we have one attribute or independent variable.</a:t>
            </a:r>
          </a:p>
          <a:p>
            <a:pPr>
              <a:buFont typeface="Wingdings" panose="05000000000000000000" pitchFamily="2" charset="2"/>
              <a:buChar char="Ø"/>
            </a:pPr>
            <a:r>
              <a:rPr lang="en-IN" sz="2000" dirty="0" smtClean="0"/>
              <a:t>However, in the real world, a data point has various important attributes and they need to be catered to while developing a regression model.</a:t>
            </a:r>
          </a:p>
          <a:p>
            <a:pPr marL="0" indent="0">
              <a:buNone/>
            </a:pPr>
            <a:endParaRPr lang="en-IN" sz="2000" dirty="0" smtClean="0"/>
          </a:p>
          <a:p>
            <a:pPr lvl="1">
              <a:buFont typeface="Wingdings" panose="05000000000000000000" pitchFamily="2" charset="2"/>
              <a:buChar char="Ø"/>
            </a:pPr>
            <a:r>
              <a:rPr lang="en-IN" sz="1600" dirty="0" smtClean="0"/>
              <a:t>Ex: predicting price of a house, we need to consider various attributes related with this house. Such a regression problem is an example of a multiple regression.</a:t>
            </a:r>
          </a:p>
          <a:p>
            <a:pPr lvl="1">
              <a:buFont typeface="Wingdings" panose="05000000000000000000" pitchFamily="2" charset="2"/>
              <a:buChar char="Ø"/>
            </a:pPr>
            <a:r>
              <a:rPr lang="en-IN" sz="1600" dirty="0" smtClean="0"/>
              <a:t>This can be represented by :  </a:t>
            </a:r>
            <a:r>
              <a:rPr lang="en-IN" sz="1200" dirty="0" smtClean="0"/>
              <a:t> </a:t>
            </a:r>
          </a:p>
          <a:p>
            <a:pPr lvl="1">
              <a:buFont typeface="Wingdings" panose="05000000000000000000" pitchFamily="2" charset="2"/>
              <a:buChar char="Ø"/>
            </a:pPr>
            <a:endParaRPr lang="en-IN" sz="2000" dirty="0" smtClean="0"/>
          </a:p>
          <a:p>
            <a:pPr marL="457200" lvl="1" indent="0">
              <a:buNone/>
            </a:pPr>
            <a:r>
              <a:rPr lang="en-IN" sz="2000" i="1" dirty="0" smtClean="0">
                <a:solidFill>
                  <a:srgbClr val="0070C0"/>
                </a:solidFill>
              </a:rPr>
              <a:t>target = constant1*feature1 + constant2*feature2 + constant3*feature3 + …..+ intercept</a:t>
            </a:r>
          </a:p>
          <a:p>
            <a:pPr marL="457200" lvl="1" indent="0">
              <a:buNone/>
            </a:pPr>
            <a:endParaRPr lang="en-IN" sz="2000" dirty="0" smtClean="0"/>
          </a:p>
          <a:p>
            <a:pPr marL="457200" lvl="1" indent="0">
              <a:buNone/>
            </a:pPr>
            <a:r>
              <a:rPr lang="en-IN" sz="2000" dirty="0" smtClean="0"/>
              <a:t>The model aims to find the constants and intercept such that this line is the best fit.</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362388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mn-lt"/>
              </a:rPr>
              <a:t>Pros and Cons of Linear Regression</a:t>
            </a:r>
            <a:endParaRPr lang="en-IN" sz="3600" dirty="0">
              <a:latin typeface="+mn-lt"/>
            </a:endParaRPr>
          </a:p>
        </p:txBody>
      </p:sp>
      <p:sp>
        <p:nvSpPr>
          <p:cNvPr id="3" name="Content Placeholder 2"/>
          <p:cNvSpPr>
            <a:spLocks noGrp="1"/>
          </p:cNvSpPr>
          <p:nvPr>
            <p:ph idx="1"/>
          </p:nvPr>
        </p:nvSpPr>
        <p:spPr/>
        <p:txBody>
          <a:bodyPr>
            <a:normAutofit/>
          </a:bodyPr>
          <a:lstStyle/>
          <a:p>
            <a:pPr marL="0" indent="0">
              <a:buNone/>
            </a:pPr>
            <a:r>
              <a:rPr lang="en-IN" sz="2400" b="1" dirty="0" smtClean="0"/>
              <a:t>Advantages</a:t>
            </a:r>
          </a:p>
          <a:p>
            <a:pPr>
              <a:buFont typeface="Wingdings" panose="05000000000000000000" pitchFamily="2" charset="2"/>
              <a:buChar char="Ø"/>
            </a:pPr>
            <a:r>
              <a:rPr lang="en-US" sz="2400" dirty="0" smtClean="0"/>
              <a:t> Simple to implement and easier to interpret the outputs coefficient.</a:t>
            </a:r>
          </a:p>
          <a:p>
            <a:pPr marL="0" indent="0">
              <a:buNone/>
            </a:pPr>
            <a:endParaRPr lang="en-US" sz="2400" dirty="0"/>
          </a:p>
          <a:p>
            <a:pPr marL="0" indent="0">
              <a:buNone/>
            </a:pPr>
            <a:r>
              <a:rPr lang="en-IN" sz="2400" b="1" dirty="0"/>
              <a:t>Disadvantages</a:t>
            </a:r>
          </a:p>
          <a:p>
            <a:pPr>
              <a:buFont typeface="Wingdings" panose="05000000000000000000" pitchFamily="2" charset="2"/>
              <a:buChar char="Ø"/>
            </a:pPr>
            <a:r>
              <a:rPr lang="en-US" sz="2400" dirty="0" smtClean="0"/>
              <a:t>Assumes </a:t>
            </a:r>
            <a:r>
              <a:rPr lang="en-US" sz="2400" dirty="0"/>
              <a:t>a linear relationships between dependent and independent variables</a:t>
            </a:r>
            <a:r>
              <a:rPr lang="en-US" sz="2400" dirty="0" smtClean="0"/>
              <a:t>.</a:t>
            </a:r>
          </a:p>
          <a:p>
            <a:pPr>
              <a:buFont typeface="Wingdings" panose="05000000000000000000" pitchFamily="2" charset="2"/>
              <a:buChar char="Ø"/>
            </a:pPr>
            <a:r>
              <a:rPr lang="en-US" sz="2400" dirty="0" smtClean="0"/>
              <a:t>Outliers can have huge effects on regression.</a:t>
            </a:r>
          </a:p>
          <a:p>
            <a:pPr>
              <a:buFont typeface="Wingdings" panose="05000000000000000000" pitchFamily="2" charset="2"/>
              <a:buChar char="Ø"/>
            </a:pPr>
            <a:r>
              <a:rPr lang="en-US" sz="2400" dirty="0" smtClean="0"/>
              <a:t>Linear Regression assume independence between attributes.</a:t>
            </a:r>
            <a:endParaRPr lang="en-IN" sz="2400" dirty="0" smtClean="0"/>
          </a:p>
          <a:p>
            <a:pPr marL="0" indent="0">
              <a:buNone/>
            </a:pPr>
            <a:endParaRPr lang="en-US" sz="2400" dirty="0"/>
          </a:p>
        </p:txBody>
      </p:sp>
      <p:pic>
        <p:nvPicPr>
          <p:cNvPr id="4" name="Google Shape;56;p13"/>
          <p:cNvPicPr preferRelativeResize="0"/>
          <p:nvPr/>
        </p:nvPicPr>
        <p:blipFill>
          <a:blip r:embed="rId2">
            <a:alphaModFix/>
          </a:blip>
          <a:stretch>
            <a:fillRect/>
          </a:stretch>
        </p:blipFill>
        <p:spPr>
          <a:xfrm>
            <a:off x="9118806" y="-5456"/>
            <a:ext cx="2977402" cy="606225"/>
          </a:xfrm>
          <a:prstGeom prst="rect">
            <a:avLst/>
          </a:prstGeom>
          <a:noFill/>
          <a:ln>
            <a:noFill/>
          </a:ln>
        </p:spPr>
      </p:pic>
    </p:spTree>
    <p:extLst>
      <p:ext uri="{BB962C8B-B14F-4D97-AF65-F5344CB8AC3E}">
        <p14:creationId xmlns:p14="http://schemas.microsoft.com/office/powerpoint/2010/main" val="641418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mn-lt"/>
              </a:rPr>
              <a:t>Case Study</a:t>
            </a:r>
            <a:endParaRPr lang="en-IN" sz="3600" dirty="0">
              <a:latin typeface="+mn-lt"/>
            </a:endParaRPr>
          </a:p>
        </p:txBody>
      </p:sp>
      <p:sp>
        <p:nvSpPr>
          <p:cNvPr id="3" name="Content Placeholder 2"/>
          <p:cNvSpPr>
            <a:spLocks noGrp="1"/>
          </p:cNvSpPr>
          <p:nvPr>
            <p:ph idx="1"/>
          </p:nvPr>
        </p:nvSpPr>
        <p:spPr>
          <a:xfrm>
            <a:off x="838200" y="1593669"/>
            <a:ext cx="10515600" cy="4583294"/>
          </a:xfrm>
        </p:spPr>
        <p:txBody>
          <a:bodyPr>
            <a:normAutofit/>
          </a:bodyPr>
          <a:lstStyle/>
          <a:p>
            <a:pPr marL="0" indent="0">
              <a:buNone/>
            </a:pPr>
            <a:endParaRPr lang="en-US" sz="2000" b="1" dirty="0" smtClean="0"/>
          </a:p>
          <a:p>
            <a:pPr marL="0" indent="0">
              <a:buNone/>
            </a:pPr>
            <a:r>
              <a:rPr lang="en-US" sz="2000" b="1" dirty="0" smtClean="0"/>
              <a:t>Problem :</a:t>
            </a:r>
          </a:p>
          <a:p>
            <a:pPr marL="0" indent="0">
              <a:buNone/>
            </a:pPr>
            <a:r>
              <a:rPr lang="en-US" sz="2000" dirty="0" smtClean="0"/>
              <a:t>A certain bank wants to predict the credit loss based on the details provided by the customer while applying for loan. These details are Age, Years of Experience, Number of cars, Gender, Marital Status.</a:t>
            </a:r>
          </a:p>
          <a:p>
            <a:pPr marL="0" indent="0">
              <a:buNone/>
            </a:pPr>
            <a:endParaRPr lang="en-US" sz="2000" dirty="0" smtClean="0"/>
          </a:p>
          <a:p>
            <a:pPr marL="0" indent="0">
              <a:buNone/>
            </a:pPr>
            <a:r>
              <a:rPr lang="en-US" sz="2000" dirty="0" smtClean="0"/>
              <a:t>The objective is to come up with a regression model which can predict the credit loss based on the above parameters . Here are the details about the data set.</a:t>
            </a:r>
            <a:endParaRPr lang="en-IN" sz="2000" dirty="0"/>
          </a:p>
        </p:txBody>
      </p:sp>
      <p:pic>
        <p:nvPicPr>
          <p:cNvPr id="4" name="Google Shape;56;p13"/>
          <p:cNvPicPr preferRelativeResize="0"/>
          <p:nvPr/>
        </p:nvPicPr>
        <p:blipFill>
          <a:blip r:embed="rId2">
            <a:alphaModFix/>
          </a:blip>
          <a:stretch>
            <a:fillRect/>
          </a:stretch>
        </p:blipFill>
        <p:spPr>
          <a:xfrm>
            <a:off x="9118806" y="-5456"/>
            <a:ext cx="2977402" cy="606225"/>
          </a:xfrm>
          <a:prstGeom prst="rect">
            <a:avLst/>
          </a:prstGeom>
          <a:noFill/>
          <a:ln>
            <a:noFill/>
          </a:ln>
        </p:spPr>
      </p:pic>
    </p:spTree>
    <p:extLst>
      <p:ext uri="{BB962C8B-B14F-4D97-AF65-F5344CB8AC3E}">
        <p14:creationId xmlns:p14="http://schemas.microsoft.com/office/powerpoint/2010/main" val="3545112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Case Study Contd.</a:t>
            </a:r>
            <a:endParaRPr lang="en-IN" sz="3600" b="1" dirty="0"/>
          </a:p>
        </p:txBody>
      </p:sp>
      <p:sp>
        <p:nvSpPr>
          <p:cNvPr id="3" name="Content Placeholder 2"/>
          <p:cNvSpPr>
            <a:spLocks noGrp="1"/>
          </p:cNvSpPr>
          <p:nvPr>
            <p:ph idx="1"/>
          </p:nvPr>
        </p:nvSpPr>
        <p:spPr/>
        <p:txBody>
          <a:bodyPr>
            <a:noAutofit/>
          </a:bodyPr>
          <a:lstStyle/>
          <a:p>
            <a:pPr marL="0" indent="0">
              <a:buNone/>
            </a:pPr>
            <a:r>
              <a:rPr lang="en-US" sz="2000" b="1" dirty="0" smtClean="0"/>
              <a:t>Data Attributes:</a:t>
            </a:r>
          </a:p>
          <a:p>
            <a:r>
              <a:rPr lang="en-US" sz="2000" dirty="0" err="1" smtClean="0"/>
              <a:t>Ac_no</a:t>
            </a:r>
            <a:r>
              <a:rPr lang="en-US" sz="2000" dirty="0" smtClean="0"/>
              <a:t>: The account of customer used as identifier.</a:t>
            </a:r>
          </a:p>
          <a:p>
            <a:r>
              <a:rPr lang="en-US" sz="2000" dirty="0" smtClean="0"/>
              <a:t>Age: Age of the borrower</a:t>
            </a:r>
          </a:p>
          <a:p>
            <a:r>
              <a:rPr lang="en-US" sz="2000" dirty="0" smtClean="0"/>
              <a:t>Years of experience: Working experience</a:t>
            </a:r>
          </a:p>
          <a:p>
            <a:r>
              <a:rPr lang="en-US" sz="2000" dirty="0" smtClean="0"/>
              <a:t>Number of vehicles: Number of cars possessed</a:t>
            </a:r>
          </a:p>
          <a:p>
            <a:r>
              <a:rPr lang="en-US" sz="2000" dirty="0" smtClean="0"/>
              <a:t>Gender: M/F</a:t>
            </a:r>
          </a:p>
          <a:p>
            <a:r>
              <a:rPr lang="en-US" sz="2000" dirty="0" smtClean="0"/>
              <a:t>Losses in thousands: Target variable</a:t>
            </a:r>
            <a:endParaRPr lang="en-IN" sz="2000" dirty="0"/>
          </a:p>
        </p:txBody>
      </p:sp>
      <p:pic>
        <p:nvPicPr>
          <p:cNvPr id="4" name="Google Shape;56;p13"/>
          <p:cNvPicPr preferRelativeResize="0"/>
          <p:nvPr/>
        </p:nvPicPr>
        <p:blipFill>
          <a:blip r:embed="rId2">
            <a:alphaModFix/>
          </a:blip>
          <a:stretch>
            <a:fillRect/>
          </a:stretch>
        </p:blipFill>
        <p:spPr>
          <a:xfrm>
            <a:off x="9118806" y="-5456"/>
            <a:ext cx="2977402" cy="606225"/>
          </a:xfrm>
          <a:prstGeom prst="rect">
            <a:avLst/>
          </a:prstGeom>
          <a:noFill/>
          <a:ln>
            <a:noFill/>
          </a:ln>
        </p:spPr>
      </p:pic>
    </p:spTree>
    <p:extLst>
      <p:ext uri="{BB962C8B-B14F-4D97-AF65-F5344CB8AC3E}">
        <p14:creationId xmlns:p14="http://schemas.microsoft.com/office/powerpoint/2010/main" val="742243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Case Study Contd.</a:t>
            </a:r>
            <a:endParaRPr lang="en-IN" sz="3600" b="1" dirty="0"/>
          </a:p>
        </p:txBody>
      </p:sp>
      <p:sp>
        <p:nvSpPr>
          <p:cNvPr id="3" name="Content Placeholder 2"/>
          <p:cNvSpPr>
            <a:spLocks noGrp="1"/>
          </p:cNvSpPr>
          <p:nvPr>
            <p:ph idx="1"/>
          </p:nvPr>
        </p:nvSpPr>
        <p:spPr/>
        <p:txBody>
          <a:bodyPr>
            <a:noAutofit/>
          </a:bodyPr>
          <a:lstStyle/>
          <a:p>
            <a:pPr marL="0" indent="0">
              <a:buNone/>
            </a:pPr>
            <a:r>
              <a:rPr lang="en-US" sz="2000" b="1" dirty="0" smtClean="0"/>
              <a:t>Steps to follow:</a:t>
            </a:r>
          </a:p>
          <a:p>
            <a:endParaRPr lang="en-US" sz="2000" dirty="0" smtClean="0"/>
          </a:p>
          <a:p>
            <a:r>
              <a:rPr lang="en-US" sz="2000" dirty="0" smtClean="0"/>
              <a:t>Import libraries</a:t>
            </a:r>
          </a:p>
          <a:p>
            <a:r>
              <a:rPr lang="en-US" sz="2000" dirty="0" smtClean="0"/>
              <a:t>Get the data</a:t>
            </a:r>
          </a:p>
          <a:p>
            <a:r>
              <a:rPr lang="en-US" sz="2000" dirty="0" smtClean="0"/>
              <a:t>Find top 5 headings from the data</a:t>
            </a:r>
          </a:p>
          <a:p>
            <a:r>
              <a:rPr lang="en-US" sz="2000" dirty="0" smtClean="0"/>
              <a:t>Plot histograms</a:t>
            </a:r>
          </a:p>
          <a:p>
            <a:r>
              <a:rPr lang="en-US" sz="2000" dirty="0" smtClean="0"/>
              <a:t>Find the correlation between variables.</a:t>
            </a:r>
          </a:p>
          <a:p>
            <a:r>
              <a:rPr lang="en-US" sz="2000" dirty="0" smtClean="0"/>
              <a:t>Drop variables which are of no use to the model.</a:t>
            </a:r>
          </a:p>
          <a:p>
            <a:r>
              <a:rPr lang="en-US" sz="2000" dirty="0" smtClean="0"/>
              <a:t>Find the model using coefficients</a:t>
            </a:r>
            <a:endParaRPr lang="en-IN" sz="2000" dirty="0"/>
          </a:p>
        </p:txBody>
      </p:sp>
      <p:pic>
        <p:nvPicPr>
          <p:cNvPr id="4" name="Google Shape;56;p13"/>
          <p:cNvPicPr preferRelativeResize="0"/>
          <p:nvPr/>
        </p:nvPicPr>
        <p:blipFill>
          <a:blip r:embed="rId2">
            <a:alphaModFix/>
          </a:blip>
          <a:stretch>
            <a:fillRect/>
          </a:stretch>
        </p:blipFill>
        <p:spPr>
          <a:xfrm>
            <a:off x="9118806" y="-5456"/>
            <a:ext cx="2977402" cy="606225"/>
          </a:xfrm>
          <a:prstGeom prst="rect">
            <a:avLst/>
          </a:prstGeom>
          <a:noFill/>
          <a:ln>
            <a:noFill/>
          </a:ln>
        </p:spPr>
      </p:pic>
    </p:spTree>
    <p:extLst>
      <p:ext uri="{BB962C8B-B14F-4D97-AF65-F5344CB8AC3E}">
        <p14:creationId xmlns:p14="http://schemas.microsoft.com/office/powerpoint/2010/main" val="3023638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9;p32"/>
          <p:cNvPicPr preferRelativeResize="0"/>
          <p:nvPr/>
        </p:nvPicPr>
        <p:blipFill rotWithShape="1">
          <a:blip r:embed="rId2">
            <a:alphaModFix/>
          </a:blip>
          <a:srcRect/>
          <a:stretch/>
        </p:blipFill>
        <p:spPr>
          <a:xfrm>
            <a:off x="7435528" y="3907480"/>
            <a:ext cx="4359275" cy="2663825"/>
          </a:xfrm>
          <a:prstGeom prst="rect">
            <a:avLst/>
          </a:prstGeom>
          <a:noFill/>
          <a:ln>
            <a:noFill/>
          </a:ln>
        </p:spPr>
      </p:pic>
      <p:sp>
        <p:nvSpPr>
          <p:cNvPr id="4" name="Rectangle 3"/>
          <p:cNvSpPr/>
          <p:nvPr/>
        </p:nvSpPr>
        <p:spPr>
          <a:xfrm>
            <a:off x="1602982" y="912297"/>
            <a:ext cx="3216714" cy="584775"/>
          </a:xfrm>
          <a:prstGeom prst="rect">
            <a:avLst/>
          </a:prstGeom>
        </p:spPr>
        <p:txBody>
          <a:bodyPr wrap="none">
            <a:spAutoFit/>
          </a:bodyPr>
          <a:lstStyle/>
          <a:p>
            <a:r>
              <a:rPr lang="en-IN" sz="3200" b="1" dirty="0"/>
              <a:t>Questions if any…</a:t>
            </a:r>
            <a:endParaRPr lang="en-IN" sz="3200" b="1" dirty="0"/>
          </a:p>
        </p:txBody>
      </p:sp>
      <p:pic>
        <p:nvPicPr>
          <p:cNvPr id="5" name="Google Shape;56;p13"/>
          <p:cNvPicPr preferRelativeResize="0"/>
          <p:nvPr/>
        </p:nvPicPr>
        <p:blipFill>
          <a:blip r:embed="rId3">
            <a:alphaModFix/>
          </a:blip>
          <a:stretch>
            <a:fillRect/>
          </a:stretch>
        </p:blipFill>
        <p:spPr>
          <a:xfrm>
            <a:off x="9118806" y="-5456"/>
            <a:ext cx="2977402" cy="606225"/>
          </a:xfrm>
          <a:prstGeom prst="rect">
            <a:avLst/>
          </a:prstGeom>
          <a:noFill/>
          <a:ln>
            <a:noFill/>
          </a:ln>
        </p:spPr>
      </p:pic>
    </p:spTree>
    <p:extLst>
      <p:ext uri="{BB962C8B-B14F-4D97-AF65-F5344CB8AC3E}">
        <p14:creationId xmlns:p14="http://schemas.microsoft.com/office/powerpoint/2010/main" val="3789539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12315"/>
          </a:xfrm>
        </p:spPr>
        <p:txBody>
          <a:bodyPr>
            <a:noAutofit/>
          </a:bodyPr>
          <a:lstStyle/>
          <a:p>
            <a:r>
              <a:rPr lang="en-IN" sz="3600" dirty="0" smtClean="0">
                <a:latin typeface="+mn-lt"/>
              </a:rPr>
              <a:t>Intro to supervised learning and Linear Regression – Topics</a:t>
            </a:r>
            <a:r>
              <a:rPr lang="en-IN" sz="3600" b="1" dirty="0" smtClean="0"/>
              <a:t/>
            </a:r>
            <a:br>
              <a:rPr lang="en-IN" sz="3600" b="1" dirty="0" smtClean="0"/>
            </a:br>
            <a:endParaRPr lang="en-IN" sz="3600" b="1" dirty="0"/>
          </a:p>
        </p:txBody>
      </p:sp>
      <p:sp>
        <p:nvSpPr>
          <p:cNvPr id="3" name="Content Placeholder 2"/>
          <p:cNvSpPr>
            <a:spLocks noGrp="1"/>
          </p:cNvSpPr>
          <p:nvPr>
            <p:ph idx="1"/>
          </p:nvPr>
        </p:nvSpPr>
        <p:spPr>
          <a:xfrm>
            <a:off x="838200" y="1972490"/>
            <a:ext cx="10515600" cy="4454435"/>
          </a:xfrm>
        </p:spPr>
        <p:txBody>
          <a:bodyPr>
            <a:normAutofit/>
          </a:bodyPr>
          <a:lstStyle/>
          <a:p>
            <a:pPr marL="0" indent="0">
              <a:buNone/>
            </a:pPr>
            <a:r>
              <a:rPr lang="en-IN" sz="2400" dirty="0" smtClean="0"/>
              <a:t>Machine Learning:</a:t>
            </a:r>
          </a:p>
          <a:p>
            <a:pPr>
              <a:buFont typeface="Wingdings" panose="05000000000000000000" pitchFamily="2" charset="2"/>
              <a:buChar char="Ø"/>
            </a:pPr>
            <a:r>
              <a:rPr lang="en-IN" sz="2000" dirty="0" smtClean="0"/>
              <a:t>Intro to machine learning, learning from data.</a:t>
            </a:r>
          </a:p>
          <a:p>
            <a:pPr>
              <a:buFont typeface="Wingdings" panose="05000000000000000000" pitchFamily="2" charset="2"/>
              <a:buChar char="Ø"/>
            </a:pPr>
            <a:r>
              <a:rPr lang="en-IN" sz="2000" dirty="0" smtClean="0"/>
              <a:t>Supervised and Unsupervised learning,</a:t>
            </a:r>
            <a:r>
              <a:rPr lang="en-IN" sz="2000" dirty="0" smtClean="0"/>
              <a:t> , train - test data.</a:t>
            </a:r>
          </a:p>
          <a:p>
            <a:pPr>
              <a:buFont typeface="Wingdings" panose="05000000000000000000" pitchFamily="2" charset="2"/>
              <a:buChar char="Ø"/>
            </a:pPr>
            <a:r>
              <a:rPr lang="en-IN" sz="2000" dirty="0" smtClean="0"/>
              <a:t>Overfitting and Under fitting</a:t>
            </a:r>
            <a:endParaRPr lang="en-IN" sz="2000" dirty="0" smtClean="0"/>
          </a:p>
          <a:p>
            <a:pPr>
              <a:buFont typeface="Wingdings" panose="05000000000000000000" pitchFamily="2" charset="2"/>
              <a:buChar char="Ø"/>
            </a:pPr>
            <a:endParaRPr lang="en-IN" sz="2000" dirty="0"/>
          </a:p>
          <a:p>
            <a:pPr marL="0" indent="0">
              <a:buNone/>
            </a:pPr>
            <a:r>
              <a:rPr lang="en-IN" sz="2400" dirty="0" smtClean="0"/>
              <a:t>Linear Regression:</a:t>
            </a:r>
          </a:p>
          <a:p>
            <a:pPr>
              <a:buFont typeface="Wingdings" panose="05000000000000000000" pitchFamily="2" charset="2"/>
              <a:buChar char="Ø"/>
            </a:pPr>
            <a:r>
              <a:rPr lang="en-IN" sz="2000" dirty="0" smtClean="0"/>
              <a:t>Linear relation between two variables, measures of association – correlation and covariance.</a:t>
            </a:r>
          </a:p>
          <a:p>
            <a:pPr>
              <a:buFont typeface="Wingdings" panose="05000000000000000000" pitchFamily="2" charset="2"/>
              <a:buChar char="Ø"/>
            </a:pPr>
            <a:r>
              <a:rPr lang="en-IN" sz="2000" dirty="0" smtClean="0"/>
              <a:t>A simple fit, best fit line – measure of a regression fit.</a:t>
            </a:r>
          </a:p>
          <a:p>
            <a:pPr>
              <a:buFont typeface="Wingdings" panose="05000000000000000000" pitchFamily="2" charset="2"/>
              <a:buChar char="Ø"/>
            </a:pPr>
            <a:r>
              <a:rPr lang="en-IN" sz="2000" dirty="0" smtClean="0"/>
              <a:t>Multiple regression</a:t>
            </a:r>
          </a:p>
          <a:p>
            <a:pPr>
              <a:buFont typeface="Wingdings" panose="05000000000000000000" pitchFamily="2" charset="2"/>
              <a:buChar char="Ø"/>
            </a:pPr>
            <a:r>
              <a:rPr lang="en-IN" sz="2000" dirty="0" smtClean="0"/>
              <a:t>R squared.</a:t>
            </a:r>
            <a:endParaRPr lang="en-IN" sz="2000" dirty="0"/>
          </a:p>
        </p:txBody>
      </p:sp>
      <p:pic>
        <p:nvPicPr>
          <p:cNvPr id="4" name="Google Shape;56;p13"/>
          <p:cNvPicPr preferRelativeResize="0"/>
          <p:nvPr/>
        </p:nvPicPr>
        <p:blipFill>
          <a:blip r:embed="rId2">
            <a:alphaModFix/>
          </a:blip>
          <a:stretch>
            <a:fillRect/>
          </a:stretch>
        </p:blipFill>
        <p:spPr>
          <a:xfrm>
            <a:off x="9214598" y="-5456"/>
            <a:ext cx="2977402" cy="606225"/>
          </a:xfrm>
          <a:prstGeom prst="rect">
            <a:avLst/>
          </a:prstGeom>
          <a:noFill/>
          <a:ln>
            <a:noFill/>
          </a:ln>
        </p:spPr>
      </p:pic>
    </p:spTree>
    <p:extLst>
      <p:ext uri="{BB962C8B-B14F-4D97-AF65-F5344CB8AC3E}">
        <p14:creationId xmlns:p14="http://schemas.microsoft.com/office/powerpoint/2010/main" val="3620407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Machine Learning</a:t>
            </a:r>
            <a:endParaRPr lang="en-IN" sz="3600" b="1" dirty="0"/>
          </a:p>
        </p:txBody>
      </p:sp>
      <p:sp>
        <p:nvSpPr>
          <p:cNvPr id="3" name="Content Placeholder 2"/>
          <p:cNvSpPr>
            <a:spLocks noGrp="1"/>
          </p:cNvSpPr>
          <p:nvPr>
            <p:ph idx="1"/>
          </p:nvPr>
        </p:nvSpPr>
        <p:spPr>
          <a:xfrm>
            <a:off x="838200" y="1567543"/>
            <a:ext cx="10515600" cy="4609421"/>
          </a:xfrm>
        </p:spPr>
        <p:txBody>
          <a:bodyPr>
            <a:normAutofit/>
          </a:bodyPr>
          <a:lstStyle/>
          <a:p>
            <a:pPr>
              <a:buFont typeface="Wingdings" panose="05000000000000000000" pitchFamily="2" charset="2"/>
              <a:buChar char="Ø"/>
            </a:pPr>
            <a:r>
              <a:rPr lang="en-US" sz="2000" dirty="0" smtClean="0"/>
              <a:t>The ability of a computer to do some task without being explicitly programmed.</a:t>
            </a:r>
          </a:p>
          <a:p>
            <a:pPr>
              <a:buFont typeface="Wingdings" panose="05000000000000000000" pitchFamily="2" charset="2"/>
              <a:buChar char="Ø"/>
            </a:pPr>
            <a:r>
              <a:rPr lang="en-US" sz="2000" dirty="0" smtClean="0"/>
              <a:t>The </a:t>
            </a:r>
            <a:r>
              <a:rPr lang="en-US" sz="2000" dirty="0"/>
              <a:t>ability to do the tasks come from the underlying model which is the result of the learning </a:t>
            </a:r>
            <a:r>
              <a:rPr lang="en-US" sz="2000" dirty="0" smtClean="0"/>
              <a:t>process.</a:t>
            </a:r>
          </a:p>
          <a:p>
            <a:pPr>
              <a:buFont typeface="Wingdings" panose="05000000000000000000" pitchFamily="2" charset="2"/>
              <a:buChar char="Ø"/>
            </a:pPr>
            <a:r>
              <a:rPr lang="en-US" sz="2000" dirty="0" smtClean="0"/>
              <a:t>The </a:t>
            </a:r>
            <a:r>
              <a:rPr lang="en-US" sz="2000" dirty="0"/>
              <a:t>model is generated </a:t>
            </a:r>
            <a:r>
              <a:rPr lang="en-US" sz="2000" dirty="0" smtClean="0"/>
              <a:t>by learning from huge </a:t>
            </a:r>
            <a:r>
              <a:rPr lang="en-US" sz="2000" dirty="0"/>
              <a:t>volume of data, huge both in breadth and depth reflecting the real world </a:t>
            </a:r>
            <a:r>
              <a:rPr lang="en-US" sz="2000" dirty="0" smtClean="0"/>
              <a:t>in which </a:t>
            </a:r>
            <a:r>
              <a:rPr lang="en-US" sz="2000" dirty="0"/>
              <a:t>the processes are performed</a:t>
            </a:r>
            <a:r>
              <a:rPr lang="en-US" sz="2000" dirty="0" smtClean="0"/>
              <a:t>.</a:t>
            </a:r>
          </a:p>
          <a:p>
            <a:pPr>
              <a:buFont typeface="Wingdings" panose="05000000000000000000" pitchFamily="2" charset="2"/>
              <a:buChar char="Ø"/>
            </a:pPr>
            <a:endParaRPr lang="en-US" sz="2000" dirty="0"/>
          </a:p>
          <a:p>
            <a:pPr marL="0" indent="0">
              <a:buNone/>
            </a:pPr>
            <a:r>
              <a:rPr lang="en-US" sz="2600" dirty="0"/>
              <a:t>What machine learning algorithms do</a:t>
            </a:r>
            <a:r>
              <a:rPr lang="en-US" sz="2600" dirty="0" smtClean="0"/>
              <a:t>?</a:t>
            </a:r>
          </a:p>
          <a:p>
            <a:pPr marL="0" indent="0">
              <a:buNone/>
            </a:pPr>
            <a:endParaRPr lang="en-US" sz="1400" b="1" dirty="0"/>
          </a:p>
          <a:p>
            <a:pPr>
              <a:buFont typeface="Wingdings" panose="05000000000000000000" pitchFamily="2" charset="2"/>
              <a:buChar char="Ø"/>
            </a:pPr>
            <a:r>
              <a:rPr lang="en-US" sz="2000" dirty="0" smtClean="0"/>
              <a:t>Search </a:t>
            </a:r>
            <a:r>
              <a:rPr lang="en-US" sz="2000" dirty="0"/>
              <a:t>through the data to look for patterns in form of trends, cycles, associations, etc</a:t>
            </a:r>
            <a:r>
              <a:rPr lang="en-US" sz="2000" dirty="0" smtClean="0"/>
              <a:t>.</a:t>
            </a:r>
          </a:p>
          <a:p>
            <a:pPr>
              <a:buFont typeface="Wingdings" panose="05000000000000000000" pitchFamily="2" charset="2"/>
              <a:buChar char="Ø"/>
            </a:pPr>
            <a:r>
              <a:rPr lang="en-US" sz="2000" dirty="0" smtClean="0"/>
              <a:t>Express these patterns as mathematical structures.</a:t>
            </a:r>
            <a:endParaRPr lang="en-IN" sz="2000" dirty="0" smtClean="0"/>
          </a:p>
          <a:p>
            <a:pPr marL="0" indent="0">
              <a:buNone/>
            </a:pPr>
            <a:endParaRPr lang="en-US" sz="2400" dirty="0"/>
          </a:p>
        </p:txBody>
      </p:sp>
      <p:pic>
        <p:nvPicPr>
          <p:cNvPr id="4" name="Google Shape;56;p13"/>
          <p:cNvPicPr preferRelativeResize="0"/>
          <p:nvPr/>
        </p:nvPicPr>
        <p:blipFill>
          <a:blip r:embed="rId2">
            <a:alphaModFix/>
          </a:blip>
          <a:stretch>
            <a:fillRect/>
          </a:stretch>
        </p:blipFill>
        <p:spPr>
          <a:xfrm>
            <a:off x="9214598" y="-5456"/>
            <a:ext cx="2977402" cy="606225"/>
          </a:xfrm>
          <a:prstGeom prst="rect">
            <a:avLst/>
          </a:prstGeom>
          <a:noFill/>
          <a:ln>
            <a:noFill/>
          </a:ln>
        </p:spPr>
      </p:pic>
    </p:spTree>
    <p:extLst>
      <p:ext uri="{BB962C8B-B14F-4D97-AF65-F5344CB8AC3E}">
        <p14:creationId xmlns:p14="http://schemas.microsoft.com/office/powerpoint/2010/main" val="126088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9774"/>
          </a:xfrm>
        </p:spPr>
        <p:txBody>
          <a:bodyPr>
            <a:normAutofit/>
          </a:bodyPr>
          <a:lstStyle/>
          <a:p>
            <a:r>
              <a:rPr lang="en-IN" sz="3600" b="1" dirty="0" smtClean="0"/>
              <a:t>Machine Learning Contd.</a:t>
            </a:r>
            <a:endParaRPr lang="en-IN" sz="3600" b="1" dirty="0"/>
          </a:p>
        </p:txBody>
      </p:sp>
      <p:pic>
        <p:nvPicPr>
          <p:cNvPr id="4" name="Google Shape;56;p13"/>
          <p:cNvPicPr preferRelativeResize="0"/>
          <p:nvPr/>
        </p:nvPicPr>
        <p:blipFill>
          <a:blip r:embed="rId2">
            <a:alphaModFix/>
          </a:blip>
          <a:stretch>
            <a:fillRect/>
          </a:stretch>
        </p:blipFill>
        <p:spPr>
          <a:xfrm>
            <a:off x="9118806" y="-5456"/>
            <a:ext cx="2977402" cy="606225"/>
          </a:xfrm>
          <a:prstGeom prst="rect">
            <a:avLst/>
          </a:prstGeom>
          <a:noFill/>
          <a:ln>
            <a:noFill/>
          </a:ln>
        </p:spPr>
      </p:pic>
      <p:sp>
        <p:nvSpPr>
          <p:cNvPr id="6" name="Content Placeholder 5"/>
          <p:cNvSpPr>
            <a:spLocks noGrp="1"/>
          </p:cNvSpPr>
          <p:nvPr>
            <p:ph idx="1"/>
          </p:nvPr>
        </p:nvSpPr>
        <p:spPr>
          <a:xfrm>
            <a:off x="838200" y="1404900"/>
            <a:ext cx="10515600" cy="4772063"/>
          </a:xfrm>
        </p:spPr>
        <p:txBody>
          <a:bodyPr/>
          <a:lstStyle/>
          <a:p>
            <a:pPr marL="0" indent="0">
              <a:buNone/>
            </a:pPr>
            <a:r>
              <a:rPr lang="en-IN" sz="2000" dirty="0" smtClean="0"/>
              <a:t>A data point in a real world comprises of different attributes which identify it as an entity. Such data points come together to form a data set to be learned from in a mathematical space.</a:t>
            </a:r>
          </a:p>
          <a:p>
            <a:pPr marL="0" indent="0">
              <a:buNone/>
            </a:pPr>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111052"/>
            <a:ext cx="5172797" cy="291505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2802" y="3111052"/>
            <a:ext cx="5792008" cy="3486637"/>
          </a:xfrm>
          <a:prstGeom prst="rect">
            <a:avLst/>
          </a:prstGeom>
        </p:spPr>
      </p:pic>
    </p:spTree>
    <p:extLst>
      <p:ext uri="{BB962C8B-B14F-4D97-AF65-F5344CB8AC3E}">
        <p14:creationId xmlns:p14="http://schemas.microsoft.com/office/powerpoint/2010/main" val="358882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6200"/>
            <a:ext cx="10515600" cy="1084852"/>
          </a:xfrm>
        </p:spPr>
        <p:txBody>
          <a:bodyPr>
            <a:normAutofit/>
          </a:bodyPr>
          <a:lstStyle/>
          <a:p>
            <a:r>
              <a:rPr lang="en-IN" sz="3600" b="1" dirty="0" smtClean="0"/>
              <a:t>Supervised Machine Learning</a:t>
            </a:r>
            <a:br>
              <a:rPr lang="en-IN" sz="3600" b="1" dirty="0" smtClean="0"/>
            </a:br>
            <a:endParaRPr lang="en-IN" sz="3600" b="1" dirty="0"/>
          </a:p>
        </p:txBody>
      </p:sp>
      <p:sp>
        <p:nvSpPr>
          <p:cNvPr id="3" name="Content Placeholder 2"/>
          <p:cNvSpPr>
            <a:spLocks noGrp="1"/>
          </p:cNvSpPr>
          <p:nvPr>
            <p:ph idx="1"/>
          </p:nvPr>
        </p:nvSpPr>
        <p:spPr>
          <a:xfrm>
            <a:off x="838200" y="1789611"/>
            <a:ext cx="10515600" cy="4387352"/>
          </a:xfrm>
        </p:spPr>
        <p:txBody>
          <a:bodyPr>
            <a:normAutofit fontScale="92500" lnSpcReduction="20000"/>
          </a:bodyPr>
          <a:lstStyle/>
          <a:p>
            <a:pPr>
              <a:buFont typeface="Wingdings" panose="05000000000000000000" pitchFamily="2" charset="2"/>
              <a:buChar char="Ø"/>
            </a:pPr>
            <a:r>
              <a:rPr lang="en-US" sz="2000" dirty="0" smtClean="0"/>
              <a:t>Class </a:t>
            </a:r>
            <a:r>
              <a:rPr lang="en-US" sz="2000" dirty="0"/>
              <a:t>of machine learning that work on externally supplied instances in form </a:t>
            </a:r>
            <a:r>
              <a:rPr lang="en-US" sz="2000" dirty="0" smtClean="0"/>
              <a:t>of predictor </a:t>
            </a:r>
            <a:r>
              <a:rPr lang="en-US" sz="2000" dirty="0"/>
              <a:t>attributes and </a:t>
            </a:r>
            <a:r>
              <a:rPr lang="en-US" sz="2000" b="1" dirty="0"/>
              <a:t>associated target values</a:t>
            </a:r>
            <a:r>
              <a:rPr lang="en-US" sz="2000" dirty="0" smtClean="0"/>
              <a:t>.</a:t>
            </a:r>
          </a:p>
          <a:p>
            <a:pPr>
              <a:buFont typeface="Wingdings" panose="05000000000000000000" pitchFamily="2" charset="2"/>
              <a:buChar char="Ø"/>
            </a:pPr>
            <a:endParaRPr lang="en-US" sz="2000" dirty="0" smtClean="0"/>
          </a:p>
          <a:p>
            <a:pPr>
              <a:buFont typeface="Wingdings" panose="05000000000000000000" pitchFamily="2" charset="2"/>
              <a:buChar char="Ø"/>
            </a:pPr>
            <a:r>
              <a:rPr lang="en-US" sz="2000" dirty="0" smtClean="0"/>
              <a:t>The target values are the ‘correct answers’ for the predictor model which can either be a regression model or a classification model (classifying data into classes.)</a:t>
            </a:r>
          </a:p>
          <a:p>
            <a:pPr>
              <a:buFont typeface="Wingdings" panose="05000000000000000000" pitchFamily="2" charset="2"/>
              <a:buChar char="Ø"/>
            </a:pPr>
            <a:endParaRPr lang="en-US" sz="2000" dirty="0" smtClean="0"/>
          </a:p>
          <a:p>
            <a:pPr>
              <a:buFont typeface="Wingdings" panose="05000000000000000000" pitchFamily="2" charset="2"/>
              <a:buChar char="Ø"/>
            </a:pPr>
            <a:r>
              <a:rPr lang="en-US" sz="2000" dirty="0" smtClean="0"/>
              <a:t>The model learns from the training data using these ‘correct answers/target variables’ as reference variables.</a:t>
            </a:r>
          </a:p>
          <a:p>
            <a:pPr>
              <a:buFont typeface="Wingdings" panose="05000000000000000000" pitchFamily="2" charset="2"/>
              <a:buChar char="Ø"/>
            </a:pPr>
            <a:endParaRPr lang="en-US" sz="2000" dirty="0" smtClean="0"/>
          </a:p>
          <a:p>
            <a:pPr>
              <a:buFont typeface="Wingdings" panose="05000000000000000000" pitchFamily="2" charset="2"/>
              <a:buChar char="Ø"/>
            </a:pPr>
            <a:r>
              <a:rPr lang="en-US" sz="2000" dirty="0" smtClean="0"/>
              <a:t>The model thus generated is used to make predictions about data not seen by the model before.</a:t>
            </a:r>
          </a:p>
          <a:p>
            <a:pPr lvl="1">
              <a:buFont typeface="Wingdings" panose="05000000000000000000" pitchFamily="2" charset="2"/>
              <a:buChar char="Ø"/>
            </a:pPr>
            <a:r>
              <a:rPr lang="en-US" sz="1600" dirty="0" smtClean="0"/>
              <a:t>Ex1 : </a:t>
            </a:r>
            <a:r>
              <a:rPr lang="en-US" sz="1600" i="1" dirty="0" smtClean="0"/>
              <a:t>model to predict the resale value of a car based on its mileage, age, color etc.</a:t>
            </a:r>
          </a:p>
          <a:p>
            <a:pPr lvl="1">
              <a:buFont typeface="Wingdings" panose="05000000000000000000" pitchFamily="2" charset="2"/>
              <a:buChar char="Ø"/>
            </a:pPr>
            <a:r>
              <a:rPr lang="en-US" sz="1600" i="1" dirty="0" smtClean="0"/>
              <a:t>Ex2 : model to determine the type of a tumor.	</a:t>
            </a:r>
          </a:p>
          <a:p>
            <a:pPr marL="457200" lvl="1" indent="0">
              <a:buNone/>
            </a:pPr>
            <a:endParaRPr lang="en-US" sz="1600" dirty="0" smtClean="0"/>
          </a:p>
          <a:p>
            <a:pPr>
              <a:buFont typeface="Wingdings" panose="05000000000000000000" pitchFamily="2" charset="2"/>
              <a:buChar char="Ø"/>
            </a:pPr>
            <a:r>
              <a:rPr lang="en-US" sz="2000" dirty="0" smtClean="0"/>
              <a:t>If the model does very well with the training data but fails with test data(unseen data), overfitting is said to have taken place. However, if the data does not capture the features of train data itself, we term it as under fitting.</a:t>
            </a:r>
            <a:endParaRPr lang="en-US" sz="2000" dirty="0" smtClean="0"/>
          </a:p>
          <a:p>
            <a:pPr lvl="1">
              <a:buFont typeface="Wingdings" panose="05000000000000000000" pitchFamily="2" charset="2"/>
              <a:buChar char="Ø"/>
            </a:pPr>
            <a:endParaRPr lang="en-US" sz="1600" i="1" dirty="0"/>
          </a:p>
          <a:p>
            <a:pPr lvl="1">
              <a:buFont typeface="Wingdings" panose="05000000000000000000" pitchFamily="2" charset="2"/>
              <a:buChar char="Ø"/>
            </a:pPr>
            <a:endParaRPr lang="en-US" sz="1600" i="1" dirty="0" smtClean="0"/>
          </a:p>
          <a:p>
            <a:pPr marL="457200" lvl="1" indent="0">
              <a:buNone/>
            </a:pPr>
            <a:endParaRPr lang="en-US" sz="1600" i="1" dirty="0" smtClean="0"/>
          </a:p>
          <a:p>
            <a:pPr marL="457200" lvl="1" indent="0">
              <a:buNone/>
            </a:pPr>
            <a:endParaRPr lang="en-US" sz="1600" i="1" dirty="0"/>
          </a:p>
          <a:p>
            <a:pPr marL="457200" lvl="1" indent="0">
              <a:buNone/>
            </a:pPr>
            <a:endParaRPr lang="en-US" sz="1600" i="1" dirty="0" smtClean="0"/>
          </a:p>
        </p:txBody>
      </p:sp>
      <p:pic>
        <p:nvPicPr>
          <p:cNvPr id="4" name="Google Shape;56;p13"/>
          <p:cNvPicPr preferRelativeResize="0"/>
          <p:nvPr/>
        </p:nvPicPr>
        <p:blipFill>
          <a:blip r:embed="rId2">
            <a:alphaModFix/>
          </a:blip>
          <a:stretch>
            <a:fillRect/>
          </a:stretch>
        </p:blipFill>
        <p:spPr>
          <a:xfrm>
            <a:off x="9118806" y="-5456"/>
            <a:ext cx="2977402" cy="606225"/>
          </a:xfrm>
          <a:prstGeom prst="rect">
            <a:avLst/>
          </a:prstGeom>
          <a:noFill/>
          <a:ln>
            <a:noFill/>
          </a:ln>
        </p:spPr>
      </p:pic>
    </p:spTree>
    <p:extLst>
      <p:ext uri="{BB962C8B-B14F-4D97-AF65-F5344CB8AC3E}">
        <p14:creationId xmlns:p14="http://schemas.microsoft.com/office/powerpoint/2010/main" val="1386376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mn-lt"/>
              </a:rPr>
              <a:t>Measures of Association</a:t>
            </a:r>
            <a:endParaRPr lang="en-IN" sz="3600" dirty="0">
              <a:latin typeface="+mn-lt"/>
            </a:endParaRPr>
          </a:p>
        </p:txBody>
      </p:sp>
      <p:sp>
        <p:nvSpPr>
          <p:cNvPr id="3" name="Content Placeholder 2"/>
          <p:cNvSpPr>
            <a:spLocks noGrp="1"/>
          </p:cNvSpPr>
          <p:nvPr>
            <p:ph idx="1"/>
          </p:nvPr>
        </p:nvSpPr>
        <p:spPr>
          <a:xfrm>
            <a:off x="838200" y="1502229"/>
            <a:ext cx="10515600" cy="5042262"/>
          </a:xfrm>
        </p:spPr>
        <p:txBody>
          <a:bodyPr/>
          <a:lstStyle/>
          <a:p>
            <a:pPr>
              <a:buFont typeface="Wingdings" panose="05000000000000000000" pitchFamily="2" charset="2"/>
              <a:buChar char="Ø"/>
            </a:pPr>
            <a:r>
              <a:rPr lang="en-IN" sz="2000" b="1" dirty="0" smtClean="0"/>
              <a:t>Covariance </a:t>
            </a:r>
          </a:p>
          <a:p>
            <a:pPr lvl="1">
              <a:buFont typeface="Wingdings" panose="05000000000000000000" pitchFamily="2" charset="2"/>
              <a:buChar char="Ø"/>
            </a:pPr>
            <a:r>
              <a:rPr lang="en-IN" sz="1600" dirty="0" smtClean="0"/>
              <a:t>Covariance is a measure of association between two variables. </a:t>
            </a:r>
          </a:p>
          <a:p>
            <a:pPr lvl="1">
              <a:buFont typeface="Wingdings" panose="05000000000000000000" pitchFamily="2" charset="2"/>
              <a:buChar char="Ø"/>
            </a:pPr>
            <a:r>
              <a:rPr lang="en-IN" sz="1600" dirty="0" smtClean="0"/>
              <a:t>It represents association in units of the two variables.</a:t>
            </a:r>
            <a:endParaRPr lang="en-IN" sz="2000" b="1" dirty="0" smtClean="0"/>
          </a:p>
          <a:p>
            <a:pPr>
              <a:buFont typeface="Wingdings" panose="05000000000000000000" pitchFamily="2" charset="2"/>
              <a:buChar char="Ø"/>
            </a:pPr>
            <a:r>
              <a:rPr lang="en-IN" sz="2000" b="1" dirty="0" smtClean="0"/>
              <a:t>Correlation</a:t>
            </a:r>
          </a:p>
          <a:p>
            <a:pPr lvl="1">
              <a:buFont typeface="Wingdings" panose="05000000000000000000" pitchFamily="2" charset="2"/>
              <a:buChar char="Ø"/>
            </a:pPr>
            <a:r>
              <a:rPr lang="en-IN" sz="1600" dirty="0" smtClean="0"/>
              <a:t>Correlation is also a measure of association between two variables.</a:t>
            </a:r>
          </a:p>
          <a:p>
            <a:pPr lvl="1">
              <a:buFont typeface="Wingdings" panose="05000000000000000000" pitchFamily="2" charset="2"/>
              <a:buChar char="Ø"/>
            </a:pPr>
            <a:r>
              <a:rPr lang="en-IN" sz="1600" dirty="0" smtClean="0"/>
              <a:t>Moreover, it is a dimensionless quantity and thus enables comparison beyond units</a:t>
            </a:r>
            <a:r>
              <a:rPr lang="en-IN" sz="1600" b="1" dirty="0" smtClean="0"/>
              <a:t>.</a:t>
            </a:r>
          </a:p>
          <a:p>
            <a:pPr lvl="1">
              <a:buFont typeface="Wingdings" panose="05000000000000000000" pitchFamily="2" charset="2"/>
              <a:buChar char="Ø"/>
            </a:pPr>
            <a:r>
              <a:rPr lang="en-IN" sz="1600" dirty="0" smtClean="0"/>
              <a:t>Coefficient of correlation is also known as </a:t>
            </a:r>
            <a:r>
              <a:rPr lang="en-IN" sz="1600" dirty="0"/>
              <a:t>P</a:t>
            </a:r>
            <a:r>
              <a:rPr lang="en-IN" sz="1600" dirty="0" smtClean="0"/>
              <a:t>earson’s coefficient</a:t>
            </a:r>
          </a:p>
          <a:p>
            <a:pPr marL="457200" lvl="1" indent="0">
              <a:buNone/>
            </a:pPr>
            <a:endParaRPr lang="en-IN" sz="1600" b="1" dirty="0" smtClean="0"/>
          </a:p>
          <a:p>
            <a:pPr lvl="1">
              <a:buFont typeface="Wingdings" panose="05000000000000000000" pitchFamily="2" charset="2"/>
              <a:buChar char="Ø"/>
            </a:pPr>
            <a:endParaRPr lang="en-IN" sz="1600" dirty="0"/>
          </a:p>
          <a:p>
            <a:pPr marL="457200" lvl="1" indent="0">
              <a:buNone/>
            </a:pPr>
            <a:endParaRPr lang="en-IN" sz="1200" dirty="0" smtClean="0"/>
          </a:p>
          <a:p>
            <a:pPr marL="457200" lvl="1" indent="0">
              <a:buNone/>
            </a:pPr>
            <a:endParaRPr lang="en-IN"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223" y="3778537"/>
            <a:ext cx="9757954" cy="2765953"/>
          </a:xfrm>
          <a:prstGeom prst="rect">
            <a:avLst/>
          </a:prstGeom>
        </p:spPr>
      </p:pic>
      <p:pic>
        <p:nvPicPr>
          <p:cNvPr id="5" name="Google Shape;56;p13"/>
          <p:cNvPicPr preferRelativeResize="0"/>
          <p:nvPr/>
        </p:nvPicPr>
        <p:blipFill>
          <a:blip r:embed="rId3">
            <a:alphaModFix/>
          </a:blip>
          <a:stretch>
            <a:fillRect/>
          </a:stretch>
        </p:blipFill>
        <p:spPr>
          <a:xfrm>
            <a:off x="9118806" y="-5456"/>
            <a:ext cx="2977402" cy="606225"/>
          </a:xfrm>
          <a:prstGeom prst="rect">
            <a:avLst/>
          </a:prstGeom>
          <a:noFill/>
          <a:ln>
            <a:noFill/>
          </a:ln>
        </p:spPr>
      </p:pic>
    </p:spTree>
    <p:extLst>
      <p:ext uri="{BB962C8B-B14F-4D97-AF65-F5344CB8AC3E}">
        <p14:creationId xmlns:p14="http://schemas.microsoft.com/office/powerpoint/2010/main" val="226831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mn-lt"/>
              </a:rPr>
              <a:t>Linear Regression</a:t>
            </a:r>
            <a:endParaRPr lang="en-IN" sz="3600" dirty="0">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t>The </a:t>
            </a:r>
            <a:r>
              <a:rPr lang="en-US" sz="2000" dirty="0"/>
              <a:t>term “Regression” generally refers to predicting a </a:t>
            </a:r>
            <a:r>
              <a:rPr lang="en-US" sz="2000" dirty="0" smtClean="0"/>
              <a:t>target value,</a:t>
            </a:r>
            <a:r>
              <a:rPr lang="en-US" sz="2000" dirty="0" smtClean="0"/>
              <a:t> which is generally a real number</a:t>
            </a:r>
            <a:r>
              <a:rPr lang="en-US" sz="2000" dirty="0" smtClean="0"/>
              <a:t>, for a data point based on its attributes.</a:t>
            </a:r>
          </a:p>
          <a:p>
            <a:pPr>
              <a:buFont typeface="Wingdings" panose="05000000000000000000" pitchFamily="2" charset="2"/>
              <a:buChar char="Ø"/>
            </a:pPr>
            <a:endParaRPr lang="en-US" sz="2000" dirty="0" smtClean="0"/>
          </a:p>
          <a:p>
            <a:pPr>
              <a:buFont typeface="Wingdings" panose="05000000000000000000" pitchFamily="2" charset="2"/>
              <a:buChar char="Ø"/>
            </a:pPr>
            <a:r>
              <a:rPr lang="en-US" sz="2000" dirty="0" smtClean="0"/>
              <a:t> The </a:t>
            </a:r>
            <a:r>
              <a:rPr lang="en-US" sz="2000" dirty="0"/>
              <a:t>term “linear” in linear regression refers to the fact that the method models </a:t>
            </a:r>
            <a:r>
              <a:rPr lang="en-US" sz="2000" dirty="0" smtClean="0"/>
              <a:t>data with </a:t>
            </a:r>
            <a:r>
              <a:rPr lang="en-US" sz="2000" dirty="0"/>
              <a:t>linear combination of the explanatory </a:t>
            </a:r>
            <a:r>
              <a:rPr lang="en-US" sz="2000" dirty="0" smtClean="0"/>
              <a:t>variables (attributes).</a:t>
            </a:r>
          </a:p>
          <a:p>
            <a:pPr>
              <a:buFont typeface="Wingdings" panose="05000000000000000000" pitchFamily="2" charset="2"/>
              <a:buChar char="Ø"/>
            </a:pPr>
            <a:endParaRPr lang="en-US" sz="2000" dirty="0" smtClean="0"/>
          </a:p>
          <a:p>
            <a:pPr>
              <a:buFont typeface="Wingdings" panose="05000000000000000000" pitchFamily="2" charset="2"/>
              <a:buChar char="Ø"/>
            </a:pPr>
            <a:r>
              <a:rPr lang="en-US" sz="2000" dirty="0" smtClean="0"/>
              <a:t>In case of linear regression with a single explanatory variable, the linear combination can be expressed as :</a:t>
            </a:r>
          </a:p>
          <a:p>
            <a:pPr lvl="1">
              <a:buFont typeface="Wingdings" panose="05000000000000000000" pitchFamily="2" charset="2"/>
              <a:buChar char="Ø"/>
            </a:pPr>
            <a:r>
              <a:rPr lang="en-US" sz="1600" dirty="0" smtClean="0"/>
              <a:t> response  = intercept + constant*explanatory variable</a:t>
            </a:r>
          </a:p>
          <a:p>
            <a:pPr lvl="1">
              <a:buFont typeface="Wingdings" panose="05000000000000000000" pitchFamily="2" charset="2"/>
              <a:buChar char="Ø"/>
            </a:pPr>
            <a:endParaRPr lang="en-US" sz="1600" dirty="0"/>
          </a:p>
          <a:p>
            <a:pPr lvl="2">
              <a:buFont typeface="Wingdings" panose="05000000000000000000" pitchFamily="2" charset="2"/>
              <a:buChar char="Ø"/>
            </a:pPr>
            <a:endParaRPr lang="en-US" sz="1200" dirty="0" smtClean="0"/>
          </a:p>
          <a:p>
            <a:pPr marL="914400" lvl="2" indent="0">
              <a:buNone/>
            </a:pPr>
            <a:endParaRPr lang="en-US" sz="1200" dirty="0" smtClean="0"/>
          </a:p>
          <a:p>
            <a:pPr marL="457200" lvl="1" indent="0">
              <a:buNone/>
            </a:pPr>
            <a:endParaRPr lang="en-US" sz="1600" dirty="0" smtClean="0"/>
          </a:p>
        </p:txBody>
      </p:sp>
      <p:pic>
        <p:nvPicPr>
          <p:cNvPr id="4" name="Google Shape;56;p13"/>
          <p:cNvPicPr preferRelativeResize="0"/>
          <p:nvPr/>
        </p:nvPicPr>
        <p:blipFill>
          <a:blip r:embed="rId2">
            <a:alphaModFix/>
          </a:blip>
          <a:stretch>
            <a:fillRect/>
          </a:stretch>
        </p:blipFill>
        <p:spPr>
          <a:xfrm>
            <a:off x="9118806" y="-5456"/>
            <a:ext cx="2977402" cy="606225"/>
          </a:xfrm>
          <a:prstGeom prst="rect">
            <a:avLst/>
          </a:prstGeom>
          <a:noFill/>
          <a:ln>
            <a:noFill/>
          </a:ln>
        </p:spPr>
      </p:pic>
    </p:spTree>
    <p:extLst>
      <p:ext uri="{BB962C8B-B14F-4D97-AF65-F5344CB8AC3E}">
        <p14:creationId xmlns:p14="http://schemas.microsoft.com/office/powerpoint/2010/main" val="588968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Best fit line</a:t>
            </a:r>
            <a:endParaRPr lang="en-IN" sz="3600"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sz="2000" dirty="0" smtClean="0"/>
              <a:t>Learning from the data, the model generates a line that fits the data.</a:t>
            </a:r>
          </a:p>
          <a:p>
            <a:pPr>
              <a:buFont typeface="Wingdings" panose="05000000000000000000" pitchFamily="2" charset="2"/>
              <a:buChar char="Ø"/>
            </a:pPr>
            <a:r>
              <a:rPr lang="en-IN" sz="2000" dirty="0" smtClean="0"/>
              <a:t>This line tries to explain the variance in the data.</a:t>
            </a:r>
          </a:p>
          <a:p>
            <a:pPr>
              <a:buFont typeface="Wingdings" panose="05000000000000000000" pitchFamily="2" charset="2"/>
              <a:buChar char="Ø"/>
            </a:pPr>
            <a:r>
              <a:rPr lang="en-IN" sz="2000" dirty="0" smtClean="0"/>
              <a:t>Our aim is to find a regression line that best fits the data.</a:t>
            </a:r>
          </a:p>
          <a:p>
            <a:pPr>
              <a:buFont typeface="Wingdings" panose="05000000000000000000" pitchFamily="2" charset="2"/>
              <a:buChar char="Ø"/>
            </a:pPr>
            <a:r>
              <a:rPr lang="en-IN" sz="2000" dirty="0" smtClean="0"/>
              <a:t>In the diagram below, we see the regression line. The red dots are the data points which constitute our data set.</a:t>
            </a:r>
          </a:p>
          <a:p>
            <a:pPr>
              <a:buFont typeface="Wingdings" panose="05000000000000000000" pitchFamily="2" charset="2"/>
              <a:buChar char="Ø"/>
            </a:pPr>
            <a:endParaRPr lang="en-IN" sz="2000" dirty="0" smtClean="0"/>
          </a:p>
          <a:p>
            <a:pPr>
              <a:buFont typeface="Wingdings" panose="05000000000000000000" pitchFamily="2" charset="2"/>
              <a:buChar char="Ø"/>
            </a:pPr>
            <a:endParaRPr lang="en-IN" sz="2000" dirty="0" smtClean="0"/>
          </a:p>
          <a:p>
            <a:pPr marL="0" indent="0">
              <a:buNone/>
            </a:pPr>
            <a:endParaRPr lang="en-IN" dirty="0"/>
          </a:p>
        </p:txBody>
      </p:sp>
      <p:pic>
        <p:nvPicPr>
          <p:cNvPr id="4" name="Google Shape;56;p13"/>
          <p:cNvPicPr preferRelativeResize="0"/>
          <p:nvPr/>
        </p:nvPicPr>
        <p:blipFill>
          <a:blip r:embed="rId2">
            <a:alphaModFix/>
          </a:blip>
          <a:stretch>
            <a:fillRect/>
          </a:stretch>
        </p:blipFill>
        <p:spPr>
          <a:xfrm>
            <a:off x="9118806" y="-5456"/>
            <a:ext cx="2977402" cy="606225"/>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899" y="4001294"/>
            <a:ext cx="4534533" cy="2610214"/>
          </a:xfrm>
          <a:prstGeom prst="rect">
            <a:avLst/>
          </a:prstGeom>
        </p:spPr>
      </p:pic>
    </p:spTree>
    <p:extLst>
      <p:ext uri="{BB962C8B-B14F-4D97-AF65-F5344CB8AC3E}">
        <p14:creationId xmlns:p14="http://schemas.microsoft.com/office/powerpoint/2010/main" val="2383676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Best Fit Line </a:t>
            </a:r>
            <a:r>
              <a:rPr lang="en-IN" sz="3600" b="1" dirty="0" err="1" smtClean="0"/>
              <a:t>Contd</a:t>
            </a:r>
            <a:endParaRPr lang="en-IN" sz="36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000" dirty="0" smtClean="0"/>
              <a:t>The picture shows the different measures of a fit. </a:t>
            </a:r>
            <a:endParaRPr lang="en-IN" sz="2000" dirty="0"/>
          </a:p>
        </p:txBody>
      </p:sp>
      <p:pic>
        <p:nvPicPr>
          <p:cNvPr id="4" name="Google Shape;56;p13"/>
          <p:cNvPicPr preferRelativeResize="0"/>
          <p:nvPr/>
        </p:nvPicPr>
        <p:blipFill>
          <a:blip r:embed="rId2">
            <a:alphaModFix/>
          </a:blip>
          <a:stretch>
            <a:fillRect/>
          </a:stretch>
        </p:blipFill>
        <p:spPr>
          <a:xfrm>
            <a:off x="9118806" y="-5456"/>
            <a:ext cx="2977402" cy="606225"/>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99747"/>
            <a:ext cx="6709015" cy="3877216"/>
          </a:xfrm>
          <a:prstGeom prst="rect">
            <a:avLst/>
          </a:prstGeom>
        </p:spPr>
      </p:pic>
      <p:sp>
        <p:nvSpPr>
          <p:cNvPr id="6" name="TextBox 5"/>
          <p:cNvSpPr txBox="1"/>
          <p:nvPr/>
        </p:nvSpPr>
        <p:spPr>
          <a:xfrm>
            <a:off x="7701644" y="1567543"/>
            <a:ext cx="4023360" cy="3970318"/>
          </a:xfrm>
          <a:prstGeom prst="rect">
            <a:avLst/>
          </a:prstGeom>
          <a:noFill/>
        </p:spPr>
        <p:txBody>
          <a:bodyPr wrap="square" rtlCol="0">
            <a:spAutoFit/>
          </a:bodyPr>
          <a:lstStyle/>
          <a:p>
            <a:endParaRPr lang="en-IN" dirty="0" smtClean="0"/>
          </a:p>
          <a:p>
            <a:r>
              <a:rPr lang="en-IN" b="1" dirty="0" smtClean="0"/>
              <a:t>R SQUARED VALUE</a:t>
            </a:r>
            <a:endParaRPr lang="en-IN" b="1" dirty="0"/>
          </a:p>
          <a:p>
            <a:endParaRPr lang="en-IN" dirty="0" smtClean="0"/>
          </a:p>
          <a:p>
            <a:pPr marL="285750" indent="-285750">
              <a:buFont typeface="Wingdings" panose="05000000000000000000" pitchFamily="2" charset="2"/>
              <a:buChar char="§"/>
            </a:pPr>
            <a:r>
              <a:rPr lang="en-IN" dirty="0" smtClean="0"/>
              <a:t>The r squared is considered a measure of goodness of a fit.</a:t>
            </a:r>
          </a:p>
          <a:p>
            <a:pPr marL="285750" indent="-285750">
              <a:buFont typeface="Wingdings" panose="05000000000000000000" pitchFamily="2" charset="2"/>
              <a:buChar char="§"/>
            </a:pPr>
            <a:endParaRPr lang="en-IN" dirty="0" smtClean="0"/>
          </a:p>
          <a:p>
            <a:pPr marL="285750" indent="-285750">
              <a:buFont typeface="Wingdings" panose="05000000000000000000" pitchFamily="2" charset="2"/>
              <a:buChar char="§"/>
            </a:pPr>
            <a:r>
              <a:rPr lang="en-IN" dirty="0" smtClean="0"/>
              <a:t>It is the portion of the variance in data that is covered by the model. This is given by -</a:t>
            </a:r>
          </a:p>
          <a:p>
            <a:endParaRPr lang="en-IN" i="1" dirty="0"/>
          </a:p>
          <a:p>
            <a:r>
              <a:rPr lang="en-IN" i="1" dirty="0" smtClean="0"/>
              <a:t>	R Squared = (SST-SSE)/SST</a:t>
            </a:r>
          </a:p>
          <a:p>
            <a:r>
              <a:rPr lang="en-IN" i="1" dirty="0"/>
              <a:t>	</a:t>
            </a:r>
            <a:r>
              <a:rPr lang="en-IN" i="1" dirty="0" smtClean="0"/>
              <a:t>	  = SSR/SST</a:t>
            </a:r>
          </a:p>
          <a:p>
            <a:endParaRPr lang="en-IN" dirty="0"/>
          </a:p>
          <a:p>
            <a:endParaRPr lang="en-IN" dirty="0"/>
          </a:p>
        </p:txBody>
      </p:sp>
    </p:spTree>
    <p:extLst>
      <p:ext uri="{BB962C8B-B14F-4D97-AF65-F5344CB8AC3E}">
        <p14:creationId xmlns:p14="http://schemas.microsoft.com/office/powerpoint/2010/main" val="68412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924</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Intro to supervised learning and Linear Regression – Topics </vt:lpstr>
      <vt:lpstr>Machine Learning</vt:lpstr>
      <vt:lpstr>Machine Learning Contd.</vt:lpstr>
      <vt:lpstr>Supervised Machine Learning </vt:lpstr>
      <vt:lpstr>Measures of Association</vt:lpstr>
      <vt:lpstr>Linear Regression</vt:lpstr>
      <vt:lpstr>Best fit line</vt:lpstr>
      <vt:lpstr>Best Fit Line Contd</vt:lpstr>
      <vt:lpstr>Multiple regression</vt:lpstr>
      <vt:lpstr>Pros and Cons of Linear Regression</vt:lpstr>
      <vt:lpstr>Case Study</vt:lpstr>
      <vt:lpstr>Case Study Contd.</vt:lpstr>
      <vt:lpstr>Case Study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17</cp:revision>
  <dcterms:created xsi:type="dcterms:W3CDTF">2019-08-06T11:06:38Z</dcterms:created>
  <dcterms:modified xsi:type="dcterms:W3CDTF">2019-08-06T14:52:06Z</dcterms:modified>
</cp:coreProperties>
</file>