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6" r:id="rId1"/>
    <p:sldMasterId id="2147483657" r:id="rId2"/>
    <p:sldMasterId id="2147483658" r:id="rId3"/>
  </p:sldMasterIdLst>
  <p:notesMasterIdLst>
    <p:notesMasterId r:id="rId25"/>
  </p:notesMasterIdLst>
  <p:sldIdLst>
    <p:sldId id="256" r:id="rId4"/>
    <p:sldId id="257" r:id="rId5"/>
    <p:sldId id="258" r:id="rId6"/>
    <p:sldId id="541" r:id="rId7"/>
    <p:sldId id="259" r:id="rId8"/>
    <p:sldId id="542" r:id="rId9"/>
    <p:sldId id="260" r:id="rId10"/>
    <p:sldId id="543" r:id="rId11"/>
    <p:sldId id="544" r:id="rId12"/>
    <p:sldId id="261" r:id="rId13"/>
    <p:sldId id="262" r:id="rId14"/>
    <p:sldId id="304" r:id="rId15"/>
    <p:sldId id="305" r:id="rId16"/>
    <p:sldId id="370" r:id="rId17"/>
    <p:sldId id="545" r:id="rId18"/>
    <p:sldId id="548" r:id="rId19"/>
    <p:sldId id="549" r:id="rId20"/>
    <p:sldId id="263" r:id="rId21"/>
    <p:sldId id="546" r:id="rId22"/>
    <p:sldId id="547" r:id="rId23"/>
    <p:sldId id="278" r:id="rId24"/>
  </p:sldIdLst>
  <p:sldSz cx="12192000" cy="6858000"/>
  <p:notesSz cx="6858000" cy="9144000"/>
  <p:embeddedFontLst>
    <p:embeddedFont>
      <p:font typeface="Corbel" panose="020B0503020204020204" pitchFamily="34" charset="0"/>
      <p:regular r:id="rId26"/>
      <p:bold r:id="rId27"/>
      <p:italic r:id="rId28"/>
      <p:boldItalic r:id="rId29"/>
    </p:embeddedFont>
    <p:embeddedFont>
      <p:font typeface="Candara" panose="020E0502030303020204" pitchFamily="34" charset="0"/>
      <p:regular r:id="rId30"/>
      <p:bold r:id="rId31"/>
      <p:italic r:id="rId32"/>
      <p:boldItalic r:id="rId33"/>
    </p:embeddedFont>
    <p:embeddedFont>
      <p:font typeface="Cambria Math" panose="02040503050406030204" pitchFamily="18" charset="0"/>
      <p:regular r:id="rId34"/>
    </p:embeddedFont>
    <p:embeddedFont>
      <p:font typeface="Calibri" panose="020F050202020403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60" y="654"/>
      </p:cViewPr>
      <p:guideLst>
        <p:guide orient="horz" pos="2160"/>
        <p:guide pos="3840"/>
      </p:guideLst>
    </p:cSldViewPr>
  </p:slideViewPr>
  <p:notesTextViewPr>
    <p:cViewPr>
      <p:scale>
        <a:sx n="1" d="1"/>
        <a:sy n="1" d="1"/>
      </p:scale>
      <p:origin x="0" y="0"/>
    </p:cViewPr>
  </p:notesTextViewPr>
  <p:sorterViewPr>
    <p:cViewPr>
      <p:scale>
        <a:sx n="100" d="100"/>
        <a:sy n="100" d="100"/>
      </p:scale>
      <p:origin x="0" y="-4104"/>
    </p:cViewPr>
  </p:sorter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1.fntdata"/><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6.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643BAC-F9E7-4F5B-8501-31309DE6DB8F}" type="doc">
      <dgm:prSet loTypeId="urn:microsoft.com/office/officeart/2005/8/layout/process1" loCatId="process" qsTypeId="urn:microsoft.com/office/officeart/2005/8/quickstyle/simple3" qsCatId="simple" csTypeId="urn:microsoft.com/office/officeart/2005/8/colors/colorful1" csCatId="colorful" phldr="1"/>
      <dgm:spPr/>
    </dgm:pt>
    <dgm:pt modelId="{0C2FBB9F-05BB-4EC0-84CC-F0A747EDBA55}">
      <dgm:prSet phldrT="[Text]"/>
      <dgm:spPr/>
      <dgm:t>
        <a:bodyPr/>
        <a:lstStyle/>
        <a:p>
          <a:r>
            <a:rPr lang="en-IN" dirty="0"/>
            <a:t>Churn rate – 8%</a:t>
          </a:r>
        </a:p>
      </dgm:t>
    </dgm:pt>
    <dgm:pt modelId="{453CD03E-6EA9-4170-8C20-A99C289210EA}" type="parTrans" cxnId="{D36E09D1-109D-4CC3-9643-C977F9540970}">
      <dgm:prSet/>
      <dgm:spPr/>
      <dgm:t>
        <a:bodyPr/>
        <a:lstStyle/>
        <a:p>
          <a:endParaRPr lang="en-IN"/>
        </a:p>
      </dgm:t>
    </dgm:pt>
    <dgm:pt modelId="{111165F4-694E-4F29-BA5A-628DD26C19B6}" type="sibTrans" cxnId="{D36E09D1-109D-4CC3-9643-C977F9540970}">
      <dgm:prSet/>
      <dgm:spPr/>
      <dgm:t>
        <a:bodyPr/>
        <a:lstStyle/>
        <a:p>
          <a:endParaRPr lang="en-IN"/>
        </a:p>
      </dgm:t>
    </dgm:pt>
    <dgm:pt modelId="{26BF4D8B-9C69-4AC5-BCE4-1B282B2DD511}">
      <dgm:prSet phldrT="[Text]"/>
      <dgm:spPr/>
      <dgm:t>
        <a:bodyPr/>
        <a:lstStyle/>
        <a:p>
          <a:r>
            <a:rPr lang="en-IN" dirty="0"/>
            <a:t>Model predicts that no one churns</a:t>
          </a:r>
        </a:p>
      </dgm:t>
    </dgm:pt>
    <dgm:pt modelId="{72B695E9-C93C-478B-9E71-7387D0A3DD7C}" type="parTrans" cxnId="{5B80A462-ABA9-4D62-B76A-AE7005E86A37}">
      <dgm:prSet/>
      <dgm:spPr/>
      <dgm:t>
        <a:bodyPr/>
        <a:lstStyle/>
        <a:p>
          <a:endParaRPr lang="en-IN"/>
        </a:p>
      </dgm:t>
    </dgm:pt>
    <dgm:pt modelId="{EB4571D4-800E-4F3B-9F09-86BFDEA0BC1A}" type="sibTrans" cxnId="{5B80A462-ABA9-4D62-B76A-AE7005E86A37}">
      <dgm:prSet/>
      <dgm:spPr/>
      <dgm:t>
        <a:bodyPr/>
        <a:lstStyle/>
        <a:p>
          <a:endParaRPr lang="en-IN"/>
        </a:p>
      </dgm:t>
    </dgm:pt>
    <dgm:pt modelId="{ADABCCA5-392C-4D6D-BC1E-858EC517549A}">
      <dgm:prSet phldrT="[Text]"/>
      <dgm:spPr/>
      <dgm:t>
        <a:bodyPr/>
        <a:lstStyle/>
        <a:p>
          <a:r>
            <a:rPr lang="en-IN" dirty="0"/>
            <a:t>Accuracy – 92%</a:t>
          </a:r>
        </a:p>
      </dgm:t>
    </dgm:pt>
    <dgm:pt modelId="{E633556E-DCA2-4FBA-A2F2-916979696595}" type="parTrans" cxnId="{2E84D9F4-DC8C-45D8-B6B7-6C42DDF228C5}">
      <dgm:prSet/>
      <dgm:spPr/>
      <dgm:t>
        <a:bodyPr/>
        <a:lstStyle/>
        <a:p>
          <a:endParaRPr lang="en-IN"/>
        </a:p>
      </dgm:t>
    </dgm:pt>
    <dgm:pt modelId="{E06AC5E3-DE70-47C3-92E6-D7766767147E}" type="sibTrans" cxnId="{2E84D9F4-DC8C-45D8-B6B7-6C42DDF228C5}">
      <dgm:prSet/>
      <dgm:spPr/>
      <dgm:t>
        <a:bodyPr/>
        <a:lstStyle/>
        <a:p>
          <a:endParaRPr lang="en-IN"/>
        </a:p>
      </dgm:t>
    </dgm:pt>
    <dgm:pt modelId="{D8A4F5AF-890A-4B44-846A-6A046CBB25F7}">
      <dgm:prSet phldrT="[Text]"/>
      <dgm:spPr/>
      <dgm:t>
        <a:bodyPr/>
        <a:lstStyle/>
        <a:p>
          <a:r>
            <a:rPr lang="en-IN" dirty="0"/>
            <a:t># Total customers – 100</a:t>
          </a:r>
          <a:br>
            <a:rPr lang="en-IN" dirty="0"/>
          </a:br>
          <a:r>
            <a:rPr lang="en-IN" dirty="0"/>
            <a:t># of customers who churn - 8</a:t>
          </a:r>
        </a:p>
      </dgm:t>
    </dgm:pt>
    <dgm:pt modelId="{6D2386CD-6081-4357-8024-9856CCE46EC5}" type="parTrans" cxnId="{BCF47A13-3063-4256-9C02-87B1EED319A5}">
      <dgm:prSet/>
      <dgm:spPr/>
      <dgm:t>
        <a:bodyPr/>
        <a:lstStyle/>
        <a:p>
          <a:endParaRPr lang="en-IN"/>
        </a:p>
      </dgm:t>
    </dgm:pt>
    <dgm:pt modelId="{5A4F699B-F841-463A-B232-050BE2BAE5F0}" type="sibTrans" cxnId="{BCF47A13-3063-4256-9C02-87B1EED319A5}">
      <dgm:prSet/>
      <dgm:spPr/>
      <dgm:t>
        <a:bodyPr/>
        <a:lstStyle/>
        <a:p>
          <a:endParaRPr lang="en-IN"/>
        </a:p>
      </dgm:t>
    </dgm:pt>
    <dgm:pt modelId="{441482E9-5D38-47AB-888A-ABC981AFCDFA}">
      <dgm:prSet phldrT="[Text]"/>
      <dgm:spPr/>
      <dgm:t>
        <a:bodyPr/>
        <a:lstStyle/>
        <a:p>
          <a:r>
            <a:rPr lang="en-IN" dirty="0"/>
            <a:t>Misses out critical customers who churn</a:t>
          </a:r>
        </a:p>
      </dgm:t>
    </dgm:pt>
    <dgm:pt modelId="{F4336419-99BC-4D2B-B010-9B6174A9E164}" type="parTrans" cxnId="{A206C42A-9B8E-4DFA-8D90-70AAF559473A}">
      <dgm:prSet/>
      <dgm:spPr/>
      <dgm:t>
        <a:bodyPr/>
        <a:lstStyle/>
        <a:p>
          <a:endParaRPr lang="en-IN"/>
        </a:p>
      </dgm:t>
    </dgm:pt>
    <dgm:pt modelId="{89603B6A-94F7-4DC3-BF45-218E958C4FDD}" type="sibTrans" cxnId="{A206C42A-9B8E-4DFA-8D90-70AAF559473A}">
      <dgm:prSet/>
      <dgm:spPr/>
      <dgm:t>
        <a:bodyPr/>
        <a:lstStyle/>
        <a:p>
          <a:endParaRPr lang="en-IN"/>
        </a:p>
      </dgm:t>
    </dgm:pt>
    <dgm:pt modelId="{4BCE0746-0DC1-4B0D-9620-8AE6D798D372}" type="pres">
      <dgm:prSet presAssocID="{F3643BAC-F9E7-4F5B-8501-31309DE6DB8F}" presName="Name0" presStyleCnt="0">
        <dgm:presLayoutVars>
          <dgm:dir/>
          <dgm:resizeHandles val="exact"/>
        </dgm:presLayoutVars>
      </dgm:prSet>
      <dgm:spPr/>
    </dgm:pt>
    <dgm:pt modelId="{B3BD4E5C-62D9-4E79-9F9E-0EAF2FC3ECF1}" type="pres">
      <dgm:prSet presAssocID="{D8A4F5AF-890A-4B44-846A-6A046CBB25F7}" presName="node" presStyleLbl="node1" presStyleIdx="0" presStyleCnt="5">
        <dgm:presLayoutVars>
          <dgm:bulletEnabled val="1"/>
        </dgm:presLayoutVars>
      </dgm:prSet>
      <dgm:spPr/>
      <dgm:t>
        <a:bodyPr/>
        <a:lstStyle/>
        <a:p>
          <a:endParaRPr lang="en-US"/>
        </a:p>
      </dgm:t>
    </dgm:pt>
    <dgm:pt modelId="{BD64422B-FBA2-40B2-9967-9F08749D9433}" type="pres">
      <dgm:prSet presAssocID="{5A4F699B-F841-463A-B232-050BE2BAE5F0}" presName="sibTrans" presStyleLbl="sibTrans2D1" presStyleIdx="0" presStyleCnt="4"/>
      <dgm:spPr/>
      <dgm:t>
        <a:bodyPr/>
        <a:lstStyle/>
        <a:p>
          <a:endParaRPr lang="en-US"/>
        </a:p>
      </dgm:t>
    </dgm:pt>
    <dgm:pt modelId="{E0ECDD6A-F787-4EA4-9969-9BF6B9A20597}" type="pres">
      <dgm:prSet presAssocID="{5A4F699B-F841-463A-B232-050BE2BAE5F0}" presName="connectorText" presStyleLbl="sibTrans2D1" presStyleIdx="0" presStyleCnt="4"/>
      <dgm:spPr/>
      <dgm:t>
        <a:bodyPr/>
        <a:lstStyle/>
        <a:p>
          <a:endParaRPr lang="en-US"/>
        </a:p>
      </dgm:t>
    </dgm:pt>
    <dgm:pt modelId="{CD307272-CE15-4705-9B8D-4501C50D3080}" type="pres">
      <dgm:prSet presAssocID="{0C2FBB9F-05BB-4EC0-84CC-F0A747EDBA55}" presName="node" presStyleLbl="node1" presStyleIdx="1" presStyleCnt="5">
        <dgm:presLayoutVars>
          <dgm:bulletEnabled val="1"/>
        </dgm:presLayoutVars>
      </dgm:prSet>
      <dgm:spPr/>
      <dgm:t>
        <a:bodyPr/>
        <a:lstStyle/>
        <a:p>
          <a:endParaRPr lang="en-US"/>
        </a:p>
      </dgm:t>
    </dgm:pt>
    <dgm:pt modelId="{9BC4FBF0-1381-4735-948B-8B8F238A1313}" type="pres">
      <dgm:prSet presAssocID="{111165F4-694E-4F29-BA5A-628DD26C19B6}" presName="sibTrans" presStyleLbl="sibTrans2D1" presStyleIdx="1" presStyleCnt="4"/>
      <dgm:spPr/>
      <dgm:t>
        <a:bodyPr/>
        <a:lstStyle/>
        <a:p>
          <a:endParaRPr lang="en-US"/>
        </a:p>
      </dgm:t>
    </dgm:pt>
    <dgm:pt modelId="{8DDF597A-98C9-45FC-BFF4-4145BB22D9EB}" type="pres">
      <dgm:prSet presAssocID="{111165F4-694E-4F29-BA5A-628DD26C19B6}" presName="connectorText" presStyleLbl="sibTrans2D1" presStyleIdx="1" presStyleCnt="4"/>
      <dgm:spPr/>
      <dgm:t>
        <a:bodyPr/>
        <a:lstStyle/>
        <a:p>
          <a:endParaRPr lang="en-US"/>
        </a:p>
      </dgm:t>
    </dgm:pt>
    <dgm:pt modelId="{5338E0FD-5ACB-4E99-95C1-1DB5C895782F}" type="pres">
      <dgm:prSet presAssocID="{26BF4D8B-9C69-4AC5-BCE4-1B282B2DD511}" presName="node" presStyleLbl="node1" presStyleIdx="2" presStyleCnt="5">
        <dgm:presLayoutVars>
          <dgm:bulletEnabled val="1"/>
        </dgm:presLayoutVars>
      </dgm:prSet>
      <dgm:spPr/>
      <dgm:t>
        <a:bodyPr/>
        <a:lstStyle/>
        <a:p>
          <a:endParaRPr lang="en-US"/>
        </a:p>
      </dgm:t>
    </dgm:pt>
    <dgm:pt modelId="{1DCE4C69-E429-4E00-83CF-BA46E5A4725D}" type="pres">
      <dgm:prSet presAssocID="{EB4571D4-800E-4F3B-9F09-86BFDEA0BC1A}" presName="sibTrans" presStyleLbl="sibTrans2D1" presStyleIdx="2" presStyleCnt="4"/>
      <dgm:spPr/>
      <dgm:t>
        <a:bodyPr/>
        <a:lstStyle/>
        <a:p>
          <a:endParaRPr lang="en-US"/>
        </a:p>
      </dgm:t>
    </dgm:pt>
    <dgm:pt modelId="{07DC84F7-DAD3-49F5-8727-9FA30A63C886}" type="pres">
      <dgm:prSet presAssocID="{EB4571D4-800E-4F3B-9F09-86BFDEA0BC1A}" presName="connectorText" presStyleLbl="sibTrans2D1" presStyleIdx="2" presStyleCnt="4"/>
      <dgm:spPr/>
      <dgm:t>
        <a:bodyPr/>
        <a:lstStyle/>
        <a:p>
          <a:endParaRPr lang="en-US"/>
        </a:p>
      </dgm:t>
    </dgm:pt>
    <dgm:pt modelId="{A154FA3C-C1DC-46AF-BEA0-D214884A7A96}" type="pres">
      <dgm:prSet presAssocID="{ADABCCA5-392C-4D6D-BC1E-858EC517549A}" presName="node" presStyleLbl="node1" presStyleIdx="3" presStyleCnt="5">
        <dgm:presLayoutVars>
          <dgm:bulletEnabled val="1"/>
        </dgm:presLayoutVars>
      </dgm:prSet>
      <dgm:spPr/>
      <dgm:t>
        <a:bodyPr/>
        <a:lstStyle/>
        <a:p>
          <a:endParaRPr lang="en-US"/>
        </a:p>
      </dgm:t>
    </dgm:pt>
    <dgm:pt modelId="{B56327F8-24B2-4D62-82AB-4120B2D0BEA0}" type="pres">
      <dgm:prSet presAssocID="{E06AC5E3-DE70-47C3-92E6-D7766767147E}" presName="sibTrans" presStyleLbl="sibTrans2D1" presStyleIdx="3" presStyleCnt="4"/>
      <dgm:spPr/>
      <dgm:t>
        <a:bodyPr/>
        <a:lstStyle/>
        <a:p>
          <a:endParaRPr lang="en-US"/>
        </a:p>
      </dgm:t>
    </dgm:pt>
    <dgm:pt modelId="{3AFE8B07-8200-49F0-A821-909B5B0D1EBF}" type="pres">
      <dgm:prSet presAssocID="{E06AC5E3-DE70-47C3-92E6-D7766767147E}" presName="connectorText" presStyleLbl="sibTrans2D1" presStyleIdx="3" presStyleCnt="4"/>
      <dgm:spPr/>
      <dgm:t>
        <a:bodyPr/>
        <a:lstStyle/>
        <a:p>
          <a:endParaRPr lang="en-US"/>
        </a:p>
      </dgm:t>
    </dgm:pt>
    <dgm:pt modelId="{8CB802E2-A70F-47D9-8257-2C67641FE685}" type="pres">
      <dgm:prSet presAssocID="{441482E9-5D38-47AB-888A-ABC981AFCDFA}" presName="node" presStyleLbl="node1" presStyleIdx="4" presStyleCnt="5">
        <dgm:presLayoutVars>
          <dgm:bulletEnabled val="1"/>
        </dgm:presLayoutVars>
      </dgm:prSet>
      <dgm:spPr/>
      <dgm:t>
        <a:bodyPr/>
        <a:lstStyle/>
        <a:p>
          <a:endParaRPr lang="en-US"/>
        </a:p>
      </dgm:t>
    </dgm:pt>
  </dgm:ptLst>
  <dgm:cxnLst>
    <dgm:cxn modelId="{FA3E7663-61D1-44A5-AB10-9DBEBE5B49C1}" type="presOf" srcId="{0C2FBB9F-05BB-4EC0-84CC-F0A747EDBA55}" destId="{CD307272-CE15-4705-9B8D-4501C50D3080}" srcOrd="0" destOrd="0" presId="urn:microsoft.com/office/officeart/2005/8/layout/process1"/>
    <dgm:cxn modelId="{E7BEDD72-B328-46BB-BFA8-D1319799A2BE}" type="presOf" srcId="{5A4F699B-F841-463A-B232-050BE2BAE5F0}" destId="{E0ECDD6A-F787-4EA4-9969-9BF6B9A20597}" srcOrd="1" destOrd="0" presId="urn:microsoft.com/office/officeart/2005/8/layout/process1"/>
    <dgm:cxn modelId="{F38804D0-F89E-46C1-9FE9-C7F31B6D170E}" type="presOf" srcId="{EB4571D4-800E-4F3B-9F09-86BFDEA0BC1A}" destId="{07DC84F7-DAD3-49F5-8727-9FA30A63C886}" srcOrd="1" destOrd="0" presId="urn:microsoft.com/office/officeart/2005/8/layout/process1"/>
    <dgm:cxn modelId="{4D887663-77F7-4ACD-B094-F5C2F7FA5D4F}" type="presOf" srcId="{E06AC5E3-DE70-47C3-92E6-D7766767147E}" destId="{B56327F8-24B2-4D62-82AB-4120B2D0BEA0}" srcOrd="0" destOrd="0" presId="urn:microsoft.com/office/officeart/2005/8/layout/process1"/>
    <dgm:cxn modelId="{8948EC55-CB30-4F6F-9238-68C786A12949}" type="presOf" srcId="{111165F4-694E-4F29-BA5A-628DD26C19B6}" destId="{9BC4FBF0-1381-4735-948B-8B8F238A1313}" srcOrd="0" destOrd="0" presId="urn:microsoft.com/office/officeart/2005/8/layout/process1"/>
    <dgm:cxn modelId="{6B02A419-9AED-413D-B8DE-8E5ED6B9FAD5}" type="presOf" srcId="{ADABCCA5-392C-4D6D-BC1E-858EC517549A}" destId="{A154FA3C-C1DC-46AF-BEA0-D214884A7A96}" srcOrd="0" destOrd="0" presId="urn:microsoft.com/office/officeart/2005/8/layout/process1"/>
    <dgm:cxn modelId="{E766790F-F5DE-41B9-8D20-226E9A51AA6A}" type="presOf" srcId="{5A4F699B-F841-463A-B232-050BE2BAE5F0}" destId="{BD64422B-FBA2-40B2-9967-9F08749D9433}" srcOrd="0" destOrd="0" presId="urn:microsoft.com/office/officeart/2005/8/layout/process1"/>
    <dgm:cxn modelId="{054A9330-DE7D-45BB-85C9-E0E632AE4653}" type="presOf" srcId="{441482E9-5D38-47AB-888A-ABC981AFCDFA}" destId="{8CB802E2-A70F-47D9-8257-2C67641FE685}" srcOrd="0" destOrd="0" presId="urn:microsoft.com/office/officeart/2005/8/layout/process1"/>
    <dgm:cxn modelId="{B1F01A03-5E9D-485C-A595-C9431F665FF2}" type="presOf" srcId="{E06AC5E3-DE70-47C3-92E6-D7766767147E}" destId="{3AFE8B07-8200-49F0-A821-909B5B0D1EBF}" srcOrd="1" destOrd="0" presId="urn:microsoft.com/office/officeart/2005/8/layout/process1"/>
    <dgm:cxn modelId="{A206C42A-9B8E-4DFA-8D90-70AAF559473A}" srcId="{F3643BAC-F9E7-4F5B-8501-31309DE6DB8F}" destId="{441482E9-5D38-47AB-888A-ABC981AFCDFA}" srcOrd="4" destOrd="0" parTransId="{F4336419-99BC-4D2B-B010-9B6174A9E164}" sibTransId="{89603B6A-94F7-4DC3-BF45-218E958C4FDD}"/>
    <dgm:cxn modelId="{2E84D9F4-DC8C-45D8-B6B7-6C42DDF228C5}" srcId="{F3643BAC-F9E7-4F5B-8501-31309DE6DB8F}" destId="{ADABCCA5-392C-4D6D-BC1E-858EC517549A}" srcOrd="3" destOrd="0" parTransId="{E633556E-DCA2-4FBA-A2F2-916979696595}" sibTransId="{E06AC5E3-DE70-47C3-92E6-D7766767147E}"/>
    <dgm:cxn modelId="{1B1CE9EF-5A60-40F2-912F-057C909EF577}" type="presOf" srcId="{F3643BAC-F9E7-4F5B-8501-31309DE6DB8F}" destId="{4BCE0746-0DC1-4B0D-9620-8AE6D798D372}" srcOrd="0" destOrd="0" presId="urn:microsoft.com/office/officeart/2005/8/layout/process1"/>
    <dgm:cxn modelId="{647CE32C-F182-4C60-9433-8B11A0C33358}" type="presOf" srcId="{26BF4D8B-9C69-4AC5-BCE4-1B282B2DD511}" destId="{5338E0FD-5ACB-4E99-95C1-1DB5C895782F}" srcOrd="0" destOrd="0" presId="urn:microsoft.com/office/officeart/2005/8/layout/process1"/>
    <dgm:cxn modelId="{D36E09D1-109D-4CC3-9643-C977F9540970}" srcId="{F3643BAC-F9E7-4F5B-8501-31309DE6DB8F}" destId="{0C2FBB9F-05BB-4EC0-84CC-F0A747EDBA55}" srcOrd="1" destOrd="0" parTransId="{453CD03E-6EA9-4170-8C20-A99C289210EA}" sibTransId="{111165F4-694E-4F29-BA5A-628DD26C19B6}"/>
    <dgm:cxn modelId="{BCF47A13-3063-4256-9C02-87B1EED319A5}" srcId="{F3643BAC-F9E7-4F5B-8501-31309DE6DB8F}" destId="{D8A4F5AF-890A-4B44-846A-6A046CBB25F7}" srcOrd="0" destOrd="0" parTransId="{6D2386CD-6081-4357-8024-9856CCE46EC5}" sibTransId="{5A4F699B-F841-463A-B232-050BE2BAE5F0}"/>
    <dgm:cxn modelId="{5B80A462-ABA9-4D62-B76A-AE7005E86A37}" srcId="{F3643BAC-F9E7-4F5B-8501-31309DE6DB8F}" destId="{26BF4D8B-9C69-4AC5-BCE4-1B282B2DD511}" srcOrd="2" destOrd="0" parTransId="{72B695E9-C93C-478B-9E71-7387D0A3DD7C}" sibTransId="{EB4571D4-800E-4F3B-9F09-86BFDEA0BC1A}"/>
    <dgm:cxn modelId="{02219E0E-6A91-473B-B6CA-C22B93294871}" type="presOf" srcId="{111165F4-694E-4F29-BA5A-628DD26C19B6}" destId="{8DDF597A-98C9-45FC-BFF4-4145BB22D9EB}" srcOrd="1" destOrd="0" presId="urn:microsoft.com/office/officeart/2005/8/layout/process1"/>
    <dgm:cxn modelId="{07DA4C13-F1DA-4BF2-8A8D-E1823D960A04}" type="presOf" srcId="{EB4571D4-800E-4F3B-9F09-86BFDEA0BC1A}" destId="{1DCE4C69-E429-4E00-83CF-BA46E5A4725D}" srcOrd="0" destOrd="0" presId="urn:microsoft.com/office/officeart/2005/8/layout/process1"/>
    <dgm:cxn modelId="{F7E7BC33-59B0-427A-8D0D-69484E9DB97A}" type="presOf" srcId="{D8A4F5AF-890A-4B44-846A-6A046CBB25F7}" destId="{B3BD4E5C-62D9-4E79-9F9E-0EAF2FC3ECF1}" srcOrd="0" destOrd="0" presId="urn:microsoft.com/office/officeart/2005/8/layout/process1"/>
    <dgm:cxn modelId="{4FD0011C-76AF-4D47-9403-B22110C4E6EB}" type="presParOf" srcId="{4BCE0746-0DC1-4B0D-9620-8AE6D798D372}" destId="{B3BD4E5C-62D9-4E79-9F9E-0EAF2FC3ECF1}" srcOrd="0" destOrd="0" presId="urn:microsoft.com/office/officeart/2005/8/layout/process1"/>
    <dgm:cxn modelId="{ED6C94BE-1A85-4B99-8593-2D0D64B34AFD}" type="presParOf" srcId="{4BCE0746-0DC1-4B0D-9620-8AE6D798D372}" destId="{BD64422B-FBA2-40B2-9967-9F08749D9433}" srcOrd="1" destOrd="0" presId="urn:microsoft.com/office/officeart/2005/8/layout/process1"/>
    <dgm:cxn modelId="{BEFFFC4F-F6F5-4DAB-B808-E4C0D7D963A9}" type="presParOf" srcId="{BD64422B-FBA2-40B2-9967-9F08749D9433}" destId="{E0ECDD6A-F787-4EA4-9969-9BF6B9A20597}" srcOrd="0" destOrd="0" presId="urn:microsoft.com/office/officeart/2005/8/layout/process1"/>
    <dgm:cxn modelId="{1B5CDB1E-4BE3-4101-9425-60E01FA5794B}" type="presParOf" srcId="{4BCE0746-0DC1-4B0D-9620-8AE6D798D372}" destId="{CD307272-CE15-4705-9B8D-4501C50D3080}" srcOrd="2" destOrd="0" presId="urn:microsoft.com/office/officeart/2005/8/layout/process1"/>
    <dgm:cxn modelId="{91E10D9D-0B38-46CF-990B-47EF96AF90A6}" type="presParOf" srcId="{4BCE0746-0DC1-4B0D-9620-8AE6D798D372}" destId="{9BC4FBF0-1381-4735-948B-8B8F238A1313}" srcOrd="3" destOrd="0" presId="urn:microsoft.com/office/officeart/2005/8/layout/process1"/>
    <dgm:cxn modelId="{88CB87A2-2E09-4C60-95FE-ED1264822DF3}" type="presParOf" srcId="{9BC4FBF0-1381-4735-948B-8B8F238A1313}" destId="{8DDF597A-98C9-45FC-BFF4-4145BB22D9EB}" srcOrd="0" destOrd="0" presId="urn:microsoft.com/office/officeart/2005/8/layout/process1"/>
    <dgm:cxn modelId="{F076E404-1ADE-4E15-8BA8-84AA361438FC}" type="presParOf" srcId="{4BCE0746-0DC1-4B0D-9620-8AE6D798D372}" destId="{5338E0FD-5ACB-4E99-95C1-1DB5C895782F}" srcOrd="4" destOrd="0" presId="urn:microsoft.com/office/officeart/2005/8/layout/process1"/>
    <dgm:cxn modelId="{6B6B560B-A2FA-4581-92A3-68C9CBE1B3AF}" type="presParOf" srcId="{4BCE0746-0DC1-4B0D-9620-8AE6D798D372}" destId="{1DCE4C69-E429-4E00-83CF-BA46E5A4725D}" srcOrd="5" destOrd="0" presId="urn:microsoft.com/office/officeart/2005/8/layout/process1"/>
    <dgm:cxn modelId="{82EB24CC-06CF-4E75-8539-911B3E4B045A}" type="presParOf" srcId="{1DCE4C69-E429-4E00-83CF-BA46E5A4725D}" destId="{07DC84F7-DAD3-49F5-8727-9FA30A63C886}" srcOrd="0" destOrd="0" presId="urn:microsoft.com/office/officeart/2005/8/layout/process1"/>
    <dgm:cxn modelId="{F5EB79F2-37DA-4B8C-B065-417C84D648B2}" type="presParOf" srcId="{4BCE0746-0DC1-4B0D-9620-8AE6D798D372}" destId="{A154FA3C-C1DC-46AF-BEA0-D214884A7A96}" srcOrd="6" destOrd="0" presId="urn:microsoft.com/office/officeart/2005/8/layout/process1"/>
    <dgm:cxn modelId="{68E124D5-89F7-4739-A2F7-C3E92515DC97}" type="presParOf" srcId="{4BCE0746-0DC1-4B0D-9620-8AE6D798D372}" destId="{B56327F8-24B2-4D62-82AB-4120B2D0BEA0}" srcOrd="7" destOrd="0" presId="urn:microsoft.com/office/officeart/2005/8/layout/process1"/>
    <dgm:cxn modelId="{79223429-3C52-45B4-8489-50DFB697E193}" type="presParOf" srcId="{B56327F8-24B2-4D62-82AB-4120B2D0BEA0}" destId="{3AFE8B07-8200-49F0-A821-909B5B0D1EBF}" srcOrd="0" destOrd="0" presId="urn:microsoft.com/office/officeart/2005/8/layout/process1"/>
    <dgm:cxn modelId="{9EE1012D-3B07-4F56-A11E-EF90DAE83C4F}" type="presParOf" srcId="{4BCE0746-0DC1-4B0D-9620-8AE6D798D372}" destId="{8CB802E2-A70F-47D9-8257-2C67641FE685}"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BD4E5C-62D9-4E79-9F9E-0EAF2FC3ECF1}">
      <dsp:nvSpPr>
        <dsp:cNvPr id="0" name=""/>
        <dsp:cNvSpPr/>
      </dsp:nvSpPr>
      <dsp:spPr>
        <a:xfrm>
          <a:off x="5692" y="493046"/>
          <a:ext cx="1764729" cy="1406268"/>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a:t># Total customers – 100</a:t>
          </a:r>
          <a:br>
            <a:rPr lang="en-IN" sz="1800" kern="1200" dirty="0"/>
          </a:br>
          <a:r>
            <a:rPr lang="en-IN" sz="1800" kern="1200" dirty="0"/>
            <a:t># of customers who churn - 8</a:t>
          </a:r>
        </a:p>
      </dsp:txBody>
      <dsp:txXfrm>
        <a:off x="46880" y="534234"/>
        <a:ext cx="1682353" cy="1323892"/>
      </dsp:txXfrm>
    </dsp:sp>
    <dsp:sp modelId="{BD64422B-FBA2-40B2-9967-9F08749D9433}">
      <dsp:nvSpPr>
        <dsp:cNvPr id="0" name=""/>
        <dsp:cNvSpPr/>
      </dsp:nvSpPr>
      <dsp:spPr>
        <a:xfrm>
          <a:off x="1946895" y="977354"/>
          <a:ext cx="374122" cy="437652"/>
        </a:xfrm>
        <a:prstGeom prst="rightArrow">
          <a:avLst>
            <a:gd name="adj1" fmla="val 60000"/>
            <a:gd name="adj2" fmla="val 5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a:off x="1946895" y="1064884"/>
        <a:ext cx="261885" cy="262592"/>
      </dsp:txXfrm>
    </dsp:sp>
    <dsp:sp modelId="{CD307272-CE15-4705-9B8D-4501C50D3080}">
      <dsp:nvSpPr>
        <dsp:cNvPr id="0" name=""/>
        <dsp:cNvSpPr/>
      </dsp:nvSpPr>
      <dsp:spPr>
        <a:xfrm>
          <a:off x="2476313" y="493046"/>
          <a:ext cx="1764729" cy="1406268"/>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a:t>Churn rate – 8%</a:t>
          </a:r>
        </a:p>
      </dsp:txBody>
      <dsp:txXfrm>
        <a:off x="2517501" y="534234"/>
        <a:ext cx="1682353" cy="1323892"/>
      </dsp:txXfrm>
    </dsp:sp>
    <dsp:sp modelId="{9BC4FBF0-1381-4735-948B-8B8F238A1313}">
      <dsp:nvSpPr>
        <dsp:cNvPr id="0" name=""/>
        <dsp:cNvSpPr/>
      </dsp:nvSpPr>
      <dsp:spPr>
        <a:xfrm>
          <a:off x="4417516" y="977354"/>
          <a:ext cx="374122" cy="437652"/>
        </a:xfrm>
        <a:prstGeom prst="rightArrow">
          <a:avLst>
            <a:gd name="adj1" fmla="val 60000"/>
            <a:gd name="adj2" fmla="val 5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a:off x="4417516" y="1064884"/>
        <a:ext cx="261885" cy="262592"/>
      </dsp:txXfrm>
    </dsp:sp>
    <dsp:sp modelId="{5338E0FD-5ACB-4E99-95C1-1DB5C895782F}">
      <dsp:nvSpPr>
        <dsp:cNvPr id="0" name=""/>
        <dsp:cNvSpPr/>
      </dsp:nvSpPr>
      <dsp:spPr>
        <a:xfrm>
          <a:off x="4946935" y="493046"/>
          <a:ext cx="1764729" cy="1406268"/>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a:t>Model predicts that no one churns</a:t>
          </a:r>
        </a:p>
      </dsp:txBody>
      <dsp:txXfrm>
        <a:off x="4988123" y="534234"/>
        <a:ext cx="1682353" cy="1323892"/>
      </dsp:txXfrm>
    </dsp:sp>
    <dsp:sp modelId="{1DCE4C69-E429-4E00-83CF-BA46E5A4725D}">
      <dsp:nvSpPr>
        <dsp:cNvPr id="0" name=""/>
        <dsp:cNvSpPr/>
      </dsp:nvSpPr>
      <dsp:spPr>
        <a:xfrm>
          <a:off x="6888137" y="977354"/>
          <a:ext cx="374122" cy="437652"/>
        </a:xfrm>
        <a:prstGeom prst="rightArrow">
          <a:avLst>
            <a:gd name="adj1" fmla="val 60000"/>
            <a:gd name="adj2" fmla="val 5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a:off x="6888137" y="1064884"/>
        <a:ext cx="261885" cy="262592"/>
      </dsp:txXfrm>
    </dsp:sp>
    <dsp:sp modelId="{A154FA3C-C1DC-46AF-BEA0-D214884A7A96}">
      <dsp:nvSpPr>
        <dsp:cNvPr id="0" name=""/>
        <dsp:cNvSpPr/>
      </dsp:nvSpPr>
      <dsp:spPr>
        <a:xfrm>
          <a:off x="7417556" y="493046"/>
          <a:ext cx="1764729" cy="1406268"/>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a:t>Accuracy – 92%</a:t>
          </a:r>
        </a:p>
      </dsp:txBody>
      <dsp:txXfrm>
        <a:off x="7458744" y="534234"/>
        <a:ext cx="1682353" cy="1323892"/>
      </dsp:txXfrm>
    </dsp:sp>
    <dsp:sp modelId="{B56327F8-24B2-4D62-82AB-4120B2D0BEA0}">
      <dsp:nvSpPr>
        <dsp:cNvPr id="0" name=""/>
        <dsp:cNvSpPr/>
      </dsp:nvSpPr>
      <dsp:spPr>
        <a:xfrm>
          <a:off x="9358758" y="977354"/>
          <a:ext cx="374122" cy="437652"/>
        </a:xfrm>
        <a:prstGeom prst="rightArrow">
          <a:avLst>
            <a:gd name="adj1" fmla="val 60000"/>
            <a:gd name="adj2" fmla="val 5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a:off x="9358758" y="1064884"/>
        <a:ext cx="261885" cy="262592"/>
      </dsp:txXfrm>
    </dsp:sp>
    <dsp:sp modelId="{8CB802E2-A70F-47D9-8257-2C67641FE685}">
      <dsp:nvSpPr>
        <dsp:cNvPr id="0" name=""/>
        <dsp:cNvSpPr/>
      </dsp:nvSpPr>
      <dsp:spPr>
        <a:xfrm>
          <a:off x="9888177" y="493046"/>
          <a:ext cx="1764729" cy="1406268"/>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a:t>Misses out critical customers who churn</a:t>
          </a:r>
        </a:p>
      </dsp:txBody>
      <dsp:txXfrm>
        <a:off x="9929365" y="534234"/>
        <a:ext cx="1682353" cy="13238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457a35924d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g457a3592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457a35924d_0_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457a35924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457a35924d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g457a35924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457a35924d_0_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g457a35924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457a35924d_0_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457a35924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457a35924d_0_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457a35924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2" name="Google Shape;24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20" name="Google Shape;20;p2"/>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lstStyle>
            <a:lvl1pPr marR="0" lvl="0" algn="ctr">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ndara"/>
                <a:ea typeface="Candara"/>
                <a:cs typeface="Candara"/>
                <a:sym typeface="Candara"/>
              </a:defRPr>
            </a:lvl1pPr>
            <a:lvl2pPr marR="0" lvl="1" algn="ctr">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ndara"/>
                <a:ea typeface="Candara"/>
                <a:cs typeface="Candara"/>
                <a:sym typeface="Candara"/>
              </a:defRPr>
            </a:lvl2pPr>
            <a:lvl3pPr marR="0" lvl="2" algn="ctr">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ndara"/>
                <a:ea typeface="Candara"/>
                <a:cs typeface="Candara"/>
                <a:sym typeface="Candara"/>
              </a:defRPr>
            </a:lvl3pPr>
            <a:lvl4pPr marR="0" lvl="3"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4pPr>
            <a:lvl5pPr marR="0" lvl="4"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2"/>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2"/>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rot="5400000">
            <a:off x="7285037" y="1828802"/>
            <a:ext cx="5851525" cy="2743200"/>
          </a:xfrm>
          <a:prstGeom prst="rect">
            <a:avLst/>
          </a:prstGeom>
          <a:noFill/>
          <a:ln>
            <a:noFill/>
          </a:ln>
        </p:spPr>
        <p:txBody>
          <a:bodyPr spcFirstLastPara="1" wrap="square" lIns="91425" tIns="45700" rIns="91425" bIns="45700" anchor="ctr" anchorCtr="0"/>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26" name="Google Shape;26;p3"/>
          <p:cNvSpPr txBox="1">
            <a:spLocks noGrp="1"/>
          </p:cNvSpPr>
          <p:nvPr>
            <p:ph type="body" idx="1"/>
          </p:nvPr>
        </p:nvSpPr>
        <p:spPr>
          <a:xfrm rot="5400000">
            <a:off x="1697037" y="-812799"/>
            <a:ext cx="5851525" cy="8026400"/>
          </a:xfrm>
          <a:prstGeom prst="rect">
            <a:avLst/>
          </a:prstGeom>
          <a:noFill/>
          <a:ln>
            <a:noFill/>
          </a:ln>
        </p:spPr>
        <p:txBody>
          <a:bodyPr spcFirstLastPara="1" wrap="square" lIns="91425" tIns="45700" rIns="91425" bIns="45700" anchor="t" anchorCtr="0"/>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3"/>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3"/>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32" name="Google Shape;32;p4"/>
          <p:cNvSpPr txBox="1">
            <a:spLocks noGrp="1"/>
          </p:cNvSpPr>
          <p:nvPr>
            <p:ph type="body" idx="1"/>
          </p:nvPr>
        </p:nvSpPr>
        <p:spPr>
          <a:xfrm rot="5400000">
            <a:off x="3833019" y="-1623219"/>
            <a:ext cx="4525962" cy="10972800"/>
          </a:xfrm>
          <a:prstGeom prst="rect">
            <a:avLst/>
          </a:prstGeom>
          <a:noFill/>
          <a:ln>
            <a:noFill/>
          </a:ln>
        </p:spPr>
        <p:txBody>
          <a:bodyPr spcFirstLastPara="1" wrap="square" lIns="91425" tIns="45700" rIns="91425" bIns="45700" anchor="t" anchorCtr="0"/>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3" name="Google Shape;33;p4"/>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4"/>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4"/>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lstStyle>
            <a:lvl1pPr marR="0" lvl="0" algn="l">
              <a:lnSpc>
                <a:spcPct val="100000"/>
              </a:lnSpc>
              <a:spcBef>
                <a:spcPts val="0"/>
              </a:spcBef>
              <a:spcAft>
                <a:spcPts val="0"/>
              </a:spcAft>
              <a:buSzPts val="1400"/>
              <a:buNone/>
              <a:defRPr sz="2000" b="1"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38" name="Google Shape;38;p5"/>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280"/>
              </a:spcBef>
              <a:spcAft>
                <a:spcPts val="0"/>
              </a:spcAft>
              <a:buClr>
                <a:schemeClr val="dk1"/>
              </a:buClr>
              <a:buSzPts val="1400"/>
              <a:buFont typeface="Arial"/>
              <a:buNone/>
              <a:defRPr sz="1400" b="0" i="0" u="none" strike="noStrike" cap="none">
                <a:solidFill>
                  <a:schemeClr val="dk1"/>
                </a:solidFill>
                <a:latin typeface="Candara"/>
                <a:ea typeface="Candara"/>
                <a:cs typeface="Candara"/>
                <a:sym typeface="Candara"/>
              </a:defRPr>
            </a:lvl1pPr>
            <a:lvl2pPr marL="914400" marR="0" lvl="1" indent="-228600" algn="l">
              <a:lnSpc>
                <a:spcPct val="100000"/>
              </a:lnSpc>
              <a:spcBef>
                <a:spcPts val="240"/>
              </a:spcBef>
              <a:spcAft>
                <a:spcPts val="0"/>
              </a:spcAft>
              <a:buClr>
                <a:schemeClr val="dk1"/>
              </a:buClr>
              <a:buSzPts val="1200"/>
              <a:buFont typeface="Arial"/>
              <a:buNone/>
              <a:defRPr sz="1200" b="0" i="0" u="none" strike="noStrike" cap="none">
                <a:solidFill>
                  <a:schemeClr val="dk1"/>
                </a:solidFill>
                <a:latin typeface="Candara"/>
                <a:ea typeface="Candara"/>
                <a:cs typeface="Candara"/>
                <a:sym typeface="Candara"/>
              </a:defRPr>
            </a:lvl2pPr>
            <a:lvl3pPr marL="1371600" marR="0" lvl="2" indent="-228600" algn="l">
              <a:lnSpc>
                <a:spcPct val="100000"/>
              </a:lnSpc>
              <a:spcBef>
                <a:spcPts val="200"/>
              </a:spcBef>
              <a:spcAft>
                <a:spcPts val="0"/>
              </a:spcAft>
              <a:buClr>
                <a:schemeClr val="dk1"/>
              </a:buClr>
              <a:buSzPts val="1000"/>
              <a:buFont typeface="Arial"/>
              <a:buNone/>
              <a:defRPr sz="1000" b="0" i="0" u="none" strike="noStrike" cap="none">
                <a:solidFill>
                  <a:schemeClr val="dk1"/>
                </a:solidFill>
                <a:latin typeface="Candara"/>
                <a:ea typeface="Candara"/>
                <a:cs typeface="Candara"/>
                <a:sym typeface="Candara"/>
              </a:defRPr>
            </a:lvl3pPr>
            <a:lvl4pPr marL="1828800" marR="0" lvl="3"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4pPr>
            <a:lvl5pPr marL="2286000" marR="0" lvl="4"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 name="Google Shape;40;p5"/>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5"/>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5"/>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45" name="Google Shape;45;p6"/>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9" name="Google Shape;49;p6"/>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6"/>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6"/>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8"/>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8"/>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8"/>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3"/>
        <p:cNvGrpSpPr/>
        <p:nvPr/>
      </p:nvGrpSpPr>
      <p:grpSpPr>
        <a:xfrm>
          <a:off x="0" y="0"/>
          <a:ext cx="0" cy="0"/>
          <a:chOff x="0" y="0"/>
          <a:chExt cx="0" cy="0"/>
        </a:xfrm>
      </p:grpSpPr>
      <p:sp>
        <p:nvSpPr>
          <p:cNvPr id="74" name="Google Shape;74;p10"/>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75" name="Google Shape;75;p10"/>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6" name="Google Shape;76;p10"/>
          <p:cNvSpPr txBox="1">
            <a:spLocks noGrp="1"/>
          </p:cNvSpPr>
          <p:nvPr>
            <p:ph type="ftr" idx="11"/>
          </p:nvPr>
        </p:nvSpPr>
        <p:spPr>
          <a:xfrm>
            <a:off x="4165600" y="6477000"/>
            <a:ext cx="3860700" cy="3651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0"/>
          <p:cNvSpPr txBox="1">
            <a:spLocks noGrp="1"/>
          </p:cNvSpPr>
          <p:nvPr>
            <p:ph type="sldNum" idx="12"/>
          </p:nvPr>
        </p:nvSpPr>
        <p:spPr>
          <a:xfrm>
            <a:off x="8737600" y="6477000"/>
            <a:ext cx="2844900" cy="3651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8"/>
        <p:cNvGrpSpPr/>
        <p:nvPr/>
      </p:nvGrpSpPr>
      <p:grpSpPr>
        <a:xfrm>
          <a:off x="0" y="0"/>
          <a:ext cx="0" cy="0"/>
          <a:chOff x="0" y="0"/>
          <a:chExt cx="0" cy="0"/>
        </a:xfrm>
      </p:grpSpPr>
      <p:sp>
        <p:nvSpPr>
          <p:cNvPr id="79" name="Google Shape;79;p11"/>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2000" b="1"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80" name="Google Shape;80;p11"/>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ndara"/>
                <a:ea typeface="Candara"/>
                <a:cs typeface="Candara"/>
                <a:sym typeface="Candara"/>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ndara"/>
                <a:ea typeface="Candara"/>
                <a:cs typeface="Candara"/>
                <a:sym typeface="Candara"/>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ndara"/>
                <a:ea typeface="Candara"/>
                <a:cs typeface="Candara"/>
                <a:sym typeface="Candara"/>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ndara"/>
                <a:ea typeface="Candara"/>
                <a:cs typeface="Candara"/>
                <a:sym typeface="Candara"/>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ndara"/>
                <a:ea typeface="Candara"/>
                <a:cs typeface="Candara"/>
                <a:sym typeface="Candara"/>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1" name="Google Shape;81;p11"/>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Candara"/>
                <a:ea typeface="Candara"/>
                <a:cs typeface="Candara"/>
                <a:sym typeface="Candara"/>
              </a:defRPr>
            </a:lvl1pPr>
            <a:lvl2pPr marL="914400" marR="0" lvl="1" indent="-228600" algn="l"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Candara"/>
                <a:ea typeface="Candara"/>
                <a:cs typeface="Candara"/>
                <a:sym typeface="Candara"/>
              </a:defRPr>
            </a:lvl2pPr>
            <a:lvl3pPr marL="1371600" marR="0" lvl="2" indent="-22860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Candara"/>
                <a:ea typeface="Candara"/>
                <a:cs typeface="Candara"/>
                <a:sym typeface="Candara"/>
              </a:defRPr>
            </a:lvl3pPr>
            <a:lvl4pPr marL="1828800" marR="0" lvl="3"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4pPr>
            <a:lvl5pPr marL="2286000" marR="0" lvl="4"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2" name="Google Shape;82;p11"/>
          <p:cNvSpPr txBox="1">
            <a:spLocks noGrp="1"/>
          </p:cNvSpPr>
          <p:nvPr>
            <p:ph type="dt" idx="10"/>
          </p:nvPr>
        </p:nvSpPr>
        <p:spPr>
          <a:xfrm>
            <a:off x="609600" y="6356350"/>
            <a:ext cx="2844900" cy="3651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1"/>
          <p:cNvSpPr txBox="1">
            <a:spLocks noGrp="1"/>
          </p:cNvSpPr>
          <p:nvPr>
            <p:ph type="ftr" idx="11"/>
          </p:nvPr>
        </p:nvSpPr>
        <p:spPr>
          <a:xfrm>
            <a:off x="4165600" y="6356350"/>
            <a:ext cx="3860700" cy="3651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p11"/>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a:p>
        </p:txBody>
      </p:sp>
      <p:sp>
        <p:nvSpPr>
          <p:cNvPr id="11" name="Google Shape;11;p1"/>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1"/>
          <p:cNvSpPr txBox="1"/>
          <p:nvPr/>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1"/>
          <p:cNvSpPr txBox="1"/>
          <p:nvPr/>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1" descr="E:\Brand &amp; all that\Greatlearning Logo\Greatlearning Logo.jpg"/>
          <p:cNvPicPr preferRelativeResize="0"/>
          <p:nvPr/>
        </p:nvPicPr>
        <p:blipFill rotWithShape="1">
          <a:blip r:embed="rId7">
            <a:alphaModFix/>
          </a:blip>
          <a:srcRect l="19363" t="19598" r="17929" b="71116"/>
          <a:stretch/>
        </p:blipFill>
        <p:spPr>
          <a:xfrm>
            <a:off x="8197850" y="317500"/>
            <a:ext cx="3598862" cy="5651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
        <p:cNvGrpSpPr/>
        <p:nvPr/>
      </p:nvGrpSpPr>
      <p:grpSpPr>
        <a:xfrm>
          <a:off x="0" y="0"/>
          <a:ext cx="0" cy="0"/>
          <a:chOff x="0" y="0"/>
          <a:chExt cx="0" cy="0"/>
        </a:xfrm>
      </p:grpSpPr>
      <p:sp>
        <p:nvSpPr>
          <p:cNvPr id="53" name="Google Shape;53;p7"/>
          <p:cNvSpPr txBox="1"/>
          <p:nvPr/>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 name="Google Shape;54;p7"/>
          <p:cNvSpPr txBox="1"/>
          <p:nvPr/>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55" name="Google Shape;55;p7" descr="E:\Brand &amp; all that\Greatlearning Logo\Greatlearning Logo.jpg"/>
          <p:cNvPicPr preferRelativeResize="0"/>
          <p:nvPr/>
        </p:nvPicPr>
        <p:blipFill rotWithShape="1">
          <a:blip r:embed="rId3">
            <a:alphaModFix/>
          </a:blip>
          <a:srcRect l="19363" t="19598" r="17929" b="71116"/>
          <a:stretch/>
        </p:blipFill>
        <p:spPr>
          <a:xfrm>
            <a:off x="8197850" y="317500"/>
            <a:ext cx="3598862" cy="565150"/>
          </a:xfrm>
          <a:prstGeom prst="rect">
            <a:avLst/>
          </a:prstGeom>
          <a:noFill/>
          <a:ln>
            <a:noFill/>
          </a:ln>
        </p:spPr>
      </p:pic>
      <p:sp>
        <p:nvSpPr>
          <p:cNvPr id="56" name="Google Shape;56;p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a:p>
        </p:txBody>
      </p:sp>
      <p:sp>
        <p:nvSpPr>
          <p:cNvPr id="57" name="Google Shape;57;p7"/>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8" name="Google Shape;58;p7"/>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7"/>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7"/>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5"/>
        <p:cNvGrpSpPr/>
        <p:nvPr/>
      </p:nvGrpSpPr>
      <p:grpSpPr>
        <a:xfrm>
          <a:off x="0" y="0"/>
          <a:ext cx="0" cy="0"/>
          <a:chOff x="0" y="0"/>
          <a:chExt cx="0" cy="0"/>
        </a:xfrm>
      </p:grpSpPr>
      <p:sp>
        <p:nvSpPr>
          <p:cNvPr id="66" name="Google Shape;66;p9"/>
          <p:cNvSpPr txBox="1"/>
          <p:nvPr/>
        </p:nvSpPr>
        <p:spPr>
          <a:xfrm>
            <a:off x="0" y="0"/>
            <a:ext cx="5079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9"/>
          <p:cNvSpPr txBox="1"/>
          <p:nvPr/>
        </p:nvSpPr>
        <p:spPr>
          <a:xfrm>
            <a:off x="0" y="685800"/>
            <a:ext cx="5079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68" name="Google Shape;68;p9" descr="E:\Brand &amp; all that\Greatlearning Logo\Greatlearning Logo.jpg"/>
          <p:cNvPicPr preferRelativeResize="0"/>
          <p:nvPr/>
        </p:nvPicPr>
        <p:blipFill rotWithShape="1">
          <a:blip r:embed="rId4">
            <a:alphaModFix/>
          </a:blip>
          <a:srcRect l="19364" t="19598" r="17928" b="71115"/>
          <a:stretch/>
        </p:blipFill>
        <p:spPr>
          <a:xfrm>
            <a:off x="8197850" y="317500"/>
            <a:ext cx="3598863" cy="565151"/>
          </a:xfrm>
          <a:prstGeom prst="rect">
            <a:avLst/>
          </a:prstGeom>
          <a:noFill/>
          <a:ln>
            <a:noFill/>
          </a:ln>
        </p:spPr>
      </p:pic>
      <p:sp>
        <p:nvSpPr>
          <p:cNvPr id="69" name="Google Shape;69;p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a:p>
        </p:txBody>
      </p:sp>
      <p:sp>
        <p:nvSpPr>
          <p:cNvPr id="70" name="Google Shape;70;p9"/>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1" name="Google Shape;71;p9"/>
          <p:cNvSpPr txBox="1">
            <a:spLocks noGrp="1"/>
          </p:cNvSpPr>
          <p:nvPr>
            <p:ph type="ftr" idx="11"/>
          </p:nvPr>
        </p:nvSpPr>
        <p:spPr>
          <a:xfrm>
            <a:off x="4165600" y="6477000"/>
            <a:ext cx="3860700" cy="3651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9"/>
          <p:cNvSpPr txBox="1">
            <a:spLocks noGrp="1"/>
          </p:cNvSpPr>
          <p:nvPr>
            <p:ph type="sldNum" idx="12"/>
          </p:nvPr>
        </p:nvSpPr>
        <p:spPr>
          <a:xfrm>
            <a:off x="8737600" y="6477000"/>
            <a:ext cx="2844900" cy="3651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90.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0.emf"/><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2"/>
          <p:cNvSpPr txBox="1">
            <a:spLocks noGrp="1"/>
          </p:cNvSpPr>
          <p:nvPr>
            <p:ph type="ctrTitle"/>
          </p:nvPr>
        </p:nvSpPr>
        <p:spPr>
          <a:xfrm>
            <a:off x="2438400" y="2797175"/>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None/>
            </a:pPr>
            <a:r>
              <a:rPr lang="en-IN" b="1" u="sng" dirty="0">
                <a:latin typeface="Times New Roman" panose="02020603050405020304" pitchFamily="18" charset="0"/>
                <a:cs typeface="Times New Roman" panose="02020603050405020304" pitchFamily="18" charset="0"/>
              </a:rPr>
              <a:t>Logistic </a:t>
            </a:r>
            <a:r>
              <a:rPr lang="en-IN" b="1" u="sng" dirty="0" smtClean="0">
                <a:latin typeface="Times New Roman" panose="02020603050405020304" pitchFamily="18" charset="0"/>
                <a:cs typeface="Times New Roman" panose="02020603050405020304" pitchFamily="18" charset="0"/>
              </a:rPr>
              <a:t>Regression</a:t>
            </a:r>
            <a:endParaRPr b="1" u="sng"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600" u="sng" dirty="0">
                <a:latin typeface="Times New Roman"/>
                <a:ea typeface="Times New Roman"/>
                <a:cs typeface="Times New Roman"/>
                <a:sym typeface="Times New Roman"/>
              </a:rPr>
              <a:t>Probability Examples</a:t>
            </a:r>
            <a:endParaRPr sz="3600" u="sng" dirty="0"/>
          </a:p>
        </p:txBody>
      </p:sp>
      <p:sp>
        <p:nvSpPr>
          <p:cNvPr id="124" name="Google Shape;124;p17"/>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400">
                <a:latin typeface="Times New Roman"/>
                <a:ea typeface="Times New Roman"/>
                <a:cs typeface="Times New Roman"/>
                <a:sym typeface="Times New Roman"/>
              </a:rPr>
              <a:t>Given the value of predictor (variable x), the model estimates the probability that the new data point belongs to a given class “A”. Probability values can range between 0 and 1. </a:t>
            </a:r>
            <a:endParaRPr/>
          </a:p>
          <a:p>
            <a:pPr marL="457200" marR="0" lvl="0" indent="-228600" algn="l" rtl="0">
              <a:lnSpc>
                <a:spcPct val="100000"/>
              </a:lnSpc>
              <a:spcBef>
                <a:spcPts val="640"/>
              </a:spcBef>
              <a:spcAft>
                <a:spcPts val="0"/>
              </a:spcAft>
              <a:buClr>
                <a:schemeClr val="dk1"/>
              </a:buClr>
              <a:buSzPts val="3200"/>
              <a:buFont typeface="Arial"/>
              <a:buNone/>
            </a:pPr>
            <a:endParaRPr sz="2400">
              <a:latin typeface="Times New Roman"/>
              <a:ea typeface="Times New Roman"/>
              <a:cs typeface="Times New Roman"/>
              <a:sym typeface="Times New Roman"/>
            </a:endParaRPr>
          </a:p>
          <a:p>
            <a:pPr marL="457200" marR="0" lvl="0" indent="-228600" algn="l" rtl="0">
              <a:lnSpc>
                <a:spcPct val="100000"/>
              </a:lnSpc>
              <a:spcBef>
                <a:spcPts val="640"/>
              </a:spcBef>
              <a:spcAft>
                <a:spcPts val="0"/>
              </a:spcAft>
              <a:buClr>
                <a:schemeClr val="dk1"/>
              </a:buClr>
              <a:buSzPts val="3200"/>
              <a:buFont typeface="Arial"/>
              <a:buNone/>
            </a:pPr>
            <a:endParaRPr sz="2400">
              <a:latin typeface="Times New Roman"/>
              <a:ea typeface="Times New Roman"/>
              <a:cs typeface="Times New Roman"/>
              <a:sym typeface="Times New Roman"/>
            </a:endParaRPr>
          </a:p>
        </p:txBody>
      </p:sp>
      <p:pic>
        <p:nvPicPr>
          <p:cNvPr id="125" name="Google Shape;125;p17"/>
          <p:cNvPicPr preferRelativeResize="0"/>
          <p:nvPr/>
        </p:nvPicPr>
        <p:blipFill rotWithShape="1">
          <a:blip r:embed="rId3">
            <a:alphaModFix/>
          </a:blip>
          <a:srcRect/>
          <a:stretch/>
        </p:blipFill>
        <p:spPr>
          <a:xfrm>
            <a:off x="1968758" y="3325722"/>
            <a:ext cx="7102464" cy="2330496"/>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600" u="sng" dirty="0">
                <a:latin typeface="Times New Roman"/>
                <a:ea typeface="Times New Roman"/>
                <a:cs typeface="Times New Roman"/>
                <a:sym typeface="Times New Roman"/>
              </a:rPr>
              <a:t>Confusion Matrix</a:t>
            </a:r>
            <a:endParaRPr sz="3600" u="sng" dirty="0">
              <a:latin typeface="Times New Roman"/>
              <a:ea typeface="Times New Roman"/>
              <a:cs typeface="Times New Roman"/>
              <a:sym typeface="Times New Roman"/>
            </a:endParaRPr>
          </a:p>
        </p:txBody>
      </p:sp>
      <p:sp>
        <p:nvSpPr>
          <p:cNvPr id="131" name="Google Shape;131;p18"/>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400">
                <a:latin typeface="Times New Roman"/>
                <a:ea typeface="Times New Roman"/>
                <a:cs typeface="Times New Roman"/>
                <a:sym typeface="Times New Roman"/>
              </a:rPr>
              <a:t>Well, it is a performance measurement for machine learning classification problem where output can be two or more classes. It is a table with 4 different combinations of predicted and actual values.</a:t>
            </a:r>
            <a:endParaRPr/>
          </a:p>
          <a:p>
            <a:pPr marL="25400" lvl="0" indent="0" algn="l" rtl="0">
              <a:lnSpc>
                <a:spcPct val="100000"/>
              </a:lnSpc>
              <a:spcBef>
                <a:spcPts val="640"/>
              </a:spcBef>
              <a:spcAft>
                <a:spcPts val="0"/>
              </a:spcAft>
              <a:buSzPts val="3200"/>
              <a:buNone/>
            </a:pPr>
            <a:endParaRPr sz="24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400">
              <a:latin typeface="Times New Roman"/>
              <a:ea typeface="Times New Roman"/>
              <a:cs typeface="Times New Roman"/>
              <a:sym typeface="Times New Roman"/>
            </a:endParaRPr>
          </a:p>
        </p:txBody>
      </p:sp>
      <p:pic>
        <p:nvPicPr>
          <p:cNvPr id="132" name="Google Shape;132;p18" descr="C:\Users\Stock_BGL\Desktop\1.png"/>
          <p:cNvPicPr preferRelativeResize="0"/>
          <p:nvPr/>
        </p:nvPicPr>
        <p:blipFill rotWithShape="1">
          <a:blip r:embed="rId3">
            <a:alphaModFix/>
          </a:blip>
          <a:srcRect/>
          <a:stretch/>
        </p:blipFill>
        <p:spPr>
          <a:xfrm>
            <a:off x="3537993" y="3296919"/>
            <a:ext cx="3829458" cy="2685869"/>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CB1F6-8F85-43A2-83CC-57AFDA4B1C8E}"/>
              </a:ext>
            </a:extLst>
          </p:cNvPr>
          <p:cNvSpPr>
            <a:spLocks noGrp="1"/>
          </p:cNvSpPr>
          <p:nvPr>
            <p:ph type="title"/>
          </p:nvPr>
        </p:nvSpPr>
        <p:spPr/>
        <p:txBody>
          <a:bodyPr>
            <a:normAutofit/>
          </a:bodyPr>
          <a:lstStyle/>
          <a:p>
            <a:r>
              <a:rPr lang="en-IN" sz="3600" u="sng" dirty="0">
                <a:latin typeface="Times New Roman" panose="02020603050405020304" pitchFamily="18" charset="0"/>
                <a:cs typeface="Times New Roman" panose="02020603050405020304" pitchFamily="18" charset="0"/>
              </a:rPr>
              <a:t>Confusion matrix</a:t>
            </a:r>
          </a:p>
        </p:txBody>
      </p:sp>
      <p:graphicFrame>
        <p:nvGraphicFramePr>
          <p:cNvPr id="7" name="Content Placeholder 6">
            <a:extLst>
              <a:ext uri="{FF2B5EF4-FFF2-40B4-BE49-F238E27FC236}">
                <a16:creationId xmlns:a16="http://schemas.microsoft.com/office/drawing/2014/main" id="{73C85859-C630-4649-AAEC-81EB1DFFD2F3}"/>
              </a:ext>
            </a:extLst>
          </p:cNvPr>
          <p:cNvGraphicFramePr>
            <a:graphicFrameLocks noGrp="1"/>
          </p:cNvGraphicFramePr>
          <p:nvPr>
            <p:ph idx="1"/>
            <p:extLst/>
          </p:nvPr>
        </p:nvGraphicFramePr>
        <p:xfrm>
          <a:off x="1796430" y="1435528"/>
          <a:ext cx="2467409" cy="3088640"/>
        </p:xfrm>
        <a:graphic>
          <a:graphicData uri="http://schemas.openxmlformats.org/drawingml/2006/table">
            <a:tbl>
              <a:tblPr>
                <a:tableStyleId>{5940675A-B579-460E-94D1-54222C63F5DA}</a:tableStyleId>
              </a:tblPr>
              <a:tblGrid>
                <a:gridCol w="462968">
                  <a:extLst>
                    <a:ext uri="{9D8B030D-6E8A-4147-A177-3AD203B41FA5}">
                      <a16:colId xmlns:a16="http://schemas.microsoft.com/office/drawing/2014/main" val="3927050299"/>
                    </a:ext>
                  </a:extLst>
                </a:gridCol>
                <a:gridCol w="442807">
                  <a:extLst>
                    <a:ext uri="{9D8B030D-6E8A-4147-A177-3AD203B41FA5}">
                      <a16:colId xmlns:a16="http://schemas.microsoft.com/office/drawing/2014/main" val="3956290648"/>
                    </a:ext>
                  </a:extLst>
                </a:gridCol>
                <a:gridCol w="780817">
                  <a:extLst>
                    <a:ext uri="{9D8B030D-6E8A-4147-A177-3AD203B41FA5}">
                      <a16:colId xmlns:a16="http://schemas.microsoft.com/office/drawing/2014/main" val="2221457942"/>
                    </a:ext>
                  </a:extLst>
                </a:gridCol>
                <a:gridCol w="780817">
                  <a:extLst>
                    <a:ext uri="{9D8B030D-6E8A-4147-A177-3AD203B41FA5}">
                      <a16:colId xmlns:a16="http://schemas.microsoft.com/office/drawing/2014/main" val="3914014423"/>
                    </a:ext>
                  </a:extLst>
                </a:gridCol>
              </a:tblGrid>
              <a:tr h="447040">
                <a:tc rowSpan="2" gridSpan="2">
                  <a:txBody>
                    <a:bodyPr/>
                    <a:lstStyle/>
                    <a:p>
                      <a:endParaRPr lang="en-IN" sz="2100" dirty="0"/>
                    </a:p>
                  </a:txBody>
                  <a:tcPr marL="121920" marR="121920" marT="60960" marB="6096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rowSpan="2" hMerge="1">
                  <a:txBody>
                    <a:bodyPr/>
                    <a:lstStyle/>
                    <a:p>
                      <a:endParaRPr lang="en-IN"/>
                    </a:p>
                  </a:txBody>
                  <a:tcPr/>
                </a:tc>
                <a:tc gridSpan="2">
                  <a:txBody>
                    <a:bodyPr/>
                    <a:lstStyle/>
                    <a:p>
                      <a:r>
                        <a:rPr lang="en-IN" sz="2100" b="1" dirty="0"/>
                        <a:t>Predicted</a:t>
                      </a:r>
                    </a:p>
                  </a:txBody>
                  <a:tcPr marL="121920" marR="121920" marT="60960" marB="6096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dirty="0"/>
                    </a:p>
                  </a:txBody>
                  <a:tcPr/>
                </a:tc>
                <a:extLst>
                  <a:ext uri="{0D108BD9-81ED-4DB2-BD59-A6C34878D82A}">
                    <a16:rowId xmlns:a16="http://schemas.microsoft.com/office/drawing/2014/main" val="3173204134"/>
                  </a:ext>
                </a:extLst>
              </a:tr>
              <a:tr h="447040">
                <a:tc gridSpan="2" vMerge="1">
                  <a:txBody>
                    <a:bodyPr/>
                    <a:lstStyle/>
                    <a:p>
                      <a:endParaRPr lang="en-IN" dirty="0"/>
                    </a:p>
                  </a:txBody>
                  <a:tcPr/>
                </a:tc>
                <a:tc hMerge="1" vMerge="1">
                  <a:txBody>
                    <a:bodyPr/>
                    <a:lstStyle/>
                    <a:p>
                      <a:endParaRPr lang="en-IN" dirty="0"/>
                    </a:p>
                  </a:txBody>
                  <a:tcPr/>
                </a:tc>
                <a:tc>
                  <a:txBody>
                    <a:bodyPr/>
                    <a:lstStyle/>
                    <a:p>
                      <a:pPr algn="ctr"/>
                      <a:r>
                        <a:rPr lang="en-IN" sz="2100" dirty="0"/>
                        <a:t>0</a:t>
                      </a:r>
                    </a:p>
                  </a:txBody>
                  <a:tcPr marL="121920" marR="121920" marT="60960" marB="6096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100" dirty="0"/>
                        <a:t>1</a:t>
                      </a:r>
                    </a:p>
                  </a:txBody>
                  <a:tcPr marL="121920" marR="121920" marT="60960" marB="6096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4336912"/>
                  </a:ext>
                </a:extLst>
              </a:tr>
              <a:tr h="884277">
                <a:tc rowSpan="2">
                  <a:txBody>
                    <a:bodyPr/>
                    <a:lstStyle/>
                    <a:p>
                      <a:pPr algn="ctr"/>
                      <a:r>
                        <a:rPr lang="en-IN" sz="2100" b="1" dirty="0"/>
                        <a:t>Observed</a:t>
                      </a:r>
                    </a:p>
                  </a:txBody>
                  <a:tcPr marL="121920" marR="121920" marT="60960" marB="60960" vert="vert27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100" dirty="0"/>
                        <a:t>0</a:t>
                      </a:r>
                    </a:p>
                  </a:txBody>
                  <a:tcPr marL="121920" marR="121920" marT="60960" marB="6096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3200" b="1" dirty="0"/>
                        <a:t>TN</a:t>
                      </a:r>
                    </a:p>
                  </a:txBody>
                  <a:tcPr marL="121920" marR="121920" marT="60960" marB="6096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IN" sz="3200" b="1" dirty="0"/>
                        <a:t>FP</a:t>
                      </a:r>
                    </a:p>
                  </a:txBody>
                  <a:tcPr marL="121920" marR="121920" marT="60960" marB="6096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99"/>
                    </a:solidFill>
                  </a:tcPr>
                </a:tc>
                <a:extLst>
                  <a:ext uri="{0D108BD9-81ED-4DB2-BD59-A6C34878D82A}">
                    <a16:rowId xmlns:a16="http://schemas.microsoft.com/office/drawing/2014/main" val="1274310133"/>
                  </a:ext>
                </a:extLst>
              </a:tr>
              <a:tr h="884277">
                <a:tc vMerge="1">
                  <a:txBody>
                    <a:bodyPr/>
                    <a:lstStyle/>
                    <a:p>
                      <a:endParaRPr lang="en-IN" dirty="0"/>
                    </a:p>
                  </a:txBody>
                  <a:tcPr/>
                </a:tc>
                <a:tc>
                  <a:txBody>
                    <a:bodyPr/>
                    <a:lstStyle/>
                    <a:p>
                      <a:r>
                        <a:rPr lang="en-IN" sz="2100" dirty="0"/>
                        <a:t>1</a:t>
                      </a:r>
                    </a:p>
                  </a:txBody>
                  <a:tcPr marL="121920" marR="121920" marT="60960" marB="6096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3200" b="1" dirty="0"/>
                        <a:t>FN</a:t>
                      </a:r>
                    </a:p>
                  </a:txBody>
                  <a:tcPr marL="121920" marR="121920" marT="60960" marB="6096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algn="ctr"/>
                      <a:r>
                        <a:rPr lang="en-IN" sz="3200" b="1" dirty="0"/>
                        <a:t>TP</a:t>
                      </a:r>
                    </a:p>
                  </a:txBody>
                  <a:tcPr marL="121920" marR="121920" marT="60960" marB="6096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4229231867"/>
                  </a:ext>
                </a:extLst>
              </a:tr>
            </a:tbl>
          </a:graphicData>
        </a:graphic>
      </p:graphicFrame>
      <p:sp>
        <p:nvSpPr>
          <p:cNvPr id="17" name="Callout: Up Arrow 16">
            <a:extLst>
              <a:ext uri="{FF2B5EF4-FFF2-40B4-BE49-F238E27FC236}">
                <a16:creationId xmlns:a16="http://schemas.microsoft.com/office/drawing/2014/main" id="{7927A519-9EA8-4801-9514-7F55D2E9CEED}"/>
              </a:ext>
            </a:extLst>
          </p:cNvPr>
          <p:cNvSpPr/>
          <p:nvPr/>
        </p:nvSpPr>
        <p:spPr>
          <a:xfrm>
            <a:off x="838200" y="4267634"/>
            <a:ext cx="4512000" cy="1154839"/>
          </a:xfrm>
          <a:prstGeom prst="upArrowCallout">
            <a:avLst>
              <a:gd name="adj1" fmla="val 64483"/>
              <a:gd name="adj2" fmla="val 46458"/>
              <a:gd name="adj3" fmla="val 17275"/>
              <a:gd name="adj4" fmla="val 70127"/>
            </a:avLst>
          </a:prstGeom>
        </p:spPr>
        <p:style>
          <a:lnRef idx="2">
            <a:schemeClr val="dk1"/>
          </a:lnRef>
          <a:fillRef idx="1">
            <a:schemeClr val="lt1"/>
          </a:fillRef>
          <a:effectRef idx="0">
            <a:schemeClr val="dk1"/>
          </a:effectRef>
          <a:fontRef idx="minor">
            <a:schemeClr val="dk1"/>
          </a:fontRef>
        </p:style>
        <p:txBody>
          <a:bodyPr wrap="square" lIns="144000" tIns="96000" rIns="144000" bIns="96000" anchor="ctr">
            <a:noAutofit/>
          </a:bodyPr>
          <a:lstStyle/>
          <a:p>
            <a:pPr algn="ctr"/>
            <a:r>
              <a:rPr lang="en-IN" sz="1733" i="1" dirty="0"/>
              <a:t>Employees </a:t>
            </a:r>
            <a:r>
              <a:rPr lang="en-IN" sz="1733" b="1" i="1" dirty="0"/>
              <a:t>who will actually attrite </a:t>
            </a:r>
            <a:r>
              <a:rPr lang="en-IN" sz="1733" i="1" dirty="0"/>
              <a:t>but predicted as </a:t>
            </a:r>
            <a:r>
              <a:rPr lang="en-IN" sz="1733" b="1" i="1" dirty="0"/>
              <a:t>will not attrite</a:t>
            </a:r>
          </a:p>
        </p:txBody>
      </p:sp>
      <p:sp>
        <p:nvSpPr>
          <p:cNvPr id="20" name="Arrow: Left 19">
            <a:extLst>
              <a:ext uri="{FF2B5EF4-FFF2-40B4-BE49-F238E27FC236}">
                <a16:creationId xmlns:a16="http://schemas.microsoft.com/office/drawing/2014/main" id="{865E79F5-2BBA-458B-B187-1B5FF8209E0D}"/>
              </a:ext>
            </a:extLst>
          </p:cNvPr>
          <p:cNvSpPr/>
          <p:nvPr/>
        </p:nvSpPr>
        <p:spPr>
          <a:xfrm>
            <a:off x="4412523" y="2184919"/>
            <a:ext cx="4512000" cy="1163853"/>
          </a:xfrm>
          <a:prstGeom prst="leftArrow">
            <a:avLst>
              <a:gd name="adj1" fmla="val 68773"/>
              <a:gd name="adj2" fmla="val 50000"/>
            </a:avLst>
          </a:prstGeom>
        </p:spPr>
        <p:style>
          <a:lnRef idx="2">
            <a:schemeClr val="dk1"/>
          </a:lnRef>
          <a:fillRef idx="1">
            <a:schemeClr val="lt1"/>
          </a:fillRef>
          <a:effectRef idx="0">
            <a:schemeClr val="dk1"/>
          </a:effectRef>
          <a:fontRef idx="minor">
            <a:schemeClr val="dk1"/>
          </a:fontRef>
        </p:style>
        <p:txBody>
          <a:bodyPr wrap="square" lIns="144000" tIns="96000" rIns="144000" bIns="96000" anchor="ctr">
            <a:noAutofit/>
          </a:bodyPr>
          <a:lstStyle/>
          <a:p>
            <a:pPr algn="ctr"/>
            <a:r>
              <a:rPr lang="en-IN" sz="1733" i="1" dirty="0">
                <a:latin typeface="+mj-lt"/>
              </a:rPr>
              <a:t>Employees who will actually not attrite but predicted as will attrite</a:t>
            </a:r>
          </a:p>
        </p:txBody>
      </p:sp>
    </p:spTree>
    <p:extLst>
      <p:ext uri="{BB962C8B-B14F-4D97-AF65-F5344CB8AC3E}">
        <p14:creationId xmlns:p14="http://schemas.microsoft.com/office/powerpoint/2010/main" val="1636637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right)">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CB1F6-8F85-43A2-83CC-57AFDA4B1C8E}"/>
              </a:ext>
            </a:extLst>
          </p:cNvPr>
          <p:cNvSpPr>
            <a:spLocks noGrp="1"/>
          </p:cNvSpPr>
          <p:nvPr>
            <p:ph type="title"/>
          </p:nvPr>
        </p:nvSpPr>
        <p:spPr/>
        <p:txBody>
          <a:bodyPr>
            <a:normAutofit/>
          </a:bodyPr>
          <a:lstStyle/>
          <a:p>
            <a:r>
              <a:rPr lang="en-IN" sz="3600" u="sng" dirty="0">
                <a:latin typeface="Times New Roman" panose="02020603050405020304" pitchFamily="18" charset="0"/>
                <a:cs typeface="Times New Roman" panose="02020603050405020304" pitchFamily="18" charset="0"/>
              </a:rPr>
              <a:t>Confusion Matrix</a:t>
            </a:r>
          </a:p>
        </p:txBody>
      </p:sp>
      <p:graphicFrame>
        <p:nvGraphicFramePr>
          <p:cNvPr id="7" name="Content Placeholder 6">
            <a:extLst>
              <a:ext uri="{FF2B5EF4-FFF2-40B4-BE49-F238E27FC236}">
                <a16:creationId xmlns:a16="http://schemas.microsoft.com/office/drawing/2014/main" id="{73C85859-C630-4649-AAEC-81EB1DFFD2F3}"/>
              </a:ext>
            </a:extLst>
          </p:cNvPr>
          <p:cNvGraphicFramePr>
            <a:graphicFrameLocks noGrp="1"/>
          </p:cNvGraphicFramePr>
          <p:nvPr>
            <p:ph idx="1"/>
          </p:nvPr>
        </p:nvGraphicFramePr>
        <p:xfrm>
          <a:off x="550744" y="1760660"/>
          <a:ext cx="2467410" cy="3088640"/>
        </p:xfrm>
        <a:graphic>
          <a:graphicData uri="http://schemas.openxmlformats.org/drawingml/2006/table">
            <a:tbl>
              <a:tblPr>
                <a:tableStyleId>{5940675A-B579-460E-94D1-54222C63F5DA}</a:tableStyleId>
              </a:tblPr>
              <a:tblGrid>
                <a:gridCol w="462968">
                  <a:extLst>
                    <a:ext uri="{9D8B030D-6E8A-4147-A177-3AD203B41FA5}">
                      <a16:colId xmlns:a16="http://schemas.microsoft.com/office/drawing/2014/main" val="3927050299"/>
                    </a:ext>
                  </a:extLst>
                </a:gridCol>
                <a:gridCol w="442807">
                  <a:extLst>
                    <a:ext uri="{9D8B030D-6E8A-4147-A177-3AD203B41FA5}">
                      <a16:colId xmlns:a16="http://schemas.microsoft.com/office/drawing/2014/main" val="3956290648"/>
                    </a:ext>
                  </a:extLst>
                </a:gridCol>
                <a:gridCol w="731704">
                  <a:extLst>
                    <a:ext uri="{9D8B030D-6E8A-4147-A177-3AD203B41FA5}">
                      <a16:colId xmlns:a16="http://schemas.microsoft.com/office/drawing/2014/main" val="2221457942"/>
                    </a:ext>
                  </a:extLst>
                </a:gridCol>
                <a:gridCol w="829931">
                  <a:extLst>
                    <a:ext uri="{9D8B030D-6E8A-4147-A177-3AD203B41FA5}">
                      <a16:colId xmlns:a16="http://schemas.microsoft.com/office/drawing/2014/main" val="3914014423"/>
                    </a:ext>
                  </a:extLst>
                </a:gridCol>
              </a:tblGrid>
              <a:tr h="447040">
                <a:tc rowSpan="2" gridSpan="2">
                  <a:txBody>
                    <a:bodyPr/>
                    <a:lstStyle/>
                    <a:p>
                      <a:endParaRPr lang="en-IN" sz="2100" dirty="0"/>
                    </a:p>
                  </a:txBody>
                  <a:tcPr marL="121920" marR="121920" marT="60960" marB="6096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rowSpan="2" hMerge="1">
                  <a:txBody>
                    <a:bodyPr/>
                    <a:lstStyle/>
                    <a:p>
                      <a:endParaRPr lang="en-IN"/>
                    </a:p>
                  </a:txBody>
                  <a:tcPr/>
                </a:tc>
                <a:tc gridSpan="2">
                  <a:txBody>
                    <a:bodyPr/>
                    <a:lstStyle/>
                    <a:p>
                      <a:r>
                        <a:rPr lang="en-IN" sz="2100" b="1" dirty="0"/>
                        <a:t>Predicted</a:t>
                      </a:r>
                    </a:p>
                  </a:txBody>
                  <a:tcPr marL="121920" marR="121920" marT="60960" marB="6096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dirty="0"/>
                    </a:p>
                  </a:txBody>
                  <a:tcPr/>
                </a:tc>
                <a:extLst>
                  <a:ext uri="{0D108BD9-81ED-4DB2-BD59-A6C34878D82A}">
                    <a16:rowId xmlns:a16="http://schemas.microsoft.com/office/drawing/2014/main" val="3173204134"/>
                  </a:ext>
                </a:extLst>
              </a:tr>
              <a:tr h="447040">
                <a:tc gridSpan="2" vMerge="1">
                  <a:txBody>
                    <a:bodyPr/>
                    <a:lstStyle/>
                    <a:p>
                      <a:endParaRPr lang="en-IN" dirty="0"/>
                    </a:p>
                  </a:txBody>
                  <a:tcPr/>
                </a:tc>
                <a:tc hMerge="1" vMerge="1">
                  <a:txBody>
                    <a:bodyPr/>
                    <a:lstStyle/>
                    <a:p>
                      <a:endParaRPr lang="en-IN" dirty="0"/>
                    </a:p>
                  </a:txBody>
                  <a:tcPr/>
                </a:tc>
                <a:tc>
                  <a:txBody>
                    <a:bodyPr/>
                    <a:lstStyle/>
                    <a:p>
                      <a:pPr algn="ctr"/>
                      <a:r>
                        <a:rPr lang="en-IN" sz="2100" dirty="0"/>
                        <a:t>0</a:t>
                      </a:r>
                    </a:p>
                  </a:txBody>
                  <a:tcPr marL="121920" marR="121920" marT="60960" marB="6096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100" dirty="0"/>
                        <a:t>1</a:t>
                      </a:r>
                    </a:p>
                  </a:txBody>
                  <a:tcPr marL="121920" marR="121920" marT="60960" marB="6096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4336912"/>
                  </a:ext>
                </a:extLst>
              </a:tr>
              <a:tr h="884277">
                <a:tc rowSpan="2">
                  <a:txBody>
                    <a:bodyPr/>
                    <a:lstStyle/>
                    <a:p>
                      <a:pPr algn="ctr"/>
                      <a:r>
                        <a:rPr lang="en-IN" sz="2100" b="1" dirty="0"/>
                        <a:t>Observed</a:t>
                      </a:r>
                    </a:p>
                  </a:txBody>
                  <a:tcPr marL="121920" marR="121920" marT="60960" marB="60960" vert="vert27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100" dirty="0"/>
                        <a:t>0</a:t>
                      </a:r>
                    </a:p>
                  </a:txBody>
                  <a:tcPr marL="121920" marR="121920" marT="60960" marB="6096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3200" b="1" dirty="0"/>
                        <a:t>TN</a:t>
                      </a:r>
                    </a:p>
                  </a:txBody>
                  <a:tcPr marL="121920" marR="121920" marT="60960" marB="6096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IN" sz="3200" b="1" dirty="0"/>
                        <a:t>FP</a:t>
                      </a:r>
                    </a:p>
                  </a:txBody>
                  <a:tcPr marL="121920" marR="121920" marT="60960" marB="6096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99"/>
                    </a:solidFill>
                  </a:tcPr>
                </a:tc>
                <a:extLst>
                  <a:ext uri="{0D108BD9-81ED-4DB2-BD59-A6C34878D82A}">
                    <a16:rowId xmlns:a16="http://schemas.microsoft.com/office/drawing/2014/main" val="1274310133"/>
                  </a:ext>
                </a:extLst>
              </a:tr>
              <a:tr h="884277">
                <a:tc vMerge="1">
                  <a:txBody>
                    <a:bodyPr/>
                    <a:lstStyle/>
                    <a:p>
                      <a:endParaRPr lang="en-IN" dirty="0"/>
                    </a:p>
                  </a:txBody>
                  <a:tcPr/>
                </a:tc>
                <a:tc>
                  <a:txBody>
                    <a:bodyPr/>
                    <a:lstStyle/>
                    <a:p>
                      <a:r>
                        <a:rPr lang="en-IN" sz="2100" dirty="0"/>
                        <a:t>1</a:t>
                      </a:r>
                    </a:p>
                  </a:txBody>
                  <a:tcPr marL="121920" marR="121920" marT="60960" marB="6096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3200" b="1" dirty="0"/>
                        <a:t>FN</a:t>
                      </a:r>
                    </a:p>
                  </a:txBody>
                  <a:tcPr marL="121920" marR="121920" marT="60960" marB="6096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algn="ctr"/>
                      <a:r>
                        <a:rPr lang="en-IN" sz="3200" b="1" dirty="0"/>
                        <a:t>TP</a:t>
                      </a:r>
                    </a:p>
                  </a:txBody>
                  <a:tcPr marL="121920" marR="121920" marT="60960" marB="6096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4229231867"/>
                  </a:ext>
                </a:extLst>
              </a:tr>
            </a:tbl>
          </a:graphicData>
        </a:graphic>
      </p:graphicFrame>
      <mc:AlternateContent xmlns:mc="http://schemas.openxmlformats.org/markup-compatibility/2006" xmlns:a14="http://schemas.microsoft.com/office/drawing/2010/main">
        <mc:Choice Requires="a14">
          <p:sp>
            <p:nvSpPr>
              <p:cNvPr id="10" name="Callout: Line 9">
                <a:extLst>
                  <a:ext uri="{FF2B5EF4-FFF2-40B4-BE49-F238E27FC236}">
                    <a16:creationId xmlns:a16="http://schemas.microsoft.com/office/drawing/2014/main" id="{6DBC5BCE-3D83-4549-8022-28A23BFE5915}"/>
                  </a:ext>
                </a:extLst>
              </p:cNvPr>
              <p:cNvSpPr/>
              <p:nvPr/>
            </p:nvSpPr>
            <p:spPr>
              <a:xfrm>
                <a:off x="3618879" y="4948018"/>
                <a:ext cx="4255121" cy="815288"/>
              </a:xfrm>
              <a:prstGeom prst="borderCallout1">
                <a:avLst>
                  <a:gd name="adj1" fmla="val 54180"/>
                  <a:gd name="adj2" fmla="val 106"/>
                  <a:gd name="adj3" fmla="val -76458"/>
                  <a:gd name="adj4" fmla="val -11561"/>
                </a:avLst>
              </a:prstGeom>
              <a:ln>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spcBef>
                    <a:spcPts val="800"/>
                  </a:spcBef>
                  <a:spcAft>
                    <a:spcPts val="800"/>
                  </a:spcAft>
                </a:pPr>
                <a14:m>
                  <m:oMathPara xmlns:m="http://schemas.openxmlformats.org/officeDocument/2006/math">
                    <m:oMathParaPr>
                      <m:jc m:val="centerGroup"/>
                    </m:oMathParaPr>
                    <m:oMath xmlns:m="http://schemas.openxmlformats.org/officeDocument/2006/math">
                      <m:r>
                        <a:rPr lang="en-IN" sz="2133" b="0" i="1" smtClean="0">
                          <a:latin typeface="Cambria Math" panose="02040503050406030204" pitchFamily="18" charset="0"/>
                        </a:rPr>
                        <m:t>𝑅𝑒𝑐𝑎𝑙𝑙</m:t>
                      </m:r>
                      <m:r>
                        <a:rPr lang="en-IN" sz="2133" b="0" i="1" smtClean="0">
                          <a:latin typeface="Cambria Math" panose="02040503050406030204" pitchFamily="18" charset="0"/>
                        </a:rPr>
                        <m:t> </m:t>
                      </m:r>
                      <m:r>
                        <a:rPr lang="en-IN" sz="2133" b="0" i="1" smtClean="0">
                          <a:latin typeface="Cambria Math" panose="02040503050406030204" pitchFamily="18" charset="0"/>
                        </a:rPr>
                        <m:t>𝑜𝑟</m:t>
                      </m:r>
                      <m:r>
                        <a:rPr lang="en-IN" sz="2133" b="0" i="1" smtClean="0">
                          <a:latin typeface="Cambria Math" panose="02040503050406030204" pitchFamily="18" charset="0"/>
                        </a:rPr>
                        <m:t> </m:t>
                      </m:r>
                      <m:r>
                        <a:rPr lang="en-IN" sz="2133" i="1">
                          <a:latin typeface="Cambria Math" panose="02040503050406030204" pitchFamily="18" charset="0"/>
                        </a:rPr>
                        <m:t>𝑆𝑒𝑛𝑠𝑖𝑡𝑖𝑣𝑖𝑡𝑦</m:t>
                      </m:r>
                      <m:r>
                        <a:rPr lang="en-IN" sz="2133">
                          <a:latin typeface="Cambria Math" panose="02040503050406030204" pitchFamily="18" charset="0"/>
                        </a:rPr>
                        <m:t>=</m:t>
                      </m:r>
                      <m:f>
                        <m:fPr>
                          <m:ctrlPr>
                            <a:rPr lang="en-IN" sz="2133" i="1">
                              <a:latin typeface="Cambria Math" panose="02040503050406030204" pitchFamily="18" charset="0"/>
                            </a:rPr>
                          </m:ctrlPr>
                        </m:fPr>
                        <m:num>
                          <m:r>
                            <a:rPr lang="en-IN" sz="2133" i="1">
                              <a:latin typeface="Cambria Math" panose="02040503050406030204" pitchFamily="18" charset="0"/>
                            </a:rPr>
                            <m:t>𝑇𝑃</m:t>
                          </m:r>
                        </m:num>
                        <m:den>
                          <m:r>
                            <a:rPr lang="en-IN" sz="2133" i="1">
                              <a:latin typeface="Cambria Math" panose="02040503050406030204" pitchFamily="18" charset="0"/>
                            </a:rPr>
                            <m:t>𝑇𝑃</m:t>
                          </m:r>
                          <m:r>
                            <a:rPr lang="en-IN" sz="2133">
                              <a:latin typeface="Cambria Math" panose="02040503050406030204" pitchFamily="18" charset="0"/>
                            </a:rPr>
                            <m:t>+</m:t>
                          </m:r>
                          <m:r>
                            <a:rPr lang="en-IN" sz="2133" i="1">
                              <a:latin typeface="Cambria Math" panose="02040503050406030204" pitchFamily="18" charset="0"/>
                            </a:rPr>
                            <m:t>𝐹𝑁</m:t>
                          </m:r>
                        </m:den>
                      </m:f>
                    </m:oMath>
                  </m:oMathPara>
                </a14:m>
                <a:endParaRPr lang="en-IN" sz="2133" dirty="0"/>
              </a:p>
            </p:txBody>
          </p:sp>
        </mc:Choice>
        <mc:Fallback xmlns="">
          <p:sp>
            <p:nvSpPr>
              <p:cNvPr id="10" name="Callout: Line 9">
                <a:extLst>
                  <a:ext uri="{FF2B5EF4-FFF2-40B4-BE49-F238E27FC236}">
                    <a16:creationId xmlns:a16="http://schemas.microsoft.com/office/drawing/2014/main" id="{6DBC5BCE-3D83-4549-8022-28A23BFE5915}"/>
                  </a:ext>
                </a:extLst>
              </p:cNvPr>
              <p:cNvSpPr>
                <a:spLocks noRot="1" noChangeAspect="1" noMove="1" noResize="1" noEditPoints="1" noAdjustHandles="1" noChangeArrowheads="1" noChangeShapeType="1" noTextEdit="1"/>
              </p:cNvSpPr>
              <p:nvPr/>
            </p:nvSpPr>
            <p:spPr>
              <a:xfrm>
                <a:off x="3618879" y="4948018"/>
                <a:ext cx="4255121" cy="815288"/>
              </a:xfrm>
              <a:prstGeom prst="borderCallout1">
                <a:avLst>
                  <a:gd name="adj1" fmla="val 54180"/>
                  <a:gd name="adj2" fmla="val 106"/>
                  <a:gd name="adj3" fmla="val -76458"/>
                  <a:gd name="adj4" fmla="val -11561"/>
                </a:avLst>
              </a:prstGeom>
              <a:blipFill>
                <a:blip r:embed="rId2"/>
                <a:stretch>
                  <a:fillRect/>
                </a:stretch>
              </a:blipFill>
              <a:ln>
                <a:solidFill>
                  <a:schemeClr val="accent5">
                    <a:lumMod val="7500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Callout: Line 11">
                <a:extLst>
                  <a:ext uri="{FF2B5EF4-FFF2-40B4-BE49-F238E27FC236}">
                    <a16:creationId xmlns:a16="http://schemas.microsoft.com/office/drawing/2014/main" id="{1063103D-D4F7-48EC-8C8C-50F5189B13E7}"/>
                  </a:ext>
                </a:extLst>
              </p:cNvPr>
              <p:cNvSpPr/>
              <p:nvPr/>
            </p:nvSpPr>
            <p:spPr>
              <a:xfrm>
                <a:off x="3606057" y="1688072"/>
                <a:ext cx="3419140" cy="815288"/>
              </a:xfrm>
              <a:prstGeom prst="borderCallout1">
                <a:avLst>
                  <a:gd name="adj1" fmla="val 43443"/>
                  <a:gd name="adj2" fmla="val 74"/>
                  <a:gd name="adj3" fmla="val 151150"/>
                  <a:gd name="adj4" fmla="val -10502"/>
                </a:avLst>
              </a:prstGeom>
            </p:spPr>
            <p:style>
              <a:lnRef idx="2">
                <a:schemeClr val="dk1"/>
              </a:lnRef>
              <a:fillRef idx="1">
                <a:schemeClr val="lt1"/>
              </a:fillRef>
              <a:effectRef idx="0">
                <a:schemeClr val="dk1"/>
              </a:effectRef>
              <a:fontRef idx="minor">
                <a:schemeClr val="dk1"/>
              </a:fontRef>
            </p:style>
            <p:txBody>
              <a:bodyPr wrap="square" anchor="ctr">
                <a:spAutoFit/>
              </a:bodyPr>
              <a:lstStyle/>
              <a:p>
                <a:pPr>
                  <a:spcBef>
                    <a:spcPts val="800"/>
                  </a:spcBef>
                  <a:spcAft>
                    <a:spcPts val="800"/>
                  </a:spcAft>
                </a:pPr>
                <a14:m>
                  <m:oMathPara xmlns:m="http://schemas.openxmlformats.org/officeDocument/2006/math">
                    <m:oMathParaPr>
                      <m:jc m:val="centerGroup"/>
                    </m:oMathParaPr>
                    <m:oMath xmlns:m="http://schemas.openxmlformats.org/officeDocument/2006/math">
                      <m:r>
                        <a:rPr lang="en-IN" sz="2133" i="1">
                          <a:latin typeface="Cambria Math" panose="02040503050406030204" pitchFamily="18" charset="0"/>
                        </a:rPr>
                        <m:t>𝑆𝑝𝑒𝑐𝑖𝑓𝑖𝑐𝑖𝑡𝑦</m:t>
                      </m:r>
                      <m:r>
                        <a:rPr lang="en-IN" sz="2133">
                          <a:latin typeface="Cambria Math" panose="02040503050406030204" pitchFamily="18" charset="0"/>
                        </a:rPr>
                        <m:t>=</m:t>
                      </m:r>
                      <m:f>
                        <m:fPr>
                          <m:ctrlPr>
                            <a:rPr lang="en-IN" sz="2133" i="1">
                              <a:latin typeface="Cambria Math" panose="02040503050406030204" pitchFamily="18" charset="0"/>
                            </a:rPr>
                          </m:ctrlPr>
                        </m:fPr>
                        <m:num>
                          <m:r>
                            <a:rPr lang="en-IN" sz="2133" i="1">
                              <a:latin typeface="Cambria Math" panose="02040503050406030204" pitchFamily="18" charset="0"/>
                            </a:rPr>
                            <m:t>𝑇𝑁</m:t>
                          </m:r>
                        </m:num>
                        <m:den>
                          <m:r>
                            <a:rPr lang="en-IN" sz="2133" i="1">
                              <a:latin typeface="Cambria Math" panose="02040503050406030204" pitchFamily="18" charset="0"/>
                            </a:rPr>
                            <m:t>𝑇𝑁</m:t>
                          </m:r>
                          <m:r>
                            <a:rPr lang="en-IN" sz="2133">
                              <a:latin typeface="Cambria Math" panose="02040503050406030204" pitchFamily="18" charset="0"/>
                            </a:rPr>
                            <m:t>+</m:t>
                          </m:r>
                          <m:r>
                            <a:rPr lang="en-IN" sz="2133" i="1">
                              <a:latin typeface="Cambria Math" panose="02040503050406030204" pitchFamily="18" charset="0"/>
                            </a:rPr>
                            <m:t>𝐹𝑃</m:t>
                          </m:r>
                        </m:den>
                      </m:f>
                    </m:oMath>
                  </m:oMathPara>
                </a14:m>
                <a:endParaRPr lang="en-IN" sz="2133" dirty="0"/>
              </a:p>
            </p:txBody>
          </p:sp>
        </mc:Choice>
        <mc:Fallback xmlns="">
          <p:sp>
            <p:nvSpPr>
              <p:cNvPr id="12" name="Callout: Line 11">
                <a:extLst>
                  <a:ext uri="{FF2B5EF4-FFF2-40B4-BE49-F238E27FC236}">
                    <a16:creationId xmlns:a16="http://schemas.microsoft.com/office/drawing/2014/main" id="{1063103D-D4F7-48EC-8C8C-50F5189B13E7}"/>
                  </a:ext>
                </a:extLst>
              </p:cNvPr>
              <p:cNvSpPr>
                <a:spLocks noRot="1" noChangeAspect="1" noMove="1" noResize="1" noEditPoints="1" noAdjustHandles="1" noChangeArrowheads="1" noChangeShapeType="1" noTextEdit="1"/>
              </p:cNvSpPr>
              <p:nvPr/>
            </p:nvSpPr>
            <p:spPr>
              <a:xfrm>
                <a:off x="3606057" y="1688072"/>
                <a:ext cx="3419140" cy="815288"/>
              </a:xfrm>
              <a:prstGeom prst="borderCallout1">
                <a:avLst>
                  <a:gd name="adj1" fmla="val 43443"/>
                  <a:gd name="adj2" fmla="val 74"/>
                  <a:gd name="adj3" fmla="val 151150"/>
                  <a:gd name="adj4" fmla="val -10502"/>
                </a:avLst>
              </a:prstGeom>
              <a:blipFill>
                <a:blip r:embed="rId3"/>
                <a:stretch>
                  <a:fillRect/>
                </a:stretch>
              </a:blipFill>
            </p:spPr>
            <p:txBody>
              <a:bodyPr/>
              <a:lstStyle/>
              <a:p>
                <a:r>
                  <a:rPr lang="en-IN">
                    <a:noFill/>
                  </a:rPr>
                  <a:t> </a:t>
                </a:r>
              </a:p>
            </p:txBody>
          </p:sp>
        </mc:Fallback>
      </mc:AlternateContent>
      <p:sp>
        <p:nvSpPr>
          <p:cNvPr id="13" name="Rectangle: Rounded Corners 12">
            <a:extLst>
              <a:ext uri="{FF2B5EF4-FFF2-40B4-BE49-F238E27FC236}">
                <a16:creationId xmlns:a16="http://schemas.microsoft.com/office/drawing/2014/main" id="{228264BA-AF61-4BB8-B8BD-C02928BDBCF9}"/>
              </a:ext>
            </a:extLst>
          </p:cNvPr>
          <p:cNvSpPr/>
          <p:nvPr/>
        </p:nvSpPr>
        <p:spPr>
          <a:xfrm>
            <a:off x="1324759" y="2778712"/>
            <a:ext cx="1922963" cy="558681"/>
          </a:xfrm>
          <a:prstGeom prst="round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87851079-2765-474E-BB5A-D20CB511FB7D}"/>
              </a:ext>
            </a:extLst>
          </p:cNvPr>
          <p:cNvSpPr/>
          <p:nvPr/>
        </p:nvSpPr>
        <p:spPr>
          <a:xfrm>
            <a:off x="1324758" y="3594633"/>
            <a:ext cx="1922964" cy="619668"/>
          </a:xfrm>
          <a:prstGeom prst="roundRect">
            <a:avLst/>
          </a:prstGeom>
          <a:noFill/>
          <a:ln>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9" name="Callout: Line 8">
                <a:extLst>
                  <a:ext uri="{FF2B5EF4-FFF2-40B4-BE49-F238E27FC236}">
                    <a16:creationId xmlns:a16="http://schemas.microsoft.com/office/drawing/2014/main" id="{180EAA04-8C18-4DB2-9FB2-57150BC78E46}"/>
                  </a:ext>
                </a:extLst>
              </p:cNvPr>
              <p:cNvSpPr/>
              <p:nvPr/>
            </p:nvSpPr>
            <p:spPr>
              <a:xfrm>
                <a:off x="4021736" y="3496823"/>
                <a:ext cx="4255121" cy="815288"/>
              </a:xfrm>
              <a:prstGeom prst="borderCallout1">
                <a:avLst>
                  <a:gd name="adj1" fmla="val 54180"/>
                  <a:gd name="adj2" fmla="val 106"/>
                  <a:gd name="adj3" fmla="val -76458"/>
                  <a:gd name="adj4" fmla="val -11561"/>
                </a:avLst>
              </a:prstGeom>
              <a:ln>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spcBef>
                    <a:spcPts val="800"/>
                  </a:spcBef>
                  <a:spcAft>
                    <a:spcPts val="800"/>
                  </a:spcAft>
                </a:pPr>
                <a14:m>
                  <m:oMathPara xmlns:m="http://schemas.openxmlformats.org/officeDocument/2006/math">
                    <m:oMathParaPr>
                      <m:jc m:val="centerGroup"/>
                    </m:oMathParaPr>
                    <m:oMath xmlns:m="http://schemas.openxmlformats.org/officeDocument/2006/math">
                      <m:r>
                        <a:rPr lang="en-IN" sz="2133" b="0" i="1" smtClean="0">
                          <a:latin typeface="Cambria Math" panose="02040503050406030204" pitchFamily="18" charset="0"/>
                        </a:rPr>
                        <m:t>𝑃𝑟𝑒𝑐𝑖𝑠𝑖𝑜𝑛</m:t>
                      </m:r>
                      <m:r>
                        <a:rPr lang="en-IN" sz="2133">
                          <a:latin typeface="Cambria Math" panose="02040503050406030204" pitchFamily="18" charset="0"/>
                        </a:rPr>
                        <m:t>=</m:t>
                      </m:r>
                      <m:f>
                        <m:fPr>
                          <m:ctrlPr>
                            <a:rPr lang="en-IN" sz="2133" i="1">
                              <a:latin typeface="Cambria Math" panose="02040503050406030204" pitchFamily="18" charset="0"/>
                            </a:rPr>
                          </m:ctrlPr>
                        </m:fPr>
                        <m:num>
                          <m:r>
                            <a:rPr lang="en-IN" sz="2133" i="1">
                              <a:latin typeface="Cambria Math" panose="02040503050406030204" pitchFamily="18" charset="0"/>
                            </a:rPr>
                            <m:t>𝑇𝑃</m:t>
                          </m:r>
                        </m:num>
                        <m:den>
                          <m:r>
                            <a:rPr lang="en-IN" sz="2133" i="1">
                              <a:latin typeface="Cambria Math" panose="02040503050406030204" pitchFamily="18" charset="0"/>
                            </a:rPr>
                            <m:t>𝑇𝑃</m:t>
                          </m:r>
                          <m:r>
                            <a:rPr lang="en-IN" sz="2133">
                              <a:latin typeface="Cambria Math" panose="02040503050406030204" pitchFamily="18" charset="0"/>
                            </a:rPr>
                            <m:t>+</m:t>
                          </m:r>
                          <m:r>
                            <a:rPr lang="en-IN" sz="2133" i="1">
                              <a:latin typeface="Cambria Math" panose="02040503050406030204" pitchFamily="18" charset="0"/>
                            </a:rPr>
                            <m:t>𝐹</m:t>
                          </m:r>
                          <m:r>
                            <a:rPr lang="en-IN" sz="2133" b="0" i="1" smtClean="0">
                              <a:latin typeface="Cambria Math" panose="02040503050406030204" pitchFamily="18" charset="0"/>
                            </a:rPr>
                            <m:t>𝑃</m:t>
                          </m:r>
                        </m:den>
                      </m:f>
                    </m:oMath>
                  </m:oMathPara>
                </a14:m>
                <a:endParaRPr lang="en-IN" sz="2133" dirty="0"/>
              </a:p>
            </p:txBody>
          </p:sp>
        </mc:Choice>
        <mc:Fallback xmlns="">
          <p:sp>
            <p:nvSpPr>
              <p:cNvPr id="9" name="Callout: Line 8">
                <a:extLst>
                  <a:ext uri="{FF2B5EF4-FFF2-40B4-BE49-F238E27FC236}">
                    <a16:creationId xmlns:a16="http://schemas.microsoft.com/office/drawing/2014/main" id="{180EAA04-8C18-4DB2-9FB2-57150BC78E46}"/>
                  </a:ext>
                </a:extLst>
              </p:cNvPr>
              <p:cNvSpPr>
                <a:spLocks noRot="1" noChangeAspect="1" noMove="1" noResize="1" noEditPoints="1" noAdjustHandles="1" noChangeArrowheads="1" noChangeShapeType="1" noTextEdit="1"/>
              </p:cNvSpPr>
              <p:nvPr/>
            </p:nvSpPr>
            <p:spPr>
              <a:xfrm>
                <a:off x="4021736" y="3496823"/>
                <a:ext cx="4255121" cy="815288"/>
              </a:xfrm>
              <a:prstGeom prst="borderCallout1">
                <a:avLst>
                  <a:gd name="adj1" fmla="val 54180"/>
                  <a:gd name="adj2" fmla="val 106"/>
                  <a:gd name="adj3" fmla="val -76458"/>
                  <a:gd name="adj4" fmla="val -11561"/>
                </a:avLst>
              </a:prstGeom>
              <a:blipFill>
                <a:blip r:embed="rId4"/>
                <a:stretch>
                  <a:fillRect/>
                </a:stretch>
              </a:blipFill>
              <a:ln>
                <a:solidFill>
                  <a:schemeClr val="accent5">
                    <a:lumMod val="75000"/>
                  </a:schemeClr>
                </a:solidFill>
              </a:ln>
            </p:spPr>
            <p:txBody>
              <a:bodyPr/>
              <a:lstStyle/>
              <a:p>
                <a:r>
                  <a:rPr lang="en-IN">
                    <a:noFill/>
                  </a:rPr>
                  <a:t> </a:t>
                </a:r>
              </a:p>
            </p:txBody>
          </p:sp>
        </mc:Fallback>
      </mc:AlternateContent>
    </p:spTree>
    <p:extLst>
      <p:ext uri="{BB962C8B-B14F-4D97-AF65-F5344CB8AC3E}">
        <p14:creationId xmlns:p14="http://schemas.microsoft.com/office/powerpoint/2010/main" val="82588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5"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4256F-5433-480C-9678-DE0B8E4284B5}"/>
              </a:ext>
            </a:extLst>
          </p:cNvPr>
          <p:cNvSpPr>
            <a:spLocks noGrp="1"/>
          </p:cNvSpPr>
          <p:nvPr>
            <p:ph type="title"/>
          </p:nvPr>
        </p:nvSpPr>
        <p:spPr>
          <a:xfrm>
            <a:off x="748146" y="551728"/>
            <a:ext cx="10972800" cy="1143000"/>
          </a:xfrm>
        </p:spPr>
        <p:txBody>
          <a:bodyPr/>
          <a:lstStyle/>
          <a:p>
            <a:r>
              <a:rPr lang="en-IN" sz="3600" u="sng" dirty="0" smtClean="0">
                <a:latin typeface="Times New Roman" panose="02020603050405020304" pitchFamily="18" charset="0"/>
                <a:cs typeface="Times New Roman" panose="02020603050405020304" pitchFamily="18" charset="0"/>
              </a:rPr>
              <a:t>Why accuracy is not a good model performance measure?</a:t>
            </a:r>
            <a:endParaRPr lang="en-IN" sz="3600" u="sng"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439E106E-4B7F-41F3-AE16-531099E00F97}"/>
              </a:ext>
            </a:extLst>
          </p:cNvPr>
          <p:cNvPicPr>
            <a:picLocks noGrp="1" noChangeAspect="1"/>
          </p:cNvPicPr>
          <p:nvPr>
            <p:ph idx="1"/>
          </p:nvPr>
        </p:nvPicPr>
        <p:blipFill>
          <a:blip r:embed="rId2"/>
          <a:stretch>
            <a:fillRect/>
          </a:stretch>
        </p:blipFill>
        <p:spPr>
          <a:xfrm>
            <a:off x="4177145" y="3916827"/>
            <a:ext cx="3837709" cy="2546475"/>
          </a:xfrm>
          <a:prstGeom prst="rect">
            <a:avLst/>
          </a:prstGeom>
        </p:spPr>
      </p:pic>
      <p:graphicFrame>
        <p:nvGraphicFramePr>
          <p:cNvPr id="9" name="Diagram 8">
            <a:extLst>
              <a:ext uri="{FF2B5EF4-FFF2-40B4-BE49-F238E27FC236}">
                <a16:creationId xmlns:a16="http://schemas.microsoft.com/office/drawing/2014/main" id="{D0FE3123-9D1F-492B-A38F-4FB1904F0332}"/>
              </a:ext>
            </a:extLst>
          </p:cNvPr>
          <p:cNvGraphicFramePr/>
          <p:nvPr>
            <p:extLst/>
          </p:nvPr>
        </p:nvGraphicFramePr>
        <p:xfrm>
          <a:off x="304800" y="1417638"/>
          <a:ext cx="11658600" cy="23923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755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dgm id="{B3BD4E5C-62D9-4E79-9F9E-0EAF2FC3ECF1}"/>
                                            </p:graphicEl>
                                          </p:spTgt>
                                        </p:tgtEl>
                                        <p:attrNameLst>
                                          <p:attrName>style.visibility</p:attrName>
                                        </p:attrNameLst>
                                      </p:cBhvr>
                                      <p:to>
                                        <p:strVal val="visible"/>
                                      </p:to>
                                    </p:set>
                                    <p:animEffect transition="in" filter="wipe(left)">
                                      <p:cBhvr>
                                        <p:cTn id="7" dur="500"/>
                                        <p:tgtEl>
                                          <p:spTgt spid="9">
                                            <p:graphicEl>
                                              <a:dgm id="{B3BD4E5C-62D9-4E79-9F9E-0EAF2FC3ECF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graphicEl>
                                              <a:dgm id="{BD64422B-FBA2-40B2-9967-9F08749D9433}"/>
                                            </p:graphicEl>
                                          </p:spTgt>
                                        </p:tgtEl>
                                        <p:attrNameLst>
                                          <p:attrName>style.visibility</p:attrName>
                                        </p:attrNameLst>
                                      </p:cBhvr>
                                      <p:to>
                                        <p:strVal val="visible"/>
                                      </p:to>
                                    </p:set>
                                    <p:animEffect transition="in" filter="wipe(left)">
                                      <p:cBhvr>
                                        <p:cTn id="12" dur="500"/>
                                        <p:tgtEl>
                                          <p:spTgt spid="9">
                                            <p:graphicEl>
                                              <a:dgm id="{BD64422B-FBA2-40B2-9967-9F08749D9433}"/>
                                            </p:graphic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9">
                                            <p:graphicEl>
                                              <a:dgm id="{CD307272-CE15-4705-9B8D-4501C50D3080}"/>
                                            </p:graphicEl>
                                          </p:spTgt>
                                        </p:tgtEl>
                                        <p:attrNameLst>
                                          <p:attrName>style.visibility</p:attrName>
                                        </p:attrNameLst>
                                      </p:cBhvr>
                                      <p:to>
                                        <p:strVal val="visible"/>
                                      </p:to>
                                    </p:set>
                                    <p:animEffect transition="in" filter="wipe(left)">
                                      <p:cBhvr>
                                        <p:cTn id="15" dur="500"/>
                                        <p:tgtEl>
                                          <p:spTgt spid="9">
                                            <p:graphicEl>
                                              <a:dgm id="{CD307272-CE15-4705-9B8D-4501C50D3080}"/>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
                                            <p:graphicEl>
                                              <a:dgm id="{9BC4FBF0-1381-4735-948B-8B8F238A1313}"/>
                                            </p:graphicEl>
                                          </p:spTgt>
                                        </p:tgtEl>
                                        <p:attrNameLst>
                                          <p:attrName>style.visibility</p:attrName>
                                        </p:attrNameLst>
                                      </p:cBhvr>
                                      <p:to>
                                        <p:strVal val="visible"/>
                                      </p:to>
                                    </p:set>
                                    <p:animEffect transition="in" filter="wipe(left)">
                                      <p:cBhvr>
                                        <p:cTn id="20" dur="500"/>
                                        <p:tgtEl>
                                          <p:spTgt spid="9">
                                            <p:graphicEl>
                                              <a:dgm id="{9BC4FBF0-1381-4735-948B-8B8F238A1313}"/>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9">
                                            <p:graphicEl>
                                              <a:dgm id="{5338E0FD-5ACB-4E99-95C1-1DB5C895782F}"/>
                                            </p:graphicEl>
                                          </p:spTgt>
                                        </p:tgtEl>
                                        <p:attrNameLst>
                                          <p:attrName>style.visibility</p:attrName>
                                        </p:attrNameLst>
                                      </p:cBhvr>
                                      <p:to>
                                        <p:strVal val="visible"/>
                                      </p:to>
                                    </p:set>
                                    <p:animEffect transition="in" filter="wipe(left)">
                                      <p:cBhvr>
                                        <p:cTn id="23" dur="500"/>
                                        <p:tgtEl>
                                          <p:spTgt spid="9">
                                            <p:graphicEl>
                                              <a:dgm id="{5338E0FD-5ACB-4E99-95C1-1DB5C895782F}"/>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9">
                                            <p:graphicEl>
                                              <a:dgm id="{1DCE4C69-E429-4E00-83CF-BA46E5A4725D}"/>
                                            </p:graphicEl>
                                          </p:spTgt>
                                        </p:tgtEl>
                                        <p:attrNameLst>
                                          <p:attrName>style.visibility</p:attrName>
                                        </p:attrNameLst>
                                      </p:cBhvr>
                                      <p:to>
                                        <p:strVal val="visible"/>
                                      </p:to>
                                    </p:set>
                                    <p:animEffect transition="in" filter="wipe(left)">
                                      <p:cBhvr>
                                        <p:cTn id="28" dur="500"/>
                                        <p:tgtEl>
                                          <p:spTgt spid="9">
                                            <p:graphicEl>
                                              <a:dgm id="{1DCE4C69-E429-4E00-83CF-BA46E5A4725D}"/>
                                            </p:graphic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9">
                                            <p:graphicEl>
                                              <a:dgm id="{A154FA3C-C1DC-46AF-BEA0-D214884A7A96}"/>
                                            </p:graphicEl>
                                          </p:spTgt>
                                        </p:tgtEl>
                                        <p:attrNameLst>
                                          <p:attrName>style.visibility</p:attrName>
                                        </p:attrNameLst>
                                      </p:cBhvr>
                                      <p:to>
                                        <p:strVal val="visible"/>
                                      </p:to>
                                    </p:set>
                                    <p:animEffect transition="in" filter="wipe(left)">
                                      <p:cBhvr>
                                        <p:cTn id="31" dur="500"/>
                                        <p:tgtEl>
                                          <p:spTgt spid="9">
                                            <p:graphicEl>
                                              <a:dgm id="{A154FA3C-C1DC-46AF-BEA0-D214884A7A96}"/>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
                                            <p:graphicEl>
                                              <a:dgm id="{B56327F8-24B2-4D62-82AB-4120B2D0BEA0}"/>
                                            </p:graphicEl>
                                          </p:spTgt>
                                        </p:tgtEl>
                                        <p:attrNameLst>
                                          <p:attrName>style.visibility</p:attrName>
                                        </p:attrNameLst>
                                      </p:cBhvr>
                                      <p:to>
                                        <p:strVal val="visible"/>
                                      </p:to>
                                    </p:set>
                                    <p:animEffect transition="in" filter="wipe(left)">
                                      <p:cBhvr>
                                        <p:cTn id="36" dur="500"/>
                                        <p:tgtEl>
                                          <p:spTgt spid="9">
                                            <p:graphicEl>
                                              <a:dgm id="{B56327F8-24B2-4D62-82AB-4120B2D0BEA0}"/>
                                            </p:graphic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9">
                                            <p:graphicEl>
                                              <a:dgm id="{8CB802E2-A70F-47D9-8257-2C67641FE685}"/>
                                            </p:graphicEl>
                                          </p:spTgt>
                                        </p:tgtEl>
                                        <p:attrNameLst>
                                          <p:attrName>style.visibility</p:attrName>
                                        </p:attrNameLst>
                                      </p:cBhvr>
                                      <p:to>
                                        <p:strVal val="visible"/>
                                      </p:to>
                                    </p:set>
                                    <p:animEffect transition="in" filter="wipe(left)">
                                      <p:cBhvr>
                                        <p:cTn id="39" dur="500"/>
                                        <p:tgtEl>
                                          <p:spTgt spid="9">
                                            <p:graphicEl>
                                              <a:dgm id="{8CB802E2-A70F-47D9-8257-2C67641FE685}"/>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u="sng" dirty="0" smtClean="0">
                <a:latin typeface="Times New Roman" panose="02020603050405020304" pitchFamily="18" charset="0"/>
                <a:cs typeface="Times New Roman" panose="02020603050405020304" pitchFamily="18" charset="0"/>
              </a:rPr>
              <a:t>F1 Score</a:t>
            </a:r>
            <a:endParaRPr lang="en-IN" sz="3600"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25400" indent="0">
              <a:buNone/>
            </a:pPr>
            <a:r>
              <a:rPr lang="en-IN" sz="2000" dirty="0" smtClean="0">
                <a:latin typeface="Times New Roman" panose="02020603050405020304" pitchFamily="18" charset="0"/>
                <a:cs typeface="Times New Roman" panose="02020603050405020304" pitchFamily="18" charset="0"/>
              </a:rPr>
              <a:t>A single metric is not sufficient for the evaluation of classification models. We have seen that we need to use recall and precision together along with accuracy to evaluate </a:t>
            </a:r>
            <a:r>
              <a:rPr lang="en-IN" sz="2000" dirty="0">
                <a:latin typeface="Times New Roman" panose="02020603050405020304" pitchFamily="18" charset="0"/>
                <a:cs typeface="Times New Roman" panose="02020603050405020304" pitchFamily="18" charset="0"/>
              </a:rPr>
              <a:t>o</a:t>
            </a:r>
            <a:r>
              <a:rPr lang="en-IN" sz="2000" dirty="0" smtClean="0">
                <a:latin typeface="Times New Roman" panose="02020603050405020304" pitchFamily="18" charset="0"/>
                <a:cs typeface="Times New Roman" panose="02020603050405020304" pitchFamily="18" charset="0"/>
              </a:rPr>
              <a:t>ur model.</a:t>
            </a:r>
          </a:p>
          <a:p>
            <a:pPr marL="25400" indent="0">
              <a:buNone/>
            </a:pPr>
            <a:r>
              <a:rPr lang="en-IN" sz="2000" dirty="0" smtClean="0">
                <a:latin typeface="Times New Roman" panose="02020603050405020304" pitchFamily="18" charset="0"/>
                <a:cs typeface="Times New Roman" panose="02020603050405020304" pitchFamily="18" charset="0"/>
              </a:rPr>
              <a:t>Let us consider another metric that puts together the recall and precision metrics. We call it F1 Score.</a:t>
            </a:r>
          </a:p>
          <a:p>
            <a:pPr marL="25400" indent="0" algn="ctr">
              <a:buNone/>
            </a:pPr>
            <a:endParaRPr lang="en-IN" sz="2000" dirty="0" smtClean="0">
              <a:latin typeface="Times New Roman" panose="02020603050405020304" pitchFamily="18" charset="0"/>
              <a:cs typeface="Times New Roman" panose="02020603050405020304" pitchFamily="18" charset="0"/>
            </a:endParaRPr>
          </a:p>
          <a:p>
            <a:pPr marL="25400" indent="0" algn="ctr">
              <a:buNone/>
            </a:pPr>
            <a:r>
              <a:rPr lang="en-IN" sz="2600" b="1" dirty="0" smtClean="0">
                <a:latin typeface="Times New Roman" panose="02020603050405020304" pitchFamily="18" charset="0"/>
                <a:cs typeface="Times New Roman" panose="02020603050405020304" pitchFamily="18" charset="0"/>
              </a:rPr>
              <a:t>F1 Score = 2(precision*recall)/precision + recall</a:t>
            </a:r>
          </a:p>
          <a:p>
            <a:pPr marL="25400" indent="0" algn="ctr">
              <a:buNone/>
            </a:pPr>
            <a:endParaRPr lang="en-IN" sz="2000" b="1" dirty="0" smtClean="0">
              <a:latin typeface="Times New Roman" panose="02020603050405020304" pitchFamily="18" charset="0"/>
              <a:cs typeface="Times New Roman" panose="02020603050405020304" pitchFamily="18" charset="0"/>
            </a:endParaRPr>
          </a:p>
          <a:p>
            <a:pPr marL="25400" indent="0" algn="r">
              <a:buNone/>
            </a:pPr>
            <a:r>
              <a:rPr lang="en-IN" sz="2000" dirty="0" smtClean="0">
                <a:latin typeface="Times New Roman" panose="02020603050405020304" pitchFamily="18" charset="0"/>
                <a:cs typeface="Times New Roman" panose="02020603050405020304" pitchFamily="18" charset="0"/>
              </a:rPr>
              <a:t>-which is the harmonic mean of the two metrics.</a:t>
            </a:r>
          </a:p>
          <a:p>
            <a:pPr marL="25400" indent="0">
              <a:buNone/>
            </a:pPr>
            <a:endParaRPr lang="en-IN" sz="2000" dirty="0" smtClean="0">
              <a:latin typeface="Times New Roman" panose="02020603050405020304" pitchFamily="18" charset="0"/>
              <a:cs typeface="Times New Roman" panose="02020603050405020304" pitchFamily="18" charset="0"/>
            </a:endParaRPr>
          </a:p>
          <a:p>
            <a:pPr marL="25400" indent="0">
              <a:buNone/>
            </a:pPr>
            <a:r>
              <a:rPr lang="en-IN" sz="2000" dirty="0" smtClean="0">
                <a:latin typeface="Times New Roman" panose="02020603050405020304" pitchFamily="18" charset="0"/>
                <a:cs typeface="Times New Roman" panose="02020603050405020304" pitchFamily="18" charset="0"/>
              </a:rPr>
              <a:t>The F1 score can also be used to evaluate the model.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0923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u="sng" dirty="0" smtClean="0">
                <a:latin typeface="Times New Roman" panose="02020603050405020304" pitchFamily="18" charset="0"/>
                <a:cs typeface="Times New Roman" panose="02020603050405020304" pitchFamily="18" charset="0"/>
              </a:rPr>
              <a:t>ROC and Gini </a:t>
            </a:r>
            <a:r>
              <a:rPr lang="en-IN" sz="3600" u="sng" dirty="0" smtClean="0">
                <a:latin typeface="Times New Roman" panose="02020603050405020304" pitchFamily="18" charset="0"/>
                <a:cs typeface="Times New Roman" panose="02020603050405020304" pitchFamily="18" charset="0"/>
              </a:rPr>
              <a:t>Coefficient and Threshold</a:t>
            </a:r>
            <a:endParaRPr lang="en-IN" sz="3600"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Roc is a curve which allows us to compare models.</a:t>
            </a:r>
          </a:p>
          <a:p>
            <a:r>
              <a:rPr lang="en-IN" sz="2000" dirty="0" smtClean="0">
                <a:latin typeface="Times New Roman" panose="02020603050405020304" pitchFamily="18" charset="0"/>
                <a:cs typeface="Times New Roman" panose="02020603050405020304" pitchFamily="18" charset="0"/>
              </a:rPr>
              <a:t>It is plot between TPR(true positive rates) and FPR(false positive ratio).</a:t>
            </a:r>
          </a:p>
          <a:p>
            <a:r>
              <a:rPr lang="en-IN" sz="2000" dirty="0" smtClean="0">
                <a:latin typeface="Times New Roman" panose="02020603050405020304" pitchFamily="18" charset="0"/>
                <a:cs typeface="Times New Roman" panose="02020603050405020304" pitchFamily="18" charset="0"/>
              </a:rPr>
              <a:t>The area under the ROC curve (AUC) is a measure of the how good </a:t>
            </a:r>
            <a:r>
              <a:rPr lang="en-IN" sz="2000" dirty="0" smtClean="0">
                <a:latin typeface="Times New Roman" panose="02020603050405020304" pitchFamily="18" charset="0"/>
                <a:cs typeface="Times New Roman" panose="02020603050405020304" pitchFamily="18" charset="0"/>
              </a:rPr>
              <a:t>a model </a:t>
            </a:r>
            <a:r>
              <a:rPr lang="en-IN" sz="2000" dirty="0" smtClean="0">
                <a:latin typeface="Times New Roman" panose="02020603050405020304" pitchFamily="18" charset="0"/>
                <a:cs typeface="Times New Roman" panose="02020603050405020304" pitchFamily="18" charset="0"/>
              </a:rPr>
              <a:t>is.</a:t>
            </a:r>
          </a:p>
          <a:p>
            <a:pPr marL="25400" indent="0">
              <a:buNone/>
            </a:pPr>
            <a:endParaRPr lang="en-IN" sz="2400" b="1" u="sng" dirty="0" smtClean="0">
              <a:latin typeface="Times New Roman" panose="02020603050405020304" pitchFamily="18" charset="0"/>
              <a:cs typeface="Times New Roman" panose="02020603050405020304" pitchFamily="18" charset="0"/>
            </a:endParaRPr>
          </a:p>
          <a:p>
            <a:pPr marL="25400" indent="0">
              <a:buNone/>
            </a:pPr>
            <a:r>
              <a:rPr lang="en-IN" sz="2400" u="sng" dirty="0" smtClean="0">
                <a:latin typeface="Times New Roman" panose="02020603050405020304" pitchFamily="18" charset="0"/>
                <a:cs typeface="Times New Roman" panose="02020603050405020304" pitchFamily="18" charset="0"/>
              </a:rPr>
              <a:t>Gini Coefficient:</a:t>
            </a:r>
            <a:endParaRPr lang="en-IN" sz="2000" u="sng"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It is also used to measure the goodness of a fit.</a:t>
            </a:r>
          </a:p>
          <a:p>
            <a:r>
              <a:rPr lang="en-IN" sz="2000" dirty="0" smtClean="0">
                <a:latin typeface="Times New Roman" panose="02020603050405020304" pitchFamily="18" charset="0"/>
                <a:cs typeface="Times New Roman" panose="02020603050405020304" pitchFamily="18" charset="0"/>
              </a:rPr>
              <a:t>It is the ratio of areas in a roc curve and is scaled version of the AUC.</a:t>
            </a:r>
          </a:p>
          <a:p>
            <a:r>
              <a:rPr lang="en-IN" sz="2000" dirty="0" smtClean="0">
                <a:latin typeface="Times New Roman" panose="02020603050405020304" pitchFamily="18" charset="0"/>
                <a:cs typeface="Times New Roman" panose="02020603050405020304" pitchFamily="18" charset="0"/>
              </a:rPr>
              <a:t>GI = 2*AUC -1</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82901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u="sng" dirty="0" smtClean="0">
                <a:latin typeface="Times New Roman" panose="02020603050405020304" pitchFamily="18" charset="0"/>
                <a:cs typeface="Times New Roman" panose="02020603050405020304" pitchFamily="18" charset="0"/>
              </a:rPr>
              <a:t>Pros and Cons of logistic regression</a:t>
            </a:r>
            <a:endParaRPr lang="en-IN" sz="3600"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25400" indent="0">
              <a:buNone/>
            </a:pPr>
            <a:r>
              <a:rPr lang="en-IN" sz="2000" dirty="0" smtClean="0">
                <a:latin typeface="Times New Roman" panose="02020603050405020304" pitchFamily="18" charset="0"/>
                <a:cs typeface="Times New Roman" panose="02020603050405020304" pitchFamily="18" charset="0"/>
              </a:rPr>
              <a:t>Pros:</a:t>
            </a:r>
          </a:p>
          <a:p>
            <a:r>
              <a:rPr lang="en-IN" sz="2000" dirty="0" smtClean="0">
                <a:latin typeface="Times New Roman" panose="02020603050405020304" pitchFamily="18" charset="0"/>
                <a:cs typeface="Times New Roman" panose="02020603050405020304" pitchFamily="18" charset="0"/>
              </a:rPr>
              <a:t>It is a model that gives probabilities.</a:t>
            </a:r>
          </a:p>
          <a:p>
            <a:r>
              <a:rPr lang="en-IN" sz="2000" dirty="0" smtClean="0">
                <a:latin typeface="Times New Roman" panose="02020603050405020304" pitchFamily="18" charset="0"/>
                <a:cs typeface="Times New Roman" panose="02020603050405020304" pitchFamily="18" charset="0"/>
              </a:rPr>
              <a:t>It can be easil</a:t>
            </a:r>
            <a:r>
              <a:rPr lang="en-IN" sz="2000" dirty="0" smtClean="0">
                <a:latin typeface="Times New Roman" panose="02020603050405020304" pitchFamily="18" charset="0"/>
                <a:cs typeface="Times New Roman" panose="02020603050405020304" pitchFamily="18" charset="0"/>
              </a:rPr>
              <a:t>y scaled to multiple classes.</a:t>
            </a:r>
          </a:p>
          <a:p>
            <a:r>
              <a:rPr lang="en-IN" sz="2000" dirty="0" smtClean="0">
                <a:latin typeface="Times New Roman" panose="02020603050405020304" pitchFamily="18" charset="0"/>
                <a:cs typeface="Times New Roman" panose="02020603050405020304" pitchFamily="18" charset="0"/>
              </a:rPr>
              <a:t>It is very quick to train and very fast </a:t>
            </a:r>
            <a:r>
              <a:rPr lang="en-IN" sz="2000" dirty="0" smtClean="0">
                <a:latin typeface="Times New Roman" panose="02020603050405020304" pitchFamily="18" charset="0"/>
                <a:cs typeface="Times New Roman" panose="02020603050405020304" pitchFamily="18" charset="0"/>
              </a:rPr>
              <a:t>at classifying unknown </a:t>
            </a:r>
            <a:r>
              <a:rPr lang="en-IN" sz="2000" smtClean="0">
                <a:latin typeface="Times New Roman" panose="02020603050405020304" pitchFamily="18" charset="0"/>
                <a:cs typeface="Times New Roman" panose="02020603050405020304" pitchFamily="18" charset="0"/>
              </a:rPr>
              <a:t>records.</a:t>
            </a:r>
          </a:p>
          <a:p>
            <a:endParaRPr lang="en-IN" sz="2000" dirty="0" smtClean="0">
              <a:latin typeface="Times New Roman" panose="02020603050405020304" pitchFamily="18" charset="0"/>
              <a:cs typeface="Times New Roman" panose="02020603050405020304" pitchFamily="18" charset="0"/>
            </a:endParaRPr>
          </a:p>
          <a:p>
            <a:pPr marL="25400" indent="0">
              <a:buNone/>
            </a:pPr>
            <a:r>
              <a:rPr lang="en-IN" sz="2000" dirty="0" smtClean="0">
                <a:latin typeface="Times New Roman" panose="02020603050405020304" pitchFamily="18" charset="0"/>
                <a:cs typeface="Times New Roman" panose="02020603050405020304" pitchFamily="18" charset="0"/>
              </a:rPr>
              <a:t>Cons:</a:t>
            </a:r>
          </a:p>
          <a:p>
            <a:r>
              <a:rPr lang="en-IN" sz="2000" dirty="0" smtClean="0">
                <a:latin typeface="Times New Roman" panose="02020603050405020304" pitchFamily="18" charset="0"/>
                <a:cs typeface="Times New Roman" panose="02020603050405020304" pitchFamily="18" charset="0"/>
              </a:rPr>
              <a:t>The classifies constructs liner boundaries.</a:t>
            </a:r>
          </a:p>
          <a:p>
            <a:r>
              <a:rPr lang="en-IN" sz="2000" dirty="0" smtClean="0">
                <a:latin typeface="Times New Roman" panose="02020603050405020304" pitchFamily="18" charset="0"/>
                <a:cs typeface="Times New Roman" panose="02020603050405020304" pitchFamily="18" charset="0"/>
              </a:rPr>
              <a:t>Assumes that th</a:t>
            </a:r>
            <a:r>
              <a:rPr lang="en-IN" sz="2000" dirty="0" smtClean="0">
                <a:latin typeface="Times New Roman" panose="02020603050405020304" pitchFamily="18" charset="0"/>
                <a:cs typeface="Times New Roman" panose="02020603050405020304" pitchFamily="18" charset="0"/>
              </a:rPr>
              <a:t>e variables are independent.</a:t>
            </a:r>
          </a:p>
          <a:p>
            <a:r>
              <a:rPr lang="en-IN" sz="2000" dirty="0" smtClean="0">
                <a:latin typeface="Times New Roman" panose="02020603050405020304" pitchFamily="18" charset="0"/>
                <a:cs typeface="Times New Roman" panose="02020603050405020304" pitchFamily="18" charset="0"/>
              </a:rPr>
              <a:t>Interpretation of coefficients is difficult.</a:t>
            </a:r>
          </a:p>
          <a:p>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30368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600" u="sng" dirty="0">
                <a:latin typeface="Times New Roman"/>
                <a:ea typeface="Times New Roman"/>
                <a:cs typeface="Times New Roman"/>
                <a:sym typeface="Times New Roman"/>
              </a:rPr>
              <a:t>Hands on exercise on Logistic Regression</a:t>
            </a:r>
            <a:endParaRPr sz="3600" u="sng" dirty="0">
              <a:latin typeface="Times New Roman"/>
              <a:ea typeface="Times New Roman"/>
              <a:cs typeface="Times New Roman"/>
              <a:sym typeface="Times New Roman"/>
            </a:endParaRPr>
          </a:p>
        </p:txBody>
      </p:sp>
      <p:sp>
        <p:nvSpPr>
          <p:cNvPr id="138" name="Google Shape;138;p19"/>
          <p:cNvSpPr txBox="1">
            <a:spLocks noGrp="1"/>
          </p:cNvSpPr>
          <p:nvPr>
            <p:ph type="body" idx="1"/>
          </p:nvPr>
        </p:nvSpPr>
        <p:spPr>
          <a:xfrm>
            <a:off x="609600" y="1417637"/>
            <a:ext cx="10972800" cy="4708663"/>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400" b="1" dirty="0" smtClean="0">
                <a:latin typeface="Times New Roman"/>
                <a:ea typeface="Times New Roman"/>
                <a:cs typeface="Times New Roman"/>
                <a:sym typeface="Times New Roman"/>
              </a:rPr>
              <a:t>Problem Overview</a:t>
            </a:r>
          </a:p>
          <a:p>
            <a:pPr marL="25400" lvl="0" indent="0" algn="l" rtl="0">
              <a:lnSpc>
                <a:spcPct val="100000"/>
              </a:lnSpc>
              <a:spcBef>
                <a:spcPts val="640"/>
              </a:spcBef>
              <a:spcAft>
                <a:spcPts val="0"/>
              </a:spcAft>
              <a:buSzPts val="3200"/>
              <a:buNone/>
            </a:pPr>
            <a:endParaRPr lang="en-IN" sz="1800" dirty="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1800" dirty="0" smtClean="0">
                <a:latin typeface="Times New Roman"/>
                <a:ea typeface="Times New Roman"/>
                <a:cs typeface="Times New Roman"/>
                <a:sym typeface="Times New Roman"/>
              </a:rPr>
              <a:t>The dataset used here is Credit risk data.</a:t>
            </a:r>
          </a:p>
          <a:p>
            <a:pPr marL="25400" lvl="0" indent="0" algn="l" rtl="0">
              <a:lnSpc>
                <a:spcPct val="100000"/>
              </a:lnSpc>
              <a:spcBef>
                <a:spcPts val="640"/>
              </a:spcBef>
              <a:spcAft>
                <a:spcPts val="0"/>
              </a:spcAft>
              <a:buSzPts val="3200"/>
              <a:buNone/>
            </a:pPr>
            <a:endParaRPr lang="en-IN" sz="1800" dirty="0" smtClean="0">
              <a:latin typeface="Times New Roman"/>
              <a:ea typeface="Times New Roman"/>
              <a:cs typeface="Times New Roman"/>
              <a:sym typeface="Times New Roman"/>
            </a:endParaRPr>
          </a:p>
          <a:p>
            <a:pPr marL="25400" lvl="0" indent="0">
              <a:buNone/>
            </a:pPr>
            <a:r>
              <a:rPr lang="en-US" sz="1800" dirty="0">
                <a:latin typeface="Times New Roman" panose="02020603050405020304" pitchFamily="18" charset="0"/>
                <a:cs typeface="Times New Roman" panose="02020603050405020304" pitchFamily="18" charset="0"/>
              </a:rPr>
              <a:t>Credit risk is nothing but the default in payment of any loan by the borrower. In Banking sector this is an important factor to be considered before approving the loan of an applicant</a:t>
            </a:r>
            <a:r>
              <a:rPr lang="en-US" sz="1800" dirty="0" smtClean="0">
                <a:latin typeface="Times New Roman" panose="02020603050405020304" pitchFamily="18" charset="0"/>
                <a:cs typeface="Times New Roman" panose="02020603050405020304" pitchFamily="18" charset="0"/>
              </a:rPr>
              <a:t>. Dream </a:t>
            </a:r>
            <a:r>
              <a:rPr lang="en-US" sz="1800" dirty="0">
                <a:latin typeface="Times New Roman" panose="02020603050405020304" pitchFamily="18" charset="0"/>
                <a:cs typeface="Times New Roman" panose="02020603050405020304" pitchFamily="18" charset="0"/>
              </a:rPr>
              <a:t>Housing Finance company deals in all home loans. They have presence across all urban, semi urban and rural areas. Customer first apply for home loan after that company validates the customer eligibility for loan</a:t>
            </a:r>
            <a:r>
              <a:rPr lang="en-US" sz="1800" dirty="0" smtClean="0">
                <a:latin typeface="Times New Roman" panose="02020603050405020304" pitchFamily="18" charset="0"/>
                <a:cs typeface="Times New Roman" panose="02020603050405020304" pitchFamily="18" charset="0"/>
              </a:rPr>
              <a:t>.</a:t>
            </a:r>
          </a:p>
          <a:p>
            <a:pPr marL="25400" lvl="0" indent="0">
              <a:buNone/>
            </a:pPr>
            <a:endParaRPr lang="en-US" sz="1800" dirty="0">
              <a:latin typeface="Times New Roman" panose="02020603050405020304" pitchFamily="18" charset="0"/>
              <a:cs typeface="Times New Roman" panose="02020603050405020304" pitchFamily="18" charset="0"/>
            </a:endParaRPr>
          </a:p>
          <a:p>
            <a:pPr marL="25400" lvl="0" indent="0">
              <a:buNone/>
            </a:pPr>
            <a:r>
              <a:rPr lang="en-US" sz="1800" dirty="0">
                <a:latin typeface="Times New Roman" panose="02020603050405020304" pitchFamily="18" charset="0"/>
                <a:cs typeface="Times New Roman" panose="02020603050405020304" pitchFamily="18" charset="0"/>
              </a:rPr>
              <a:t>Company wants to automate the loan eligibility process (real time) based on customer detail provided while filling online application form. These details are Gender, Marital Status, Education, Number of Dependents, Income, Loan Amount, Credit History and others. To automate this process, they have given a problem to identify the customers segments, those are eligible for loan amount so that they can specifically target these customers. Here they have provided a partial data set.</a:t>
            </a:r>
            <a:endParaRPr lang="en-US" sz="1800" dirty="0" smtClean="0">
              <a:latin typeface="Times New Roman" panose="02020603050405020304" pitchFamily="18" charset="0"/>
              <a:cs typeface="Times New Roman" panose="02020603050405020304" pitchFamily="18" charset="0"/>
            </a:endParaRPr>
          </a:p>
          <a:p>
            <a:pPr marL="25400" lvl="0" indent="0" algn="l" rtl="0">
              <a:lnSpc>
                <a:spcPct val="100000"/>
              </a:lnSpc>
              <a:spcBef>
                <a:spcPts val="640"/>
              </a:spcBef>
              <a:spcAft>
                <a:spcPts val="0"/>
              </a:spcAft>
              <a:buSzPts val="3200"/>
              <a:buNone/>
            </a:pPr>
            <a:endParaRPr lang="en-IN" sz="1800" dirty="0"/>
          </a:p>
          <a:p>
            <a:pPr marL="25400" lvl="0" indent="0" algn="l" rtl="0">
              <a:lnSpc>
                <a:spcPct val="100000"/>
              </a:lnSpc>
              <a:spcBef>
                <a:spcPts val="640"/>
              </a:spcBef>
              <a:spcAft>
                <a:spcPts val="0"/>
              </a:spcAft>
              <a:buSzPts val="3200"/>
              <a:buNone/>
            </a:pPr>
            <a:endParaRPr sz="1800" dirty="0"/>
          </a:p>
          <a:p>
            <a:pPr marL="25400" lvl="0" indent="0" algn="l" rtl="0">
              <a:lnSpc>
                <a:spcPct val="100000"/>
              </a:lnSpc>
              <a:spcBef>
                <a:spcPts val="640"/>
              </a:spcBef>
              <a:spcAft>
                <a:spcPts val="0"/>
              </a:spcAft>
              <a:buSzPts val="3200"/>
              <a:buNone/>
            </a:pPr>
            <a:endParaRPr sz="1800" i="1" dirty="0">
              <a:solidFill>
                <a:srgbClr val="0070C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u="sng" dirty="0" smtClean="0">
                <a:latin typeface="Times New Roman" panose="02020603050405020304" pitchFamily="18" charset="0"/>
                <a:cs typeface="Times New Roman" panose="02020603050405020304" pitchFamily="18" charset="0"/>
              </a:rPr>
              <a:t>Hands on Contd.</a:t>
            </a:r>
            <a:endParaRPr lang="en-IN" sz="3600"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600200"/>
            <a:ext cx="10972800" cy="5105400"/>
          </a:xfrm>
        </p:spPr>
        <p:txBody>
          <a:bodyPr/>
          <a:lstStyle/>
          <a:p>
            <a:pPr marL="25400" indent="0">
              <a:buNone/>
            </a:pPr>
            <a:r>
              <a:rPr lang="en-US" sz="1800" b="1" dirty="0" smtClean="0">
                <a:latin typeface="Times New Roman" panose="02020603050405020304" pitchFamily="18" charset="0"/>
                <a:cs typeface="Times New Roman" panose="02020603050405020304" pitchFamily="18" charset="0"/>
              </a:rPr>
              <a:t>Dataset features:</a:t>
            </a:r>
          </a:p>
          <a:p>
            <a:pPr marL="25400" indent="0">
              <a:buNone/>
            </a:pP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Variable Description</a:t>
            </a:r>
          </a:p>
          <a:p>
            <a:r>
              <a:rPr lang="en-US" sz="1800" dirty="0" err="1" smtClean="0">
                <a:latin typeface="Times New Roman" panose="02020603050405020304" pitchFamily="18" charset="0"/>
                <a:cs typeface="Times New Roman" panose="02020603050405020304" pitchFamily="18" charset="0"/>
              </a:rPr>
              <a:t>Loan_ID</a:t>
            </a:r>
            <a:r>
              <a:rPr lang="en-US" sz="1800" dirty="0" smtClean="0">
                <a:latin typeface="Times New Roman" panose="02020603050405020304" pitchFamily="18" charset="0"/>
                <a:cs typeface="Times New Roman" panose="02020603050405020304" pitchFamily="18" charset="0"/>
              </a:rPr>
              <a:t> Unique Loan ID</a:t>
            </a:r>
          </a:p>
          <a:p>
            <a:r>
              <a:rPr lang="en-US" sz="1800" dirty="0" smtClean="0">
                <a:latin typeface="Times New Roman" panose="02020603050405020304" pitchFamily="18" charset="0"/>
                <a:cs typeface="Times New Roman" panose="02020603050405020304" pitchFamily="18" charset="0"/>
              </a:rPr>
              <a:t>Gender Male/ Female</a:t>
            </a:r>
          </a:p>
          <a:p>
            <a:r>
              <a:rPr lang="en-US" sz="1800" dirty="0" smtClean="0">
                <a:latin typeface="Times New Roman" panose="02020603050405020304" pitchFamily="18" charset="0"/>
                <a:cs typeface="Times New Roman" panose="02020603050405020304" pitchFamily="18" charset="0"/>
              </a:rPr>
              <a:t>Married Applicant married (Y/N)</a:t>
            </a:r>
          </a:p>
          <a:p>
            <a:r>
              <a:rPr lang="en-US" sz="1800" dirty="0" smtClean="0">
                <a:latin typeface="Times New Roman" panose="02020603050405020304" pitchFamily="18" charset="0"/>
                <a:cs typeface="Times New Roman" panose="02020603050405020304" pitchFamily="18" charset="0"/>
              </a:rPr>
              <a:t>Dependents Number of dependents</a:t>
            </a:r>
          </a:p>
          <a:p>
            <a:r>
              <a:rPr lang="en-US" sz="1800" dirty="0" smtClean="0">
                <a:latin typeface="Times New Roman" panose="02020603050405020304" pitchFamily="18" charset="0"/>
                <a:cs typeface="Times New Roman" panose="02020603050405020304" pitchFamily="18" charset="0"/>
              </a:rPr>
              <a:t>Education Applicant Education (Graduate/ Under Graduate)</a:t>
            </a:r>
          </a:p>
          <a:p>
            <a:r>
              <a:rPr lang="en-US" sz="1800" dirty="0" err="1" smtClean="0">
                <a:latin typeface="Times New Roman" panose="02020603050405020304" pitchFamily="18" charset="0"/>
                <a:cs typeface="Times New Roman" panose="02020603050405020304" pitchFamily="18" charset="0"/>
              </a:rPr>
              <a:t>Self_Employed</a:t>
            </a:r>
            <a:r>
              <a:rPr lang="en-US" sz="1800" dirty="0" smtClean="0">
                <a:latin typeface="Times New Roman" panose="02020603050405020304" pitchFamily="18" charset="0"/>
                <a:cs typeface="Times New Roman" panose="02020603050405020304" pitchFamily="18" charset="0"/>
              </a:rPr>
              <a:t> Self employed (Y/N)</a:t>
            </a:r>
          </a:p>
          <a:p>
            <a:r>
              <a:rPr lang="en-US" sz="1800" dirty="0" err="1" smtClean="0">
                <a:latin typeface="Times New Roman" panose="02020603050405020304" pitchFamily="18" charset="0"/>
                <a:cs typeface="Times New Roman" panose="02020603050405020304" pitchFamily="18" charset="0"/>
              </a:rPr>
              <a:t>ApplicantIncome</a:t>
            </a:r>
            <a:r>
              <a:rPr lang="en-US" sz="1800" dirty="0" smtClean="0">
                <a:latin typeface="Times New Roman" panose="02020603050405020304" pitchFamily="18" charset="0"/>
                <a:cs typeface="Times New Roman" panose="02020603050405020304" pitchFamily="18" charset="0"/>
              </a:rPr>
              <a:t> Applicant income</a:t>
            </a:r>
          </a:p>
          <a:p>
            <a:pPr marL="25400" lvl="0" indent="0">
              <a:buNone/>
            </a:pPr>
            <a:endParaRPr lang="en-IN" sz="1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342909" y="2348346"/>
            <a:ext cx="4433454" cy="2308324"/>
          </a:xfrm>
          <a:prstGeom prst="rect">
            <a:avLst/>
          </a:prstGeom>
          <a:noFill/>
        </p:spPr>
        <p:txBody>
          <a:bodyPr wrap="square" rtlCol="0">
            <a:spAutoFit/>
          </a:bodyPr>
          <a:lstStyle/>
          <a:p>
            <a:pPr marL="28575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CoapplicantIncome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Coapplicant</a:t>
            </a:r>
            <a:r>
              <a:rPr lang="en-US" sz="1800" dirty="0">
                <a:latin typeface="Times New Roman" panose="02020603050405020304" pitchFamily="18" charset="0"/>
                <a:cs typeface="Times New Roman" panose="02020603050405020304" pitchFamily="18" charset="0"/>
              </a:rPr>
              <a:t> income</a:t>
            </a:r>
          </a:p>
          <a:p>
            <a:pPr marL="28575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LoanAmount</a:t>
            </a:r>
            <a:r>
              <a:rPr lang="en-US" sz="1800" dirty="0">
                <a:latin typeface="Times New Roman" panose="02020603050405020304" pitchFamily="18" charset="0"/>
                <a:cs typeface="Times New Roman" panose="02020603050405020304" pitchFamily="18" charset="0"/>
              </a:rPr>
              <a:t> Loan amount in thousands</a:t>
            </a:r>
          </a:p>
          <a:p>
            <a:pPr marL="28575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Loan_Amount_Term</a:t>
            </a:r>
            <a:r>
              <a:rPr lang="en-US" sz="1800" dirty="0">
                <a:latin typeface="Times New Roman" panose="02020603050405020304" pitchFamily="18" charset="0"/>
                <a:cs typeface="Times New Roman" panose="02020603050405020304" pitchFamily="18" charset="0"/>
              </a:rPr>
              <a:t> Term of loan in months</a:t>
            </a:r>
          </a:p>
          <a:p>
            <a:pPr marL="28575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Credit_History</a:t>
            </a:r>
            <a:r>
              <a:rPr lang="en-US" sz="1800" dirty="0">
                <a:latin typeface="Times New Roman" panose="02020603050405020304" pitchFamily="18" charset="0"/>
                <a:cs typeface="Times New Roman" panose="02020603050405020304" pitchFamily="18" charset="0"/>
              </a:rPr>
              <a:t> credit history meets guidelines</a:t>
            </a:r>
          </a:p>
          <a:p>
            <a:pPr marL="28575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Property_Area</a:t>
            </a:r>
            <a:r>
              <a:rPr lang="en-US" sz="1800" dirty="0">
                <a:latin typeface="Times New Roman" panose="02020603050405020304" pitchFamily="18" charset="0"/>
                <a:cs typeface="Times New Roman" panose="02020603050405020304" pitchFamily="18" charset="0"/>
              </a:rPr>
              <a:t> Urban/ Semi Urban/ Rural</a:t>
            </a:r>
          </a:p>
          <a:p>
            <a:pPr marL="28575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Loan_Status</a:t>
            </a:r>
            <a:r>
              <a:rPr lang="en-US" sz="1800" dirty="0">
                <a:latin typeface="Times New Roman" panose="02020603050405020304" pitchFamily="18" charset="0"/>
                <a:cs typeface="Times New Roman" panose="02020603050405020304" pitchFamily="18" charset="0"/>
              </a:rPr>
              <a:t> Loan approved (Y/N</a:t>
            </a:r>
          </a:p>
        </p:txBody>
      </p:sp>
    </p:spTree>
    <p:extLst>
      <p:ext uri="{BB962C8B-B14F-4D97-AF65-F5344CB8AC3E}">
        <p14:creationId xmlns:p14="http://schemas.microsoft.com/office/powerpoint/2010/main" val="996508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4000"/>
              <a:buFont typeface="Times New Roman"/>
              <a:buNone/>
            </a:pPr>
            <a:r>
              <a:rPr lang="en-IN" sz="4000" b="0" i="0" u="sng" strike="noStrike" cap="none" dirty="0" smtClean="0">
                <a:solidFill>
                  <a:schemeClr val="dk1"/>
                </a:solidFill>
                <a:latin typeface="Times New Roman"/>
                <a:ea typeface="Times New Roman"/>
                <a:cs typeface="Times New Roman"/>
                <a:sym typeface="Times New Roman"/>
              </a:rPr>
              <a:t>Logistic Regression - Topics</a:t>
            </a:r>
            <a:endParaRPr dirty="0"/>
          </a:p>
        </p:txBody>
      </p:sp>
      <p:sp>
        <p:nvSpPr>
          <p:cNvPr id="95" name="Google Shape;95;p13"/>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457200" lvl="0" indent="-381000" algn="l" rtl="0">
              <a:spcBef>
                <a:spcPts val="0"/>
              </a:spcBef>
              <a:spcAft>
                <a:spcPts val="0"/>
              </a:spcAft>
              <a:buSzPts val="2400"/>
              <a:buChar char="•"/>
            </a:pPr>
            <a:r>
              <a:rPr lang="en-IN" sz="2400" dirty="0">
                <a:latin typeface="Times New Roman"/>
                <a:ea typeface="Times New Roman"/>
                <a:cs typeface="Times New Roman"/>
                <a:sym typeface="Times New Roman"/>
              </a:rPr>
              <a:t>Introduction to </a:t>
            </a:r>
            <a:r>
              <a:rPr lang="en-IN" sz="2400" dirty="0" smtClean="0">
                <a:latin typeface="Times New Roman"/>
                <a:ea typeface="Times New Roman"/>
                <a:cs typeface="Times New Roman"/>
                <a:sym typeface="Times New Roman"/>
              </a:rPr>
              <a:t>Logistic Regression</a:t>
            </a:r>
            <a:endParaRPr sz="2400" dirty="0">
              <a:latin typeface="Times New Roman"/>
              <a:ea typeface="Times New Roman"/>
              <a:cs typeface="Times New Roman"/>
              <a:sym typeface="Times New Roman"/>
            </a:endParaRPr>
          </a:p>
          <a:p>
            <a:pPr marL="457200" lvl="0" indent="-381000" algn="l" rtl="0">
              <a:spcBef>
                <a:spcPts val="480"/>
              </a:spcBef>
              <a:spcAft>
                <a:spcPts val="0"/>
              </a:spcAft>
              <a:buSzPts val="2400"/>
              <a:buChar char="•"/>
            </a:pPr>
            <a:r>
              <a:rPr lang="en-IN" sz="2400" dirty="0">
                <a:latin typeface="Times New Roman"/>
                <a:ea typeface="Times New Roman"/>
                <a:cs typeface="Times New Roman"/>
                <a:sym typeface="Times New Roman"/>
              </a:rPr>
              <a:t>Logit function in Logistic Regression</a:t>
            </a:r>
            <a:endParaRPr sz="2400" dirty="0">
              <a:latin typeface="Corbel"/>
              <a:ea typeface="Corbel"/>
              <a:cs typeface="Corbel"/>
              <a:sym typeface="Corbel"/>
            </a:endParaRPr>
          </a:p>
          <a:p>
            <a:pPr marL="457200" lvl="0" indent="-381000" algn="l" rtl="0">
              <a:spcBef>
                <a:spcPts val="0"/>
              </a:spcBef>
              <a:spcAft>
                <a:spcPts val="0"/>
              </a:spcAft>
              <a:buSzPts val="2400"/>
              <a:buChar char="•"/>
            </a:pPr>
            <a:r>
              <a:rPr lang="en-IN" sz="2400" dirty="0">
                <a:latin typeface="Times New Roman"/>
                <a:ea typeface="Times New Roman"/>
                <a:cs typeface="Times New Roman"/>
                <a:sym typeface="Times New Roman"/>
              </a:rPr>
              <a:t>Probability Examples</a:t>
            </a:r>
            <a:endParaRPr sz="2400" dirty="0">
              <a:latin typeface="Corbel"/>
              <a:ea typeface="Corbel"/>
              <a:cs typeface="Corbel"/>
              <a:sym typeface="Corbel"/>
            </a:endParaRPr>
          </a:p>
          <a:p>
            <a:pPr marL="457200" lvl="0" indent="-381000" algn="l" rtl="0">
              <a:spcBef>
                <a:spcPts val="0"/>
              </a:spcBef>
              <a:spcAft>
                <a:spcPts val="0"/>
              </a:spcAft>
              <a:buSzPts val="2400"/>
              <a:buChar char="•"/>
            </a:pPr>
            <a:r>
              <a:rPr lang="en-IN" sz="2400" dirty="0">
                <a:latin typeface="Times New Roman"/>
                <a:ea typeface="Times New Roman"/>
                <a:cs typeface="Times New Roman"/>
                <a:sym typeface="Times New Roman"/>
              </a:rPr>
              <a:t>Confusion </a:t>
            </a:r>
            <a:r>
              <a:rPr lang="en-IN" sz="2400" dirty="0" smtClean="0">
                <a:latin typeface="Times New Roman"/>
                <a:ea typeface="Times New Roman"/>
                <a:cs typeface="Times New Roman"/>
                <a:sym typeface="Times New Roman"/>
              </a:rPr>
              <a:t>Matrix</a:t>
            </a:r>
          </a:p>
          <a:p>
            <a:pPr marL="457200" lvl="0" indent="-381000" algn="l" rtl="0">
              <a:spcBef>
                <a:spcPts val="0"/>
              </a:spcBef>
              <a:spcAft>
                <a:spcPts val="0"/>
              </a:spcAft>
              <a:buSzPts val="2400"/>
              <a:buChar char="•"/>
            </a:pPr>
            <a:r>
              <a:rPr lang="en-IN" sz="2400" dirty="0" smtClean="0">
                <a:latin typeface="Times New Roman"/>
                <a:ea typeface="Times New Roman"/>
                <a:cs typeface="Times New Roman"/>
                <a:sym typeface="Times New Roman"/>
              </a:rPr>
              <a:t>F1 Score, </a:t>
            </a:r>
            <a:r>
              <a:rPr lang="en-IN" sz="2400" dirty="0" err="1" smtClean="0">
                <a:latin typeface="Times New Roman"/>
                <a:ea typeface="Times New Roman"/>
                <a:cs typeface="Times New Roman"/>
                <a:sym typeface="Times New Roman"/>
              </a:rPr>
              <a:t>gini</a:t>
            </a:r>
            <a:r>
              <a:rPr lang="en-IN" sz="2400" dirty="0" smtClean="0">
                <a:latin typeface="Times New Roman"/>
                <a:ea typeface="Times New Roman"/>
                <a:cs typeface="Times New Roman"/>
                <a:sym typeface="Times New Roman"/>
              </a:rPr>
              <a:t> index and ROC curve</a:t>
            </a:r>
          </a:p>
          <a:p>
            <a:pPr marL="457200" lvl="0" indent="-381000" algn="l" rtl="0">
              <a:spcBef>
                <a:spcPts val="0"/>
              </a:spcBef>
              <a:spcAft>
                <a:spcPts val="0"/>
              </a:spcAft>
              <a:buSzPts val="2400"/>
              <a:buChar char="•"/>
            </a:pPr>
            <a:r>
              <a:rPr lang="en-IN" sz="2400" dirty="0" smtClean="0">
                <a:latin typeface="Times New Roman"/>
                <a:ea typeface="Times New Roman"/>
                <a:cs typeface="Times New Roman"/>
                <a:sym typeface="Times New Roman"/>
              </a:rPr>
              <a:t>Pros and Cons of Logistic Regression</a:t>
            </a:r>
            <a:endParaRPr sz="2400" dirty="0">
              <a:latin typeface="Times New Roman"/>
              <a:ea typeface="Times New Roman"/>
              <a:cs typeface="Times New Roman"/>
              <a:sym typeface="Times New Roman"/>
            </a:endParaRPr>
          </a:p>
          <a:p>
            <a:pPr marL="457200" lvl="0" indent="-381000" algn="l" rtl="0">
              <a:spcBef>
                <a:spcPts val="0"/>
              </a:spcBef>
              <a:spcAft>
                <a:spcPts val="0"/>
              </a:spcAft>
              <a:buSzPts val="2400"/>
              <a:buChar char="•"/>
            </a:pPr>
            <a:r>
              <a:rPr lang="en-IN" sz="2400" dirty="0" smtClean="0">
                <a:latin typeface="Times New Roman"/>
                <a:ea typeface="Times New Roman"/>
                <a:cs typeface="Times New Roman"/>
                <a:sym typeface="Times New Roman"/>
              </a:rPr>
              <a:t>Case </a:t>
            </a:r>
            <a:r>
              <a:rPr lang="en-IN" sz="2400" dirty="0">
                <a:latin typeface="Times New Roman"/>
                <a:ea typeface="Times New Roman"/>
                <a:cs typeface="Times New Roman"/>
                <a:sym typeface="Times New Roman"/>
              </a:rPr>
              <a:t>study on Logistic Regression</a:t>
            </a:r>
            <a:endParaRPr sz="2400" dirty="0">
              <a:latin typeface="Times New Roman"/>
              <a:ea typeface="Times New Roman"/>
              <a:cs typeface="Times New Roman"/>
              <a:sym typeface="Times New Roman"/>
            </a:endParaRPr>
          </a:p>
          <a:p>
            <a:pPr marL="495300" lvl="0" indent="-190500" algn="l" rtl="0">
              <a:lnSpc>
                <a:spcPct val="100000"/>
              </a:lnSpc>
              <a:spcBef>
                <a:spcPts val="480"/>
              </a:spcBef>
              <a:spcAft>
                <a:spcPts val="0"/>
              </a:spcAft>
              <a:buSzPts val="2400"/>
              <a:buNone/>
            </a:pPr>
            <a:endParaRPr sz="2400" dirty="0">
              <a:latin typeface="Times New Roman"/>
              <a:ea typeface="Times New Roman"/>
              <a:cs typeface="Times New Roman"/>
              <a:sym typeface="Times New Roman"/>
            </a:endParaRPr>
          </a:p>
          <a:p>
            <a:pPr marL="152400" lvl="0" indent="0" algn="l" rtl="0">
              <a:lnSpc>
                <a:spcPct val="100000"/>
              </a:lnSpc>
              <a:spcBef>
                <a:spcPts val="480"/>
              </a:spcBef>
              <a:spcAft>
                <a:spcPts val="0"/>
              </a:spcAft>
              <a:buSzPts val="2400"/>
              <a:buNone/>
            </a:pPr>
            <a:endParaRPr sz="2400" b="0" i="0" u="none" dirty="0">
              <a:solidFill>
                <a:schemeClr val="dk1"/>
              </a:solidFill>
              <a:latin typeface="Times New Roman"/>
              <a:ea typeface="Times New Roman"/>
              <a:cs typeface="Times New Roman"/>
              <a:sym typeface="Times New Roman"/>
            </a:endParaRPr>
          </a:p>
        </p:txBody>
      </p:sp>
      <p:sp>
        <p:nvSpPr>
          <p:cNvPr id="96" name="Google Shape;96;p13"/>
          <p:cNvSpPr txBox="1"/>
          <p:nvPr/>
        </p:nvSpPr>
        <p:spPr>
          <a:xfrm>
            <a:off x="609600" y="6477000"/>
            <a:ext cx="28448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u="sng" dirty="0" smtClean="0">
                <a:latin typeface="Times New Roman" panose="02020603050405020304" pitchFamily="18" charset="0"/>
                <a:cs typeface="Times New Roman" panose="02020603050405020304" pitchFamily="18" charset="0"/>
              </a:rPr>
              <a:t>Hands on Contd.</a:t>
            </a:r>
            <a:endParaRPr lang="en-IN" sz="3600"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25400" lvl="0" indent="0">
              <a:buNone/>
            </a:pPr>
            <a:r>
              <a:rPr lang="en-IN" sz="1800" b="1" u="sng" dirty="0" smtClean="0">
                <a:latin typeface="Times New Roman" panose="02020603050405020304" pitchFamily="18" charset="0"/>
                <a:ea typeface="Times New Roman"/>
                <a:cs typeface="Times New Roman" panose="02020603050405020304" pitchFamily="18" charset="0"/>
                <a:sym typeface="Times New Roman"/>
              </a:rPr>
              <a:t>Steps to follow:</a:t>
            </a:r>
          </a:p>
          <a:p>
            <a:pPr marL="25400" lvl="0" indent="0">
              <a:buNone/>
            </a:pPr>
            <a:endParaRPr lang="en-IN" sz="1800" b="1" u="sng" dirty="0" smtClean="0">
              <a:latin typeface="Times New Roman" panose="02020603050405020304" pitchFamily="18" charset="0"/>
              <a:ea typeface="Times New Roman"/>
              <a:cs typeface="Times New Roman" panose="02020603050405020304" pitchFamily="18" charset="0"/>
              <a:sym typeface="Times New Roman"/>
            </a:endParaRPr>
          </a:p>
          <a:p>
            <a:pPr marL="25400" lvl="0" indent="0">
              <a:buNone/>
            </a:pPr>
            <a:r>
              <a:rPr lang="en-IN" sz="1800" dirty="0" smtClean="0">
                <a:latin typeface="Times New Roman" panose="02020603050405020304" pitchFamily="18" charset="0"/>
                <a:ea typeface="Times New Roman"/>
                <a:cs typeface="Times New Roman" panose="02020603050405020304" pitchFamily="18" charset="0"/>
                <a:sym typeface="Times New Roman"/>
              </a:rPr>
              <a:t>1. Importing Libraries.</a:t>
            </a:r>
            <a:endParaRPr lang="en-IN" sz="1800" dirty="0" smtClean="0">
              <a:latin typeface="Times New Roman" panose="02020603050405020304" pitchFamily="18" charset="0"/>
              <a:ea typeface="Times New Roman"/>
              <a:cs typeface="Times New Roman" panose="02020603050405020304" pitchFamily="18" charset="0"/>
            </a:endParaRPr>
          </a:p>
          <a:p>
            <a:pPr marL="25400" lvl="0" indent="0">
              <a:buNone/>
            </a:pPr>
            <a:r>
              <a:rPr lang="en-IN" sz="1800" dirty="0" smtClean="0">
                <a:latin typeface="Times New Roman" panose="02020603050405020304" pitchFamily="18" charset="0"/>
                <a:ea typeface="Times New Roman"/>
                <a:cs typeface="Times New Roman" panose="02020603050405020304" pitchFamily="18" charset="0"/>
                <a:sym typeface="Times New Roman"/>
              </a:rPr>
              <a:t>2. Check for the features, use the tools at your dispense to gather insights of the features.</a:t>
            </a:r>
          </a:p>
          <a:p>
            <a:pPr marL="25400" lvl="0" indent="0">
              <a:buNone/>
            </a:pPr>
            <a:r>
              <a:rPr lang="en-IN" sz="1800" dirty="0" smtClean="0">
                <a:latin typeface="Times New Roman" panose="02020603050405020304" pitchFamily="18" charset="0"/>
                <a:ea typeface="Times New Roman"/>
                <a:cs typeface="Times New Roman" panose="02020603050405020304" pitchFamily="18" charset="0"/>
                <a:sym typeface="Times New Roman"/>
              </a:rPr>
              <a:t>3. Identify the opportunities to do the required pre processing of your data.</a:t>
            </a:r>
          </a:p>
          <a:p>
            <a:pPr marL="25400" lvl="0" indent="0">
              <a:buNone/>
            </a:pPr>
            <a:r>
              <a:rPr lang="en-IN" sz="1800" dirty="0" smtClean="0">
                <a:latin typeface="Times New Roman" panose="02020603050405020304" pitchFamily="18" charset="0"/>
                <a:ea typeface="Times New Roman"/>
                <a:cs typeface="Times New Roman" panose="02020603050405020304" pitchFamily="18" charset="0"/>
                <a:sym typeface="Times New Roman"/>
              </a:rPr>
              <a:t>4. Get rid of the inconsistency, remove missing values.</a:t>
            </a:r>
          </a:p>
          <a:p>
            <a:pPr marL="25400" lvl="0" indent="0">
              <a:buNone/>
            </a:pPr>
            <a:r>
              <a:rPr lang="en-IN" sz="1800" dirty="0" smtClean="0">
                <a:latin typeface="Times New Roman" panose="02020603050405020304" pitchFamily="18" charset="0"/>
                <a:ea typeface="Times New Roman"/>
                <a:cs typeface="Times New Roman" panose="02020603050405020304" pitchFamily="18" charset="0"/>
                <a:sym typeface="Times New Roman"/>
              </a:rPr>
              <a:t>5. Take 70:30 training and test set.</a:t>
            </a:r>
            <a:endParaRPr lang="en-IN" sz="1800" dirty="0" smtClean="0">
              <a:latin typeface="Times New Roman" panose="02020603050405020304" pitchFamily="18" charset="0"/>
              <a:cs typeface="Times New Roman" panose="02020603050405020304" pitchFamily="18" charset="0"/>
            </a:endParaRPr>
          </a:p>
          <a:p>
            <a:pPr marL="25400" lvl="0" indent="0">
              <a:buNone/>
            </a:pPr>
            <a:r>
              <a:rPr lang="en-IN" sz="1800" dirty="0">
                <a:latin typeface="Times New Roman" panose="02020603050405020304" pitchFamily="18" charset="0"/>
                <a:ea typeface="Times New Roman"/>
                <a:cs typeface="Times New Roman" panose="02020603050405020304" pitchFamily="18" charset="0"/>
                <a:sym typeface="Times New Roman"/>
              </a:rPr>
              <a:t>6</a:t>
            </a:r>
            <a:r>
              <a:rPr lang="en-IN" sz="1800" dirty="0" smtClean="0">
                <a:latin typeface="Times New Roman" panose="02020603050405020304" pitchFamily="18" charset="0"/>
                <a:ea typeface="Times New Roman"/>
                <a:cs typeface="Times New Roman" panose="02020603050405020304" pitchFamily="18" charset="0"/>
                <a:sym typeface="Times New Roman"/>
              </a:rPr>
              <a:t>. Fit the model on train data.</a:t>
            </a:r>
          </a:p>
          <a:p>
            <a:pPr marL="25400" lvl="0" indent="0">
              <a:buNone/>
            </a:pPr>
            <a:r>
              <a:rPr lang="en-IN" sz="1800" dirty="0">
                <a:latin typeface="Times New Roman" panose="02020603050405020304" pitchFamily="18" charset="0"/>
                <a:cs typeface="Times New Roman" panose="02020603050405020304" pitchFamily="18" charset="0"/>
                <a:sym typeface="Times New Roman"/>
              </a:rPr>
              <a:t>7</a:t>
            </a:r>
            <a:r>
              <a:rPr lang="en-IN" sz="1800" dirty="0" smtClean="0">
                <a:latin typeface="Times New Roman" panose="02020603050405020304" pitchFamily="18" charset="0"/>
                <a:cs typeface="Times New Roman" panose="02020603050405020304" pitchFamily="18" charset="0"/>
                <a:sym typeface="Times New Roman"/>
              </a:rPr>
              <a:t>. Check for the fit on the test data.</a:t>
            </a:r>
            <a:endParaRPr lang="en-IN" sz="1800" dirty="0" smtClean="0">
              <a:latin typeface="Times New Roman" panose="02020603050405020304" pitchFamily="18" charset="0"/>
              <a:cs typeface="Times New Roman" panose="02020603050405020304" pitchFamily="18" charset="0"/>
            </a:endParaRPr>
          </a:p>
          <a:p>
            <a:pPr marL="2540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7189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4"/>
          <p:cNvSpPr txBox="1"/>
          <p:nvPr/>
        </p:nvSpPr>
        <p:spPr>
          <a:xfrm>
            <a:off x="4219575" y="4572000"/>
            <a:ext cx="3454400" cy="9239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1"/>
              </a:buClr>
              <a:buSzPts val="5400"/>
              <a:buFont typeface="Times New Roman"/>
              <a:buNone/>
            </a:pPr>
            <a:r>
              <a:rPr lang="en-IN" sz="5400" b="1" i="0" u="none" strike="noStrike" cap="none">
                <a:solidFill>
                  <a:schemeClr val="accent1"/>
                </a:solidFill>
                <a:latin typeface="Times New Roman"/>
                <a:ea typeface="Times New Roman"/>
                <a:cs typeface="Times New Roman"/>
                <a:sym typeface="Times New Roman"/>
              </a:rPr>
              <a:t>Questions?</a:t>
            </a:r>
            <a:endParaRPr sz="1400" b="0" i="0" u="none" strike="noStrike" cap="none">
              <a:solidFill>
                <a:srgbClr val="000000"/>
              </a:solidFill>
              <a:latin typeface="Arial"/>
              <a:ea typeface="Arial"/>
              <a:cs typeface="Arial"/>
              <a:sym typeface="Arial"/>
            </a:endParaRPr>
          </a:p>
        </p:txBody>
      </p:sp>
      <p:pic>
        <p:nvPicPr>
          <p:cNvPr id="245" name="Google Shape;245;p34"/>
          <p:cNvPicPr preferRelativeResize="0"/>
          <p:nvPr/>
        </p:nvPicPr>
        <p:blipFill rotWithShape="1">
          <a:blip r:embed="rId3">
            <a:alphaModFix/>
          </a:blip>
          <a:srcRect/>
          <a:stretch/>
        </p:blipFill>
        <p:spPr>
          <a:xfrm>
            <a:off x="7639050" y="3798887"/>
            <a:ext cx="3028950" cy="3028950"/>
          </a:xfrm>
          <a:prstGeom prst="rect">
            <a:avLst/>
          </a:prstGeom>
          <a:noFill/>
          <a:ln>
            <a:noFill/>
          </a:ln>
        </p:spPr>
      </p:pic>
      <p:pic>
        <p:nvPicPr>
          <p:cNvPr id="246" name="Google Shape;246;p34"/>
          <p:cNvPicPr preferRelativeResize="0"/>
          <p:nvPr/>
        </p:nvPicPr>
        <p:blipFill rotWithShape="1">
          <a:blip r:embed="rId4">
            <a:alphaModFix/>
          </a:blip>
          <a:srcRect/>
          <a:stretch/>
        </p:blipFill>
        <p:spPr>
          <a:xfrm>
            <a:off x="1584325" y="1450975"/>
            <a:ext cx="4359275" cy="2663825"/>
          </a:xfrm>
          <a:prstGeom prst="rect">
            <a:avLst/>
          </a:prstGeom>
          <a:noFill/>
          <a:ln>
            <a:noFill/>
          </a:ln>
        </p:spPr>
      </p:pic>
      <p:sp>
        <p:nvSpPr>
          <p:cNvPr id="247" name="Google Shape;247;p34"/>
          <p:cNvSpPr txBox="1"/>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95959"/>
              </a:buClr>
              <a:buSzPts val="1400"/>
              <a:buFont typeface="Candara"/>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609600" y="593292"/>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600" u="sng" dirty="0">
                <a:latin typeface="Times New Roman"/>
                <a:ea typeface="Times New Roman"/>
                <a:cs typeface="Times New Roman"/>
                <a:sym typeface="Times New Roman"/>
              </a:rPr>
              <a:t>Introduction to Logistic Regression</a:t>
            </a:r>
            <a:br>
              <a:rPr lang="en-IN" sz="3600" u="sng" dirty="0">
                <a:latin typeface="Times New Roman"/>
                <a:ea typeface="Times New Roman"/>
                <a:cs typeface="Times New Roman"/>
                <a:sym typeface="Times New Roman"/>
              </a:rPr>
            </a:br>
            <a:endParaRPr sz="3600" u="sng" dirty="0"/>
          </a:p>
        </p:txBody>
      </p:sp>
      <p:sp>
        <p:nvSpPr>
          <p:cNvPr id="103" name="Google Shape;103;p14"/>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Autofit/>
          </a:bodyPr>
          <a:lstStyle/>
          <a:p>
            <a:pPr marL="457200" marR="0" lvl="0" indent="-431800" algn="l" rtl="0">
              <a:lnSpc>
                <a:spcPct val="100000"/>
              </a:lnSpc>
              <a:spcBef>
                <a:spcPts val="640"/>
              </a:spcBef>
              <a:spcAft>
                <a:spcPts val="0"/>
              </a:spcAft>
              <a:buClr>
                <a:schemeClr val="dk1"/>
              </a:buClr>
              <a:buSzPts val="3200"/>
              <a:buFont typeface="Arial"/>
              <a:buChar char="•"/>
            </a:pPr>
            <a:r>
              <a:rPr lang="en-IN" sz="2800" dirty="0">
                <a:latin typeface="Times New Roman"/>
                <a:ea typeface="Times New Roman"/>
                <a:cs typeface="Times New Roman"/>
                <a:sym typeface="Times New Roman"/>
              </a:rPr>
              <a:t>In statistics, the logistic model is a statistical model that is usually taken to apply to a binary dependent variable.</a:t>
            </a:r>
            <a:endParaRPr dirty="0"/>
          </a:p>
          <a:p>
            <a:pPr marL="457200" marR="0" lvl="0" indent="-228600" algn="l" rtl="0">
              <a:lnSpc>
                <a:spcPct val="100000"/>
              </a:lnSpc>
              <a:spcBef>
                <a:spcPts val="640"/>
              </a:spcBef>
              <a:spcAft>
                <a:spcPts val="0"/>
              </a:spcAft>
              <a:buClr>
                <a:schemeClr val="dk1"/>
              </a:buClr>
              <a:buSzPts val="3200"/>
              <a:buFont typeface="Arial"/>
              <a:buNone/>
            </a:pPr>
            <a:endParaRPr sz="2800" dirty="0">
              <a:latin typeface="Times New Roman"/>
              <a:ea typeface="Times New Roman"/>
              <a:cs typeface="Times New Roman"/>
              <a:sym typeface="Times New Roman"/>
            </a:endParaRPr>
          </a:p>
          <a:p>
            <a:pPr marL="457200" lvl="0" indent="-431800" algn="l" rtl="0">
              <a:lnSpc>
                <a:spcPct val="100000"/>
              </a:lnSpc>
              <a:spcBef>
                <a:spcPts val="640"/>
              </a:spcBef>
              <a:spcAft>
                <a:spcPts val="0"/>
              </a:spcAft>
              <a:buSzPts val="3200"/>
              <a:buChar char="•"/>
            </a:pPr>
            <a:r>
              <a:rPr lang="en-IN" sz="2800" dirty="0">
                <a:latin typeface="Times New Roman"/>
                <a:ea typeface="Times New Roman"/>
                <a:cs typeface="Times New Roman"/>
                <a:sym typeface="Times New Roman"/>
              </a:rPr>
              <a:t>In regression analysis, logistic regression or logit regression is estimating the parameters of a logistic model.</a:t>
            </a:r>
            <a:endParaRPr dirty="0"/>
          </a:p>
          <a:p>
            <a:pPr marL="457200" lvl="0" indent="-228600" algn="l" rtl="0">
              <a:lnSpc>
                <a:spcPct val="100000"/>
              </a:lnSpc>
              <a:spcBef>
                <a:spcPts val="640"/>
              </a:spcBef>
              <a:spcAft>
                <a:spcPts val="0"/>
              </a:spcAft>
              <a:buSzPts val="3200"/>
              <a:buNone/>
            </a:pPr>
            <a:endParaRPr sz="2800" dirty="0">
              <a:latin typeface="Times New Roman"/>
              <a:ea typeface="Times New Roman"/>
              <a:cs typeface="Times New Roman"/>
              <a:sym typeface="Times New Roman"/>
            </a:endParaRPr>
          </a:p>
          <a:p>
            <a:pPr marL="457200" lvl="0" indent="-431800" algn="l" rtl="0">
              <a:lnSpc>
                <a:spcPct val="100000"/>
              </a:lnSpc>
              <a:spcBef>
                <a:spcPts val="640"/>
              </a:spcBef>
              <a:spcAft>
                <a:spcPts val="0"/>
              </a:spcAft>
              <a:buSzPts val="3200"/>
              <a:buChar char="•"/>
            </a:pPr>
            <a:r>
              <a:rPr lang="en-IN" sz="2800" dirty="0">
                <a:latin typeface="Times New Roman"/>
                <a:ea typeface="Times New Roman"/>
                <a:cs typeface="Times New Roman"/>
                <a:sym typeface="Times New Roman"/>
              </a:rPr>
              <a:t>In Logistic Regression, the dependent variable is binary rather than continuous and it can also be applied to ordered categories (ordinal data).</a:t>
            </a:r>
            <a:endParaRPr sz="2800" dirty="0">
              <a:latin typeface="Times New Roman"/>
              <a:ea typeface="Times New Roman"/>
              <a:cs typeface="Times New Roman"/>
              <a:sym typeface="Times New Roman"/>
            </a:endParaRPr>
          </a:p>
          <a:p>
            <a:pPr marL="457200" marR="0" lvl="0" indent="-228600" algn="l" rtl="0">
              <a:lnSpc>
                <a:spcPct val="100000"/>
              </a:lnSpc>
              <a:spcBef>
                <a:spcPts val="640"/>
              </a:spcBef>
              <a:spcAft>
                <a:spcPts val="0"/>
              </a:spcAft>
              <a:buClr>
                <a:schemeClr val="dk1"/>
              </a:buClr>
              <a:buSzPts val="3200"/>
              <a:buFont typeface="Arial"/>
              <a:buNone/>
            </a:pPr>
            <a:endParaRPr sz="28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C64BE-62EF-4C97-AB80-40FD3F83F7A7}"/>
              </a:ext>
            </a:extLst>
          </p:cNvPr>
          <p:cNvSpPr>
            <a:spLocks noGrp="1"/>
          </p:cNvSpPr>
          <p:nvPr>
            <p:ph type="title"/>
          </p:nvPr>
        </p:nvSpPr>
        <p:spPr/>
        <p:txBody>
          <a:bodyPr/>
          <a:lstStyle/>
          <a:p>
            <a:r>
              <a:rPr lang="en-IN" sz="3600" u="sng" dirty="0">
                <a:latin typeface="Times New Roman" panose="02020603050405020304" pitchFamily="18" charset="0"/>
                <a:cs typeface="Times New Roman" panose="02020603050405020304" pitchFamily="18" charset="0"/>
              </a:rPr>
              <a:t>The term “Odds”</a:t>
            </a:r>
          </a:p>
        </p:txBody>
      </p:sp>
      <p:sp>
        <p:nvSpPr>
          <p:cNvPr id="3" name="Content Placeholder 2">
            <a:extLst>
              <a:ext uri="{FF2B5EF4-FFF2-40B4-BE49-F238E27FC236}">
                <a16:creationId xmlns:a16="http://schemas.microsoft.com/office/drawing/2014/main" id="{01AB8AA0-8E3C-477F-8ED6-EA8B142E904B}"/>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Popular in horse races, sports, gambling, epidemiology, </a:t>
            </a:r>
          </a:p>
          <a:p>
            <a:r>
              <a:rPr lang="en-IN" dirty="0">
                <a:latin typeface="Times New Roman" panose="02020603050405020304" pitchFamily="18" charset="0"/>
                <a:cs typeface="Times New Roman" panose="02020603050405020304" pitchFamily="18" charset="0"/>
              </a:rPr>
              <a:t>Instead of talking about the </a:t>
            </a:r>
            <a:r>
              <a:rPr lang="en-IN" i="1" dirty="0">
                <a:latin typeface="Times New Roman" panose="02020603050405020304" pitchFamily="18" charset="0"/>
                <a:cs typeface="Times New Roman" panose="02020603050405020304" pitchFamily="18" charset="0"/>
              </a:rPr>
              <a:t>probability </a:t>
            </a:r>
            <a:r>
              <a:rPr lang="en-IN" dirty="0">
                <a:latin typeface="Times New Roman" panose="02020603050405020304" pitchFamily="18" charset="0"/>
                <a:cs typeface="Times New Roman" panose="02020603050405020304" pitchFamily="18" charset="0"/>
              </a:rPr>
              <a:t>of winning or contacting a disease, people talk about the </a:t>
            </a:r>
            <a:r>
              <a:rPr lang="en-IN" i="1" dirty="0">
                <a:latin typeface="Times New Roman" panose="02020603050405020304" pitchFamily="18" charset="0"/>
                <a:cs typeface="Times New Roman" panose="02020603050405020304" pitchFamily="18" charset="0"/>
              </a:rPr>
              <a:t>odds </a:t>
            </a:r>
            <a:r>
              <a:rPr lang="en-IN" dirty="0">
                <a:latin typeface="Times New Roman" panose="02020603050405020304" pitchFamily="18" charset="0"/>
                <a:cs typeface="Times New Roman" panose="02020603050405020304" pitchFamily="18" charset="0"/>
              </a:rPr>
              <a:t>of winning or contacting a disease</a:t>
            </a:r>
          </a:p>
          <a:p>
            <a:r>
              <a:rPr lang="en-IN" dirty="0">
                <a:latin typeface="Times New Roman" panose="02020603050405020304" pitchFamily="18" charset="0"/>
                <a:cs typeface="Times New Roman" panose="02020603050405020304" pitchFamily="18" charset="0"/>
              </a:rPr>
              <a:t>How are these two different?</a:t>
            </a:r>
          </a:p>
        </p:txBody>
      </p:sp>
      <p:sp>
        <p:nvSpPr>
          <p:cNvPr id="7" name="TextBox 6"/>
          <p:cNvSpPr txBox="1"/>
          <p:nvPr/>
        </p:nvSpPr>
        <p:spPr>
          <a:xfrm>
            <a:off x="2278743" y="6273538"/>
            <a:ext cx="11103429" cy="307777"/>
          </a:xfrm>
          <a:prstGeom prst="rect">
            <a:avLst/>
          </a:prstGeom>
          <a:noFill/>
        </p:spPr>
        <p:txBody>
          <a:bodyPr wrap="square" rtlCol="0">
            <a:spAutoFit/>
          </a:bodyPr>
          <a:lstStyle/>
          <a:p>
            <a:r>
              <a:rPr lang="en-IN" b="1" u="sng" dirty="0" smtClean="0"/>
              <a:t>Additional content</a:t>
            </a:r>
            <a:r>
              <a:rPr lang="en-IN" dirty="0" smtClean="0"/>
              <a:t>: Not part of the video but will be useful for getting an industry perspective</a:t>
            </a:r>
            <a:endParaRPr lang="en-IN" dirty="0"/>
          </a:p>
        </p:txBody>
      </p:sp>
    </p:spTree>
    <p:extLst>
      <p:ext uri="{BB962C8B-B14F-4D97-AF65-F5344CB8AC3E}">
        <p14:creationId xmlns:p14="http://schemas.microsoft.com/office/powerpoint/2010/main" val="41969683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495300" lvl="0" indent="-342900" algn="l" rtl="0">
              <a:lnSpc>
                <a:spcPct val="100000"/>
              </a:lnSpc>
              <a:spcBef>
                <a:spcPts val="480"/>
              </a:spcBef>
              <a:spcAft>
                <a:spcPts val="0"/>
              </a:spcAft>
              <a:buSzPts val="2400"/>
              <a:buNone/>
            </a:pPr>
            <a:r>
              <a:rPr lang="en-IN" sz="3600" u="sng" dirty="0">
                <a:latin typeface="Times New Roman"/>
                <a:ea typeface="Times New Roman"/>
                <a:cs typeface="Times New Roman"/>
                <a:sym typeface="Times New Roman"/>
              </a:rPr>
              <a:t>Logit function in Logistic Regression</a:t>
            </a:r>
            <a:endParaRPr u="sng" dirty="0"/>
          </a:p>
        </p:txBody>
      </p:sp>
      <p:sp>
        <p:nvSpPr>
          <p:cNvPr id="109" name="Google Shape;109;p15"/>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800">
                <a:latin typeface="Times New Roman"/>
                <a:ea typeface="Times New Roman"/>
                <a:cs typeface="Times New Roman"/>
                <a:sym typeface="Times New Roman"/>
              </a:rPr>
              <a:t>In logistic regression, the dependent variable is a logit, which is the natural log of the odds, that is,</a:t>
            </a:r>
            <a:endParaRPr/>
          </a:p>
          <a:p>
            <a:pPr marL="25400" lvl="0" indent="0" algn="l" rtl="0">
              <a:lnSpc>
                <a:spcPct val="100000"/>
              </a:lnSpc>
              <a:spcBef>
                <a:spcPts val="640"/>
              </a:spcBef>
              <a:spcAft>
                <a:spcPts val="0"/>
              </a:spcAft>
              <a:buSzPts val="3200"/>
              <a:buNone/>
            </a:pPr>
            <a:endParaRPr sz="28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8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8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800">
              <a:latin typeface="Times New Roman"/>
              <a:ea typeface="Times New Roman"/>
              <a:cs typeface="Times New Roman"/>
              <a:sym typeface="Times New Roman"/>
            </a:endParaRPr>
          </a:p>
        </p:txBody>
      </p:sp>
      <p:pic>
        <p:nvPicPr>
          <p:cNvPr id="110" name="Google Shape;110;p15" descr="C:\Users\Stock_BGL\Desktop\lo5.gif"/>
          <p:cNvPicPr preferRelativeResize="0"/>
          <p:nvPr/>
        </p:nvPicPr>
        <p:blipFill rotWithShape="1">
          <a:blip r:embed="rId3">
            <a:alphaModFix/>
          </a:blip>
          <a:srcRect/>
          <a:stretch/>
        </p:blipFill>
        <p:spPr>
          <a:xfrm>
            <a:off x="854120" y="3196225"/>
            <a:ext cx="1656670" cy="918573"/>
          </a:xfrm>
          <a:prstGeom prst="rect">
            <a:avLst/>
          </a:prstGeom>
          <a:noFill/>
          <a:ln>
            <a:noFill/>
          </a:ln>
        </p:spPr>
      </p:pic>
      <p:pic>
        <p:nvPicPr>
          <p:cNvPr id="111" name="Google Shape;111;p15" descr="C:\Users\Stock_BGL\Desktop\lo7.gif"/>
          <p:cNvPicPr preferRelativeResize="0"/>
          <p:nvPr/>
        </p:nvPicPr>
        <p:blipFill rotWithShape="1">
          <a:blip r:embed="rId4">
            <a:alphaModFix/>
          </a:blip>
          <a:srcRect/>
          <a:stretch/>
        </p:blipFill>
        <p:spPr>
          <a:xfrm>
            <a:off x="854120" y="4465455"/>
            <a:ext cx="3887698" cy="1216888"/>
          </a:xfrm>
          <a:prstGeom prst="rect">
            <a:avLst/>
          </a:prstGeom>
          <a:noFill/>
          <a:ln>
            <a:noFill/>
          </a:ln>
        </p:spPr>
      </p:pic>
      <p:sp>
        <p:nvSpPr>
          <p:cNvPr id="6" name="TextBox 5"/>
          <p:cNvSpPr txBox="1"/>
          <p:nvPr/>
        </p:nvSpPr>
        <p:spPr>
          <a:xfrm>
            <a:off x="2278743" y="6273538"/>
            <a:ext cx="11103429" cy="307777"/>
          </a:xfrm>
          <a:prstGeom prst="rect">
            <a:avLst/>
          </a:prstGeom>
          <a:noFill/>
        </p:spPr>
        <p:txBody>
          <a:bodyPr wrap="square" rtlCol="0">
            <a:spAutoFit/>
          </a:bodyPr>
          <a:lstStyle/>
          <a:p>
            <a:r>
              <a:rPr lang="en-IN" b="1" u="sng" dirty="0" smtClean="0"/>
              <a:t>Additional content</a:t>
            </a:r>
            <a:r>
              <a:rPr lang="en-IN" dirty="0" smtClean="0"/>
              <a:t>: Not part of the video but will be useful for getting an industry perspective</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1B272-36A4-4D9D-BB96-23899019BF96}"/>
              </a:ext>
            </a:extLst>
          </p:cNvPr>
          <p:cNvSpPr>
            <a:spLocks noGrp="1"/>
          </p:cNvSpPr>
          <p:nvPr>
            <p:ph type="title"/>
          </p:nvPr>
        </p:nvSpPr>
        <p:spPr/>
        <p:txBody>
          <a:bodyPr/>
          <a:lstStyle/>
          <a:p>
            <a:r>
              <a:rPr lang="en-IN" u="sng" dirty="0">
                <a:latin typeface="Times New Roman" panose="02020603050405020304" pitchFamily="18" charset="0"/>
                <a:cs typeface="Times New Roman" panose="02020603050405020304" pitchFamily="18" charset="0"/>
              </a:rPr>
              <a:t>Odds vs Probability</a:t>
            </a:r>
            <a:endParaRPr lang="en-GB" u="sng"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737C75F-4F09-40E8-8009-EFCD512CD442}"/>
                  </a:ext>
                </a:extLst>
              </p:cNvPr>
              <p:cNvSpPr>
                <a:spLocks noGrp="1"/>
              </p:cNvSpPr>
              <p:nvPr>
                <p:ph idx="1"/>
              </p:nvPr>
            </p:nvSpPr>
            <p:spPr/>
            <p:txBody>
              <a:bodyPr/>
              <a:lstStyle/>
              <a:p>
                <a:endParaRPr lang="en-IN" altLang="en-US" dirty="0" smtClean="0">
                  <a:latin typeface="Times New Roman" panose="02020603050405020304" pitchFamily="18" charset="0"/>
                  <a:cs typeface="Times New Roman" panose="02020603050405020304" pitchFamily="18" charset="0"/>
                </a:endParaRPr>
              </a:p>
              <a:p>
                <a:r>
                  <a:rPr lang="en-IN" altLang="en-US" dirty="0" smtClean="0">
                    <a:latin typeface="Times New Roman" panose="02020603050405020304" pitchFamily="18" charset="0"/>
                    <a:cs typeface="Times New Roman" panose="02020603050405020304" pitchFamily="18" charset="0"/>
                  </a:rPr>
                  <a:t>What </a:t>
                </a:r>
                <a:r>
                  <a:rPr lang="en-IN" altLang="en-US" dirty="0">
                    <a:latin typeface="Times New Roman" panose="02020603050405020304" pitchFamily="18" charset="0"/>
                    <a:cs typeface="Times New Roman" panose="02020603050405020304" pitchFamily="18" charset="0"/>
                  </a:rPr>
                  <a:t>is probability of A– P(A)?</a:t>
                </a:r>
              </a:p>
              <a:p>
                <a14:m>
                  <m:oMath xmlns:m="http://schemas.openxmlformats.org/officeDocument/2006/math">
                    <m:r>
                      <a:rPr lang="en-IN" altLang="en-US">
                        <a:latin typeface="Cambria Math" panose="02040503050406030204" pitchFamily="18" charset="0"/>
                      </a:rPr>
                      <m:t>𝑂𝑑𝑑𝑠</m:t>
                    </m:r>
                    <m:r>
                      <a:rPr lang="en-IN" altLang="en-US">
                        <a:latin typeface="Cambria Math" panose="02040503050406030204" pitchFamily="18" charset="0"/>
                      </a:rPr>
                      <m:t> </m:t>
                    </m:r>
                    <m:r>
                      <a:rPr lang="en-IN" altLang="en-US">
                        <a:latin typeface="Cambria Math" panose="02040503050406030204" pitchFamily="18" charset="0"/>
                      </a:rPr>
                      <m:t>𝑟𝑎𝑡𝑖𝑜</m:t>
                    </m:r>
                    <m:r>
                      <a:rPr lang="en-IN" altLang="en-US">
                        <a:latin typeface="Cambria Math" panose="02040503050406030204" pitchFamily="18" charset="0"/>
                      </a:rPr>
                      <m:t>= </m:t>
                    </m:r>
                    <m:f>
                      <m:fPr>
                        <m:ctrlPr>
                          <a:rPr lang="en-IN" altLang="en-US" i="1">
                            <a:latin typeface="Cambria Math" panose="02040503050406030204" pitchFamily="18" charset="0"/>
                          </a:rPr>
                        </m:ctrlPr>
                      </m:fPr>
                      <m:num>
                        <m:r>
                          <a:rPr lang="en-IN" altLang="en-US">
                            <a:latin typeface="Cambria Math" panose="02040503050406030204" pitchFamily="18" charset="0"/>
                          </a:rPr>
                          <m:t>𝑃𝑟𝑜𝑏𝑎𝑏𝑖𝑙𝑖𝑡𝑦</m:t>
                        </m:r>
                        <m:r>
                          <a:rPr lang="en-IN" altLang="en-US">
                            <a:latin typeface="Cambria Math" panose="02040503050406030204" pitchFamily="18" charset="0"/>
                          </a:rPr>
                          <m:t> </m:t>
                        </m:r>
                        <m:r>
                          <a:rPr lang="en-IN" altLang="en-US">
                            <a:latin typeface="Cambria Math" panose="02040503050406030204" pitchFamily="18" charset="0"/>
                          </a:rPr>
                          <m:t>𝑜𝑓</m:t>
                        </m:r>
                        <m:r>
                          <a:rPr lang="en-IN" altLang="en-US">
                            <a:latin typeface="Cambria Math" panose="02040503050406030204" pitchFamily="18" charset="0"/>
                          </a:rPr>
                          <m:t> </m:t>
                        </m:r>
                        <m:r>
                          <a:rPr lang="en-IN" altLang="en-US">
                            <a:latin typeface="Cambria Math" panose="02040503050406030204" pitchFamily="18" charset="0"/>
                          </a:rPr>
                          <m:t>𝑒𝑣𝑒𝑛𝑡</m:t>
                        </m:r>
                        <m:r>
                          <a:rPr lang="en-IN" altLang="en-US">
                            <a:latin typeface="Cambria Math" panose="02040503050406030204" pitchFamily="18" charset="0"/>
                          </a:rPr>
                          <m:t> </m:t>
                        </m:r>
                        <m:r>
                          <a:rPr lang="en-IN" altLang="en-US">
                            <a:latin typeface="Cambria Math" panose="02040503050406030204" pitchFamily="18" charset="0"/>
                          </a:rPr>
                          <m:t>𝑜𝑐𝑐𝑢𝑟𝑖𝑛𝑔</m:t>
                        </m:r>
                      </m:num>
                      <m:den>
                        <m:r>
                          <a:rPr lang="en-IN" altLang="en-US">
                            <a:latin typeface="Cambria Math" panose="02040503050406030204" pitchFamily="18" charset="0"/>
                          </a:rPr>
                          <m:t>𝑃𝑟𝑜𝑏𝑎𝑏𝑖𝑙𝑖𝑡𝑦</m:t>
                        </m:r>
                        <m:r>
                          <a:rPr lang="en-IN" altLang="en-US">
                            <a:latin typeface="Cambria Math" panose="02040503050406030204" pitchFamily="18" charset="0"/>
                          </a:rPr>
                          <m:t> </m:t>
                        </m:r>
                        <m:r>
                          <a:rPr lang="en-IN" altLang="en-US">
                            <a:latin typeface="Cambria Math" panose="02040503050406030204" pitchFamily="18" charset="0"/>
                          </a:rPr>
                          <m:t>𝑜𝑓</m:t>
                        </m:r>
                        <m:r>
                          <a:rPr lang="en-IN" altLang="en-US">
                            <a:latin typeface="Cambria Math" panose="02040503050406030204" pitchFamily="18" charset="0"/>
                          </a:rPr>
                          <m:t> </m:t>
                        </m:r>
                        <m:r>
                          <a:rPr lang="en-IN" altLang="en-US">
                            <a:latin typeface="Cambria Math" panose="02040503050406030204" pitchFamily="18" charset="0"/>
                          </a:rPr>
                          <m:t>𝑒𝑣𝑒𝑛𝑡</m:t>
                        </m:r>
                        <m:r>
                          <a:rPr lang="en-IN" altLang="en-US">
                            <a:latin typeface="Cambria Math" panose="02040503050406030204" pitchFamily="18" charset="0"/>
                          </a:rPr>
                          <m:t> </m:t>
                        </m:r>
                        <m:r>
                          <a:rPr lang="en-IN" altLang="en-US">
                            <a:latin typeface="Cambria Math" panose="02040503050406030204" pitchFamily="18" charset="0"/>
                          </a:rPr>
                          <m:t>𝑛𝑜𝑡</m:t>
                        </m:r>
                        <m:r>
                          <a:rPr lang="en-IN" altLang="en-US">
                            <a:latin typeface="Cambria Math" panose="02040503050406030204" pitchFamily="18" charset="0"/>
                          </a:rPr>
                          <m:t> </m:t>
                        </m:r>
                        <m:r>
                          <a:rPr lang="en-IN" altLang="en-US">
                            <a:latin typeface="Cambria Math" panose="02040503050406030204" pitchFamily="18" charset="0"/>
                          </a:rPr>
                          <m:t>𝑜𝑐𝑐𝑢𝑟𝑖𝑛𝑔</m:t>
                        </m:r>
                      </m:den>
                    </m:f>
                  </m:oMath>
                </a14:m>
                <a:endParaRPr lang="en-IN" altLang="en-US" dirty="0">
                  <a:latin typeface="Times New Roman" panose="02020603050405020304" pitchFamily="18" charset="0"/>
                  <a:cs typeface="Times New Roman" panose="02020603050405020304" pitchFamily="18" charset="0"/>
                </a:endParaRPr>
              </a:p>
              <a:p>
                <a:r>
                  <a:rPr lang="en-IN" altLang="en-US" dirty="0">
                    <a:latin typeface="Times New Roman" panose="02020603050405020304" pitchFamily="18" charset="0"/>
                    <a:cs typeface="Times New Roman" panose="02020603050405020304" pitchFamily="18" charset="0"/>
                  </a:rPr>
                  <a:t>Odds ratio = </a:t>
                </a:r>
                <a14:m>
                  <m:oMath xmlns:m="http://schemas.openxmlformats.org/officeDocument/2006/math">
                    <m:f>
                      <m:fPr>
                        <m:ctrlPr>
                          <a:rPr lang="en-IN" altLang="en-US" i="1">
                            <a:latin typeface="Cambria Math" panose="02040503050406030204" pitchFamily="18" charset="0"/>
                          </a:rPr>
                        </m:ctrlPr>
                      </m:fPr>
                      <m:num>
                        <m:r>
                          <a:rPr lang="en-IN" altLang="en-US">
                            <a:latin typeface="Cambria Math" panose="02040503050406030204" pitchFamily="18" charset="0"/>
                          </a:rPr>
                          <m:t>𝑃</m:t>
                        </m:r>
                      </m:num>
                      <m:den>
                        <m:r>
                          <a:rPr lang="en-IN" altLang="en-US">
                            <a:latin typeface="Cambria Math" panose="02040503050406030204" pitchFamily="18" charset="0"/>
                          </a:rPr>
                          <m:t>1−</m:t>
                        </m:r>
                        <m:r>
                          <a:rPr lang="en-IN" altLang="en-US">
                            <a:latin typeface="Cambria Math" panose="02040503050406030204" pitchFamily="18" charset="0"/>
                          </a:rPr>
                          <m:t>𝑃</m:t>
                        </m:r>
                      </m:den>
                    </m:f>
                  </m:oMath>
                </a14:m>
                <a:endParaRPr lang="en-IN" altLang="en-US" dirty="0">
                  <a:latin typeface="Times New Roman" panose="02020603050405020304" pitchFamily="18" charset="0"/>
                  <a:cs typeface="Times New Roman" panose="02020603050405020304" pitchFamily="18" charset="0"/>
                </a:endParaRPr>
              </a:p>
              <a:p>
                <a:r>
                  <a:rPr lang="en-IN" altLang="en-US" dirty="0">
                    <a:latin typeface="Times New Roman" panose="02020603050405020304" pitchFamily="18" charset="0"/>
                    <a:cs typeface="Times New Roman" panose="02020603050405020304" pitchFamily="18" charset="0"/>
                  </a:rPr>
                  <a:t>Probability= </a:t>
                </a:r>
                <a14:m>
                  <m:oMath xmlns:m="http://schemas.openxmlformats.org/officeDocument/2006/math">
                    <m:f>
                      <m:fPr>
                        <m:ctrlPr>
                          <a:rPr lang="en-IN" altLang="en-US" i="1">
                            <a:latin typeface="Cambria Math" panose="02040503050406030204" pitchFamily="18" charset="0"/>
                          </a:rPr>
                        </m:ctrlPr>
                      </m:fPr>
                      <m:num>
                        <m:r>
                          <a:rPr lang="en-IN" altLang="en-US">
                            <a:latin typeface="Cambria Math" panose="02040503050406030204" pitchFamily="18" charset="0"/>
                          </a:rPr>
                          <m:t>𝑂𝑑𝑑𝑠</m:t>
                        </m:r>
                        <m:r>
                          <a:rPr lang="en-IN" altLang="en-US">
                            <a:latin typeface="Cambria Math" panose="02040503050406030204" pitchFamily="18" charset="0"/>
                          </a:rPr>
                          <m:t> </m:t>
                        </m:r>
                        <m:r>
                          <a:rPr lang="en-IN" altLang="en-US">
                            <a:latin typeface="Cambria Math" panose="02040503050406030204" pitchFamily="18" charset="0"/>
                          </a:rPr>
                          <m:t>𝑟𝑎𝑡𝑖𝑜</m:t>
                        </m:r>
                      </m:num>
                      <m:den>
                        <m:r>
                          <a:rPr lang="en-IN" altLang="en-US">
                            <a:latin typeface="Cambria Math" panose="02040503050406030204" pitchFamily="18" charset="0"/>
                          </a:rPr>
                          <m:t>1+</m:t>
                        </m:r>
                        <m:r>
                          <a:rPr lang="en-IN" altLang="en-US">
                            <a:latin typeface="Cambria Math" panose="02040503050406030204" pitchFamily="18" charset="0"/>
                          </a:rPr>
                          <m:t>𝑂𝑑𝑑𝑠</m:t>
                        </m:r>
                        <m:r>
                          <a:rPr lang="en-IN" altLang="en-US">
                            <a:latin typeface="Cambria Math" panose="02040503050406030204" pitchFamily="18" charset="0"/>
                          </a:rPr>
                          <m:t> </m:t>
                        </m:r>
                        <m:r>
                          <a:rPr lang="en-IN" altLang="en-US">
                            <a:latin typeface="Cambria Math" panose="02040503050406030204" pitchFamily="18" charset="0"/>
                          </a:rPr>
                          <m:t>𝑟𝑎𝑡𝑖𝑜</m:t>
                        </m:r>
                      </m:den>
                    </m:f>
                  </m:oMath>
                </a14:m>
                <a:endParaRPr lang="en-IN"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A737C75F-4F09-40E8-8009-EFCD512CD442}"/>
                  </a:ext>
                </a:extLst>
              </p:cNvPr>
              <p:cNvSpPr>
                <a:spLocks noGrp="1" noRot="1" noChangeAspect="1" noMove="1" noResize="1" noEditPoints="1" noAdjustHandles="1" noChangeArrowheads="1" noChangeShapeType="1" noTextEdit="1"/>
              </p:cNvSpPr>
              <p:nvPr>
                <p:ph idx="1"/>
              </p:nvPr>
            </p:nvSpPr>
            <p:spPr>
              <a:blipFill>
                <a:blip r:embed="rId2"/>
                <a:stretch>
                  <a:fillRect l="-1056"/>
                </a:stretch>
              </a:blipFill>
            </p:spPr>
            <p:txBody>
              <a:bodyPr/>
              <a:lstStyle/>
              <a:p>
                <a:r>
                  <a:rPr lang="en-IN">
                    <a:noFill/>
                  </a:rPr>
                  <a:t> </a:t>
                </a:r>
              </a:p>
            </p:txBody>
          </p:sp>
        </mc:Fallback>
      </mc:AlternateContent>
      <p:sp>
        <p:nvSpPr>
          <p:cNvPr id="5" name="TextBox 4"/>
          <p:cNvSpPr txBox="1"/>
          <p:nvPr/>
        </p:nvSpPr>
        <p:spPr>
          <a:xfrm>
            <a:off x="2278743" y="6273538"/>
            <a:ext cx="11103429" cy="307777"/>
          </a:xfrm>
          <a:prstGeom prst="rect">
            <a:avLst/>
          </a:prstGeom>
          <a:noFill/>
        </p:spPr>
        <p:txBody>
          <a:bodyPr wrap="square" rtlCol="0">
            <a:spAutoFit/>
          </a:bodyPr>
          <a:lstStyle/>
          <a:p>
            <a:r>
              <a:rPr lang="en-IN" b="1" u="sng" dirty="0" smtClean="0"/>
              <a:t>Additional content</a:t>
            </a:r>
            <a:r>
              <a:rPr lang="en-IN" dirty="0" smtClean="0"/>
              <a:t>: Not part of the video but will be useful for getting an industry perspective</a:t>
            </a:r>
            <a:endParaRPr lang="en-IN" dirty="0"/>
          </a:p>
        </p:txBody>
      </p:sp>
    </p:spTree>
    <p:extLst>
      <p:ext uri="{BB962C8B-B14F-4D97-AF65-F5344CB8AC3E}">
        <p14:creationId xmlns:p14="http://schemas.microsoft.com/office/powerpoint/2010/main" val="328261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16"/>
          <p:cNvSpPr txBox="1">
            <a:spLocks noGrp="1"/>
          </p:cNvSpPr>
          <p:nvPr>
            <p:ph type="body" idx="1"/>
          </p:nvPr>
        </p:nvSpPr>
        <p:spPr>
          <a:xfrm>
            <a:off x="609600" y="1835331"/>
            <a:ext cx="10972800" cy="4526100"/>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800" dirty="0">
                <a:latin typeface="Times New Roman"/>
                <a:ea typeface="Times New Roman"/>
                <a:cs typeface="Times New Roman"/>
                <a:sym typeface="Times New Roman"/>
              </a:rPr>
              <a:t>So a logit is a log of odds and odds are a function of P, the probability of a 1. In logistic regression, we find</a:t>
            </a:r>
            <a:endParaRPr dirty="0"/>
          </a:p>
          <a:p>
            <a:pPr marL="25400" lvl="0" indent="0" algn="l" rtl="0">
              <a:lnSpc>
                <a:spcPct val="100000"/>
              </a:lnSpc>
              <a:spcBef>
                <a:spcPts val="640"/>
              </a:spcBef>
              <a:spcAft>
                <a:spcPts val="0"/>
              </a:spcAft>
              <a:buSzPts val="3200"/>
              <a:buNone/>
            </a:pPr>
            <a:endParaRPr sz="2800" dirty="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400" dirty="0">
                <a:latin typeface="Times New Roman"/>
                <a:ea typeface="Times New Roman"/>
                <a:cs typeface="Times New Roman"/>
                <a:sym typeface="Times New Roman"/>
              </a:rPr>
              <a:t>logit(P) = a + </a:t>
            </a:r>
            <a:r>
              <a:rPr lang="en-IN" sz="2400" dirty="0" err="1">
                <a:latin typeface="Times New Roman"/>
                <a:ea typeface="Times New Roman"/>
                <a:cs typeface="Times New Roman"/>
                <a:sym typeface="Times New Roman"/>
              </a:rPr>
              <a:t>bX</a:t>
            </a:r>
            <a:r>
              <a:rPr lang="en-IN" sz="2400" dirty="0">
                <a:latin typeface="Times New Roman"/>
                <a:ea typeface="Times New Roman"/>
                <a:cs typeface="Times New Roman"/>
                <a:sym typeface="Times New Roman"/>
              </a:rPr>
              <a:t>,</a:t>
            </a:r>
            <a:endParaRPr dirty="0"/>
          </a:p>
          <a:p>
            <a:pPr marL="25400" lvl="0" indent="0" algn="l" rtl="0">
              <a:lnSpc>
                <a:spcPct val="100000"/>
              </a:lnSpc>
              <a:spcBef>
                <a:spcPts val="640"/>
              </a:spcBef>
              <a:spcAft>
                <a:spcPts val="0"/>
              </a:spcAft>
              <a:buSzPts val="3200"/>
              <a:buNone/>
            </a:pPr>
            <a:endParaRPr sz="2800" dirty="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800" dirty="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800" dirty="0">
              <a:latin typeface="Times New Roman"/>
              <a:ea typeface="Times New Roman"/>
              <a:cs typeface="Times New Roman"/>
              <a:sym typeface="Times New Roman"/>
            </a:endParaRPr>
          </a:p>
        </p:txBody>
      </p:sp>
      <p:pic>
        <p:nvPicPr>
          <p:cNvPr id="118" name="Google Shape;118;p16" descr="C:\Users\Stock_BGL\Desktop\lo8.gif"/>
          <p:cNvPicPr preferRelativeResize="0"/>
          <p:nvPr/>
        </p:nvPicPr>
        <p:blipFill rotWithShape="1">
          <a:blip r:embed="rId3">
            <a:alphaModFix/>
          </a:blip>
          <a:srcRect/>
          <a:stretch/>
        </p:blipFill>
        <p:spPr>
          <a:xfrm>
            <a:off x="681990" y="3925661"/>
            <a:ext cx="2400300" cy="2533650"/>
          </a:xfrm>
          <a:prstGeom prst="rect">
            <a:avLst/>
          </a:prstGeom>
          <a:noFill/>
          <a:ln>
            <a:noFill/>
          </a:ln>
        </p:spPr>
      </p:pic>
      <p:sp>
        <p:nvSpPr>
          <p:cNvPr id="5" name="Title 1">
            <a:extLst>
              <a:ext uri="{FF2B5EF4-FFF2-40B4-BE49-F238E27FC236}">
                <a16:creationId xmlns:a16="http://schemas.microsoft.com/office/drawing/2014/main" id="{2621B272-36A4-4D9D-BB96-23899019BF96}"/>
              </a:ext>
            </a:extLst>
          </p:cNvPr>
          <p:cNvSpPr txBox="1">
            <a:spLocks/>
          </p:cNvSpPr>
          <p:nvPr/>
        </p:nvSpPr>
        <p:spPr>
          <a:xfrm>
            <a:off x="609600" y="482456"/>
            <a:ext cx="10972800" cy="1143000"/>
          </a:xfrm>
          <a:prstGeom prst="rect">
            <a:avLst/>
          </a:prstGeom>
          <a:noFill/>
          <a:ln>
            <a:noFill/>
          </a:ln>
        </p:spPr>
        <p:txBody>
          <a:bodyPr spcFirstLastPara="1" wrap="square" lIns="91425" tIns="45700" rIns="91425" bIns="45700" anchor="ctr"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r>
              <a:rPr lang="en-IN" sz="3600" u="sng" dirty="0" smtClean="0">
                <a:latin typeface="Times New Roman" panose="02020603050405020304" pitchFamily="18" charset="0"/>
                <a:cs typeface="Times New Roman" panose="02020603050405020304" pitchFamily="18" charset="0"/>
              </a:rPr>
              <a:t>Math behind Logistic Regression</a:t>
            </a:r>
            <a:endParaRPr lang="en-GB" sz="3600" u="sng"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1B272-36A4-4D9D-BB96-23899019BF96}"/>
              </a:ext>
            </a:extLst>
          </p:cNvPr>
          <p:cNvSpPr>
            <a:spLocks noGrp="1"/>
          </p:cNvSpPr>
          <p:nvPr>
            <p:ph type="title"/>
          </p:nvPr>
        </p:nvSpPr>
        <p:spPr/>
        <p:txBody>
          <a:bodyPr/>
          <a:lstStyle/>
          <a:p>
            <a:r>
              <a:rPr lang="en-IN" sz="3600" u="sng" dirty="0" smtClean="0">
                <a:latin typeface="Times New Roman" panose="02020603050405020304" pitchFamily="18" charset="0"/>
                <a:cs typeface="Times New Roman" panose="02020603050405020304" pitchFamily="18" charset="0"/>
              </a:rPr>
              <a:t>Math behind Logistic Regression</a:t>
            </a:r>
            <a:endParaRPr lang="en-GB" sz="36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37C75F-4F09-40E8-8009-EFCD512CD442}"/>
              </a:ext>
            </a:extLst>
          </p:cNvPr>
          <p:cNvSpPr>
            <a:spLocks noGrp="1"/>
          </p:cNvSpPr>
          <p:nvPr>
            <p:ph idx="1"/>
          </p:nvPr>
        </p:nvSpPr>
        <p:spPr>
          <a:xfrm>
            <a:off x="228600" y="1500547"/>
            <a:ext cx="11734800" cy="4525963"/>
          </a:xfrm>
        </p:spPr>
        <p:txBody>
          <a:bodyPr/>
          <a:lstStyle/>
          <a:p>
            <a:r>
              <a:rPr lang="en-IN" dirty="0"/>
              <a:t>Predict likelihood or probability</a:t>
            </a:r>
          </a:p>
          <a:p>
            <a:r>
              <a:rPr lang="en-IN" dirty="0"/>
              <a:t>Predicted value - &gt;0 and &lt;1</a:t>
            </a:r>
          </a:p>
          <a:p>
            <a:r>
              <a:rPr lang="en-IN" dirty="0"/>
              <a:t>Use of sigmoid function to achieve this</a:t>
            </a:r>
          </a:p>
          <a:p>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7967B6A-A928-4D7A-B1A4-B6AD38070678}"/>
                  </a:ext>
                </a:extLst>
              </p:cNvPr>
              <p:cNvSpPr txBox="1"/>
              <p:nvPr/>
            </p:nvSpPr>
            <p:spPr>
              <a:xfrm>
                <a:off x="768152" y="3273188"/>
                <a:ext cx="3495124" cy="7149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i="1">
                          <a:latin typeface="Cambria Math" panose="02040503050406030204" pitchFamily="18" charset="0"/>
                        </a:rPr>
                        <m:t>𝑃𝑟𝑜𝑏𝑎𝑏𝑖𝑙𝑖𝑡𝑦</m:t>
                      </m:r>
                      <m:r>
                        <a:rPr lang="en-IN" sz="2400" i="1">
                          <a:latin typeface="Cambria Math" panose="02040503050406030204" pitchFamily="18" charset="0"/>
                        </a:rPr>
                        <m:t> </m:t>
                      </m:r>
                      <m:d>
                        <m:dPr>
                          <m:ctrlPr>
                            <a:rPr lang="en-IN" sz="2400" i="1">
                              <a:latin typeface="Cambria Math" panose="02040503050406030204" pitchFamily="18" charset="0"/>
                            </a:rPr>
                          </m:ctrlPr>
                        </m:dPr>
                        <m:e>
                          <m:r>
                            <a:rPr lang="en-IN" sz="2400" i="1">
                              <a:latin typeface="Cambria Math" panose="02040503050406030204" pitchFamily="18" charset="0"/>
                            </a:rPr>
                            <m:t>𝑃</m:t>
                          </m:r>
                        </m:e>
                      </m:d>
                      <m:r>
                        <a:rPr lang="en-IN" sz="2400" i="1">
                          <a:latin typeface="Cambria Math" panose="02040503050406030204" pitchFamily="18" charset="0"/>
                        </a:rPr>
                        <m:t>= </m:t>
                      </m:r>
                      <m:f>
                        <m:fPr>
                          <m:ctrlPr>
                            <a:rPr lang="en-IN" sz="2400" i="1">
                              <a:latin typeface="Cambria Math" panose="02040503050406030204" pitchFamily="18" charset="0"/>
                            </a:rPr>
                          </m:ctrlPr>
                        </m:fPr>
                        <m:num>
                          <m:sSup>
                            <m:sSupPr>
                              <m:ctrlPr>
                                <a:rPr lang="en-IN" sz="2400" i="1">
                                  <a:latin typeface="Cambria Math" panose="02040503050406030204" pitchFamily="18" charset="0"/>
                                </a:rPr>
                              </m:ctrlPr>
                            </m:sSupPr>
                            <m:e>
                              <m:r>
                                <a:rPr lang="en-IN" sz="2400" i="1">
                                  <a:latin typeface="Cambria Math" panose="02040503050406030204" pitchFamily="18" charset="0"/>
                                </a:rPr>
                                <m:t>𝑒</m:t>
                              </m:r>
                            </m:e>
                            <m:sup>
                              <m:r>
                                <a:rPr lang="en-IN" sz="2400" i="1">
                                  <a:latin typeface="Cambria Math" panose="02040503050406030204" pitchFamily="18" charset="0"/>
                                </a:rPr>
                                <m:t>𝑧</m:t>
                              </m:r>
                            </m:sup>
                          </m:sSup>
                        </m:num>
                        <m:den>
                          <m:r>
                            <a:rPr lang="en-IN" sz="2400" i="1">
                              <a:latin typeface="Cambria Math" panose="02040503050406030204" pitchFamily="18" charset="0"/>
                            </a:rPr>
                            <m:t>1+</m:t>
                          </m:r>
                          <m:sSup>
                            <m:sSupPr>
                              <m:ctrlPr>
                                <a:rPr lang="en-IN" sz="2400" i="1">
                                  <a:latin typeface="Cambria Math" panose="02040503050406030204" pitchFamily="18" charset="0"/>
                                </a:rPr>
                              </m:ctrlPr>
                            </m:sSupPr>
                            <m:e>
                              <m:r>
                                <a:rPr lang="en-IN" sz="2400" i="1">
                                  <a:latin typeface="Cambria Math" panose="02040503050406030204" pitchFamily="18" charset="0"/>
                                </a:rPr>
                                <m:t>𝑒</m:t>
                              </m:r>
                            </m:e>
                            <m:sup>
                              <m:r>
                                <a:rPr lang="en-IN" sz="2400" i="1">
                                  <a:latin typeface="Cambria Math" panose="02040503050406030204" pitchFamily="18" charset="0"/>
                                </a:rPr>
                                <m:t>𝑧</m:t>
                              </m:r>
                            </m:sup>
                          </m:sSup>
                        </m:den>
                      </m:f>
                    </m:oMath>
                  </m:oMathPara>
                </a14:m>
                <a:endParaRPr lang="en-IN" sz="2400" dirty="0"/>
              </a:p>
            </p:txBody>
          </p:sp>
        </mc:Choice>
        <mc:Fallback xmlns="">
          <p:sp>
            <p:nvSpPr>
              <p:cNvPr id="4" name="TextBox 3">
                <a:extLst>
                  <a:ext uri="{FF2B5EF4-FFF2-40B4-BE49-F238E27FC236}">
                    <a16:creationId xmlns:a16="http://schemas.microsoft.com/office/drawing/2014/main" id="{07967B6A-A928-4D7A-B1A4-B6AD38070678}"/>
                  </a:ext>
                </a:extLst>
              </p:cNvPr>
              <p:cNvSpPr txBox="1">
                <a:spLocks noRot="1" noChangeAspect="1" noMove="1" noResize="1" noEditPoints="1" noAdjustHandles="1" noChangeArrowheads="1" noChangeShapeType="1" noTextEdit="1"/>
              </p:cNvSpPr>
              <p:nvPr/>
            </p:nvSpPr>
            <p:spPr>
              <a:xfrm>
                <a:off x="768152" y="3273188"/>
                <a:ext cx="3495124" cy="714939"/>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E43C3D9-188C-4D8B-8C02-EC9BCDBD82BB}"/>
                  </a:ext>
                </a:extLst>
              </p:cNvPr>
              <p:cNvSpPr txBox="1"/>
              <p:nvPr/>
            </p:nvSpPr>
            <p:spPr>
              <a:xfrm>
                <a:off x="4828024" y="3157568"/>
                <a:ext cx="1957748" cy="423832"/>
              </a:xfrm>
              <a:prstGeom prst="wedgeRectCallout">
                <a:avLst>
                  <a:gd name="adj1" fmla="val -92657"/>
                  <a:gd name="adj2" fmla="val -26080"/>
                </a:avLst>
              </a:prstGeom>
            </p:spPr>
            <p:style>
              <a:lnRef idx="2">
                <a:schemeClr val="dk1"/>
              </a:lnRef>
              <a:fillRef idx="1">
                <a:schemeClr val="lt1"/>
              </a:fillRef>
              <a:effectRef idx="0">
                <a:schemeClr val="dk1"/>
              </a:effectRef>
              <a:fontRef idx="minor">
                <a:schemeClr val="dk1"/>
              </a:fontRef>
            </p:style>
            <p:txBody>
              <a:bodyPr wrap="square" lIns="0" tIns="0" rIns="0" bIns="0" rtlCol="0" anchor="ctr">
                <a:noAutofit/>
              </a:bodyPr>
              <a:lstStyle/>
              <a:p>
                <a:pPr/>
                <a14:m>
                  <m:oMathPara xmlns:m="http://schemas.openxmlformats.org/officeDocument/2006/math">
                    <m:oMathParaPr>
                      <m:jc m:val="centerGroup"/>
                    </m:oMathParaPr>
                    <m:oMath xmlns:m="http://schemas.openxmlformats.org/officeDocument/2006/math">
                      <m:r>
                        <a:rPr lang="en-IN" sz="2000" i="1">
                          <a:latin typeface="Cambria Math" panose="02040503050406030204" pitchFamily="18" charset="0"/>
                        </a:rPr>
                        <m:t>𝑧</m:t>
                      </m:r>
                      <m:r>
                        <a:rPr lang="en-IN" sz="2000" i="1">
                          <a:latin typeface="Cambria Math" panose="02040503050406030204" pitchFamily="18" charset="0"/>
                        </a:rPr>
                        <m:t>= </m:t>
                      </m:r>
                      <m:r>
                        <a:rPr lang="en-IN" sz="2000" i="1">
                          <a:latin typeface="Cambria Math" panose="02040503050406030204" pitchFamily="18" charset="0"/>
                          <a:ea typeface="Cambria Math" panose="02040503050406030204" pitchFamily="18" charset="0"/>
                        </a:rPr>
                        <m:t>𝛽</m:t>
                      </m:r>
                      <m:r>
                        <a:rPr lang="en-IN" sz="2000" i="1" baseline="-25000">
                          <a:latin typeface="Cambria Math" panose="02040503050406030204" pitchFamily="18" charset="0"/>
                          <a:ea typeface="Cambria Math" panose="02040503050406030204" pitchFamily="18" charset="0"/>
                        </a:rPr>
                        <m:t>0</m:t>
                      </m:r>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𝛽</m:t>
                      </m:r>
                      <m:r>
                        <a:rPr lang="en-IN" sz="2000" i="1" baseline="-25000">
                          <a:latin typeface="Cambria Math" panose="02040503050406030204" pitchFamily="18" charset="0"/>
                          <a:ea typeface="Cambria Math" panose="02040503050406030204" pitchFamily="18" charset="0"/>
                        </a:rPr>
                        <m:t>1</m:t>
                      </m:r>
                      <m:r>
                        <a:rPr lang="en-IN" sz="2000" i="1">
                          <a:latin typeface="Cambria Math" panose="02040503050406030204" pitchFamily="18" charset="0"/>
                          <a:ea typeface="Cambria Math" panose="02040503050406030204" pitchFamily="18" charset="0"/>
                        </a:rPr>
                        <m:t>𝑥</m:t>
                      </m:r>
                    </m:oMath>
                  </m:oMathPara>
                </a14:m>
                <a:endParaRPr lang="en-IN" sz="2000" dirty="0"/>
              </a:p>
            </p:txBody>
          </p:sp>
        </mc:Choice>
        <mc:Fallback xmlns="">
          <p:sp>
            <p:nvSpPr>
              <p:cNvPr id="5" name="TextBox 4">
                <a:extLst>
                  <a:ext uri="{FF2B5EF4-FFF2-40B4-BE49-F238E27FC236}">
                    <a16:creationId xmlns:a16="http://schemas.microsoft.com/office/drawing/2014/main" id="{BE43C3D9-188C-4D8B-8C02-EC9BCDBD82BB}"/>
                  </a:ext>
                </a:extLst>
              </p:cNvPr>
              <p:cNvSpPr txBox="1">
                <a:spLocks noRot="1" noChangeAspect="1" noMove="1" noResize="1" noEditPoints="1" noAdjustHandles="1" noChangeArrowheads="1" noChangeShapeType="1" noTextEdit="1"/>
              </p:cNvSpPr>
              <p:nvPr/>
            </p:nvSpPr>
            <p:spPr>
              <a:xfrm>
                <a:off x="4828024" y="3157568"/>
                <a:ext cx="1957748" cy="423832"/>
              </a:xfrm>
              <a:prstGeom prst="wedgeRectCallout">
                <a:avLst>
                  <a:gd name="adj1" fmla="val -92657"/>
                  <a:gd name="adj2" fmla="val -26080"/>
                </a:avLst>
              </a:prstGeom>
              <a:blipFill>
                <a:blip r:embed="rId3"/>
                <a:stretch>
                  <a:fillRect b="-675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FDFDB36-5A1A-41B2-9961-41C171E5B346}"/>
                  </a:ext>
                </a:extLst>
              </p:cNvPr>
              <p:cNvSpPr txBox="1"/>
              <p:nvPr/>
            </p:nvSpPr>
            <p:spPr>
              <a:xfrm>
                <a:off x="859864" y="4139732"/>
                <a:ext cx="2808141" cy="689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i="1">
                          <a:latin typeface="Cambria Math" panose="02040503050406030204" pitchFamily="18" charset="0"/>
                        </a:rPr>
                        <m:t>𝑂𝑑𝑑𝑠</m:t>
                      </m:r>
                      <m:r>
                        <a:rPr lang="en-IN" sz="2400" i="1">
                          <a:latin typeface="Cambria Math" panose="02040503050406030204" pitchFamily="18" charset="0"/>
                        </a:rPr>
                        <m:t> </m:t>
                      </m:r>
                      <m:r>
                        <a:rPr lang="en-IN" sz="2400" i="1">
                          <a:latin typeface="Cambria Math" panose="02040503050406030204" pitchFamily="18" charset="0"/>
                        </a:rPr>
                        <m:t>𝑅𝑎𝑡𝑖𝑜</m:t>
                      </m:r>
                      <m:r>
                        <a:rPr lang="en-IN" sz="2400" i="1">
                          <a:latin typeface="Cambria Math" panose="02040503050406030204" pitchFamily="18" charset="0"/>
                        </a:rPr>
                        <m:t>= </m:t>
                      </m:r>
                      <m:f>
                        <m:fPr>
                          <m:ctrlPr>
                            <a:rPr lang="en-IN" sz="2400" i="1">
                              <a:latin typeface="Cambria Math" panose="02040503050406030204" pitchFamily="18" charset="0"/>
                            </a:rPr>
                          </m:ctrlPr>
                        </m:fPr>
                        <m:num>
                          <m:r>
                            <a:rPr lang="en-IN" sz="2400" i="1">
                              <a:latin typeface="Cambria Math" panose="02040503050406030204" pitchFamily="18" charset="0"/>
                            </a:rPr>
                            <m:t>𝑃</m:t>
                          </m:r>
                        </m:num>
                        <m:den>
                          <m:r>
                            <a:rPr lang="en-IN" sz="2400" i="1">
                              <a:latin typeface="Cambria Math" panose="02040503050406030204" pitchFamily="18" charset="0"/>
                            </a:rPr>
                            <m:t>1−</m:t>
                          </m:r>
                          <m:r>
                            <a:rPr lang="en-IN" sz="2400" i="1">
                              <a:latin typeface="Cambria Math" panose="02040503050406030204" pitchFamily="18" charset="0"/>
                            </a:rPr>
                            <m:t>𝑃</m:t>
                          </m:r>
                        </m:den>
                      </m:f>
                    </m:oMath>
                  </m:oMathPara>
                </a14:m>
                <a:endParaRPr lang="en-IN" sz="2400" dirty="0"/>
              </a:p>
            </p:txBody>
          </p:sp>
        </mc:Choice>
        <mc:Fallback xmlns="">
          <p:sp>
            <p:nvSpPr>
              <p:cNvPr id="6" name="TextBox 5">
                <a:extLst>
                  <a:ext uri="{FF2B5EF4-FFF2-40B4-BE49-F238E27FC236}">
                    <a16:creationId xmlns:a16="http://schemas.microsoft.com/office/drawing/2014/main" id="{FFDFDB36-5A1A-41B2-9961-41C171E5B346}"/>
                  </a:ext>
                </a:extLst>
              </p:cNvPr>
              <p:cNvSpPr txBox="1">
                <a:spLocks noRot="1" noChangeAspect="1" noMove="1" noResize="1" noEditPoints="1" noAdjustHandles="1" noChangeArrowheads="1" noChangeShapeType="1" noTextEdit="1"/>
              </p:cNvSpPr>
              <p:nvPr/>
            </p:nvSpPr>
            <p:spPr>
              <a:xfrm>
                <a:off x="859864" y="4139732"/>
                <a:ext cx="2808141" cy="68903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364DA4-7A34-465E-B81A-9311EEEDD0EE}"/>
                  </a:ext>
                </a:extLst>
              </p:cNvPr>
              <p:cNvSpPr txBox="1"/>
              <p:nvPr/>
            </p:nvSpPr>
            <p:spPr>
              <a:xfrm>
                <a:off x="685800" y="4887598"/>
                <a:ext cx="8001000" cy="614848"/>
              </a:xfrm>
              <a:prstGeom prst="rect">
                <a:avLst/>
              </a:prstGeom>
              <a:noFill/>
            </p:spPr>
            <p:txBody>
              <a:bodyPr wrap="square" rtlCol="0">
                <a:spAutoFit/>
              </a:bodyPr>
              <a:lstStyle/>
              <a:p>
                <a:r>
                  <a:rPr lang="en-IN" sz="2400" dirty="0"/>
                  <a:t>Substituting for P, </a:t>
                </a:r>
                <a14:m>
                  <m:oMath xmlns:m="http://schemas.openxmlformats.org/officeDocument/2006/math">
                    <m:r>
                      <a:rPr lang="en-IN" sz="2400" i="1">
                        <a:latin typeface="Cambria Math" panose="02040503050406030204" pitchFamily="18" charset="0"/>
                      </a:rPr>
                      <m:t>𝑂𝑑𝑑𝑠</m:t>
                    </m:r>
                    <m:r>
                      <a:rPr lang="en-IN" sz="2400" i="1">
                        <a:latin typeface="Cambria Math" panose="02040503050406030204" pitchFamily="18" charset="0"/>
                      </a:rPr>
                      <m:t> </m:t>
                    </m:r>
                    <m:r>
                      <a:rPr lang="en-IN" sz="2400" i="1">
                        <a:latin typeface="Cambria Math" panose="02040503050406030204" pitchFamily="18" charset="0"/>
                      </a:rPr>
                      <m:t>𝑅𝑎𝑡𝑖𝑜</m:t>
                    </m:r>
                    <m:r>
                      <a:rPr lang="en-IN" sz="2400" i="1">
                        <a:latin typeface="Cambria Math" panose="02040503050406030204" pitchFamily="18" charset="0"/>
                      </a:rPr>
                      <m:t>= </m:t>
                    </m:r>
                    <m:f>
                      <m:fPr>
                        <m:ctrlPr>
                          <a:rPr lang="en-IN" sz="2400" i="1">
                            <a:latin typeface="Cambria Math" panose="02040503050406030204" pitchFamily="18" charset="0"/>
                          </a:rPr>
                        </m:ctrlPr>
                      </m:fPr>
                      <m:num>
                        <m:r>
                          <a:rPr lang="en-IN" sz="2400" i="1">
                            <a:latin typeface="Cambria Math" panose="02040503050406030204" pitchFamily="18" charset="0"/>
                          </a:rPr>
                          <m:t>𝑃</m:t>
                        </m:r>
                      </m:num>
                      <m:den>
                        <m:r>
                          <a:rPr lang="en-IN" sz="2400" i="1">
                            <a:latin typeface="Cambria Math" panose="02040503050406030204" pitchFamily="18" charset="0"/>
                          </a:rPr>
                          <m:t>1−</m:t>
                        </m:r>
                        <m:r>
                          <a:rPr lang="en-IN" sz="2400" i="1">
                            <a:latin typeface="Cambria Math" panose="02040503050406030204" pitchFamily="18" charset="0"/>
                          </a:rPr>
                          <m:t>𝑃</m:t>
                        </m:r>
                      </m:den>
                    </m:f>
                    <m:r>
                      <a:rPr lang="en-IN" sz="2400" i="1">
                        <a:latin typeface="Cambria Math" panose="02040503050406030204" pitchFamily="18" charset="0"/>
                      </a:rPr>
                      <m:t>= </m:t>
                    </m:r>
                    <m:sSup>
                      <m:sSupPr>
                        <m:ctrlPr>
                          <a:rPr lang="en-IN" sz="2400" i="1">
                            <a:latin typeface="Cambria Math" panose="02040503050406030204" pitchFamily="18" charset="0"/>
                          </a:rPr>
                        </m:ctrlPr>
                      </m:sSupPr>
                      <m:e>
                        <m:r>
                          <a:rPr lang="en-IN" sz="2400" i="1">
                            <a:latin typeface="Cambria Math" panose="02040503050406030204" pitchFamily="18" charset="0"/>
                          </a:rPr>
                          <m:t>𝑒</m:t>
                        </m:r>
                      </m:e>
                      <m:sup>
                        <m:r>
                          <a:rPr lang="en-IN" sz="2400" i="1">
                            <a:latin typeface="Cambria Math" panose="02040503050406030204" pitchFamily="18" charset="0"/>
                          </a:rPr>
                          <m:t>𝑧</m:t>
                        </m:r>
                      </m:sup>
                    </m:sSup>
                    <m:r>
                      <a:rPr lang="en-IN" sz="2400" i="1">
                        <a:latin typeface="Cambria Math" panose="02040503050406030204" pitchFamily="18" charset="0"/>
                      </a:rPr>
                      <m:t>= </m:t>
                    </m:r>
                    <m:sSup>
                      <m:sSupPr>
                        <m:ctrlPr>
                          <a:rPr lang="en-IN" sz="2400" i="1">
                            <a:latin typeface="Cambria Math" panose="02040503050406030204" pitchFamily="18" charset="0"/>
                          </a:rPr>
                        </m:ctrlPr>
                      </m:sSupPr>
                      <m:e>
                        <m:r>
                          <a:rPr lang="en-IN" sz="2400" i="1">
                            <a:latin typeface="Cambria Math" panose="02040503050406030204" pitchFamily="18" charset="0"/>
                          </a:rPr>
                          <m:t>𝑒</m:t>
                        </m:r>
                      </m:e>
                      <m:sup>
                        <m:r>
                          <a:rPr lang="en-IN" sz="2400" i="1">
                            <a:latin typeface="Cambria Math" panose="02040503050406030204" pitchFamily="18" charset="0"/>
                          </a:rPr>
                          <m:t>(</m:t>
                        </m:r>
                        <m:r>
                          <a:rPr lang="en-IN" sz="2400" i="1">
                            <a:latin typeface="Cambria Math" panose="02040503050406030204" pitchFamily="18" charset="0"/>
                            <a:ea typeface="Cambria Math" panose="02040503050406030204" pitchFamily="18" charset="0"/>
                          </a:rPr>
                          <m:t>𝛽</m:t>
                        </m:r>
                        <m:r>
                          <a:rPr lang="en-IN" sz="2400" i="1" baseline="-25000">
                            <a:latin typeface="Cambria Math" panose="02040503050406030204" pitchFamily="18" charset="0"/>
                            <a:ea typeface="Cambria Math" panose="02040503050406030204" pitchFamily="18" charset="0"/>
                          </a:rPr>
                          <m:t>0</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𝛽</m:t>
                        </m:r>
                        <m:r>
                          <a:rPr lang="en-IN" sz="2400" i="1" baseline="-25000">
                            <a:latin typeface="Cambria Math" panose="02040503050406030204" pitchFamily="18" charset="0"/>
                            <a:ea typeface="Cambria Math" panose="02040503050406030204" pitchFamily="18" charset="0"/>
                          </a:rPr>
                          <m:t>1</m:t>
                        </m:r>
                        <m:r>
                          <a:rPr lang="en-IN" sz="2400" i="1">
                            <a:latin typeface="Cambria Math" panose="02040503050406030204" pitchFamily="18" charset="0"/>
                            <a:ea typeface="Cambria Math" panose="02040503050406030204" pitchFamily="18" charset="0"/>
                          </a:rPr>
                          <m:t>𝑥</m:t>
                        </m:r>
                        <m:r>
                          <a:rPr lang="en-IN" sz="2400" i="1">
                            <a:latin typeface="Cambria Math" panose="02040503050406030204" pitchFamily="18" charset="0"/>
                            <a:ea typeface="Cambria Math" panose="02040503050406030204" pitchFamily="18" charset="0"/>
                          </a:rPr>
                          <m:t>)</m:t>
                        </m:r>
                      </m:sup>
                    </m:sSup>
                  </m:oMath>
                </a14:m>
                <a:endParaRPr lang="en-IN" sz="2400" dirty="0"/>
              </a:p>
            </p:txBody>
          </p:sp>
        </mc:Choice>
        <mc:Fallback xmlns="">
          <p:sp>
            <p:nvSpPr>
              <p:cNvPr id="7" name="TextBox 6">
                <a:extLst>
                  <a:ext uri="{FF2B5EF4-FFF2-40B4-BE49-F238E27FC236}">
                    <a16:creationId xmlns:a16="http://schemas.microsoft.com/office/drawing/2014/main" id="{1E364DA4-7A34-465E-B81A-9311EEEDD0EE}"/>
                  </a:ext>
                </a:extLst>
              </p:cNvPr>
              <p:cNvSpPr txBox="1">
                <a:spLocks noRot="1" noChangeAspect="1" noMove="1" noResize="1" noEditPoints="1" noAdjustHandles="1" noChangeArrowheads="1" noChangeShapeType="1" noTextEdit="1"/>
              </p:cNvSpPr>
              <p:nvPr/>
            </p:nvSpPr>
            <p:spPr>
              <a:xfrm>
                <a:off x="685800" y="4887598"/>
                <a:ext cx="8001000" cy="614848"/>
              </a:xfrm>
              <a:prstGeom prst="rect">
                <a:avLst/>
              </a:prstGeom>
              <a:blipFill>
                <a:blip r:embed="rId5"/>
                <a:stretch>
                  <a:fillRect l="-1220" b="-990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CA33029-BD8C-4961-A932-FFA901E1DC19}"/>
                  </a:ext>
                </a:extLst>
              </p:cNvPr>
              <p:cNvSpPr txBox="1"/>
              <p:nvPr/>
            </p:nvSpPr>
            <p:spPr>
              <a:xfrm>
                <a:off x="948721" y="6035413"/>
                <a:ext cx="2482539" cy="552715"/>
              </a:xfrm>
              <a:prstGeom prst="rect">
                <a:avLst/>
              </a:prstGeom>
              <a:noFill/>
            </p:spPr>
            <p:txBody>
              <a:bodyPr wrap="none" lIns="0" tIns="0" rIns="0" bIns="0" rtlCol="0">
                <a:spAutoFit/>
              </a:bodyPr>
              <a:lstStyle/>
              <a:p>
                <a14:m>
                  <m:oMath xmlns:m="http://schemas.openxmlformats.org/officeDocument/2006/math">
                    <m:r>
                      <m:rPr>
                        <m:sty m:val="p"/>
                      </m:rPr>
                      <a:rPr lang="en-IN" sz="2400">
                        <a:latin typeface="Cambria Math" panose="02040503050406030204" pitchFamily="18" charset="0"/>
                      </a:rPr>
                      <m:t>ln</m:t>
                    </m:r>
                    <m:r>
                      <a:rPr lang="en-IN" sz="2400" i="1">
                        <a:latin typeface="Cambria Math" panose="02040503050406030204" pitchFamily="18" charset="0"/>
                      </a:rPr>
                      <m:t>⁡</m:t>
                    </m:r>
                    <m:d>
                      <m:dPr>
                        <m:ctrlPr>
                          <a:rPr lang="en-IN" sz="2400" i="1">
                            <a:latin typeface="Cambria Math" panose="02040503050406030204" pitchFamily="18" charset="0"/>
                          </a:rPr>
                        </m:ctrlPr>
                      </m:dPr>
                      <m:e>
                        <m:f>
                          <m:fPr>
                            <m:ctrlPr>
                              <a:rPr lang="en-IN" sz="2400" i="1">
                                <a:latin typeface="Cambria Math" panose="02040503050406030204" pitchFamily="18" charset="0"/>
                              </a:rPr>
                            </m:ctrlPr>
                          </m:fPr>
                          <m:num>
                            <m:r>
                              <a:rPr lang="en-IN" sz="2400" i="1">
                                <a:latin typeface="Cambria Math" panose="02040503050406030204" pitchFamily="18" charset="0"/>
                              </a:rPr>
                              <m:t>𝑃</m:t>
                            </m:r>
                          </m:num>
                          <m:den>
                            <m:r>
                              <a:rPr lang="en-IN" sz="2400" i="1">
                                <a:latin typeface="Cambria Math" panose="02040503050406030204" pitchFamily="18" charset="0"/>
                              </a:rPr>
                              <m:t>1−</m:t>
                            </m:r>
                            <m:r>
                              <a:rPr lang="en-IN" sz="2400" i="1">
                                <a:latin typeface="Cambria Math" panose="02040503050406030204" pitchFamily="18" charset="0"/>
                              </a:rPr>
                              <m:t>𝑃</m:t>
                            </m:r>
                          </m:den>
                        </m:f>
                      </m:e>
                    </m:d>
                  </m:oMath>
                </a14:m>
                <a:r>
                  <a:rPr lang="en-IN" sz="2400" dirty="0"/>
                  <a:t> = </a:t>
                </a:r>
                <a14:m>
                  <m:oMath xmlns:m="http://schemas.openxmlformats.org/officeDocument/2006/math">
                    <m:r>
                      <a:rPr lang="en-IN" sz="2400" i="1">
                        <a:latin typeface="Cambria Math" panose="02040503050406030204" pitchFamily="18" charset="0"/>
                        <a:ea typeface="Cambria Math" panose="02040503050406030204" pitchFamily="18" charset="0"/>
                      </a:rPr>
                      <m:t>𝛽</m:t>
                    </m:r>
                    <m:r>
                      <a:rPr lang="en-IN" sz="2400" i="1" baseline="-25000">
                        <a:latin typeface="Cambria Math" panose="02040503050406030204" pitchFamily="18" charset="0"/>
                        <a:ea typeface="Cambria Math" panose="02040503050406030204" pitchFamily="18" charset="0"/>
                      </a:rPr>
                      <m:t>0</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𝛽</m:t>
                    </m:r>
                    <m:r>
                      <a:rPr lang="en-IN" sz="2400" i="1" baseline="-25000">
                        <a:latin typeface="Cambria Math" panose="02040503050406030204" pitchFamily="18" charset="0"/>
                        <a:ea typeface="Cambria Math" panose="02040503050406030204" pitchFamily="18" charset="0"/>
                      </a:rPr>
                      <m:t>1</m:t>
                    </m:r>
                    <m:r>
                      <a:rPr lang="en-IN" sz="2400" i="1">
                        <a:latin typeface="Cambria Math" panose="02040503050406030204" pitchFamily="18" charset="0"/>
                        <a:ea typeface="Cambria Math" panose="02040503050406030204" pitchFamily="18" charset="0"/>
                      </a:rPr>
                      <m:t>𝑥</m:t>
                    </m:r>
                  </m:oMath>
                </a14:m>
                <a:endParaRPr lang="en-IN" sz="2400" dirty="0"/>
              </a:p>
            </p:txBody>
          </p:sp>
        </mc:Choice>
        <mc:Fallback xmlns="">
          <p:sp>
            <p:nvSpPr>
              <p:cNvPr id="8" name="TextBox 7">
                <a:extLst>
                  <a:ext uri="{FF2B5EF4-FFF2-40B4-BE49-F238E27FC236}">
                    <a16:creationId xmlns:a16="http://schemas.microsoft.com/office/drawing/2014/main" id="{7CA33029-BD8C-4961-A932-FFA901E1DC19}"/>
                  </a:ext>
                </a:extLst>
              </p:cNvPr>
              <p:cNvSpPr txBox="1">
                <a:spLocks noRot="1" noChangeAspect="1" noMove="1" noResize="1" noEditPoints="1" noAdjustHandles="1" noChangeArrowheads="1" noChangeShapeType="1" noTextEdit="1"/>
              </p:cNvSpPr>
              <p:nvPr/>
            </p:nvSpPr>
            <p:spPr>
              <a:xfrm>
                <a:off x="948721" y="6035413"/>
                <a:ext cx="2482539" cy="552715"/>
              </a:xfrm>
              <a:prstGeom prst="rect">
                <a:avLst/>
              </a:prstGeom>
              <a:blipFill>
                <a:blip r:embed="rId6"/>
                <a:stretch>
                  <a:fillRect b="-1758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953A6F4-4DCF-4E6E-8CEF-AD53F2B593B7}"/>
                  </a:ext>
                </a:extLst>
              </p:cNvPr>
              <p:cNvSpPr txBox="1"/>
              <p:nvPr/>
            </p:nvSpPr>
            <p:spPr>
              <a:xfrm>
                <a:off x="3668005" y="5674935"/>
                <a:ext cx="5421459" cy="959584"/>
              </a:xfrm>
              <a:prstGeom prst="leftArrow">
                <a:avLst>
                  <a:gd name="adj1" fmla="val 85952"/>
                  <a:gd name="adj2" fmla="val 50000"/>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r>
                  <a:rPr lang="en-IN" sz="1200" dirty="0"/>
                  <a:t>Log(Odds) takes the form of linear regression</a:t>
                </a:r>
              </a:p>
              <a:p>
                <a:r>
                  <a:rPr lang="en-IN" sz="1200" dirty="0"/>
                  <a:t>intercept </a:t>
                </a:r>
                <a14:m>
                  <m:oMath xmlns:m="http://schemas.openxmlformats.org/officeDocument/2006/math">
                    <m:r>
                      <a:rPr lang="en-IN" sz="1200" i="1">
                        <a:latin typeface="Cambria Math" panose="02040503050406030204" pitchFamily="18" charset="0"/>
                        <a:ea typeface="Cambria Math" panose="02040503050406030204" pitchFamily="18" charset="0"/>
                      </a:rPr>
                      <m:t>𝛽</m:t>
                    </m:r>
                    <m:r>
                      <a:rPr lang="en-IN" sz="1200" i="1" baseline="-25000">
                        <a:latin typeface="Cambria Math" panose="02040503050406030204" pitchFamily="18" charset="0"/>
                        <a:ea typeface="Cambria Math" panose="02040503050406030204" pitchFamily="18" charset="0"/>
                      </a:rPr>
                      <m:t>0 </m:t>
                    </m:r>
                  </m:oMath>
                </a14:m>
                <a:r>
                  <a:rPr lang="en-IN" sz="1200" dirty="0"/>
                  <a:t> and slope </a:t>
                </a:r>
                <a14:m>
                  <m:oMath xmlns:m="http://schemas.openxmlformats.org/officeDocument/2006/math">
                    <m:r>
                      <a:rPr lang="en-IN" sz="1200" i="1">
                        <a:latin typeface="Cambria Math" panose="02040503050406030204" pitchFamily="18" charset="0"/>
                        <a:ea typeface="Cambria Math" panose="02040503050406030204" pitchFamily="18" charset="0"/>
                      </a:rPr>
                      <m:t>𝛽</m:t>
                    </m:r>
                    <m:r>
                      <a:rPr lang="en-IN" sz="1200" i="1" baseline="-25000">
                        <a:latin typeface="Cambria Math" panose="02040503050406030204" pitchFamily="18" charset="0"/>
                        <a:ea typeface="Cambria Math" panose="02040503050406030204" pitchFamily="18" charset="0"/>
                      </a:rPr>
                      <m:t>1</m:t>
                    </m:r>
                  </m:oMath>
                </a14:m>
                <a:endParaRPr lang="en-IN" sz="1200" dirty="0"/>
              </a:p>
              <a:p>
                <a:r>
                  <a:rPr lang="en-IN" sz="1200" dirty="0"/>
                  <a:t>Generalized Linear Model</a:t>
                </a:r>
              </a:p>
              <a:p>
                <a14:m>
                  <m:oMath xmlns:m="http://schemas.openxmlformats.org/officeDocument/2006/math">
                    <m:r>
                      <a:rPr lang="en-IN" sz="1200" i="1">
                        <a:latin typeface="Cambria Math" panose="02040503050406030204" pitchFamily="18" charset="0"/>
                        <a:ea typeface="Cambria Math" panose="02040503050406030204" pitchFamily="18" charset="0"/>
                      </a:rPr>
                      <m:t>𝛽</m:t>
                    </m:r>
                    <m:r>
                      <a:rPr lang="en-IN" sz="1200" i="1" baseline="-25000">
                        <a:latin typeface="Cambria Math" panose="02040503050406030204" pitchFamily="18" charset="0"/>
                        <a:ea typeface="Cambria Math" panose="02040503050406030204" pitchFamily="18" charset="0"/>
                      </a:rPr>
                      <m:t>0 </m:t>
                    </m:r>
                  </m:oMath>
                </a14:m>
                <a:r>
                  <a:rPr lang="en-IN" sz="1200" dirty="0"/>
                  <a:t> and slope </a:t>
                </a:r>
                <a14:m>
                  <m:oMath xmlns:m="http://schemas.openxmlformats.org/officeDocument/2006/math">
                    <m:r>
                      <a:rPr lang="en-IN" sz="1200" i="1">
                        <a:latin typeface="Cambria Math" panose="02040503050406030204" pitchFamily="18" charset="0"/>
                        <a:ea typeface="Cambria Math" panose="02040503050406030204" pitchFamily="18" charset="0"/>
                      </a:rPr>
                      <m:t>𝛽</m:t>
                    </m:r>
                    <m:r>
                      <a:rPr lang="en-IN" sz="1200" i="1" baseline="-25000">
                        <a:latin typeface="Cambria Math" panose="02040503050406030204" pitchFamily="18" charset="0"/>
                        <a:ea typeface="Cambria Math" panose="02040503050406030204" pitchFamily="18" charset="0"/>
                      </a:rPr>
                      <m:t>1</m:t>
                    </m:r>
                  </m:oMath>
                </a14:m>
                <a:r>
                  <a:rPr lang="en-IN" sz="1200" dirty="0"/>
                  <a:t> estimated using maximum likelihood estimation</a:t>
                </a:r>
              </a:p>
            </p:txBody>
          </p:sp>
        </mc:Choice>
        <mc:Fallback xmlns="">
          <p:sp>
            <p:nvSpPr>
              <p:cNvPr id="9" name="TextBox 8">
                <a:extLst>
                  <a:ext uri="{FF2B5EF4-FFF2-40B4-BE49-F238E27FC236}">
                    <a16:creationId xmlns:a16="http://schemas.microsoft.com/office/drawing/2014/main" id="{D953A6F4-4DCF-4E6E-8CEF-AD53F2B593B7}"/>
                  </a:ext>
                </a:extLst>
              </p:cNvPr>
              <p:cNvSpPr txBox="1">
                <a:spLocks noRot="1" noChangeAspect="1" noMove="1" noResize="1" noEditPoints="1" noAdjustHandles="1" noChangeArrowheads="1" noChangeShapeType="1" noTextEdit="1"/>
              </p:cNvSpPr>
              <p:nvPr/>
            </p:nvSpPr>
            <p:spPr>
              <a:xfrm>
                <a:off x="3668005" y="5674935"/>
                <a:ext cx="5421459" cy="959584"/>
              </a:xfrm>
              <a:prstGeom prst="leftArrow">
                <a:avLst>
                  <a:gd name="adj1" fmla="val 85952"/>
                  <a:gd name="adj2" fmla="val 50000"/>
                </a:avLst>
              </a:prstGeom>
              <a:blipFill>
                <a:blip r:embed="rId7"/>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97055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right)">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500" fill="hold"/>
                                        <p:tgtEl>
                                          <p:spTgt spid="6"/>
                                        </p:tgtEl>
                                        <p:attrNameLst>
                                          <p:attrName>ppt_x</p:attrName>
                                        </p:attrNameLst>
                                      </p:cBhvr>
                                      <p:tavLst>
                                        <p:tav tm="0">
                                          <p:val>
                                            <p:strVal val="#ppt_x"/>
                                          </p:val>
                                        </p:tav>
                                        <p:tav tm="100000">
                                          <p:val>
                                            <p:strVal val="#ppt_x"/>
                                          </p:val>
                                        </p:tav>
                                      </p:tavLst>
                                    </p:anim>
                                    <p:anim calcmode="lin" valueType="num">
                                      <p:cBhvr additive="base">
                                        <p:cTn id="3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500" fill="hold"/>
                                        <p:tgtEl>
                                          <p:spTgt spid="7"/>
                                        </p:tgtEl>
                                        <p:attrNameLst>
                                          <p:attrName>ppt_x</p:attrName>
                                        </p:attrNameLst>
                                      </p:cBhvr>
                                      <p:tavLst>
                                        <p:tav tm="0">
                                          <p:val>
                                            <p:strVal val="#ppt_x"/>
                                          </p:val>
                                        </p:tav>
                                        <p:tav tm="100000">
                                          <p:val>
                                            <p:strVal val="#ppt_x"/>
                                          </p:val>
                                        </p:tav>
                                      </p:tavLst>
                                    </p:anim>
                                    <p:anim calcmode="lin" valueType="num">
                                      <p:cBhvr additive="base">
                                        <p:cTn id="4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fill="hold"/>
                                        <p:tgtEl>
                                          <p:spTgt spid="8"/>
                                        </p:tgtEl>
                                        <p:attrNameLst>
                                          <p:attrName>ppt_x</p:attrName>
                                        </p:attrNameLst>
                                      </p:cBhvr>
                                      <p:tavLst>
                                        <p:tav tm="0">
                                          <p:val>
                                            <p:strVal val="#ppt_x"/>
                                          </p:val>
                                        </p:tav>
                                        <p:tav tm="100000">
                                          <p:val>
                                            <p:strVal val="#ppt_x"/>
                                          </p:val>
                                        </p:tav>
                                      </p:tavLst>
                                    </p:anim>
                                    <p:anim calcmode="lin" valueType="num">
                                      <p:cBhvr additive="base">
                                        <p:cTn id="4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left)">
                                      <p:cBhvr>
                                        <p:cTn id="5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p:bldP spid="8" grpId="0"/>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1B272-36A4-4D9D-BB96-23899019BF96}"/>
              </a:ext>
            </a:extLst>
          </p:cNvPr>
          <p:cNvSpPr>
            <a:spLocks noGrp="1"/>
          </p:cNvSpPr>
          <p:nvPr>
            <p:ph type="title"/>
          </p:nvPr>
        </p:nvSpPr>
        <p:spPr/>
        <p:txBody>
          <a:bodyPr/>
          <a:lstStyle/>
          <a:p>
            <a:r>
              <a:rPr lang="en-GB" sz="3600" u="sng" dirty="0">
                <a:latin typeface="Times New Roman" panose="02020603050405020304" pitchFamily="18" charset="0"/>
                <a:cs typeface="Times New Roman" panose="02020603050405020304" pitchFamily="18" charset="0"/>
              </a:rPr>
              <a:t>Equation of logistic regression</a:t>
            </a:r>
          </a:p>
        </p:txBody>
      </p:sp>
      <p:pic>
        <p:nvPicPr>
          <p:cNvPr id="4" name="Content Placeholder 6" descr="A screenshot of a cell phone&#10;&#10;Description automatically generated">
            <a:extLst>
              <a:ext uri="{FF2B5EF4-FFF2-40B4-BE49-F238E27FC236}">
                <a16:creationId xmlns:a16="http://schemas.microsoft.com/office/drawing/2014/main" id="{B403A09F-4CBF-4D4B-B0B9-D820F2EDD6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439" t="83673" r="34822"/>
          <a:stretch/>
        </p:blipFill>
        <p:spPr bwMode="auto">
          <a:xfrm>
            <a:off x="4464532" y="2093070"/>
            <a:ext cx="3241020" cy="714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peech Bubble: Rectangle 4">
            <a:extLst>
              <a:ext uri="{FF2B5EF4-FFF2-40B4-BE49-F238E27FC236}">
                <a16:creationId xmlns:a16="http://schemas.microsoft.com/office/drawing/2014/main" id="{E73107DC-7B1A-4BE3-B45F-36808536DD95}"/>
              </a:ext>
            </a:extLst>
          </p:cNvPr>
          <p:cNvSpPr/>
          <p:nvPr/>
        </p:nvSpPr>
        <p:spPr>
          <a:xfrm>
            <a:off x="1981202" y="1599610"/>
            <a:ext cx="2016969" cy="1524590"/>
          </a:xfrm>
          <a:prstGeom prst="wedgeRectCallout">
            <a:avLst>
              <a:gd name="adj1" fmla="val 77381"/>
              <a:gd name="adj2" fmla="val 7692"/>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altLang="en-US" b="1" dirty="0"/>
              <a:t>log - odds</a:t>
            </a:r>
            <a:r>
              <a:rPr lang="en-IN" altLang="en-US" dirty="0"/>
              <a:t> or </a:t>
            </a:r>
            <a:r>
              <a:rPr lang="en-IN" altLang="en-US" b="1" dirty="0"/>
              <a:t>odds ratio</a:t>
            </a:r>
            <a:r>
              <a:rPr lang="en-IN" altLang="en-US" dirty="0"/>
              <a:t> or </a:t>
            </a:r>
            <a:r>
              <a:rPr lang="en-IN" altLang="en-US" b="1" dirty="0"/>
              <a:t>logit</a:t>
            </a:r>
            <a:r>
              <a:rPr lang="en-IN" altLang="en-US" dirty="0"/>
              <a:t> function and is the link function for Logistic Regression</a:t>
            </a:r>
            <a:endParaRPr lang="en-IN" dirty="0"/>
          </a:p>
        </p:txBody>
      </p:sp>
      <p:sp>
        <p:nvSpPr>
          <p:cNvPr id="6" name="Speech Bubble: Rectangle 5">
            <a:extLst>
              <a:ext uri="{FF2B5EF4-FFF2-40B4-BE49-F238E27FC236}">
                <a16:creationId xmlns:a16="http://schemas.microsoft.com/office/drawing/2014/main" id="{57E959EF-3EF9-4C6F-8630-EF6429E4F080}"/>
              </a:ext>
            </a:extLst>
          </p:cNvPr>
          <p:cNvSpPr/>
          <p:nvPr/>
        </p:nvSpPr>
        <p:spPr>
          <a:xfrm>
            <a:off x="8010499" y="2049174"/>
            <a:ext cx="2477991" cy="651733"/>
          </a:xfrm>
          <a:prstGeom prst="wedgeRectCallout">
            <a:avLst>
              <a:gd name="adj1" fmla="val -69762"/>
              <a:gd name="adj2" fmla="val 2967"/>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IN" altLang="en-US" dirty="0"/>
              <a:t>Regression intercept &amp; coefficient</a:t>
            </a:r>
            <a:endParaRPr lang="en-IN" dirty="0"/>
          </a:p>
        </p:txBody>
      </p:sp>
      <p:sp>
        <p:nvSpPr>
          <p:cNvPr id="12" name="Content Placeholder 2">
            <a:extLst>
              <a:ext uri="{FF2B5EF4-FFF2-40B4-BE49-F238E27FC236}">
                <a16:creationId xmlns:a16="http://schemas.microsoft.com/office/drawing/2014/main" id="{FA7D9D9E-3030-4245-9E2F-BAC39AA3A1E2}"/>
              </a:ext>
            </a:extLst>
          </p:cNvPr>
          <p:cNvSpPr txBox="1">
            <a:spLocks/>
          </p:cNvSpPr>
          <p:nvPr/>
        </p:nvSpPr>
        <p:spPr>
          <a:xfrm>
            <a:off x="1828801" y="4038602"/>
            <a:ext cx="3436061" cy="1142999"/>
          </a:xfrm>
          <a:prstGeom prst="wedgeRectCallout">
            <a:avLst>
              <a:gd name="adj1" fmla="val 64036"/>
              <a:gd name="adj2" fmla="val -10048"/>
            </a:avLst>
          </a:prstGeom>
          <a:solidFill>
            <a:sysClr val="window" lastClr="FFFFFF"/>
          </a:solidFill>
          <a:ln w="15875" cap="flat" cmpd="sng" algn="ctr">
            <a:solidFill>
              <a:sysClr val="windowText" lastClr="000000"/>
            </a:solidFill>
            <a:prstDash val="solid"/>
          </a:ln>
          <a:effectLst/>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fontAlgn="auto">
              <a:buClr>
                <a:srgbClr val="0F6FC6"/>
              </a:buClr>
              <a:defRPr/>
            </a:pPr>
            <a:r>
              <a:rPr lang="en-IN" altLang="en-US">
                <a:solidFill>
                  <a:sysClr val="windowText" lastClr="000000"/>
                </a:solidFill>
                <a:latin typeface="Calibri" panose="020F0502020204030204"/>
              </a:rPr>
              <a:t>This link function follows a sigmoid function which limits its range of probabilities between 0 and 1.</a:t>
            </a:r>
            <a:endParaRPr lang="en-IN" altLang="en-US" dirty="0">
              <a:solidFill>
                <a:sysClr val="windowText" lastClr="000000"/>
              </a:solidFill>
              <a:latin typeface="Calibri" panose="020F0502020204030204"/>
            </a:endParaRPr>
          </a:p>
        </p:txBody>
      </p:sp>
      <p:pic>
        <p:nvPicPr>
          <p:cNvPr id="13" name="Content Placeholder 6" descr="A close up of a map&#10;&#10;Description automatically generated">
            <a:extLst>
              <a:ext uri="{FF2B5EF4-FFF2-40B4-BE49-F238E27FC236}">
                <a16:creationId xmlns:a16="http://schemas.microsoft.com/office/drawing/2014/main" id="{402B1549-4DFE-481D-AB9F-EFB54500B924}"/>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81" t="5051" r="7812"/>
          <a:stretch/>
        </p:blipFill>
        <p:spPr bwMode="auto">
          <a:xfrm>
            <a:off x="5771175" y="3169496"/>
            <a:ext cx="4301116" cy="3109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766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
                                            <p:bg/>
                                          </p:spTgt>
                                        </p:tgtEl>
                                        <p:attrNameLst>
                                          <p:attrName>style.visibility</p:attrName>
                                        </p:attrNameLst>
                                      </p:cBhvr>
                                      <p:to>
                                        <p:strVal val="visible"/>
                                      </p:to>
                                    </p:set>
                                    <p:animEffect transition="in" filter="wipe(down)">
                                      <p:cBhvr>
                                        <p:cTn id="22" dur="500"/>
                                        <p:tgtEl>
                                          <p:spTgt spid="12">
                                            <p:bg/>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wipe(down)">
                                      <p:cBhvr>
                                        <p:cTn id="27" dur="500"/>
                                        <p:tgtEl>
                                          <p:spTgt spid="1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uiExpand="1" build="p" animBg="1"/>
    </p:bld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2013</TotalTime>
  <Words>1128</Words>
  <Application>Microsoft Office PowerPoint</Application>
  <PresentationFormat>Widescreen</PresentationFormat>
  <Paragraphs>157</Paragraphs>
  <Slides>21</Slides>
  <Notes>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21</vt:i4>
      </vt:variant>
    </vt:vector>
  </HeadingPairs>
  <TitlesOfParts>
    <vt:vector size="30" baseType="lpstr">
      <vt:lpstr>Corbel</vt:lpstr>
      <vt:lpstr>Candara</vt:lpstr>
      <vt:lpstr>Cambria Math</vt:lpstr>
      <vt:lpstr>Times New Roman</vt:lpstr>
      <vt:lpstr>Arial</vt:lpstr>
      <vt:lpstr>Calibri</vt:lpstr>
      <vt:lpstr>Office Theme</vt:lpstr>
      <vt:lpstr>5_Office Theme</vt:lpstr>
      <vt:lpstr>1_Office Theme</vt:lpstr>
      <vt:lpstr>Logistic Regression</vt:lpstr>
      <vt:lpstr>Logistic Regression - Topics</vt:lpstr>
      <vt:lpstr>Introduction to Logistic Regression </vt:lpstr>
      <vt:lpstr>The term “Odds”</vt:lpstr>
      <vt:lpstr>Logit function in Logistic Regression</vt:lpstr>
      <vt:lpstr>Odds vs Probability</vt:lpstr>
      <vt:lpstr>PowerPoint Presentation</vt:lpstr>
      <vt:lpstr>Math behind Logistic Regression</vt:lpstr>
      <vt:lpstr>Equation of logistic regression</vt:lpstr>
      <vt:lpstr>Probability Examples</vt:lpstr>
      <vt:lpstr>Confusion Matrix</vt:lpstr>
      <vt:lpstr>Confusion matrix</vt:lpstr>
      <vt:lpstr>Confusion Matrix</vt:lpstr>
      <vt:lpstr>Why accuracy is not a good model performance measure?</vt:lpstr>
      <vt:lpstr>F1 Score</vt:lpstr>
      <vt:lpstr>ROC and Gini Coefficient and Threshold</vt:lpstr>
      <vt:lpstr>Pros and Cons of logistic regression</vt:lpstr>
      <vt:lpstr>Hands on exercise on Logistic Regression</vt:lpstr>
      <vt:lpstr>Hands on Contd.</vt:lpstr>
      <vt:lpstr>Hands on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 and Naive Bayes Classifier</dc:title>
  <cp:lastModifiedBy>Windows User</cp:lastModifiedBy>
  <cp:revision>28</cp:revision>
  <dcterms:modified xsi:type="dcterms:W3CDTF">2019-09-06T09:11:45Z</dcterms:modified>
</cp:coreProperties>
</file>