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  <p:sldMasterId id="2147483656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73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g4HGb1RqQLaKOaru5OIkD9VUXo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d18518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g5bd18518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5bd185188a_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d185188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5bd185188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5bd185188a_1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8" descr="E:\Brand &amp; all that\Greatlearning Logo\Greatlearning Logo.jpg"/>
          <p:cNvPicPr preferRelativeResize="0"/>
          <p:nvPr/>
        </p:nvPicPr>
        <p:blipFill rotWithShape="1">
          <a:blip r:embed="rId7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2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22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reast+Cancer+Wisconsin+(Original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/>
              <a:t>Support Vector Machines (SVM)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applications of SVM</a:t>
            </a:r>
            <a:endParaRPr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text (and hypertext) categorization</a:t>
            </a:r>
            <a:endParaRPr sz="2000" dirty="0" smtClean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image classification</a:t>
            </a:r>
            <a:endParaRPr sz="2000" dirty="0" smtClean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bioinformatics (Protein classification, Cancer classification)</a:t>
            </a:r>
            <a:endParaRPr sz="2000" dirty="0" smtClean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handwritten character recognition</a:t>
            </a:r>
            <a:endParaRPr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xfrm>
            <a:off x="609600" y="5032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 dirty="0"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IN" sz="36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study</a:t>
            </a:r>
            <a:endParaRPr sz="3600" u="sng" dirty="0"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>
              <a:buNone/>
            </a:pPr>
            <a:r>
              <a:rPr lang="en-IN" smtClean="0">
                <a:latin typeface="Times New Roman"/>
                <a:ea typeface="Times New Roman"/>
                <a:cs typeface="Times New Roman"/>
                <a:sym typeface="Times New Roman"/>
              </a:rPr>
              <a:t>Cancer </a:t>
            </a:r>
            <a:r>
              <a:rPr lang="en-IN" smtClean="0">
                <a:latin typeface="Times New Roman"/>
                <a:ea typeface="Times New Roman"/>
                <a:cs typeface="Times New Roman"/>
                <a:sym typeface="Times New Roman"/>
              </a:rPr>
              <a:t>detection</a:t>
            </a:r>
            <a:r>
              <a:rPr lang="en-IN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highlight>
                  <a:srgbClr val="FFFFFF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Using historical data about patients who were diagnosed with cancer, enable the doctors to confidently differentiate malignant cases from benign given the independent attributes.</a:t>
            </a:r>
            <a:endParaRPr sz="2400" dirty="0">
              <a:highlight>
                <a:srgbClr val="FFFFFF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>
                <a:highlight>
                  <a:srgbClr val="FFFFFF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Prepare the data and create the model.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d185188a_1_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IN" sz="3400" u="sng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Dataset</a:t>
            </a:r>
            <a:endParaRPr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Google Shape;174;g5bd185188a_1_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153700" cy="50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 u="sng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https://archive.ics.uci.edu/ml/datasets/Breast+Cancer+Wisconsin+(Original)</a:t>
            </a:r>
            <a:endParaRPr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Attribute Information:</a:t>
            </a:r>
            <a:endParaRPr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1. Sample code number: id number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2. Clump Thickness: 1 - 10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3. Uniformity of Cell Size: 1 - 10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4. Uniformity of Cell Shape: 1 - 10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5. Marginal Adhesion: 1 - 10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6. Single Epithelial Cell Size: 1 - 10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7. Bare Nuclei: 1 - 10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8. Bland Chromatin: 1 - 10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9. Normal Nucleoli: 1 - 10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10. Mitoses: 1 - 10 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11. Class: (2 for benign, 4 for malignant)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75" name="Google Shape;175;g5bd185188a_1_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d185188a_1_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follow</a:t>
            </a:r>
            <a:endParaRPr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g5bd185188a_1_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Import Libraries and Data</a:t>
            </a:r>
            <a:endParaRPr sz="24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Data Preparation and analysis</a:t>
            </a:r>
            <a:endParaRPr sz="24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Split the dataset into training and test datasets</a:t>
            </a:r>
            <a:endParaRPr sz="24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Build a Support Vector Machine with different </a:t>
            </a:r>
            <a:r>
              <a:rPr lang="en-IN" sz="2400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kernels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Compare </a:t>
            </a:r>
            <a:r>
              <a:rPr lang="en-IN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the accuracies</a:t>
            </a:r>
            <a:endParaRPr sz="24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3" name="Google Shape;183;g5bd185188a_1_7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-  Topics</a:t>
            </a:r>
            <a:endParaRPr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 to SVM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Property of line in Perceptron Algorithm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How SVM looks in 2D space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Kernel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Parameters of SVM.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study on SVM </a:t>
            </a:r>
            <a:b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aseline="-2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 dirty="0">
                <a:latin typeface="Times New Roman"/>
                <a:ea typeface="Times New Roman"/>
                <a:cs typeface="Times New Roman"/>
                <a:sym typeface="Times New Roman"/>
              </a:rPr>
              <a:t>Introduction to SVM</a:t>
            </a:r>
            <a:endParaRPr u="sng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Known as maximum-margin hyperplane,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finds the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linear model with max margin. Unlike the linear classifiers, objective is not minimizing sum of squared errors but finding a line/plane that separates two or more groups with maximum margins. 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1835" y="3156495"/>
            <a:ext cx="2849764" cy="273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652" y="1600200"/>
            <a:ext cx="2259874" cy="175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7234" y="1600200"/>
            <a:ext cx="2259875" cy="184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7818" y="1600200"/>
            <a:ext cx="2484630" cy="184954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First line does separate the two sets but id too close to both red &amp; green data points.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Chances are that when this model is put in production, variance in both cluster data may force some data points on wrong side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 dirty="0">
                <a:latin typeface="Times New Roman"/>
                <a:ea typeface="Times New Roman"/>
                <a:cs typeface="Times New Roman"/>
                <a:sym typeface="Times New Roman"/>
              </a:rPr>
              <a:t>Introduction to SVM</a:t>
            </a:r>
            <a:endParaRPr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0" lvl="1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The second line doesn’t look so vulnerable to the variance. The two points nearest from different clusters define the margin around the line and are support vectors.</a:t>
            </a:r>
            <a:endParaRPr sz="1800"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SVMs try to find the second kind of line where the line is at max distance from both the clusters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simultaneously.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18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Perceptron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1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perceptron is an algorithm used to produce a binary classifier. That is, the algorithm takes binary classified input data, along with their </a:t>
            </a:r>
            <a:r>
              <a:rPr lang="en-US" sz="1800" dirty="0">
                <a:solidFill>
                  <a:srgbClr val="0C0C0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class membership</a:t>
            </a:r>
            <a:r>
              <a:rPr lang="en-US" sz="18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and outputs a line that attempts to separate data of one class from data of the other: data points on one side of the line are of one class and data points on the other side are of the other.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endParaRPr sz="1800" dirty="0"/>
          </a:p>
          <a:p>
            <a:pPr marL="6858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609600" y="3508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 dirty="0">
                <a:latin typeface="Times New Roman"/>
                <a:ea typeface="Times New Roman"/>
                <a:cs typeface="Times New Roman"/>
                <a:sym typeface="Times New Roman"/>
              </a:rPr>
              <a:t>Introduction to </a:t>
            </a:r>
            <a:r>
              <a:rPr lang="en-IN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SVM Contd.</a:t>
            </a:r>
            <a:endParaRPr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 dirty="0">
                <a:latin typeface="Times New Roman"/>
                <a:ea typeface="Times New Roman"/>
                <a:cs typeface="Times New Roman"/>
                <a:sym typeface="Times New Roman"/>
              </a:rPr>
              <a:t>How SVM looks in 2D space</a:t>
            </a:r>
            <a:endParaRPr sz="3600" u="sng" dirty="0"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3900" y="1079082"/>
            <a:ext cx="4508500" cy="23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23900" y="1651000"/>
            <a:ext cx="5143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a 2d space, the separating plane is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described, the Perceptron tries to do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fig1 at the right shows a possible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line when put to classification for unseen data, is more prone to errors because of the variance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SVM uses a line that looks more like fig2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hyperplane is a plane that acts as the decision boundary.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3900" y="3661945"/>
            <a:ext cx="4508500" cy="1936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8991600" y="4079081"/>
            <a:ext cx="0" cy="1104900"/>
          </a:xfrm>
          <a:prstGeom prst="line">
            <a:avLst/>
          </a:prstGeom>
          <a:ln w="3810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07400" y="3354167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Fig1 - A separating line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044319" y="5588315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Fig2 - An optimal separating line (SVM)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609600" y="141763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Which Hyperplane to pick?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Lots of possible solutions for a,b,c.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Some methods find a separating hyperplane, but not the optimal one (e.g., neural net).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But: Which points should influence optimality?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– All points?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- Linear regression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- Neural nets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 – Or only “difficult points” close to decision boundary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- Support vector machines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 dirty="0">
                <a:latin typeface="Times New Roman"/>
                <a:ea typeface="Times New Roman"/>
                <a:cs typeface="Times New Roman"/>
                <a:sym typeface="Times New Roman"/>
              </a:rPr>
              <a:t>How SVM looks in 2D space</a:t>
            </a:r>
            <a:endParaRPr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 dirty="0">
                <a:latin typeface="Times New Roman"/>
                <a:ea typeface="Times New Roman"/>
                <a:cs typeface="Times New Roman"/>
                <a:sym typeface="Times New Roman"/>
              </a:rPr>
              <a:t>Kernel </a:t>
            </a:r>
            <a:r>
              <a:rPr lang="en-IN" sz="36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 sz="3600" u="sng" dirty="0"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 know 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that when we transform the mathematical space from 2 dimensions to higher dimension, </a:t>
            </a:r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probability of linearly separating the data points increases.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Now given that we have only 2 dimensions x1 and x2, how to create more dimensions out of it? We transform higher mathematical space into dimensions which are polynomials</a:t>
            </a:r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N" sz="20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1,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IN" sz="20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2,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IN" sz="20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0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lang="en-IN" sz="20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,…each one of them is 1 dimension in the mathematical space. </a:t>
            </a:r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Kernel 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SVM (KSVM) takes data point to higher mathematical space where they become linearly separable and then draw the plane through the data points.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parameters of SVM</a:t>
            </a:r>
            <a:endParaRPr lang="en-IN"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to specify the type of kernel we choose to describe the data points. We need kernels as data when scaled on higher dimensions has a higher probability of being linearly </a:t>
            </a:r>
            <a:r>
              <a:rPr lang="en-IN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seperable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In </a:t>
            </a:r>
            <a:r>
              <a:rPr lang="en-IN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we can use many kernels such as – </a:t>
            </a:r>
            <a:r>
              <a:rPr lang="en-IN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poly, sigmoid, linear, precomputed etc.</a:t>
            </a:r>
          </a:p>
          <a:p>
            <a:r>
              <a:rPr lang="en-I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Defines the misclassification error of the model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if set to high, will have a very high penalty for the misclassified points and vice versa.</a:t>
            </a:r>
          </a:p>
          <a:p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Gamma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Defines the radius of influence of data points in classification.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Increasing gamma, we have a tight radius of influence of the data points in the classification.</a:t>
            </a:r>
          </a:p>
          <a:p>
            <a:pPr lvl="1"/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lvl="1" indent="0">
              <a:spcBef>
                <a:spcPts val="640"/>
              </a:spcBef>
              <a:buSzPts val="3200"/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parameters need to be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tried for different values to come to the optimum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value/ highest accuracy model.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indent="0">
              <a:buNone/>
            </a:pPr>
            <a:endParaRPr lang="en-IN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5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805</Words>
  <Application>Microsoft Office PowerPoint</Application>
  <PresentationFormat>Widescreen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Candara</vt:lpstr>
      <vt:lpstr>Corbel</vt:lpstr>
      <vt:lpstr>Times New Roman</vt:lpstr>
      <vt:lpstr>Office Theme</vt:lpstr>
      <vt:lpstr>1_Office Theme</vt:lpstr>
      <vt:lpstr>5_Office Theme</vt:lpstr>
      <vt:lpstr>Support Vector Machines (SVM)</vt:lpstr>
      <vt:lpstr>SVM -  Topics</vt:lpstr>
      <vt:lpstr>Introduction to SVM</vt:lpstr>
      <vt:lpstr>Introduction to SVM</vt:lpstr>
      <vt:lpstr>Introduction to SVM Contd.</vt:lpstr>
      <vt:lpstr>How SVM looks in 2D space</vt:lpstr>
      <vt:lpstr>How SVM looks in 2D space</vt:lpstr>
      <vt:lpstr>Kernel SVM</vt:lpstr>
      <vt:lpstr>Some parameters of SVM</vt:lpstr>
      <vt:lpstr>Industry applications of SVM</vt:lpstr>
      <vt:lpstr>Case study</vt:lpstr>
      <vt:lpstr>Dataset</vt:lpstr>
      <vt:lpstr>Steps to follow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(SVM)</dc:title>
  <cp:lastModifiedBy>Windows User</cp:lastModifiedBy>
  <cp:revision>8</cp:revision>
  <dcterms:modified xsi:type="dcterms:W3CDTF">2019-08-26T12:45:58Z</dcterms:modified>
</cp:coreProperties>
</file>