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elegraf Bold" charset="1" panose="00000800000000000000"/>
      <p:regular r:id="rId17"/>
    </p:embeddedFont>
    <p:embeddedFont>
      <p:font typeface="Cheddar" charset="1" panose="00000000000000000000"/>
      <p:regular r:id="rId18"/>
    </p:embeddedFont>
    <p:embeddedFont>
      <p:font typeface="Telegraf Medium" charset="1" panose="00000600000000000000"/>
      <p:regular r:id="rId19"/>
    </p:embeddedFont>
    <p:embeddedFont>
      <p:font typeface="Anton" charset="1" panose="00000500000000000000"/>
      <p:regular r:id="rId20"/>
    </p:embeddedFont>
    <p:embeddedFont>
      <p:font typeface="Telegraf"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65002" y="6703463"/>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PRESENTED BY:</a:t>
              </a:r>
            </a:p>
          </p:txBody>
        </p:sp>
      </p:grpSp>
      <p:grpSp>
        <p:nvGrpSpPr>
          <p:cNvPr name="Group 6" id="6"/>
          <p:cNvGrpSpPr/>
          <p:nvPr/>
        </p:nvGrpSpPr>
        <p:grpSpPr>
          <a:xfrm rot="0">
            <a:off x="8565002" y="7757399"/>
            <a:ext cx="4550946" cy="905000"/>
            <a:chOff x="0" y="0"/>
            <a:chExt cx="1146356" cy="227964"/>
          </a:xfrm>
        </p:grpSpPr>
        <p:sp>
          <p:nvSpPr>
            <p:cNvPr name="Freeform 7" id="7"/>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8" id="8"/>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GROUP 1</a:t>
              </a:r>
            </a:p>
          </p:txBody>
        </p:sp>
      </p:grpSp>
      <p:sp>
        <p:nvSpPr>
          <p:cNvPr name="TextBox 9" id="9"/>
          <p:cNvSpPr txBox="true"/>
          <p:nvPr/>
        </p:nvSpPr>
        <p:spPr>
          <a:xfrm rot="0">
            <a:off x="8565002" y="1834399"/>
            <a:ext cx="8694298" cy="3695699"/>
          </a:xfrm>
          <a:prstGeom prst="rect">
            <a:avLst/>
          </a:prstGeom>
        </p:spPr>
        <p:txBody>
          <a:bodyPr anchor="t" rtlCol="false" tIns="0" lIns="0" bIns="0" rIns="0">
            <a:spAutoFit/>
          </a:bodyPr>
          <a:lstStyle/>
          <a:p>
            <a:pPr algn="l">
              <a:lnSpc>
                <a:spcPts val="8999"/>
              </a:lnSpc>
            </a:pPr>
            <a:r>
              <a:rPr lang="en-US" sz="9999">
                <a:solidFill>
                  <a:srgbClr val="290606"/>
                </a:solidFill>
                <a:latin typeface="Cheddar"/>
                <a:ea typeface="Cheddar"/>
                <a:cs typeface="Cheddar"/>
                <a:sym typeface="Cheddar"/>
              </a:rPr>
              <a:t>ARTIFICIAL INTELLIGENCE &amp; MACHINE LEARNING</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6861097" y="7940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4.MODEL EVALUATION</a:t>
            </a:r>
          </a:p>
        </p:txBody>
      </p:sp>
      <p:sp>
        <p:nvSpPr>
          <p:cNvPr name="TextBox 3" id="3"/>
          <p:cNvSpPr txBox="true"/>
          <p:nvPr/>
        </p:nvSpPr>
        <p:spPr>
          <a:xfrm rot="0">
            <a:off x="6861097" y="2224108"/>
            <a:ext cx="9032226" cy="7000875"/>
          </a:xfrm>
          <a:prstGeom prst="rect">
            <a:avLst/>
          </a:prstGeom>
        </p:spPr>
        <p:txBody>
          <a:bodyPr anchor="t" rtlCol="false" tIns="0" lIns="0" bIns="0" rIns="0">
            <a:spAutoFit/>
          </a:bodyPr>
          <a:lstStyle/>
          <a:p>
            <a:pPr algn="l" marL="626114" indent="-313057" lvl="1">
              <a:lnSpc>
                <a:spcPts val="3480"/>
              </a:lnSpc>
              <a:buFont typeface="Arial"/>
              <a:buChar char="•"/>
            </a:pPr>
            <a:r>
              <a:rPr lang="en-US" sz="2900" spc="142">
                <a:solidFill>
                  <a:srgbClr val="290606"/>
                </a:solidFill>
                <a:latin typeface="Anton"/>
                <a:ea typeface="Anton"/>
                <a:cs typeface="Anton"/>
                <a:sym typeface="Anton"/>
              </a:rPr>
              <a:t>ACCURACY</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The percentage of total correct predictions (both employees who left and stayed).</a:t>
            </a:r>
          </a:p>
          <a:p>
            <a:pPr algn="l" marL="626114" indent="-313057" lvl="1">
              <a:lnSpc>
                <a:spcPts val="3480"/>
              </a:lnSpc>
              <a:buFont typeface="Arial"/>
              <a:buChar char="•"/>
            </a:pPr>
            <a:r>
              <a:rPr lang="en-US" sz="2900" spc="142">
                <a:solidFill>
                  <a:srgbClr val="290606"/>
                </a:solidFill>
                <a:latin typeface="Anton"/>
                <a:ea typeface="Anton"/>
                <a:cs typeface="Anton"/>
                <a:sym typeface="Anton"/>
              </a:rPr>
              <a:t>PRECISION</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Measures how many employees predicted to leave actually left. </a:t>
            </a:r>
          </a:p>
          <a:p>
            <a:pPr algn="l" marL="626114" indent="-313057" lvl="1">
              <a:lnSpc>
                <a:spcPts val="3480"/>
              </a:lnSpc>
              <a:buFont typeface="Arial"/>
              <a:buChar char="•"/>
            </a:pPr>
            <a:r>
              <a:rPr lang="en-US" sz="2900" spc="142">
                <a:solidFill>
                  <a:srgbClr val="290606"/>
                </a:solidFill>
                <a:latin typeface="Anton"/>
                <a:ea typeface="Anton"/>
                <a:cs typeface="Anton"/>
                <a:sym typeface="Anton"/>
              </a:rPr>
              <a:t>RECALL</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Measures how many actual employees who left were correctly identified by the model.</a:t>
            </a:r>
          </a:p>
          <a:p>
            <a:pPr algn="l" marL="626114" indent="-313057" lvl="1">
              <a:lnSpc>
                <a:spcPts val="3480"/>
              </a:lnSpc>
              <a:buFont typeface="Arial"/>
              <a:buChar char="•"/>
            </a:pPr>
            <a:r>
              <a:rPr lang="en-US" sz="2900" spc="142">
                <a:solidFill>
                  <a:srgbClr val="290606"/>
                </a:solidFill>
                <a:latin typeface="Anton"/>
                <a:ea typeface="Anton"/>
                <a:cs typeface="Anton"/>
                <a:sym typeface="Anton"/>
              </a:rPr>
              <a:t>F1 SCORE</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Harmonic mean of precision and recall, providing a balance between the two.</a:t>
            </a:r>
          </a:p>
          <a:p>
            <a:pPr algn="l" marL="626114" indent="-313057" lvl="1">
              <a:lnSpc>
                <a:spcPts val="3480"/>
              </a:lnSpc>
              <a:buFont typeface="Arial"/>
              <a:buChar char="•"/>
            </a:pPr>
            <a:r>
              <a:rPr lang="en-US" sz="2900" spc="142">
                <a:solidFill>
                  <a:srgbClr val="290606"/>
                </a:solidFill>
                <a:latin typeface="Anton"/>
                <a:ea typeface="Anton"/>
                <a:cs typeface="Anton"/>
                <a:sym typeface="Anton"/>
              </a:rPr>
              <a:t>CONFUSION MATRIX</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A table showing true positives, true negatives, false positives, and false negatives.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82944" y="1028700"/>
            <a:ext cx="5299595" cy="4385337"/>
          </a:xfrm>
          <a:custGeom>
            <a:avLst/>
            <a:gdLst/>
            <a:ahLst/>
            <a:cxnLst/>
            <a:rect r="r" b="b" t="t" l="l"/>
            <a:pathLst>
              <a:path h="4385337" w="5299595">
                <a:moveTo>
                  <a:pt x="0" y="0"/>
                </a:moveTo>
                <a:lnTo>
                  <a:pt x="5299595" y="0"/>
                </a:lnTo>
                <a:lnTo>
                  <a:pt x="5299595" y="4385337"/>
                </a:lnTo>
                <a:lnTo>
                  <a:pt x="0" y="4385337"/>
                </a:lnTo>
                <a:lnTo>
                  <a:pt x="0" y="0"/>
                </a:lnTo>
                <a:close/>
              </a:path>
            </a:pathLst>
          </a:custGeom>
          <a:blipFill>
            <a:blip r:embed="rId2"/>
            <a:stretch>
              <a:fillRect l="0" t="0" r="0" b="0"/>
            </a:stretch>
          </a:blipFill>
        </p:spPr>
      </p:sp>
      <p:sp>
        <p:nvSpPr>
          <p:cNvPr name="Freeform 3" id="3"/>
          <p:cNvSpPr/>
          <p:nvPr/>
        </p:nvSpPr>
        <p:spPr>
          <a:xfrm flipH="false" flipV="false" rot="0">
            <a:off x="7016303" y="1028700"/>
            <a:ext cx="4756976" cy="4385337"/>
          </a:xfrm>
          <a:custGeom>
            <a:avLst/>
            <a:gdLst/>
            <a:ahLst/>
            <a:cxnLst/>
            <a:rect r="r" b="b" t="t" l="l"/>
            <a:pathLst>
              <a:path h="4385337" w="4756976">
                <a:moveTo>
                  <a:pt x="0" y="0"/>
                </a:moveTo>
                <a:lnTo>
                  <a:pt x="4756976" y="0"/>
                </a:lnTo>
                <a:lnTo>
                  <a:pt x="4756976" y="4385337"/>
                </a:lnTo>
                <a:lnTo>
                  <a:pt x="0" y="4385337"/>
                </a:lnTo>
                <a:lnTo>
                  <a:pt x="0" y="0"/>
                </a:lnTo>
                <a:close/>
              </a:path>
            </a:pathLst>
          </a:custGeom>
          <a:blipFill>
            <a:blip r:embed="rId3"/>
            <a:stretch>
              <a:fillRect l="0" t="0" r="0" b="0"/>
            </a:stretch>
          </a:blipFill>
        </p:spPr>
      </p:sp>
      <p:sp>
        <p:nvSpPr>
          <p:cNvPr name="Freeform 4" id="4"/>
          <p:cNvSpPr/>
          <p:nvPr/>
        </p:nvSpPr>
        <p:spPr>
          <a:xfrm flipH="false" flipV="false" rot="0">
            <a:off x="12342727" y="1063625"/>
            <a:ext cx="5115134" cy="4393959"/>
          </a:xfrm>
          <a:custGeom>
            <a:avLst/>
            <a:gdLst/>
            <a:ahLst/>
            <a:cxnLst/>
            <a:rect r="r" b="b" t="t" l="l"/>
            <a:pathLst>
              <a:path h="4393959" w="5115134">
                <a:moveTo>
                  <a:pt x="0" y="0"/>
                </a:moveTo>
                <a:lnTo>
                  <a:pt x="5115133" y="0"/>
                </a:lnTo>
                <a:lnTo>
                  <a:pt x="5115133" y="4393959"/>
                </a:lnTo>
                <a:lnTo>
                  <a:pt x="0" y="4393959"/>
                </a:lnTo>
                <a:lnTo>
                  <a:pt x="0" y="0"/>
                </a:lnTo>
                <a:close/>
              </a:path>
            </a:pathLst>
          </a:custGeom>
          <a:blipFill>
            <a:blip r:embed="rId4"/>
            <a:stretch>
              <a:fillRect l="0" t="0" r="0" b="0"/>
            </a:stretch>
          </a:blipFill>
        </p:spPr>
      </p:sp>
      <p:sp>
        <p:nvSpPr>
          <p:cNvPr name="Freeform 5" id="5"/>
          <p:cNvSpPr/>
          <p:nvPr/>
        </p:nvSpPr>
        <p:spPr>
          <a:xfrm flipH="false" flipV="false" rot="0">
            <a:off x="425374" y="5722844"/>
            <a:ext cx="6433358" cy="4564156"/>
          </a:xfrm>
          <a:custGeom>
            <a:avLst/>
            <a:gdLst/>
            <a:ahLst/>
            <a:cxnLst/>
            <a:rect r="r" b="b" t="t" l="l"/>
            <a:pathLst>
              <a:path h="4564156" w="6433358">
                <a:moveTo>
                  <a:pt x="0" y="0"/>
                </a:moveTo>
                <a:lnTo>
                  <a:pt x="6433358" y="0"/>
                </a:lnTo>
                <a:lnTo>
                  <a:pt x="6433358" y="4564156"/>
                </a:lnTo>
                <a:lnTo>
                  <a:pt x="0" y="4564156"/>
                </a:lnTo>
                <a:lnTo>
                  <a:pt x="0" y="0"/>
                </a:lnTo>
                <a:close/>
              </a:path>
            </a:pathLst>
          </a:custGeom>
          <a:blipFill>
            <a:blip r:embed="rId5"/>
            <a:stretch>
              <a:fillRect l="0" t="0" r="0" b="0"/>
            </a:stretch>
          </a:blipFill>
        </p:spPr>
      </p:sp>
      <p:sp>
        <p:nvSpPr>
          <p:cNvPr name="Freeform 6" id="6"/>
          <p:cNvSpPr/>
          <p:nvPr/>
        </p:nvSpPr>
        <p:spPr>
          <a:xfrm flipH="false" flipV="false" rot="0">
            <a:off x="7415804" y="5650311"/>
            <a:ext cx="6438935" cy="4636689"/>
          </a:xfrm>
          <a:custGeom>
            <a:avLst/>
            <a:gdLst/>
            <a:ahLst/>
            <a:cxnLst/>
            <a:rect r="r" b="b" t="t" l="l"/>
            <a:pathLst>
              <a:path h="4636689" w="6438935">
                <a:moveTo>
                  <a:pt x="0" y="0"/>
                </a:moveTo>
                <a:lnTo>
                  <a:pt x="6438936" y="0"/>
                </a:lnTo>
                <a:lnTo>
                  <a:pt x="6438936" y="4636689"/>
                </a:lnTo>
                <a:lnTo>
                  <a:pt x="0" y="4636689"/>
                </a:lnTo>
                <a:lnTo>
                  <a:pt x="0" y="0"/>
                </a:lnTo>
                <a:close/>
              </a:path>
            </a:pathLst>
          </a:custGeom>
          <a:blipFill>
            <a:blip r:embed="rId6"/>
            <a:stretch>
              <a:fillRect l="0" t="0" r="0" b="0"/>
            </a:stretch>
          </a:blipFill>
        </p:spPr>
      </p:sp>
      <p:sp>
        <p:nvSpPr>
          <p:cNvPr name="TextBox 7" id="7"/>
          <p:cNvSpPr txBox="true"/>
          <p:nvPr/>
        </p:nvSpPr>
        <p:spPr>
          <a:xfrm rot="0">
            <a:off x="-5378155" y="-9525"/>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RESULT: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133103" y="2116043"/>
            <a:ext cx="7948066" cy="2884171"/>
          </a:xfrm>
          <a:prstGeom prst="rect">
            <a:avLst/>
          </a:prstGeom>
        </p:spPr>
        <p:txBody>
          <a:bodyPr anchor="t" rtlCol="false" tIns="0" lIns="0" bIns="0" rIns="0">
            <a:spAutoFit/>
          </a:bodyPr>
          <a:lstStyle/>
          <a:p>
            <a:pPr algn="l" marL="777235" indent="-388618" lvl="1">
              <a:lnSpc>
                <a:spcPts val="5759"/>
              </a:lnSpc>
              <a:buFont typeface="Arial"/>
              <a:buChar char="•"/>
            </a:pPr>
            <a:r>
              <a:rPr lang="en-US" b="true" sz="3599">
                <a:solidFill>
                  <a:srgbClr val="290606"/>
                </a:solidFill>
                <a:latin typeface="Telegraf Medium"/>
                <a:ea typeface="Telegraf Medium"/>
                <a:cs typeface="Telegraf Medium"/>
                <a:sym typeface="Telegraf Medium"/>
              </a:rPr>
              <a:t>PROBLEM STATEMENT</a:t>
            </a:r>
          </a:p>
          <a:p>
            <a:pPr algn="l" marL="777235" indent="-388618" lvl="1">
              <a:lnSpc>
                <a:spcPts val="5759"/>
              </a:lnSpc>
              <a:buFont typeface="Arial"/>
              <a:buChar char="•"/>
            </a:pPr>
            <a:r>
              <a:rPr lang="en-US" b="true" sz="3599">
                <a:solidFill>
                  <a:srgbClr val="290606"/>
                </a:solidFill>
                <a:latin typeface="Telegraf Medium"/>
                <a:ea typeface="Telegraf Medium"/>
                <a:cs typeface="Telegraf Medium"/>
                <a:sym typeface="Telegraf Medium"/>
              </a:rPr>
              <a:t>INTRODUCTION</a:t>
            </a:r>
          </a:p>
          <a:p>
            <a:pPr algn="l" marL="777235" indent="-388618" lvl="1">
              <a:lnSpc>
                <a:spcPts val="5759"/>
              </a:lnSpc>
              <a:buFont typeface="Arial"/>
              <a:buChar char="•"/>
            </a:pPr>
            <a:r>
              <a:rPr lang="en-US" b="true" sz="3599">
                <a:solidFill>
                  <a:srgbClr val="290606"/>
                </a:solidFill>
                <a:latin typeface="Telegraf Medium"/>
                <a:ea typeface="Telegraf Medium"/>
                <a:cs typeface="Telegraf Medium"/>
                <a:sym typeface="Telegraf Medium"/>
              </a:rPr>
              <a:t>METHODOLOGY</a:t>
            </a:r>
          </a:p>
          <a:p>
            <a:pPr algn="l" marL="777235" indent="-388618" lvl="1">
              <a:lnSpc>
                <a:spcPts val="5759"/>
              </a:lnSpc>
              <a:buFont typeface="Arial"/>
              <a:buChar char="•"/>
            </a:pPr>
            <a:r>
              <a:rPr lang="en-US" b="true" sz="3599">
                <a:solidFill>
                  <a:srgbClr val="290606"/>
                </a:solidFill>
                <a:latin typeface="Telegraf Medium"/>
                <a:ea typeface="Telegraf Medium"/>
                <a:cs typeface="Telegraf Medium"/>
                <a:sym typeface="Telegraf Medium"/>
              </a:rPr>
              <a:t>OUTPUT/RESULT</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3038346" cy="6999436"/>
            <a:chOff x="0" y="0"/>
            <a:chExt cx="3433968" cy="1843473"/>
          </a:xfrm>
        </p:grpSpPr>
        <p:sp>
          <p:nvSpPr>
            <p:cNvPr name="Freeform 3" id="3"/>
            <p:cNvSpPr/>
            <p:nvPr/>
          </p:nvSpPr>
          <p:spPr>
            <a:xfrm flipH="false" flipV="false" rot="0">
              <a:off x="0" y="0"/>
              <a:ext cx="3433968" cy="1843473"/>
            </a:xfrm>
            <a:custGeom>
              <a:avLst/>
              <a:gdLst/>
              <a:ahLst/>
              <a:cxnLst/>
              <a:rect r="r" b="b" t="t" l="l"/>
              <a:pathLst>
                <a:path h="1843473" w="3433968">
                  <a:moveTo>
                    <a:pt x="30283" y="0"/>
                  </a:moveTo>
                  <a:lnTo>
                    <a:pt x="3403685" y="0"/>
                  </a:lnTo>
                  <a:cubicBezTo>
                    <a:pt x="3411716" y="0"/>
                    <a:pt x="3419419" y="3191"/>
                    <a:pt x="3425098" y="8870"/>
                  </a:cubicBezTo>
                  <a:cubicBezTo>
                    <a:pt x="3430777" y="14549"/>
                    <a:pt x="3433968" y="22251"/>
                    <a:pt x="3433968" y="30283"/>
                  </a:cubicBezTo>
                  <a:lnTo>
                    <a:pt x="3433968" y="1813190"/>
                  </a:lnTo>
                  <a:cubicBezTo>
                    <a:pt x="3433968" y="1829915"/>
                    <a:pt x="3420409" y="1843473"/>
                    <a:pt x="3403685" y="1843473"/>
                  </a:cubicBezTo>
                  <a:lnTo>
                    <a:pt x="30283" y="1843473"/>
                  </a:lnTo>
                  <a:cubicBezTo>
                    <a:pt x="22251" y="1843473"/>
                    <a:pt x="14549" y="1840282"/>
                    <a:pt x="8870" y="1834603"/>
                  </a:cubicBezTo>
                  <a:cubicBezTo>
                    <a:pt x="3191" y="1828924"/>
                    <a:pt x="0" y="1821221"/>
                    <a:pt x="0" y="1813190"/>
                  </a:cubicBezTo>
                  <a:lnTo>
                    <a:pt x="0" y="30283"/>
                  </a:lnTo>
                  <a:cubicBezTo>
                    <a:pt x="0" y="22251"/>
                    <a:pt x="3191" y="14549"/>
                    <a:pt x="8870" y="8870"/>
                  </a:cubicBezTo>
                  <a:cubicBezTo>
                    <a:pt x="14549" y="3191"/>
                    <a:pt x="22251" y="0"/>
                    <a:pt x="30283" y="0"/>
                  </a:cubicBezTo>
                  <a:close/>
                </a:path>
              </a:pathLst>
            </a:custGeom>
            <a:solidFill>
              <a:srgbClr val="02B676"/>
            </a:solidFill>
          </p:spPr>
        </p:sp>
        <p:sp>
          <p:nvSpPr>
            <p:cNvPr name="TextBox 4" id="4"/>
            <p:cNvSpPr txBox="true"/>
            <p:nvPr/>
          </p:nvSpPr>
          <p:spPr>
            <a:xfrm>
              <a:off x="0" y="-66675"/>
              <a:ext cx="3433968" cy="191014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PROBLEM STATEMENT</a:t>
            </a:r>
          </a:p>
        </p:txBody>
      </p:sp>
      <p:sp>
        <p:nvSpPr>
          <p:cNvPr name="TextBox 6" id="6"/>
          <p:cNvSpPr txBox="true"/>
          <p:nvPr/>
        </p:nvSpPr>
        <p:spPr>
          <a:xfrm rot="0">
            <a:off x="375909" y="2909564"/>
            <a:ext cx="11383086" cy="6838950"/>
          </a:xfrm>
          <a:prstGeom prst="rect">
            <a:avLst/>
          </a:prstGeom>
        </p:spPr>
        <p:txBody>
          <a:bodyPr anchor="t" rtlCol="false" tIns="0" lIns="0" bIns="0" rIns="0">
            <a:spAutoFit/>
          </a:bodyPr>
          <a:lstStyle/>
          <a:p>
            <a:pPr algn="l">
              <a:lnSpc>
                <a:spcPts val="3840"/>
              </a:lnSpc>
            </a:pPr>
            <a:r>
              <a:rPr lang="en-US" sz="3200" spc="156" b="true">
                <a:solidFill>
                  <a:srgbClr val="FFFFFF"/>
                </a:solidFill>
                <a:latin typeface="Telegraf Bold"/>
                <a:ea typeface="Telegraf Bold"/>
                <a:cs typeface="Telegraf Bold"/>
                <a:sym typeface="Telegraf Bold"/>
              </a:rPr>
              <a:t>Employee attrition is a major challenge that impacts productivity and increases hiring costs. This project aims to predict whether an employee is likely to leave the company using IBM HR Analytics data.</a:t>
            </a:r>
          </a:p>
          <a:p>
            <a:pPr algn="l">
              <a:lnSpc>
                <a:spcPts val="3840"/>
              </a:lnSpc>
            </a:pPr>
            <a:r>
              <a:rPr lang="en-US" sz="3200" spc="156" b="true">
                <a:solidFill>
                  <a:srgbClr val="FFFFFF"/>
                </a:solidFill>
                <a:latin typeface="Telegraf Bold"/>
                <a:ea typeface="Telegraf Bold"/>
                <a:cs typeface="Telegraf Bold"/>
                <a:sym typeface="Telegraf Bold"/>
              </a:rPr>
              <a:t>This project uses dataset created by IBM that includes various employee factors like job satisfaction, education, income, work-life balance, and more. The goal is to use machine learning to predict attrition and gain insights that can help improve employee retention.</a:t>
            </a:r>
          </a:p>
          <a:p>
            <a:pPr algn="l">
              <a:lnSpc>
                <a:spcPts val="3840"/>
              </a:lnSpc>
            </a:pPr>
            <a:r>
              <a:rPr lang="en-US" sz="3200" spc="156" b="true">
                <a:solidFill>
                  <a:srgbClr val="FFFFFF"/>
                </a:solidFill>
                <a:latin typeface="Telegraf Bold"/>
                <a:ea typeface="Telegraf Bold"/>
                <a:cs typeface="Telegraf Bold"/>
                <a:sym typeface="Telegraf Bold"/>
              </a:rPr>
              <a:t>The goal is to enable data-driven retention strategies and improve workforce stability.</a:t>
            </a:r>
          </a:p>
          <a:p>
            <a:pPr algn="l">
              <a:lnSpc>
                <a:spcPts val="3840"/>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746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3" id="3"/>
          <p:cNvSpPr txBox="true"/>
          <p:nvPr/>
        </p:nvSpPr>
        <p:spPr>
          <a:xfrm rot="0">
            <a:off x="1028700" y="2081089"/>
            <a:ext cx="10396810" cy="5876925"/>
          </a:xfrm>
          <a:prstGeom prst="rect">
            <a:avLst/>
          </a:prstGeom>
        </p:spPr>
        <p:txBody>
          <a:bodyPr anchor="t" rtlCol="false" tIns="0" lIns="0" bIns="0" rIns="0">
            <a:spAutoFit/>
          </a:bodyPr>
          <a:lstStyle/>
          <a:p>
            <a:pPr algn="l">
              <a:lnSpc>
                <a:spcPts val="4200"/>
              </a:lnSpc>
            </a:pPr>
            <a:r>
              <a:rPr lang="en-US" sz="3500" spc="171">
                <a:solidFill>
                  <a:srgbClr val="290606"/>
                </a:solidFill>
                <a:latin typeface="Anton"/>
                <a:ea typeface="Anton"/>
                <a:cs typeface="Anton"/>
                <a:sym typeface="Anton"/>
              </a:rPr>
              <a:t>This project uses IBM's HR Analytics dataset to develop a machine learning model that predicts whether an employee is likely to leave the company.We aim to uncover the key drivers of attrition and support HR teams in making informed, decisions by various features:</a:t>
            </a:r>
          </a:p>
          <a:p>
            <a:pPr algn="l">
              <a:lnSpc>
                <a:spcPts val="4200"/>
              </a:lnSpc>
            </a:pPr>
          </a:p>
          <a:p>
            <a:pPr algn="l" marL="755651" indent="-377825" lvl="1">
              <a:lnSpc>
                <a:spcPts val="4200"/>
              </a:lnSpc>
              <a:buFont typeface="Arial"/>
              <a:buChar char="•"/>
            </a:pPr>
            <a:r>
              <a:rPr lang="en-US" sz="3500" spc="171">
                <a:solidFill>
                  <a:srgbClr val="290606"/>
                </a:solidFill>
                <a:latin typeface="Anton"/>
                <a:ea typeface="Anton"/>
                <a:cs typeface="Anton"/>
                <a:sym typeface="Anton"/>
              </a:rPr>
              <a:t>Job satisfaction, education, income, work-life balance, environment satisfaction, job involvement, performance rating, relationship satisfaction.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595198" y="3525049"/>
            <a:ext cx="9387484" cy="2042033"/>
            <a:chOff x="0" y="0"/>
            <a:chExt cx="2472424" cy="537819"/>
          </a:xfrm>
        </p:grpSpPr>
        <p:sp>
          <p:nvSpPr>
            <p:cNvPr name="Freeform 3" id="3"/>
            <p:cNvSpPr/>
            <p:nvPr/>
          </p:nvSpPr>
          <p:spPr>
            <a:xfrm flipH="false" flipV="false" rot="0">
              <a:off x="0" y="0"/>
              <a:ext cx="2472424" cy="537819"/>
            </a:xfrm>
            <a:custGeom>
              <a:avLst/>
              <a:gdLst/>
              <a:ahLst/>
              <a:cxnLst/>
              <a:rect r="r" b="b" t="t" l="l"/>
              <a:pathLst>
                <a:path h="537819" w="2472424">
                  <a:moveTo>
                    <a:pt x="42060" y="0"/>
                  </a:moveTo>
                  <a:lnTo>
                    <a:pt x="2430364" y="0"/>
                  </a:lnTo>
                  <a:cubicBezTo>
                    <a:pt x="2453593" y="0"/>
                    <a:pt x="2472424" y="18831"/>
                    <a:pt x="2472424" y="42060"/>
                  </a:cubicBezTo>
                  <a:lnTo>
                    <a:pt x="2472424" y="495759"/>
                  </a:lnTo>
                  <a:cubicBezTo>
                    <a:pt x="2472424" y="518988"/>
                    <a:pt x="2453593" y="537819"/>
                    <a:pt x="2430364" y="537819"/>
                  </a:cubicBezTo>
                  <a:lnTo>
                    <a:pt x="42060" y="537819"/>
                  </a:lnTo>
                  <a:cubicBezTo>
                    <a:pt x="30905" y="537819"/>
                    <a:pt x="20207" y="533388"/>
                    <a:pt x="12319" y="525500"/>
                  </a:cubicBezTo>
                  <a:cubicBezTo>
                    <a:pt x="4431" y="517612"/>
                    <a:pt x="0" y="506914"/>
                    <a:pt x="0" y="495759"/>
                  </a:cubicBezTo>
                  <a:lnTo>
                    <a:pt x="0" y="42060"/>
                  </a:lnTo>
                  <a:cubicBezTo>
                    <a:pt x="0" y="18831"/>
                    <a:pt x="18831" y="0"/>
                    <a:pt x="42060" y="0"/>
                  </a:cubicBezTo>
                  <a:close/>
                </a:path>
              </a:pathLst>
            </a:custGeom>
            <a:solidFill>
              <a:srgbClr val="02B676"/>
            </a:solidFill>
            <a:ln cap="rnd">
              <a:noFill/>
              <a:prstDash val="solid"/>
              <a:round/>
            </a:ln>
          </p:spPr>
        </p:sp>
        <p:sp>
          <p:nvSpPr>
            <p:cNvPr name="TextBox 4" id="4"/>
            <p:cNvSpPr txBox="true"/>
            <p:nvPr/>
          </p:nvSpPr>
          <p:spPr>
            <a:xfrm>
              <a:off x="0" y="-85725"/>
              <a:ext cx="2472424" cy="623544"/>
            </a:xfrm>
            <a:prstGeom prst="rect">
              <a:avLst/>
            </a:prstGeom>
          </p:spPr>
          <p:txBody>
            <a:bodyPr anchor="ctr" rtlCol="false" tIns="50800" lIns="50800" bIns="50800" rIns="50800"/>
            <a:lstStyle/>
            <a:p>
              <a:pPr algn="l" marL="626114" indent="-313057" lvl="1">
                <a:lnSpc>
                  <a:spcPts val="4060"/>
                </a:lnSpc>
                <a:spcBef>
                  <a:spcPct val="0"/>
                </a:spcBef>
                <a:buFont typeface="Arial"/>
                <a:buChar char="•"/>
              </a:pPr>
              <a:r>
                <a:rPr lang="en-US" b="true" sz="2900" strike="noStrike" u="none">
                  <a:solidFill>
                    <a:srgbClr val="FFFFFF"/>
                  </a:solidFill>
                  <a:latin typeface="Telegraf Bold"/>
                  <a:ea typeface="Telegraf Bold"/>
                  <a:cs typeface="Telegraf Bold"/>
                  <a:sym typeface="Telegraf Bold"/>
                </a:rPr>
                <a:t>Use and compare different machine learning methods like Logistic Regression, Decision Trees, and Random Forest.</a:t>
              </a:r>
            </a:p>
          </p:txBody>
        </p:sp>
      </p:grpSp>
      <p:grpSp>
        <p:nvGrpSpPr>
          <p:cNvPr name="Group 5" id="5"/>
          <p:cNvGrpSpPr/>
          <p:nvPr/>
        </p:nvGrpSpPr>
        <p:grpSpPr>
          <a:xfrm rot="0">
            <a:off x="595198" y="5633757"/>
            <a:ext cx="9387484" cy="1801038"/>
            <a:chOff x="0" y="0"/>
            <a:chExt cx="2472424" cy="474348"/>
          </a:xfrm>
        </p:grpSpPr>
        <p:sp>
          <p:nvSpPr>
            <p:cNvPr name="Freeform 6" id="6"/>
            <p:cNvSpPr/>
            <p:nvPr/>
          </p:nvSpPr>
          <p:spPr>
            <a:xfrm flipH="false" flipV="false" rot="0">
              <a:off x="0" y="0"/>
              <a:ext cx="2472424" cy="474347"/>
            </a:xfrm>
            <a:custGeom>
              <a:avLst/>
              <a:gdLst/>
              <a:ahLst/>
              <a:cxnLst/>
              <a:rect r="r" b="b" t="t" l="l"/>
              <a:pathLst>
                <a:path h="474347" w="2472424">
                  <a:moveTo>
                    <a:pt x="42060" y="0"/>
                  </a:moveTo>
                  <a:lnTo>
                    <a:pt x="2430364" y="0"/>
                  </a:lnTo>
                  <a:cubicBezTo>
                    <a:pt x="2453593" y="0"/>
                    <a:pt x="2472424" y="18831"/>
                    <a:pt x="2472424" y="42060"/>
                  </a:cubicBezTo>
                  <a:lnTo>
                    <a:pt x="2472424" y="432287"/>
                  </a:lnTo>
                  <a:cubicBezTo>
                    <a:pt x="2472424" y="443442"/>
                    <a:pt x="2467993" y="454141"/>
                    <a:pt x="2460105" y="462028"/>
                  </a:cubicBezTo>
                  <a:cubicBezTo>
                    <a:pt x="2452217" y="469916"/>
                    <a:pt x="2441519" y="474347"/>
                    <a:pt x="2430364" y="474347"/>
                  </a:cubicBezTo>
                  <a:lnTo>
                    <a:pt x="42060" y="474347"/>
                  </a:lnTo>
                  <a:cubicBezTo>
                    <a:pt x="18831" y="474347"/>
                    <a:pt x="0" y="455517"/>
                    <a:pt x="0" y="432287"/>
                  </a:cubicBezTo>
                  <a:lnTo>
                    <a:pt x="0" y="42060"/>
                  </a:lnTo>
                  <a:cubicBezTo>
                    <a:pt x="0" y="18831"/>
                    <a:pt x="18831" y="0"/>
                    <a:pt x="42060" y="0"/>
                  </a:cubicBezTo>
                  <a:close/>
                </a:path>
              </a:pathLst>
            </a:custGeom>
            <a:solidFill>
              <a:srgbClr val="02B676"/>
            </a:solidFill>
          </p:spPr>
        </p:sp>
        <p:sp>
          <p:nvSpPr>
            <p:cNvPr name="TextBox 7" id="7"/>
            <p:cNvSpPr txBox="true"/>
            <p:nvPr/>
          </p:nvSpPr>
          <p:spPr>
            <a:xfrm>
              <a:off x="0" y="-95250"/>
              <a:ext cx="2472424" cy="569598"/>
            </a:xfrm>
            <a:prstGeom prst="rect">
              <a:avLst/>
            </a:prstGeom>
          </p:spPr>
          <p:txBody>
            <a:bodyPr anchor="ctr" rtlCol="false" tIns="50800" lIns="50800" bIns="50800" rIns="50800"/>
            <a:lstStyle/>
            <a:p>
              <a:pPr algn="l" marL="669293" indent="-334646" lvl="1">
                <a:lnSpc>
                  <a:spcPts val="4340"/>
                </a:lnSpc>
                <a:buFont typeface="Arial"/>
                <a:buChar char="•"/>
              </a:pPr>
              <a:r>
                <a:rPr lang="en-US" b="true" sz="3100">
                  <a:solidFill>
                    <a:srgbClr val="FFFFFF"/>
                  </a:solidFill>
                  <a:latin typeface="Telegraf Bold"/>
                  <a:ea typeface="Telegraf Bold"/>
                  <a:cs typeface="Telegraf Bold"/>
                  <a:sym typeface="Telegraf Bold"/>
                </a:rPr>
                <a:t>Show which employee details (like salary, job role, etc.) matter most in predicting attrition.</a:t>
              </a:r>
            </a:p>
          </p:txBody>
        </p:sp>
      </p:grpSp>
      <p:sp>
        <p:nvSpPr>
          <p:cNvPr name="TextBox 8" id="8"/>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PROJECT OBJECTIVES</a:t>
            </a:r>
          </a:p>
        </p:txBody>
      </p:sp>
      <p:grpSp>
        <p:nvGrpSpPr>
          <p:cNvPr name="Group 9" id="9"/>
          <p:cNvGrpSpPr/>
          <p:nvPr/>
        </p:nvGrpSpPr>
        <p:grpSpPr>
          <a:xfrm rot="0">
            <a:off x="595198" y="2092325"/>
            <a:ext cx="9387484" cy="1366732"/>
            <a:chOff x="0" y="0"/>
            <a:chExt cx="2472424" cy="359962"/>
          </a:xfrm>
        </p:grpSpPr>
        <p:sp>
          <p:nvSpPr>
            <p:cNvPr name="Freeform 10" id="10"/>
            <p:cNvSpPr/>
            <p:nvPr/>
          </p:nvSpPr>
          <p:spPr>
            <a:xfrm flipH="false" flipV="false" rot="0">
              <a:off x="0" y="0"/>
              <a:ext cx="2472424" cy="359962"/>
            </a:xfrm>
            <a:custGeom>
              <a:avLst/>
              <a:gdLst/>
              <a:ahLst/>
              <a:cxnLst/>
              <a:rect r="r" b="b" t="t" l="l"/>
              <a:pathLst>
                <a:path h="359962" w="2472424">
                  <a:moveTo>
                    <a:pt x="42060" y="0"/>
                  </a:moveTo>
                  <a:lnTo>
                    <a:pt x="2430364" y="0"/>
                  </a:lnTo>
                  <a:cubicBezTo>
                    <a:pt x="2453593" y="0"/>
                    <a:pt x="2472424" y="18831"/>
                    <a:pt x="2472424" y="42060"/>
                  </a:cubicBezTo>
                  <a:lnTo>
                    <a:pt x="2472424" y="317902"/>
                  </a:lnTo>
                  <a:cubicBezTo>
                    <a:pt x="2472424" y="341131"/>
                    <a:pt x="2453593" y="359962"/>
                    <a:pt x="2430364" y="359962"/>
                  </a:cubicBezTo>
                  <a:lnTo>
                    <a:pt x="42060" y="359962"/>
                  </a:lnTo>
                  <a:cubicBezTo>
                    <a:pt x="30905" y="359962"/>
                    <a:pt x="20207" y="355531"/>
                    <a:pt x="12319" y="347643"/>
                  </a:cubicBezTo>
                  <a:cubicBezTo>
                    <a:pt x="4431" y="339755"/>
                    <a:pt x="0" y="329057"/>
                    <a:pt x="0" y="317902"/>
                  </a:cubicBezTo>
                  <a:lnTo>
                    <a:pt x="0" y="42060"/>
                  </a:lnTo>
                  <a:cubicBezTo>
                    <a:pt x="0" y="18831"/>
                    <a:pt x="18831" y="0"/>
                    <a:pt x="42060" y="0"/>
                  </a:cubicBezTo>
                  <a:close/>
                </a:path>
              </a:pathLst>
            </a:custGeom>
            <a:solidFill>
              <a:srgbClr val="02B676"/>
            </a:solidFill>
            <a:ln cap="rnd">
              <a:noFill/>
              <a:prstDash val="solid"/>
              <a:round/>
            </a:ln>
          </p:spPr>
        </p:sp>
        <p:sp>
          <p:nvSpPr>
            <p:cNvPr name="TextBox 11" id="11"/>
            <p:cNvSpPr txBox="true"/>
            <p:nvPr/>
          </p:nvSpPr>
          <p:spPr>
            <a:xfrm>
              <a:off x="0" y="-85725"/>
              <a:ext cx="2472424" cy="445687"/>
            </a:xfrm>
            <a:prstGeom prst="rect">
              <a:avLst/>
            </a:prstGeom>
          </p:spPr>
          <p:txBody>
            <a:bodyPr anchor="ctr" rtlCol="false" tIns="50800" lIns="50800" bIns="50800" rIns="50800"/>
            <a:lstStyle/>
            <a:p>
              <a:pPr algn="l" marL="626114" indent="-313057" lvl="1">
                <a:lnSpc>
                  <a:spcPts val="4060"/>
                </a:lnSpc>
                <a:spcBef>
                  <a:spcPct val="0"/>
                </a:spcBef>
                <a:buFont typeface="Arial"/>
                <a:buChar char="•"/>
              </a:pPr>
              <a:r>
                <a:rPr lang="en-US" b="true" sz="2900">
                  <a:solidFill>
                    <a:srgbClr val="FFFFFF"/>
                  </a:solidFill>
                  <a:latin typeface="Telegraf Bold"/>
                  <a:ea typeface="Telegraf Bold"/>
                  <a:cs typeface="Telegraf Bold"/>
                  <a:sym typeface="Telegraf Bold"/>
                </a:rPr>
                <a:t>Creat</a:t>
              </a:r>
              <a:r>
                <a:rPr lang="en-US" b="true" sz="2900" strike="noStrike" u="none">
                  <a:solidFill>
                    <a:srgbClr val="FFFFFF"/>
                  </a:solidFill>
                  <a:latin typeface="Telegraf Bold"/>
                  <a:ea typeface="Telegraf Bold"/>
                  <a:cs typeface="Telegraf Bold"/>
                  <a:sym typeface="Telegraf Bold"/>
                </a:rPr>
                <a:t>e a</a:t>
              </a:r>
              <a:r>
                <a:rPr lang="en-US" b="true" sz="2900" strike="noStrike" u="none">
                  <a:solidFill>
                    <a:srgbClr val="FFFFFF"/>
                  </a:solidFill>
                  <a:latin typeface="Telegraf Bold"/>
                  <a:ea typeface="Telegraf Bold"/>
                  <a:cs typeface="Telegraf Bold"/>
                  <a:sym typeface="Telegraf Bold"/>
                </a:rPr>
                <a:t> mo</a:t>
              </a:r>
              <a:r>
                <a:rPr lang="en-US" b="true" sz="2900" strike="noStrike" u="none">
                  <a:solidFill>
                    <a:srgbClr val="FFFFFF"/>
                  </a:solidFill>
                  <a:latin typeface="Telegraf Bold"/>
                  <a:ea typeface="Telegraf Bold"/>
                  <a:cs typeface="Telegraf Bold"/>
                  <a:sym typeface="Telegraf Bold"/>
                </a:rPr>
                <a:t>d</a:t>
              </a:r>
              <a:r>
                <a:rPr lang="en-US" b="true" sz="2900" strike="noStrike" u="none">
                  <a:solidFill>
                    <a:srgbClr val="FFFFFF"/>
                  </a:solidFill>
                  <a:latin typeface="Telegraf Bold"/>
                  <a:ea typeface="Telegraf Bold"/>
                  <a:cs typeface="Telegraf Bold"/>
                  <a:sym typeface="Telegraf Bold"/>
                </a:rPr>
                <a:t>el that</a:t>
              </a:r>
              <a:r>
                <a:rPr lang="en-US" b="true" sz="2900" strike="noStrike" u="none">
                  <a:solidFill>
                    <a:srgbClr val="FFFFFF"/>
                  </a:solidFill>
                  <a:latin typeface="Telegraf Bold"/>
                  <a:ea typeface="Telegraf Bold"/>
                  <a:cs typeface="Telegraf Bold"/>
                  <a:sym typeface="Telegraf Bold"/>
                </a:rPr>
                <a:t> ca</a:t>
              </a:r>
              <a:r>
                <a:rPr lang="en-US" b="true" sz="2900" strike="noStrike" u="none">
                  <a:solidFill>
                    <a:srgbClr val="FFFFFF"/>
                  </a:solidFill>
                  <a:latin typeface="Telegraf Bold"/>
                  <a:ea typeface="Telegraf Bold"/>
                  <a:cs typeface="Telegraf Bold"/>
                  <a:sym typeface="Telegraf Bold"/>
                </a:rPr>
                <a:t>n p</a:t>
              </a:r>
              <a:r>
                <a:rPr lang="en-US" b="true" sz="2900" strike="noStrike" u="none">
                  <a:solidFill>
                    <a:srgbClr val="FFFFFF"/>
                  </a:solidFill>
                  <a:latin typeface="Telegraf Bold"/>
                  <a:ea typeface="Telegraf Bold"/>
                  <a:cs typeface="Telegraf Bold"/>
                  <a:sym typeface="Telegraf Bold"/>
                </a:rPr>
                <a:t>redi</a:t>
              </a:r>
              <a:r>
                <a:rPr lang="en-US" b="true" sz="2900" strike="noStrike" u="none">
                  <a:solidFill>
                    <a:srgbClr val="FFFFFF"/>
                  </a:solidFill>
                  <a:latin typeface="Telegraf Bold"/>
                  <a:ea typeface="Telegraf Bold"/>
                  <a:cs typeface="Telegraf Bold"/>
                  <a:sym typeface="Telegraf Bold"/>
                </a:rPr>
                <a:t>c</a:t>
              </a:r>
              <a:r>
                <a:rPr lang="en-US" b="true" sz="2900" strike="noStrike" u="none">
                  <a:solidFill>
                    <a:srgbClr val="FFFFFF"/>
                  </a:solidFill>
                  <a:latin typeface="Telegraf Bold"/>
                  <a:ea typeface="Telegraf Bold"/>
                  <a:cs typeface="Telegraf Bold"/>
                  <a:sym typeface="Telegraf Bold"/>
                </a:rPr>
                <a:t>t i</a:t>
              </a:r>
              <a:r>
                <a:rPr lang="en-US" b="true" sz="2900" strike="noStrike" u="none">
                  <a:solidFill>
                    <a:srgbClr val="FFFFFF"/>
                  </a:solidFill>
                  <a:latin typeface="Telegraf Bold"/>
                  <a:ea typeface="Telegraf Bold"/>
                  <a:cs typeface="Telegraf Bold"/>
                  <a:sym typeface="Telegraf Bold"/>
                </a:rPr>
                <a:t>f</a:t>
              </a:r>
              <a:r>
                <a:rPr lang="en-US" b="true" sz="2900" strike="noStrike" u="none">
                  <a:solidFill>
                    <a:srgbClr val="FFFFFF"/>
                  </a:solidFill>
                  <a:latin typeface="Telegraf Bold"/>
                  <a:ea typeface="Telegraf Bold"/>
                  <a:cs typeface="Telegraf Bold"/>
                  <a:sym typeface="Telegraf Bold"/>
                </a:rPr>
                <a:t> an e</a:t>
              </a:r>
              <a:r>
                <a:rPr lang="en-US" b="true" sz="2900" strike="noStrike" u="none">
                  <a:solidFill>
                    <a:srgbClr val="FFFFFF"/>
                  </a:solidFill>
                  <a:latin typeface="Telegraf Bold"/>
                  <a:ea typeface="Telegraf Bold"/>
                  <a:cs typeface="Telegraf Bold"/>
                  <a:sym typeface="Telegraf Bold"/>
                </a:rPr>
                <a:t>mp</a:t>
              </a:r>
              <a:r>
                <a:rPr lang="en-US" b="true" sz="2900" strike="noStrike" u="none">
                  <a:solidFill>
                    <a:srgbClr val="FFFFFF"/>
                  </a:solidFill>
                  <a:latin typeface="Telegraf Bold"/>
                  <a:ea typeface="Telegraf Bold"/>
                  <a:cs typeface="Telegraf Bold"/>
                  <a:sym typeface="Telegraf Bold"/>
                </a:rPr>
                <a:t>l</a:t>
              </a:r>
              <a:r>
                <a:rPr lang="en-US" b="true" sz="2900" strike="noStrike" u="none">
                  <a:solidFill>
                    <a:srgbClr val="FFFFFF"/>
                  </a:solidFill>
                  <a:latin typeface="Telegraf Bold"/>
                  <a:ea typeface="Telegraf Bold"/>
                  <a:cs typeface="Telegraf Bold"/>
                  <a:sym typeface="Telegraf Bold"/>
                </a:rPr>
                <a:t>oye</a:t>
              </a:r>
              <a:r>
                <a:rPr lang="en-US" b="true" sz="2900" strike="noStrike" u="none">
                  <a:solidFill>
                    <a:srgbClr val="FFFFFF"/>
                  </a:solidFill>
                  <a:latin typeface="Telegraf Bold"/>
                  <a:ea typeface="Telegraf Bold"/>
                  <a:cs typeface="Telegraf Bold"/>
                  <a:sym typeface="Telegraf Bold"/>
                </a:rPr>
                <a:t>e </a:t>
              </a:r>
              <a:r>
                <a:rPr lang="en-US" b="true" sz="2900" strike="noStrike" u="none">
                  <a:solidFill>
                    <a:srgbClr val="FFFFFF"/>
                  </a:solidFill>
                  <a:latin typeface="Telegraf Bold"/>
                  <a:ea typeface="Telegraf Bold"/>
                  <a:cs typeface="Telegraf Bold"/>
                  <a:sym typeface="Telegraf Bold"/>
                </a:rPr>
                <a:t>w</a:t>
              </a:r>
              <a:r>
                <a:rPr lang="en-US" b="true" sz="2900" strike="noStrike" u="none">
                  <a:solidFill>
                    <a:srgbClr val="FFFFFF"/>
                  </a:solidFill>
                  <a:latin typeface="Telegraf Bold"/>
                  <a:ea typeface="Telegraf Bold"/>
                  <a:cs typeface="Telegraf Bold"/>
                  <a:sym typeface="Telegraf Bold"/>
                </a:rPr>
                <a:t>i</a:t>
              </a:r>
              <a:r>
                <a:rPr lang="en-US" b="true" sz="2900" strike="noStrike" u="none">
                  <a:solidFill>
                    <a:srgbClr val="FFFFFF"/>
                  </a:solidFill>
                  <a:latin typeface="Telegraf Bold"/>
                  <a:ea typeface="Telegraf Bold"/>
                  <a:cs typeface="Telegraf Bold"/>
                  <a:sym typeface="Telegraf Bold"/>
                </a:rPr>
                <a:t>ll</a:t>
              </a:r>
              <a:r>
                <a:rPr lang="en-US" b="true" sz="2900" strike="noStrike" u="none">
                  <a:solidFill>
                    <a:srgbClr val="FFFFFF"/>
                  </a:solidFill>
                  <a:latin typeface="Telegraf Bold"/>
                  <a:ea typeface="Telegraf Bold"/>
                  <a:cs typeface="Telegraf Bold"/>
                  <a:sym typeface="Telegraf Bold"/>
                </a:rPr>
                <a:t> </a:t>
              </a:r>
              <a:r>
                <a:rPr lang="en-US" b="true" sz="2900" strike="noStrike" u="none">
                  <a:solidFill>
                    <a:srgbClr val="FFFFFF"/>
                  </a:solidFill>
                  <a:latin typeface="Telegraf Bold"/>
                  <a:ea typeface="Telegraf Bold"/>
                  <a:cs typeface="Telegraf Bold"/>
                  <a:sym typeface="Telegraf Bold"/>
                </a:rPr>
                <a:t>l</a:t>
              </a:r>
              <a:r>
                <a:rPr lang="en-US" b="true" sz="2900" strike="noStrike" u="none">
                  <a:solidFill>
                    <a:srgbClr val="FFFFFF"/>
                  </a:solidFill>
                  <a:latin typeface="Telegraf Bold"/>
                  <a:ea typeface="Telegraf Bold"/>
                  <a:cs typeface="Telegraf Bold"/>
                  <a:sym typeface="Telegraf Bold"/>
                </a:rPr>
                <a:t>e</a:t>
              </a:r>
              <a:r>
                <a:rPr lang="en-US" b="true" sz="2900" strike="noStrike" u="none">
                  <a:solidFill>
                    <a:srgbClr val="FFFFFF"/>
                  </a:solidFill>
                  <a:latin typeface="Telegraf Bold"/>
                  <a:ea typeface="Telegraf Bold"/>
                  <a:cs typeface="Telegraf Bold"/>
                  <a:sym typeface="Telegraf Bold"/>
                </a:rPr>
                <a:t>av</a:t>
              </a:r>
              <a:r>
                <a:rPr lang="en-US" b="true" sz="2900" strike="noStrike" u="none">
                  <a:solidFill>
                    <a:srgbClr val="FFFFFF"/>
                  </a:solidFill>
                  <a:latin typeface="Telegraf Bold"/>
                  <a:ea typeface="Telegraf Bold"/>
                  <a:cs typeface="Telegraf Bold"/>
                  <a:sym typeface="Telegraf Bold"/>
                </a:rPr>
                <a:t>e </a:t>
              </a:r>
              <a:r>
                <a:rPr lang="en-US" b="true" sz="2900" strike="noStrike" u="none">
                  <a:solidFill>
                    <a:srgbClr val="FFFFFF"/>
                  </a:solidFill>
                  <a:latin typeface="Telegraf Bold"/>
                  <a:ea typeface="Telegraf Bold"/>
                  <a:cs typeface="Telegraf Bold"/>
                  <a:sym typeface="Telegraf Bold"/>
                </a:rPr>
                <a:t>th</a:t>
              </a:r>
              <a:r>
                <a:rPr lang="en-US" b="true" sz="2900" strike="noStrike" u="none">
                  <a:solidFill>
                    <a:srgbClr val="FFFFFF"/>
                  </a:solidFill>
                  <a:latin typeface="Telegraf Bold"/>
                  <a:ea typeface="Telegraf Bold"/>
                  <a:cs typeface="Telegraf Bold"/>
                  <a:sym typeface="Telegraf Bold"/>
                </a:rPr>
                <a:t>e</a:t>
              </a:r>
              <a:r>
                <a:rPr lang="en-US" b="true" sz="2900" strike="noStrike" u="none">
                  <a:solidFill>
                    <a:srgbClr val="FFFFFF"/>
                  </a:solidFill>
                  <a:latin typeface="Telegraf Bold"/>
                  <a:ea typeface="Telegraf Bold"/>
                  <a:cs typeface="Telegraf Bold"/>
                  <a:sym typeface="Telegraf Bold"/>
                </a:rPr>
                <a:t> </a:t>
              </a:r>
              <a:r>
                <a:rPr lang="en-US" b="true" sz="2900" strike="noStrike" u="none">
                  <a:solidFill>
                    <a:srgbClr val="FFFFFF"/>
                  </a:solidFill>
                  <a:latin typeface="Telegraf Bold"/>
                  <a:ea typeface="Telegraf Bold"/>
                  <a:cs typeface="Telegraf Bold"/>
                  <a:sym typeface="Telegraf Bold"/>
                </a:rPr>
                <a:t>co</a:t>
              </a:r>
              <a:r>
                <a:rPr lang="en-US" b="true" sz="2900" strike="noStrike" u="none">
                  <a:solidFill>
                    <a:srgbClr val="FFFFFF"/>
                  </a:solidFill>
                  <a:latin typeface="Telegraf Bold"/>
                  <a:ea typeface="Telegraf Bold"/>
                  <a:cs typeface="Telegraf Bold"/>
                  <a:sym typeface="Telegraf Bold"/>
                </a:rPr>
                <a:t>mp</a:t>
              </a:r>
              <a:r>
                <a:rPr lang="en-US" b="true" sz="2900" strike="noStrike" u="none">
                  <a:solidFill>
                    <a:srgbClr val="FFFFFF"/>
                  </a:solidFill>
                  <a:latin typeface="Telegraf Bold"/>
                  <a:ea typeface="Telegraf Bold"/>
                  <a:cs typeface="Telegraf Bold"/>
                  <a:sym typeface="Telegraf Bold"/>
                </a:rPr>
                <a:t>an</a:t>
              </a:r>
              <a:r>
                <a:rPr lang="en-US" b="true" sz="2900" strike="noStrike" u="none">
                  <a:solidFill>
                    <a:srgbClr val="FFFFFF"/>
                  </a:solidFill>
                  <a:latin typeface="Telegraf Bold"/>
                  <a:ea typeface="Telegraf Bold"/>
                  <a:cs typeface="Telegraf Bold"/>
                  <a:sym typeface="Telegraf Bold"/>
                </a:rPr>
                <a:t>y</a:t>
              </a:r>
              <a:r>
                <a:rPr lang="en-US" b="true" sz="2900" strike="noStrike" u="none">
                  <a:solidFill>
                    <a:srgbClr val="FFFFFF"/>
                  </a:solidFill>
                  <a:latin typeface="Telegraf Bold"/>
                  <a:ea typeface="Telegraf Bold"/>
                  <a:cs typeface="Telegraf Bold"/>
                  <a:sym typeface="Telegraf Bold"/>
                </a:rPr>
                <a:t> o</a:t>
              </a:r>
              <a:r>
                <a:rPr lang="en-US" b="true" sz="2900" strike="noStrike" u="none">
                  <a:solidFill>
                    <a:srgbClr val="FFFFFF"/>
                  </a:solidFill>
                  <a:latin typeface="Telegraf Bold"/>
                  <a:ea typeface="Telegraf Bold"/>
                  <a:cs typeface="Telegraf Bold"/>
                  <a:sym typeface="Telegraf Bold"/>
                </a:rPr>
                <a:t>r</a:t>
              </a:r>
              <a:r>
                <a:rPr lang="en-US" b="true" sz="2900" strike="noStrike" u="none">
                  <a:solidFill>
                    <a:srgbClr val="FFFFFF"/>
                  </a:solidFill>
                  <a:latin typeface="Telegraf Bold"/>
                  <a:ea typeface="Telegraf Bold"/>
                  <a:cs typeface="Telegraf Bold"/>
                  <a:sym typeface="Telegraf Bold"/>
                </a:rPr>
                <a:t> </a:t>
              </a:r>
              <a:r>
                <a:rPr lang="en-US" b="true" sz="2900" strike="noStrike" u="none">
                  <a:solidFill>
                    <a:srgbClr val="FFFFFF"/>
                  </a:solidFill>
                  <a:latin typeface="Telegraf Bold"/>
                  <a:ea typeface="Telegraf Bold"/>
                  <a:cs typeface="Telegraf Bold"/>
                  <a:sym typeface="Telegraf Bold"/>
                </a:rPr>
                <a:t>n</a:t>
              </a:r>
              <a:r>
                <a:rPr lang="en-US" b="true" sz="2900" strike="noStrike" u="none">
                  <a:solidFill>
                    <a:srgbClr val="FFFFFF"/>
                  </a:solidFill>
                  <a:latin typeface="Telegraf Bold"/>
                  <a:ea typeface="Telegraf Bold"/>
                  <a:cs typeface="Telegraf Bold"/>
                  <a:sym typeface="Telegraf Bold"/>
                </a:rPr>
                <a:t>ot.</a:t>
              </a:r>
            </a:p>
          </p:txBody>
        </p:sp>
      </p:grpSp>
      <p:grpSp>
        <p:nvGrpSpPr>
          <p:cNvPr name="Group 12" id="12"/>
          <p:cNvGrpSpPr/>
          <p:nvPr/>
        </p:nvGrpSpPr>
        <p:grpSpPr>
          <a:xfrm rot="0">
            <a:off x="595198" y="7509535"/>
            <a:ext cx="9387484" cy="1801038"/>
            <a:chOff x="0" y="0"/>
            <a:chExt cx="2472424" cy="474348"/>
          </a:xfrm>
        </p:grpSpPr>
        <p:sp>
          <p:nvSpPr>
            <p:cNvPr name="Freeform 13" id="13"/>
            <p:cNvSpPr/>
            <p:nvPr/>
          </p:nvSpPr>
          <p:spPr>
            <a:xfrm flipH="false" flipV="false" rot="0">
              <a:off x="0" y="0"/>
              <a:ext cx="2472424" cy="474347"/>
            </a:xfrm>
            <a:custGeom>
              <a:avLst/>
              <a:gdLst/>
              <a:ahLst/>
              <a:cxnLst/>
              <a:rect r="r" b="b" t="t" l="l"/>
              <a:pathLst>
                <a:path h="474347" w="2472424">
                  <a:moveTo>
                    <a:pt x="42060" y="0"/>
                  </a:moveTo>
                  <a:lnTo>
                    <a:pt x="2430364" y="0"/>
                  </a:lnTo>
                  <a:cubicBezTo>
                    <a:pt x="2453593" y="0"/>
                    <a:pt x="2472424" y="18831"/>
                    <a:pt x="2472424" y="42060"/>
                  </a:cubicBezTo>
                  <a:lnTo>
                    <a:pt x="2472424" y="432287"/>
                  </a:lnTo>
                  <a:cubicBezTo>
                    <a:pt x="2472424" y="443442"/>
                    <a:pt x="2467993" y="454141"/>
                    <a:pt x="2460105" y="462028"/>
                  </a:cubicBezTo>
                  <a:cubicBezTo>
                    <a:pt x="2452217" y="469916"/>
                    <a:pt x="2441519" y="474347"/>
                    <a:pt x="2430364" y="474347"/>
                  </a:cubicBezTo>
                  <a:lnTo>
                    <a:pt x="42060" y="474347"/>
                  </a:lnTo>
                  <a:cubicBezTo>
                    <a:pt x="18831" y="474347"/>
                    <a:pt x="0" y="455517"/>
                    <a:pt x="0" y="432287"/>
                  </a:cubicBezTo>
                  <a:lnTo>
                    <a:pt x="0" y="42060"/>
                  </a:lnTo>
                  <a:cubicBezTo>
                    <a:pt x="0" y="18831"/>
                    <a:pt x="18831" y="0"/>
                    <a:pt x="42060" y="0"/>
                  </a:cubicBezTo>
                  <a:close/>
                </a:path>
              </a:pathLst>
            </a:custGeom>
            <a:solidFill>
              <a:srgbClr val="02B676"/>
            </a:solidFill>
          </p:spPr>
        </p:sp>
        <p:sp>
          <p:nvSpPr>
            <p:cNvPr name="TextBox 14" id="14"/>
            <p:cNvSpPr txBox="true"/>
            <p:nvPr/>
          </p:nvSpPr>
          <p:spPr>
            <a:xfrm>
              <a:off x="0" y="-95250"/>
              <a:ext cx="2472424" cy="569598"/>
            </a:xfrm>
            <a:prstGeom prst="rect">
              <a:avLst/>
            </a:prstGeom>
          </p:spPr>
          <p:txBody>
            <a:bodyPr anchor="ctr" rtlCol="false" tIns="50800" lIns="50800" bIns="50800" rIns="50800"/>
            <a:lstStyle/>
            <a:p>
              <a:pPr algn="l" marL="669293" indent="-334646" lvl="1">
                <a:lnSpc>
                  <a:spcPts val="4340"/>
                </a:lnSpc>
                <a:buFont typeface="Arial"/>
                <a:buChar char="•"/>
              </a:pPr>
              <a:r>
                <a:rPr lang="en-US" b="true" sz="3100">
                  <a:solidFill>
                    <a:srgbClr val="FFFFFF"/>
                  </a:solidFill>
                  <a:latin typeface="Telegraf Bold"/>
                  <a:ea typeface="Telegraf Bold"/>
                  <a:cs typeface="Telegraf Bold"/>
                  <a:sym typeface="Telegraf Bold"/>
                </a:rPr>
                <a:t>Give useful suggestions to help HR teams keep valuable employees and reduce turnover.</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25203" y="1028700"/>
            <a:ext cx="4214572" cy="362189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3.MODEL BUILDING</a:t>
              </a:r>
            </a:p>
          </p:txBody>
        </p:sp>
      </p:grpSp>
      <p:grpSp>
        <p:nvGrpSpPr>
          <p:cNvPr name="Group 5" id="5"/>
          <p:cNvGrpSpPr/>
          <p:nvPr/>
        </p:nvGrpSpPr>
        <p:grpSpPr>
          <a:xfrm rot="0">
            <a:off x="8625203" y="4842807"/>
            <a:ext cx="4214572" cy="362189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7" id="7"/>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4.MODEL EVALUATION</a:t>
              </a:r>
            </a:p>
          </p:txBody>
        </p:sp>
      </p:grpSp>
      <p:grpSp>
        <p:nvGrpSpPr>
          <p:cNvPr name="Group 8" id="8"/>
          <p:cNvGrpSpPr/>
          <p:nvPr/>
        </p:nvGrpSpPr>
        <p:grpSpPr>
          <a:xfrm rot="0">
            <a:off x="4928780" y="2988141"/>
            <a:ext cx="4642262" cy="3621897"/>
            <a:chOff x="0" y="0"/>
            <a:chExt cx="895282" cy="698500"/>
          </a:xfrm>
        </p:grpSpPr>
        <p:sp>
          <p:nvSpPr>
            <p:cNvPr name="Freeform 9" id="9"/>
            <p:cNvSpPr/>
            <p:nvPr/>
          </p:nvSpPr>
          <p:spPr>
            <a:xfrm flipH="false" flipV="false" rot="0">
              <a:off x="0" y="0"/>
              <a:ext cx="895282" cy="698500"/>
            </a:xfrm>
            <a:custGeom>
              <a:avLst/>
              <a:gdLst/>
              <a:ahLst/>
              <a:cxnLst/>
              <a:rect r="r" b="b" t="t" l="l"/>
              <a:pathLst>
                <a:path h="698500" w="895282">
                  <a:moveTo>
                    <a:pt x="895282" y="349250"/>
                  </a:moveTo>
                  <a:lnTo>
                    <a:pt x="692082" y="698500"/>
                  </a:lnTo>
                  <a:lnTo>
                    <a:pt x="203200" y="698500"/>
                  </a:lnTo>
                  <a:lnTo>
                    <a:pt x="0" y="349250"/>
                  </a:lnTo>
                  <a:lnTo>
                    <a:pt x="203200" y="0"/>
                  </a:lnTo>
                  <a:lnTo>
                    <a:pt x="692082" y="0"/>
                  </a:lnTo>
                  <a:lnTo>
                    <a:pt x="895282" y="349250"/>
                  </a:lnTo>
                  <a:close/>
                </a:path>
              </a:pathLst>
            </a:custGeom>
            <a:solidFill>
              <a:srgbClr val="02B676"/>
            </a:solidFill>
          </p:spPr>
        </p:sp>
        <p:sp>
          <p:nvSpPr>
            <p:cNvPr name="TextBox 10" id="10"/>
            <p:cNvSpPr txBox="true"/>
            <p:nvPr/>
          </p:nvSpPr>
          <p:spPr>
            <a:xfrm>
              <a:off x="114300" y="19050"/>
              <a:ext cx="666682" cy="679450"/>
            </a:xfrm>
            <a:prstGeom prst="rect">
              <a:avLst/>
            </a:prstGeom>
          </p:spPr>
          <p:txBody>
            <a:bodyPr anchor="ctr" rtlCol="false" tIns="50800" lIns="50800" bIns="50800" rIns="50800"/>
            <a:lstStyle/>
            <a:p>
              <a:pPr algn="ctr">
                <a:lnSpc>
                  <a:spcPts val="3200"/>
                </a:lnSpc>
              </a:pPr>
              <a:r>
                <a:rPr lang="en-US" b="true" sz="3200">
                  <a:solidFill>
                    <a:srgbClr val="FFFFFF"/>
                  </a:solidFill>
                  <a:latin typeface="Telegraf Bold"/>
                  <a:ea typeface="Telegraf Bold"/>
                  <a:cs typeface="Telegraf Bold"/>
                  <a:sym typeface="Telegraf Bold"/>
                </a:rPr>
                <a:t>2.DATA PREPOCESSING</a:t>
              </a:r>
            </a:p>
          </p:txBody>
        </p:sp>
      </p:grpSp>
      <p:grpSp>
        <p:nvGrpSpPr>
          <p:cNvPr name="Group 11" id="11"/>
          <p:cNvGrpSpPr/>
          <p:nvPr/>
        </p:nvGrpSpPr>
        <p:grpSpPr>
          <a:xfrm rot="0">
            <a:off x="892512" y="4799090"/>
            <a:ext cx="4934893" cy="3621897"/>
            <a:chOff x="0" y="0"/>
            <a:chExt cx="951717" cy="698500"/>
          </a:xfrm>
        </p:grpSpPr>
        <p:sp>
          <p:nvSpPr>
            <p:cNvPr name="Freeform 12" id="12"/>
            <p:cNvSpPr/>
            <p:nvPr/>
          </p:nvSpPr>
          <p:spPr>
            <a:xfrm flipH="false" flipV="false" rot="0">
              <a:off x="0" y="0"/>
              <a:ext cx="951717" cy="698500"/>
            </a:xfrm>
            <a:custGeom>
              <a:avLst/>
              <a:gdLst/>
              <a:ahLst/>
              <a:cxnLst/>
              <a:rect r="r" b="b" t="t" l="l"/>
              <a:pathLst>
                <a:path h="698500" w="951717">
                  <a:moveTo>
                    <a:pt x="951717" y="349250"/>
                  </a:moveTo>
                  <a:lnTo>
                    <a:pt x="748517" y="698500"/>
                  </a:lnTo>
                  <a:lnTo>
                    <a:pt x="203200" y="698500"/>
                  </a:lnTo>
                  <a:lnTo>
                    <a:pt x="0" y="349250"/>
                  </a:lnTo>
                  <a:lnTo>
                    <a:pt x="203200" y="0"/>
                  </a:lnTo>
                  <a:lnTo>
                    <a:pt x="748517" y="0"/>
                  </a:lnTo>
                  <a:lnTo>
                    <a:pt x="951717" y="349250"/>
                  </a:lnTo>
                  <a:close/>
                </a:path>
              </a:pathLst>
            </a:custGeom>
            <a:solidFill>
              <a:srgbClr val="FFC97F"/>
            </a:solidFill>
          </p:spPr>
        </p:sp>
        <p:sp>
          <p:nvSpPr>
            <p:cNvPr name="TextBox 13" id="13"/>
            <p:cNvSpPr txBox="true"/>
            <p:nvPr/>
          </p:nvSpPr>
          <p:spPr>
            <a:xfrm>
              <a:off x="114300" y="28575"/>
              <a:ext cx="723117"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1.DATA COLLECTION </a:t>
              </a:r>
            </a:p>
          </p:txBody>
        </p:sp>
      </p:grpSp>
      <p:sp>
        <p:nvSpPr>
          <p:cNvPr name="TextBox 14" id="1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METHODOLOGY</a:t>
            </a:r>
          </a:p>
        </p:txBody>
      </p:sp>
      <p:grpSp>
        <p:nvGrpSpPr>
          <p:cNvPr name="Group 15" id="15"/>
          <p:cNvGrpSpPr/>
          <p:nvPr/>
        </p:nvGrpSpPr>
        <p:grpSpPr>
          <a:xfrm rot="0">
            <a:off x="12014272" y="2988141"/>
            <a:ext cx="4642262" cy="3621897"/>
            <a:chOff x="0" y="0"/>
            <a:chExt cx="895282" cy="698500"/>
          </a:xfrm>
        </p:grpSpPr>
        <p:sp>
          <p:nvSpPr>
            <p:cNvPr name="Freeform 16" id="16"/>
            <p:cNvSpPr/>
            <p:nvPr/>
          </p:nvSpPr>
          <p:spPr>
            <a:xfrm flipH="false" flipV="false" rot="0">
              <a:off x="0" y="0"/>
              <a:ext cx="895282" cy="698500"/>
            </a:xfrm>
            <a:custGeom>
              <a:avLst/>
              <a:gdLst/>
              <a:ahLst/>
              <a:cxnLst/>
              <a:rect r="r" b="b" t="t" l="l"/>
              <a:pathLst>
                <a:path h="698500" w="895282">
                  <a:moveTo>
                    <a:pt x="895282" y="349250"/>
                  </a:moveTo>
                  <a:lnTo>
                    <a:pt x="692082" y="698500"/>
                  </a:lnTo>
                  <a:lnTo>
                    <a:pt x="203200" y="698500"/>
                  </a:lnTo>
                  <a:lnTo>
                    <a:pt x="0" y="349250"/>
                  </a:lnTo>
                  <a:lnTo>
                    <a:pt x="203200" y="0"/>
                  </a:lnTo>
                  <a:lnTo>
                    <a:pt x="692082" y="0"/>
                  </a:lnTo>
                  <a:lnTo>
                    <a:pt x="895282" y="349250"/>
                  </a:lnTo>
                  <a:close/>
                </a:path>
              </a:pathLst>
            </a:custGeom>
            <a:solidFill>
              <a:srgbClr val="02B676"/>
            </a:solidFill>
          </p:spPr>
        </p:sp>
        <p:sp>
          <p:nvSpPr>
            <p:cNvPr name="TextBox 17" id="17"/>
            <p:cNvSpPr txBox="true"/>
            <p:nvPr/>
          </p:nvSpPr>
          <p:spPr>
            <a:xfrm>
              <a:off x="114300" y="19050"/>
              <a:ext cx="666682" cy="679450"/>
            </a:xfrm>
            <a:prstGeom prst="rect">
              <a:avLst/>
            </a:prstGeom>
          </p:spPr>
          <p:txBody>
            <a:bodyPr anchor="ctr" rtlCol="false" tIns="50800" lIns="50800" bIns="50800" rIns="50800"/>
            <a:lstStyle/>
            <a:p>
              <a:pPr algn="ctr">
                <a:lnSpc>
                  <a:spcPts val="3200"/>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047342" y="83909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1.DATA COLLECTION</a:t>
            </a:r>
          </a:p>
        </p:txBody>
      </p:sp>
      <p:sp>
        <p:nvSpPr>
          <p:cNvPr name="TextBox 3" id="3"/>
          <p:cNvSpPr txBox="true"/>
          <p:nvPr/>
        </p:nvSpPr>
        <p:spPr>
          <a:xfrm rot="0">
            <a:off x="6793567" y="2266950"/>
            <a:ext cx="9617487" cy="7477125"/>
          </a:xfrm>
          <a:prstGeom prst="rect">
            <a:avLst/>
          </a:prstGeom>
        </p:spPr>
        <p:txBody>
          <a:bodyPr anchor="t" rtlCol="false" tIns="0" lIns="0" bIns="0" rIns="0">
            <a:spAutoFit/>
          </a:bodyPr>
          <a:lstStyle/>
          <a:p>
            <a:pPr algn="l">
              <a:lnSpc>
                <a:spcPts val="3480"/>
              </a:lnSpc>
            </a:pPr>
            <a:r>
              <a:rPr lang="en-US" sz="2900" spc="142">
                <a:solidFill>
                  <a:srgbClr val="290606"/>
                </a:solidFill>
                <a:latin typeface="Telegraf"/>
                <a:ea typeface="Telegraf"/>
                <a:cs typeface="Telegraf"/>
                <a:sym typeface="Telegraf"/>
              </a:rPr>
              <a:t>For this project, we used dataset created by IBM data scientists called the IBM HR Analytics Employee Attrition Dataset. This dataset is commonly used for studying HR analytics and machine learning applications.</a:t>
            </a:r>
          </a:p>
          <a:p>
            <a:pPr algn="l" marL="626114" indent="-313057" lvl="1">
              <a:lnSpc>
                <a:spcPts val="3480"/>
              </a:lnSpc>
              <a:buFont typeface="Arial"/>
              <a:buChar char="•"/>
            </a:pPr>
            <a:r>
              <a:rPr lang="en-US" sz="2900" spc="142">
                <a:solidFill>
                  <a:srgbClr val="290606"/>
                </a:solidFill>
                <a:latin typeface="Anton"/>
                <a:ea typeface="Anton"/>
                <a:cs typeface="Anton"/>
                <a:sym typeface="Anton"/>
              </a:rPr>
              <a:t>The dataset includes over 1,400 employee records.</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Each record contains multiple features related to:</a:t>
            </a:r>
          </a:p>
          <a:p>
            <a:pPr algn="l" marL="626114" indent="-313057" lvl="1">
              <a:lnSpc>
                <a:spcPts val="3480"/>
              </a:lnSpc>
              <a:buFont typeface="Arial"/>
              <a:buChar char="•"/>
            </a:pPr>
            <a:r>
              <a:rPr lang="en-US" sz="2900" spc="142">
                <a:solidFill>
                  <a:srgbClr val="290606"/>
                </a:solidFill>
                <a:latin typeface="Anton"/>
                <a:ea typeface="Anton"/>
                <a:cs typeface="Anton"/>
                <a:sym typeface="Anton"/>
              </a:rPr>
              <a:t>Personal details</a:t>
            </a:r>
          </a:p>
          <a:p>
            <a:pPr algn="l" marL="626114" indent="-313057" lvl="1">
              <a:lnSpc>
                <a:spcPts val="3480"/>
              </a:lnSpc>
              <a:buFont typeface="Arial"/>
              <a:buChar char="•"/>
            </a:pPr>
            <a:r>
              <a:rPr lang="en-US" sz="2900" spc="142">
                <a:solidFill>
                  <a:srgbClr val="290606"/>
                </a:solidFill>
                <a:latin typeface="Anton"/>
                <a:ea typeface="Anton"/>
                <a:cs typeface="Anton"/>
                <a:sym typeface="Anton"/>
              </a:rPr>
              <a:t>Job-related information</a:t>
            </a:r>
          </a:p>
          <a:p>
            <a:pPr algn="l" marL="626114" indent="-313057" lvl="1">
              <a:lnSpc>
                <a:spcPts val="3480"/>
              </a:lnSpc>
              <a:buFont typeface="Arial"/>
              <a:buChar char="•"/>
            </a:pPr>
            <a:r>
              <a:rPr lang="en-US" sz="2900" spc="142">
                <a:solidFill>
                  <a:srgbClr val="290606"/>
                </a:solidFill>
                <a:latin typeface="Anton"/>
                <a:ea typeface="Anton"/>
                <a:cs typeface="Anton"/>
                <a:sym typeface="Anton"/>
              </a:rPr>
              <a:t>Satisfaction scores </a:t>
            </a:r>
          </a:p>
          <a:p>
            <a:pPr algn="l" marL="626114" indent="-313057" lvl="1">
              <a:lnSpc>
                <a:spcPts val="3480"/>
              </a:lnSpc>
              <a:buFont typeface="Arial"/>
              <a:buChar char="•"/>
            </a:pPr>
            <a:r>
              <a:rPr lang="en-US" sz="2900" spc="142">
                <a:solidFill>
                  <a:srgbClr val="290606"/>
                </a:solidFill>
                <a:latin typeface="Anton"/>
                <a:ea typeface="Anton"/>
                <a:cs typeface="Anton"/>
                <a:sym typeface="Anton"/>
              </a:rPr>
              <a:t>Performance metrics</a:t>
            </a:r>
          </a:p>
          <a:p>
            <a:pPr algn="l" marL="626114" indent="-313057" lvl="1">
              <a:lnSpc>
                <a:spcPts val="3480"/>
              </a:lnSpc>
              <a:buFont typeface="Arial"/>
              <a:buChar char="•"/>
            </a:pPr>
            <a:r>
              <a:rPr lang="en-US" sz="2900" spc="142">
                <a:solidFill>
                  <a:srgbClr val="290606"/>
                </a:solidFill>
                <a:latin typeface="Anton"/>
                <a:ea typeface="Anton"/>
                <a:cs typeface="Anton"/>
                <a:sym typeface="Anton"/>
              </a:rPr>
              <a:t>Target Variable:</a:t>
            </a:r>
          </a:p>
          <a:p>
            <a:pPr algn="l" marL="626114" indent="-313057" lvl="1">
              <a:lnSpc>
                <a:spcPts val="3480"/>
              </a:lnSpc>
              <a:buFont typeface="Arial"/>
              <a:buChar char="•"/>
            </a:pPr>
            <a:r>
              <a:rPr lang="en-US" sz="2900" spc="142">
                <a:solidFill>
                  <a:srgbClr val="290606"/>
                </a:solidFill>
                <a:latin typeface="Anton"/>
                <a:ea typeface="Anton"/>
                <a:cs typeface="Anton"/>
                <a:sym typeface="Anton"/>
              </a:rPr>
              <a:t>Attrition (Yes/No) – This is what we are trying to predict.</a:t>
            </a:r>
          </a:p>
          <a:p>
            <a:pPr algn="l">
              <a:lnSpc>
                <a:spcPts val="3480"/>
              </a:lnSpc>
            </a:pPr>
            <a:r>
              <a:rPr lang="en-US" sz="2900" spc="142">
                <a:solidFill>
                  <a:srgbClr val="290606"/>
                </a:solidFill>
                <a:latin typeface="Anton"/>
                <a:ea typeface="Anton"/>
                <a:cs typeface="Anton"/>
                <a:sym typeface="Anton"/>
              </a:rPr>
              <a:t> </a:t>
            </a:r>
          </a:p>
          <a:p>
            <a:pPr algn="l">
              <a:lnSpc>
                <a:spcPts val="348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047342" y="83909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2.DATA PREPROCESSING</a:t>
            </a:r>
          </a:p>
        </p:txBody>
      </p:sp>
      <p:sp>
        <p:nvSpPr>
          <p:cNvPr name="TextBox 3" id="3"/>
          <p:cNvSpPr txBox="true"/>
          <p:nvPr/>
        </p:nvSpPr>
        <p:spPr>
          <a:xfrm rot="0">
            <a:off x="6793567" y="2266950"/>
            <a:ext cx="9617487" cy="5724525"/>
          </a:xfrm>
          <a:prstGeom prst="rect">
            <a:avLst/>
          </a:prstGeom>
        </p:spPr>
        <p:txBody>
          <a:bodyPr anchor="t" rtlCol="false" tIns="0" lIns="0" bIns="0" rIns="0">
            <a:spAutoFit/>
          </a:bodyPr>
          <a:lstStyle/>
          <a:p>
            <a:pPr algn="l">
              <a:lnSpc>
                <a:spcPts val="3480"/>
              </a:lnSpc>
            </a:pPr>
            <a:r>
              <a:rPr lang="en-US" sz="2900" spc="142">
                <a:solidFill>
                  <a:srgbClr val="290606"/>
                </a:solidFill>
                <a:latin typeface="Telegraf"/>
                <a:ea typeface="Telegraf"/>
                <a:cs typeface="Telegraf"/>
                <a:sym typeface="Telegraf"/>
              </a:rPr>
              <a:t>Before building any machine learning model, it’s important to clean and pr</a:t>
            </a:r>
            <a:r>
              <a:rPr lang="en-US" sz="2900" spc="142">
                <a:solidFill>
                  <a:srgbClr val="290606"/>
                </a:solidFill>
                <a:latin typeface="Telegraf"/>
                <a:ea typeface="Telegraf"/>
                <a:cs typeface="Telegraf"/>
                <a:sym typeface="Telegraf"/>
              </a:rPr>
              <a:t>epare the data.</a:t>
            </a:r>
          </a:p>
          <a:p>
            <a:pPr algn="l" marL="626114" indent="-313057" lvl="1">
              <a:lnSpc>
                <a:spcPts val="3480"/>
              </a:lnSpc>
              <a:buFont typeface="Arial"/>
              <a:buChar char="•"/>
            </a:pPr>
            <a:r>
              <a:rPr lang="en-US" sz="2900" spc="142">
                <a:solidFill>
                  <a:srgbClr val="290606"/>
                </a:solidFill>
                <a:latin typeface="Anton"/>
                <a:ea typeface="Anton"/>
                <a:cs typeface="Anton"/>
                <a:sym typeface="Anton"/>
              </a:rPr>
              <a:t>Checked for missing values – none were found in this dataset.</a:t>
            </a:r>
          </a:p>
          <a:p>
            <a:pPr algn="l" marL="626114" indent="-313057" lvl="1">
              <a:lnSpc>
                <a:spcPts val="3480"/>
              </a:lnSpc>
              <a:buFont typeface="Arial"/>
              <a:buChar char="•"/>
            </a:pPr>
            <a:r>
              <a:rPr lang="en-US" sz="2900" spc="142">
                <a:solidFill>
                  <a:srgbClr val="290606"/>
                </a:solidFill>
                <a:latin typeface="Anton"/>
                <a:ea typeface="Anton"/>
                <a:cs typeface="Anton"/>
                <a:sym typeface="Anton"/>
              </a:rPr>
              <a:t>Converted categorical variables into numerical format for model training.</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For example:</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Education levels (1 = 'Below College', 5 = 'Doctor')</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WorkLifeBalance (1 = 'Bad', 4 = 'Best')</a:t>
            </a:r>
          </a:p>
          <a:p>
            <a:pPr algn="l" marL="626114" indent="-313057" lvl="1">
              <a:lnSpc>
                <a:spcPts val="3480"/>
              </a:lnSpc>
              <a:buFont typeface="Arial"/>
              <a:buChar char="•"/>
            </a:pPr>
            <a:r>
              <a:rPr lang="en-US" sz="2900" spc="142">
                <a:solidFill>
                  <a:srgbClr val="290606"/>
                </a:solidFill>
                <a:latin typeface="Anton"/>
                <a:ea typeface="Anton"/>
                <a:cs typeface="Anton"/>
                <a:sym typeface="Anton"/>
              </a:rPr>
              <a:t>Removed columns like EmployeeNumber and EmployeeCount, which do not impact attrition.</a:t>
            </a:r>
          </a:p>
          <a:p>
            <a:pPr algn="l">
              <a:lnSpc>
                <a:spcPts val="348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047342" y="83909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3.MODEL BUILDING</a:t>
            </a:r>
          </a:p>
        </p:txBody>
      </p:sp>
      <p:sp>
        <p:nvSpPr>
          <p:cNvPr name="TextBox 3" id="3"/>
          <p:cNvSpPr txBox="true"/>
          <p:nvPr/>
        </p:nvSpPr>
        <p:spPr>
          <a:xfrm rot="0">
            <a:off x="6793567" y="2266950"/>
            <a:ext cx="9617487" cy="4410075"/>
          </a:xfrm>
          <a:prstGeom prst="rect">
            <a:avLst/>
          </a:prstGeom>
        </p:spPr>
        <p:txBody>
          <a:bodyPr anchor="t" rtlCol="false" tIns="0" lIns="0" bIns="0" rIns="0">
            <a:spAutoFit/>
          </a:bodyPr>
          <a:lstStyle/>
          <a:p>
            <a:pPr algn="l">
              <a:lnSpc>
                <a:spcPts val="3480"/>
              </a:lnSpc>
            </a:pPr>
            <a:r>
              <a:rPr lang="en-US" sz="2900" spc="142">
                <a:solidFill>
                  <a:srgbClr val="290606"/>
                </a:solidFill>
                <a:latin typeface="Telegraf"/>
                <a:ea typeface="Telegraf"/>
                <a:cs typeface="Telegraf"/>
                <a:sym typeface="Telegraf"/>
              </a:rPr>
              <a:t>We selected several po</a:t>
            </a:r>
            <a:r>
              <a:rPr lang="en-US" sz="2900" spc="142">
                <a:solidFill>
                  <a:srgbClr val="290606"/>
                </a:solidFill>
                <a:latin typeface="Telegraf"/>
                <a:ea typeface="Telegraf"/>
                <a:cs typeface="Telegraf"/>
                <a:sym typeface="Telegraf"/>
              </a:rPr>
              <a:t>pular </a:t>
            </a:r>
            <a:r>
              <a:rPr lang="en-US" sz="2900" spc="142">
                <a:solidFill>
                  <a:srgbClr val="290606"/>
                </a:solidFill>
                <a:latin typeface="Telegraf"/>
                <a:ea typeface="Telegraf"/>
                <a:cs typeface="Telegraf"/>
                <a:sym typeface="Telegraf"/>
              </a:rPr>
              <a:t>classification algorithms t</a:t>
            </a:r>
            <a:r>
              <a:rPr lang="en-US" sz="2900" spc="142">
                <a:solidFill>
                  <a:srgbClr val="290606"/>
                </a:solidFill>
                <a:latin typeface="Telegraf"/>
                <a:ea typeface="Telegraf"/>
                <a:cs typeface="Telegraf"/>
                <a:sym typeface="Telegraf"/>
              </a:rPr>
              <a:t>o compare their performance, including:</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L</a:t>
            </a:r>
            <a:r>
              <a:rPr lang="en-US" sz="2900" spc="142">
                <a:solidFill>
                  <a:srgbClr val="290606"/>
                </a:solidFill>
                <a:latin typeface="Telegraf"/>
                <a:ea typeface="Telegraf"/>
                <a:cs typeface="Telegraf"/>
                <a:sym typeface="Telegraf"/>
              </a:rPr>
              <a:t>ogistic Regression</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D</a:t>
            </a:r>
            <a:r>
              <a:rPr lang="en-US" sz="2900" spc="142">
                <a:solidFill>
                  <a:srgbClr val="290606"/>
                </a:solidFill>
                <a:latin typeface="Telegraf"/>
                <a:ea typeface="Telegraf"/>
                <a:cs typeface="Telegraf"/>
                <a:sym typeface="Telegraf"/>
              </a:rPr>
              <a:t>ecision Tree</a:t>
            </a:r>
          </a:p>
          <a:p>
            <a:pPr algn="l" marL="626114" indent="-313057" lvl="1">
              <a:lnSpc>
                <a:spcPts val="3480"/>
              </a:lnSpc>
              <a:buFont typeface="Arial"/>
              <a:buChar char="•"/>
            </a:pPr>
            <a:r>
              <a:rPr lang="en-US" sz="2900" spc="142">
                <a:solidFill>
                  <a:srgbClr val="290606"/>
                </a:solidFill>
                <a:latin typeface="Telegraf"/>
                <a:ea typeface="Telegraf"/>
                <a:cs typeface="Telegraf"/>
                <a:sym typeface="Telegraf"/>
              </a:rPr>
              <a:t>Random Forest</a:t>
            </a:r>
          </a:p>
          <a:p>
            <a:pPr algn="l">
              <a:lnSpc>
                <a:spcPts val="3480"/>
              </a:lnSpc>
            </a:pPr>
          </a:p>
          <a:p>
            <a:pPr algn="l">
              <a:lnSpc>
                <a:spcPts val="3480"/>
              </a:lnSpc>
            </a:pPr>
            <a:r>
              <a:rPr lang="en-US" sz="2900" spc="142">
                <a:solidFill>
                  <a:srgbClr val="290606"/>
                </a:solidFill>
                <a:latin typeface="Telegraf"/>
                <a:ea typeface="Telegraf"/>
                <a:cs typeface="Telegraf"/>
                <a:sym typeface="Telegraf"/>
              </a:rPr>
              <a:t>The dataset was split into training and testing sets (commonly 70% training and 30% testing).</a:t>
            </a:r>
          </a:p>
          <a:p>
            <a:pPr algn="l">
              <a:lnSpc>
                <a:spcPts val="34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DAGooBndZWQ</dc:identifier>
  <dcterms:modified xsi:type="dcterms:W3CDTF">2011-08-01T06:04:30Z</dcterms:modified>
  <cp:revision>1</cp:revision>
  <dc:title>Green and Orange Vibrant Animated AI and Machine Learning Presentation</dc:title>
</cp:coreProperties>
</file>