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1pPr>
    <a:lvl2pPr marL="1567415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2pPr>
    <a:lvl3pPr marL="3134830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3pPr>
    <a:lvl4pPr marL="4702245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4pPr>
    <a:lvl5pPr marL="6269661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5pPr>
    <a:lvl6pPr marL="7837076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6pPr>
    <a:lvl7pPr marL="9404491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7pPr>
    <a:lvl8pPr marL="10971906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8pPr>
    <a:lvl9pPr marL="12539321" algn="l" defTabSz="1567415" rtl="0" eaLnBrk="1" latinLnBrk="0" hangingPunct="1">
      <a:defRPr sz="6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9" userDrawn="1">
          <p15:clr>
            <a:srgbClr val="A4A3A4"/>
          </p15:clr>
        </p15:guide>
        <p15:guide id="2" pos="6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3089"/>
  </p:normalViewPr>
  <p:slideViewPr>
    <p:cSldViewPr snapToGrid="0" snapToObjects="1">
      <p:cViewPr>
        <p:scale>
          <a:sx n="45" d="100"/>
          <a:sy n="45" d="100"/>
        </p:scale>
        <p:origin x="1128" y="-3136"/>
      </p:cViewPr>
      <p:guideLst>
        <p:guide orient="horz" pos="10369"/>
        <p:guide pos="69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EC5D7-BCAB-FC4D-9D8E-3FD419531B33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496A7-E82E-6F40-8B08-F8DCB70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496A7-E82E-6F40-8B08-F8DCB70E7C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1" y="10226043"/>
            <a:ext cx="18653760" cy="705612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1" y="18653761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0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597082" y="6225545"/>
            <a:ext cx="11666220" cy="132725160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4611" y="6225545"/>
            <a:ext cx="34636709" cy="13272516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11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6">
                <a:solidFill>
                  <a:schemeClr val="tx1">
                    <a:tint val="75000"/>
                  </a:schemeClr>
                </a:solidFill>
              </a:defRPr>
            </a:lvl1pPr>
            <a:lvl2pPr marL="1567261" indent="0">
              <a:buNone/>
              <a:defRPr sz="6195">
                <a:solidFill>
                  <a:schemeClr val="tx1">
                    <a:tint val="75000"/>
                  </a:schemeClr>
                </a:solidFill>
              </a:defRPr>
            </a:lvl2pPr>
            <a:lvl3pPr marL="3134521" indent="0">
              <a:buNone/>
              <a:defRPr sz="5484">
                <a:solidFill>
                  <a:schemeClr val="tx1">
                    <a:tint val="75000"/>
                  </a:schemeClr>
                </a:solidFill>
              </a:defRPr>
            </a:lvl3pPr>
            <a:lvl4pPr marL="4701782" indent="0">
              <a:buNone/>
              <a:defRPr sz="4773">
                <a:solidFill>
                  <a:schemeClr val="tx1">
                    <a:tint val="75000"/>
                  </a:schemeClr>
                </a:solidFill>
              </a:defRPr>
            </a:lvl4pPr>
            <a:lvl5pPr marL="6269044" indent="0">
              <a:buNone/>
              <a:defRPr sz="4773">
                <a:solidFill>
                  <a:schemeClr val="tx1">
                    <a:tint val="75000"/>
                  </a:schemeClr>
                </a:solidFill>
              </a:defRPr>
            </a:lvl5pPr>
            <a:lvl6pPr marL="7836305" indent="0">
              <a:buNone/>
              <a:defRPr sz="4773">
                <a:solidFill>
                  <a:schemeClr val="tx1">
                    <a:tint val="75000"/>
                  </a:schemeClr>
                </a:solidFill>
              </a:defRPr>
            </a:lvl6pPr>
            <a:lvl7pPr marL="9403565" indent="0">
              <a:buNone/>
              <a:defRPr sz="4773">
                <a:solidFill>
                  <a:schemeClr val="tx1">
                    <a:tint val="75000"/>
                  </a:schemeClr>
                </a:solidFill>
              </a:defRPr>
            </a:lvl7pPr>
            <a:lvl8pPr marL="10970826" indent="0">
              <a:buNone/>
              <a:defRPr sz="4773">
                <a:solidFill>
                  <a:schemeClr val="tx1">
                    <a:tint val="75000"/>
                  </a:schemeClr>
                </a:solidFill>
              </a:defRPr>
            </a:lvl8pPr>
            <a:lvl9pPr marL="12538087" indent="0">
              <a:buNone/>
              <a:defRPr sz="4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4611" y="36294063"/>
            <a:ext cx="23149560" cy="102656640"/>
          </a:xfrm>
        </p:spPr>
        <p:txBody>
          <a:bodyPr/>
          <a:lstStyle>
            <a:lvl1pPr>
              <a:defRPr sz="9648"/>
            </a:lvl1pPr>
            <a:lvl2pPr>
              <a:defRPr sz="8226"/>
            </a:lvl2pPr>
            <a:lvl3pPr>
              <a:defRPr sz="6906"/>
            </a:lvl3pPr>
            <a:lvl4pPr>
              <a:defRPr sz="6195"/>
            </a:lvl4pPr>
            <a:lvl5pPr>
              <a:defRPr sz="6195"/>
            </a:lvl5pPr>
            <a:lvl6pPr>
              <a:defRPr sz="6195"/>
            </a:lvl6pPr>
            <a:lvl7pPr>
              <a:defRPr sz="6195"/>
            </a:lvl7pPr>
            <a:lvl8pPr>
              <a:defRPr sz="6195"/>
            </a:lvl8pPr>
            <a:lvl9pPr>
              <a:defRPr sz="6195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09933" y="36294063"/>
            <a:ext cx="23153369" cy="102656640"/>
          </a:xfrm>
        </p:spPr>
        <p:txBody>
          <a:bodyPr/>
          <a:lstStyle>
            <a:lvl1pPr>
              <a:defRPr sz="9648"/>
            </a:lvl1pPr>
            <a:lvl2pPr>
              <a:defRPr sz="8226"/>
            </a:lvl2pPr>
            <a:lvl3pPr>
              <a:defRPr sz="6906"/>
            </a:lvl3pPr>
            <a:lvl4pPr>
              <a:defRPr sz="6195"/>
            </a:lvl4pPr>
            <a:lvl5pPr>
              <a:defRPr sz="6195"/>
            </a:lvl5pPr>
            <a:lvl6pPr>
              <a:defRPr sz="6195"/>
            </a:lvl6pPr>
            <a:lvl7pPr>
              <a:defRPr sz="6195"/>
            </a:lvl7pPr>
            <a:lvl8pPr>
              <a:defRPr sz="6195"/>
            </a:lvl8pPr>
            <a:lvl9pPr>
              <a:defRPr sz="6195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2" cy="3070858"/>
          </a:xfrm>
        </p:spPr>
        <p:txBody>
          <a:bodyPr anchor="b"/>
          <a:lstStyle>
            <a:lvl1pPr marL="0" indent="0">
              <a:buNone/>
              <a:defRPr sz="8226" b="1"/>
            </a:lvl1pPr>
            <a:lvl2pPr marL="1567261" indent="0">
              <a:buNone/>
              <a:defRPr sz="6906" b="1"/>
            </a:lvl2pPr>
            <a:lvl3pPr marL="3134521" indent="0">
              <a:buNone/>
              <a:defRPr sz="6195" b="1"/>
            </a:lvl3pPr>
            <a:lvl4pPr marL="4701782" indent="0">
              <a:buNone/>
              <a:defRPr sz="5484" b="1"/>
            </a:lvl4pPr>
            <a:lvl5pPr marL="6269044" indent="0">
              <a:buNone/>
              <a:defRPr sz="5484" b="1"/>
            </a:lvl5pPr>
            <a:lvl6pPr marL="7836305" indent="0">
              <a:buNone/>
              <a:defRPr sz="5484" b="1"/>
            </a:lvl6pPr>
            <a:lvl7pPr marL="9403565" indent="0">
              <a:buNone/>
              <a:defRPr sz="5484" b="1"/>
            </a:lvl7pPr>
            <a:lvl8pPr marL="10970826" indent="0">
              <a:buNone/>
              <a:defRPr sz="5484" b="1"/>
            </a:lvl8pPr>
            <a:lvl9pPr marL="12538087" indent="0">
              <a:buNone/>
              <a:defRPr sz="5484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2" cy="18966183"/>
          </a:xfrm>
        </p:spPr>
        <p:txBody>
          <a:bodyPr/>
          <a:lstStyle>
            <a:lvl1pPr>
              <a:defRPr sz="8226"/>
            </a:lvl1pPr>
            <a:lvl2pPr>
              <a:defRPr sz="6906"/>
            </a:lvl2pPr>
            <a:lvl3pPr>
              <a:defRPr sz="6195"/>
            </a:lvl3pPr>
            <a:lvl4pPr>
              <a:defRPr sz="5484"/>
            </a:lvl4pPr>
            <a:lvl5pPr>
              <a:defRPr sz="5484"/>
            </a:lvl5pPr>
            <a:lvl6pPr>
              <a:defRPr sz="5484"/>
            </a:lvl6pPr>
            <a:lvl7pPr>
              <a:defRPr sz="5484"/>
            </a:lvl7pPr>
            <a:lvl8pPr>
              <a:defRPr sz="5484"/>
            </a:lvl8pPr>
            <a:lvl9pPr>
              <a:defRPr sz="5484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2"/>
            <a:ext cx="9700260" cy="3070858"/>
          </a:xfrm>
        </p:spPr>
        <p:txBody>
          <a:bodyPr anchor="b"/>
          <a:lstStyle>
            <a:lvl1pPr marL="0" indent="0">
              <a:buNone/>
              <a:defRPr sz="8226" b="1"/>
            </a:lvl1pPr>
            <a:lvl2pPr marL="1567261" indent="0">
              <a:buNone/>
              <a:defRPr sz="6906" b="1"/>
            </a:lvl2pPr>
            <a:lvl3pPr marL="3134521" indent="0">
              <a:buNone/>
              <a:defRPr sz="6195" b="1"/>
            </a:lvl3pPr>
            <a:lvl4pPr marL="4701782" indent="0">
              <a:buNone/>
              <a:defRPr sz="5484" b="1"/>
            </a:lvl4pPr>
            <a:lvl5pPr marL="6269044" indent="0">
              <a:buNone/>
              <a:defRPr sz="5484" b="1"/>
            </a:lvl5pPr>
            <a:lvl6pPr marL="7836305" indent="0">
              <a:buNone/>
              <a:defRPr sz="5484" b="1"/>
            </a:lvl6pPr>
            <a:lvl7pPr marL="9403565" indent="0">
              <a:buNone/>
              <a:defRPr sz="5484" b="1"/>
            </a:lvl7pPr>
            <a:lvl8pPr marL="10970826" indent="0">
              <a:buNone/>
              <a:defRPr sz="5484" b="1"/>
            </a:lvl8pPr>
            <a:lvl9pPr marL="12538087" indent="0">
              <a:buNone/>
              <a:defRPr sz="5484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0"/>
            <a:ext cx="9700260" cy="18966183"/>
          </a:xfrm>
        </p:spPr>
        <p:txBody>
          <a:bodyPr/>
          <a:lstStyle>
            <a:lvl1pPr>
              <a:defRPr sz="8226"/>
            </a:lvl1pPr>
            <a:lvl2pPr>
              <a:defRPr sz="6906"/>
            </a:lvl2pPr>
            <a:lvl3pPr>
              <a:defRPr sz="6195"/>
            </a:lvl3pPr>
            <a:lvl4pPr>
              <a:defRPr sz="5484"/>
            </a:lvl4pPr>
            <a:lvl5pPr>
              <a:defRPr sz="5484"/>
            </a:lvl5pPr>
            <a:lvl6pPr>
              <a:defRPr sz="5484"/>
            </a:lvl6pPr>
            <a:lvl7pPr>
              <a:defRPr sz="5484"/>
            </a:lvl7pPr>
            <a:lvl8pPr>
              <a:defRPr sz="5484"/>
            </a:lvl8pPr>
            <a:lvl9pPr>
              <a:defRPr sz="5484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2" y="1310641"/>
            <a:ext cx="7219951" cy="5577840"/>
          </a:xfrm>
        </p:spPr>
        <p:txBody>
          <a:bodyPr anchor="b"/>
          <a:lstStyle>
            <a:lvl1pPr algn="l">
              <a:defRPr sz="6906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0968"/>
            </a:lvl1pPr>
            <a:lvl2pPr>
              <a:defRPr sz="9648"/>
            </a:lvl2pPr>
            <a:lvl3pPr>
              <a:defRPr sz="8226"/>
            </a:lvl3pPr>
            <a:lvl4pPr>
              <a:defRPr sz="6906"/>
            </a:lvl4pPr>
            <a:lvl5pPr>
              <a:defRPr sz="6906"/>
            </a:lvl5pPr>
            <a:lvl6pPr>
              <a:defRPr sz="6906"/>
            </a:lvl6pPr>
            <a:lvl7pPr>
              <a:defRPr sz="6906"/>
            </a:lvl7pPr>
            <a:lvl8pPr>
              <a:defRPr sz="6906"/>
            </a:lvl8pPr>
            <a:lvl9pPr>
              <a:defRPr sz="6906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6888483"/>
            <a:ext cx="7219951" cy="22517102"/>
          </a:xfrm>
        </p:spPr>
        <p:txBody>
          <a:bodyPr/>
          <a:lstStyle>
            <a:lvl1pPr marL="0" indent="0">
              <a:buNone/>
              <a:defRPr sz="4773"/>
            </a:lvl1pPr>
            <a:lvl2pPr marL="1567261" indent="0">
              <a:buNone/>
              <a:defRPr sz="4164"/>
            </a:lvl2pPr>
            <a:lvl3pPr marL="3134521" indent="0">
              <a:buNone/>
              <a:defRPr sz="3453"/>
            </a:lvl3pPr>
            <a:lvl4pPr marL="4701782" indent="0">
              <a:buNone/>
              <a:defRPr sz="3047"/>
            </a:lvl4pPr>
            <a:lvl5pPr marL="6269044" indent="0">
              <a:buNone/>
              <a:defRPr sz="3047"/>
            </a:lvl5pPr>
            <a:lvl6pPr marL="7836305" indent="0">
              <a:buNone/>
              <a:defRPr sz="3047"/>
            </a:lvl6pPr>
            <a:lvl7pPr marL="9403565" indent="0">
              <a:buNone/>
              <a:defRPr sz="3047"/>
            </a:lvl7pPr>
            <a:lvl8pPr marL="10970826" indent="0">
              <a:buNone/>
              <a:defRPr sz="3047"/>
            </a:lvl8pPr>
            <a:lvl9pPr marL="12538087" indent="0">
              <a:buNone/>
              <a:defRPr sz="3047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6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1"/>
            <a:ext cx="13167360" cy="19751040"/>
          </a:xfrm>
        </p:spPr>
        <p:txBody>
          <a:bodyPr/>
          <a:lstStyle>
            <a:lvl1pPr marL="0" indent="0">
              <a:buNone/>
              <a:defRPr sz="10968"/>
            </a:lvl1pPr>
            <a:lvl2pPr marL="1567261" indent="0">
              <a:buNone/>
              <a:defRPr sz="9648"/>
            </a:lvl2pPr>
            <a:lvl3pPr marL="3134521" indent="0">
              <a:buNone/>
              <a:defRPr sz="8226"/>
            </a:lvl3pPr>
            <a:lvl4pPr marL="4701782" indent="0">
              <a:buNone/>
              <a:defRPr sz="6906"/>
            </a:lvl4pPr>
            <a:lvl5pPr marL="6269044" indent="0">
              <a:buNone/>
              <a:defRPr sz="6906"/>
            </a:lvl5pPr>
            <a:lvl6pPr marL="7836305" indent="0">
              <a:buNone/>
              <a:defRPr sz="6906"/>
            </a:lvl6pPr>
            <a:lvl7pPr marL="9403565" indent="0">
              <a:buNone/>
              <a:defRPr sz="6906"/>
            </a:lvl7pPr>
            <a:lvl8pPr marL="10970826" indent="0">
              <a:buNone/>
              <a:defRPr sz="6906"/>
            </a:lvl8pPr>
            <a:lvl9pPr marL="12538087" indent="0">
              <a:buNone/>
              <a:defRPr sz="69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3"/>
            <a:ext cx="13167360" cy="3863337"/>
          </a:xfrm>
        </p:spPr>
        <p:txBody>
          <a:bodyPr/>
          <a:lstStyle>
            <a:lvl1pPr marL="0" indent="0">
              <a:buNone/>
              <a:defRPr sz="4773"/>
            </a:lvl1pPr>
            <a:lvl2pPr marL="1567261" indent="0">
              <a:buNone/>
              <a:defRPr sz="4164"/>
            </a:lvl2pPr>
            <a:lvl3pPr marL="3134521" indent="0">
              <a:buNone/>
              <a:defRPr sz="3453"/>
            </a:lvl3pPr>
            <a:lvl4pPr marL="4701782" indent="0">
              <a:buNone/>
              <a:defRPr sz="3047"/>
            </a:lvl4pPr>
            <a:lvl5pPr marL="6269044" indent="0">
              <a:buNone/>
              <a:defRPr sz="3047"/>
            </a:lvl5pPr>
            <a:lvl6pPr marL="7836305" indent="0">
              <a:buNone/>
              <a:defRPr sz="3047"/>
            </a:lvl6pPr>
            <a:lvl7pPr marL="9403565" indent="0">
              <a:buNone/>
              <a:defRPr sz="3047"/>
            </a:lvl7pPr>
            <a:lvl8pPr marL="10970826" indent="0">
              <a:buNone/>
              <a:defRPr sz="3047"/>
            </a:lvl8pPr>
            <a:lvl9pPr marL="12538087" indent="0">
              <a:buNone/>
              <a:defRPr sz="3047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1" y="1318262"/>
            <a:ext cx="19751040" cy="5486400"/>
          </a:xfrm>
          <a:prstGeom prst="rect">
            <a:avLst/>
          </a:prstGeom>
        </p:spPr>
        <p:txBody>
          <a:bodyPr vert="horz" lIns="308637" tIns="154319" rIns="308637" bIns="154319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7680963"/>
            <a:ext cx="19751040" cy="21724622"/>
          </a:xfrm>
          <a:prstGeom prst="rect">
            <a:avLst/>
          </a:prstGeom>
        </p:spPr>
        <p:txBody>
          <a:bodyPr vert="horz" lIns="308637" tIns="154319" rIns="308637" bIns="154319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08637" tIns="154319" rIns="308637" bIns="154319" rtlCol="0" anchor="ctr"/>
          <a:lstStyle>
            <a:lvl1pPr algn="l">
              <a:defRPr sz="4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261A-EF14-7240-B787-462FA971B30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1" y="30510482"/>
            <a:ext cx="6949440" cy="1752600"/>
          </a:xfrm>
          <a:prstGeom prst="rect">
            <a:avLst/>
          </a:prstGeom>
        </p:spPr>
        <p:txBody>
          <a:bodyPr vert="horz" lIns="308637" tIns="154319" rIns="308637" bIns="154319" rtlCol="0" anchor="ctr"/>
          <a:lstStyle>
            <a:lvl1pPr algn="ctr">
              <a:defRPr sz="4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1" y="30510482"/>
            <a:ext cx="5120640" cy="1752600"/>
          </a:xfrm>
          <a:prstGeom prst="rect">
            <a:avLst/>
          </a:prstGeom>
        </p:spPr>
        <p:txBody>
          <a:bodyPr vert="horz" lIns="308637" tIns="154319" rIns="308637" bIns="154319" rtlCol="0" anchor="ctr"/>
          <a:lstStyle>
            <a:lvl1pPr algn="r">
              <a:defRPr sz="4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026B-ED39-9C4C-9B48-D2CA23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3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261" rtl="0" eaLnBrk="1" latinLnBrk="0" hangingPunct="1">
        <a:spcBef>
          <a:spcPct val="0"/>
        </a:spcBef>
        <a:buNone/>
        <a:defRPr sz="151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45" indent="-1175445" algn="l" defTabSz="1567261" rtl="0" eaLnBrk="1" latinLnBrk="0" hangingPunct="1">
        <a:spcBef>
          <a:spcPct val="20000"/>
        </a:spcBef>
        <a:buFont typeface="Arial"/>
        <a:buChar char="•"/>
        <a:defRPr sz="10968" kern="1200">
          <a:solidFill>
            <a:schemeClr val="tx1"/>
          </a:solidFill>
          <a:latin typeface="+mn-lt"/>
          <a:ea typeface="+mn-ea"/>
          <a:cs typeface="+mn-cs"/>
        </a:defRPr>
      </a:lvl1pPr>
      <a:lvl2pPr marL="2546799" indent="-979538" algn="l" defTabSz="1567261" rtl="0" eaLnBrk="1" latinLnBrk="0" hangingPunct="1">
        <a:spcBef>
          <a:spcPct val="20000"/>
        </a:spcBef>
        <a:buFont typeface="Arial"/>
        <a:buChar char="–"/>
        <a:defRPr sz="9648" kern="1200">
          <a:solidFill>
            <a:schemeClr val="tx1"/>
          </a:solidFill>
          <a:latin typeface="+mn-lt"/>
          <a:ea typeface="+mn-ea"/>
          <a:cs typeface="+mn-cs"/>
        </a:defRPr>
      </a:lvl2pPr>
      <a:lvl3pPr marL="3918152" indent="-783631" algn="l" defTabSz="1567261" rtl="0" eaLnBrk="1" latinLnBrk="0" hangingPunct="1">
        <a:spcBef>
          <a:spcPct val="20000"/>
        </a:spcBef>
        <a:buFont typeface="Arial"/>
        <a:buChar char="•"/>
        <a:defRPr sz="8226" kern="1200">
          <a:solidFill>
            <a:schemeClr val="tx1"/>
          </a:solidFill>
          <a:latin typeface="+mn-lt"/>
          <a:ea typeface="+mn-ea"/>
          <a:cs typeface="+mn-cs"/>
        </a:defRPr>
      </a:lvl3pPr>
      <a:lvl4pPr marL="5485413" indent="-783631" algn="l" defTabSz="1567261" rtl="0" eaLnBrk="1" latinLnBrk="0" hangingPunct="1">
        <a:spcBef>
          <a:spcPct val="20000"/>
        </a:spcBef>
        <a:buFont typeface="Arial"/>
        <a:buChar char="–"/>
        <a:defRPr sz="6906" kern="1200">
          <a:solidFill>
            <a:schemeClr val="tx1"/>
          </a:solidFill>
          <a:latin typeface="+mn-lt"/>
          <a:ea typeface="+mn-ea"/>
          <a:cs typeface="+mn-cs"/>
        </a:defRPr>
      </a:lvl4pPr>
      <a:lvl5pPr marL="7052674" indent="-783631" algn="l" defTabSz="1567261" rtl="0" eaLnBrk="1" latinLnBrk="0" hangingPunct="1">
        <a:spcBef>
          <a:spcPct val="20000"/>
        </a:spcBef>
        <a:buFont typeface="Arial"/>
        <a:buChar char="»"/>
        <a:defRPr sz="6906" kern="1200">
          <a:solidFill>
            <a:schemeClr val="tx1"/>
          </a:solidFill>
          <a:latin typeface="+mn-lt"/>
          <a:ea typeface="+mn-ea"/>
          <a:cs typeface="+mn-cs"/>
        </a:defRPr>
      </a:lvl5pPr>
      <a:lvl6pPr marL="8619934" indent="-783631" algn="l" defTabSz="1567261" rtl="0" eaLnBrk="1" latinLnBrk="0" hangingPunct="1">
        <a:spcBef>
          <a:spcPct val="20000"/>
        </a:spcBef>
        <a:buFont typeface="Arial"/>
        <a:buChar char="•"/>
        <a:defRPr sz="6906" kern="1200">
          <a:solidFill>
            <a:schemeClr val="tx1"/>
          </a:solidFill>
          <a:latin typeface="+mn-lt"/>
          <a:ea typeface="+mn-ea"/>
          <a:cs typeface="+mn-cs"/>
        </a:defRPr>
      </a:lvl6pPr>
      <a:lvl7pPr marL="10187196" indent="-783631" algn="l" defTabSz="1567261" rtl="0" eaLnBrk="1" latinLnBrk="0" hangingPunct="1">
        <a:spcBef>
          <a:spcPct val="20000"/>
        </a:spcBef>
        <a:buFont typeface="Arial"/>
        <a:buChar char="•"/>
        <a:defRPr sz="6906" kern="1200">
          <a:solidFill>
            <a:schemeClr val="tx1"/>
          </a:solidFill>
          <a:latin typeface="+mn-lt"/>
          <a:ea typeface="+mn-ea"/>
          <a:cs typeface="+mn-cs"/>
        </a:defRPr>
      </a:lvl7pPr>
      <a:lvl8pPr marL="11754457" indent="-783631" algn="l" defTabSz="1567261" rtl="0" eaLnBrk="1" latinLnBrk="0" hangingPunct="1">
        <a:spcBef>
          <a:spcPct val="20000"/>
        </a:spcBef>
        <a:buFont typeface="Arial"/>
        <a:buChar char="•"/>
        <a:defRPr sz="6906" kern="1200">
          <a:solidFill>
            <a:schemeClr val="tx1"/>
          </a:solidFill>
          <a:latin typeface="+mn-lt"/>
          <a:ea typeface="+mn-ea"/>
          <a:cs typeface="+mn-cs"/>
        </a:defRPr>
      </a:lvl8pPr>
      <a:lvl9pPr marL="13321718" indent="-783631" algn="l" defTabSz="1567261" rtl="0" eaLnBrk="1" latinLnBrk="0" hangingPunct="1">
        <a:spcBef>
          <a:spcPct val="20000"/>
        </a:spcBef>
        <a:buFont typeface="Arial"/>
        <a:buChar char="•"/>
        <a:defRPr sz="69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1pPr>
      <a:lvl2pPr marL="1567261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2pPr>
      <a:lvl3pPr marL="3134521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3pPr>
      <a:lvl4pPr marL="4701782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4pPr>
      <a:lvl5pPr marL="6269044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5pPr>
      <a:lvl6pPr marL="7836305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6pPr>
      <a:lvl7pPr marL="9403565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7pPr>
      <a:lvl8pPr marL="10970826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8pPr>
      <a:lvl9pPr marL="12538087" algn="l" defTabSz="1567261" rtl="0" eaLnBrk="1" latinLnBrk="0" hangingPunct="1">
        <a:defRPr sz="6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4854"/>
            <a:ext cx="21968462" cy="3630728"/>
          </a:xfrm>
          <a:prstGeom prst="rect">
            <a:avLst/>
          </a:prstGeom>
          <a:gradFill>
            <a:gsLst>
              <a:gs pos="0">
                <a:srgbClr val="00A0DF"/>
              </a:gs>
              <a:gs pos="100000">
                <a:srgbClr val="00539F"/>
              </a:gs>
            </a:gsLst>
            <a:lin ang="63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93"/>
          </a:p>
        </p:txBody>
      </p:sp>
      <p:cxnSp>
        <p:nvCxnSpPr>
          <p:cNvPr id="3" name="Straight Connector 2"/>
          <p:cNvCxnSpPr/>
          <p:nvPr/>
        </p:nvCxnSpPr>
        <p:spPr>
          <a:xfrm>
            <a:off x="22862" y="3822128"/>
            <a:ext cx="21968462" cy="0"/>
          </a:xfrm>
          <a:prstGeom prst="line">
            <a:avLst/>
          </a:prstGeom>
          <a:ln w="254000" cmpd="sng">
            <a:solidFill>
              <a:srgbClr val="FFD200"/>
            </a:solidFill>
          </a:ln>
          <a:effectLst>
            <a:outerShdw blurRad="254000" dist="127000" dir="5400000" algn="tl" rotWithShape="0">
              <a:srgbClr val="000000">
                <a:alpha val="5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DLogo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8" y="668763"/>
            <a:ext cx="4841826" cy="198979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-31361" y="29127269"/>
            <a:ext cx="21945601" cy="0"/>
          </a:xfrm>
          <a:prstGeom prst="line">
            <a:avLst/>
          </a:prstGeom>
          <a:ln w="127000" cmpd="sng">
            <a:solidFill>
              <a:srgbClr val="FFD200"/>
            </a:solidFill>
          </a:ln>
          <a:effectLst>
            <a:outerShdw blurRad="254000" dist="127000" dir="16200000" algn="tl" rotWithShape="0">
              <a:srgbClr val="000000">
                <a:alpha val="5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8156" y="529389"/>
            <a:ext cx="0" cy="2454443"/>
          </a:xfrm>
          <a:prstGeom prst="line">
            <a:avLst/>
          </a:prstGeom>
          <a:ln w="66675" cap="rnd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63108" y="298666"/>
            <a:ext cx="14692820" cy="158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0" dirty="0">
                <a:solidFill>
                  <a:srgbClr val="EBEBEB"/>
                </a:solidFill>
              </a:rPr>
              <a:t>Nutrient Intake Profiles and Patterns with Respect to Gender and Income(NHANES)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3106" y="1984197"/>
            <a:ext cx="72728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Aashish Mathsyaraja, Abhay Hemanth</a:t>
            </a:r>
          </a:p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Advisor- Michela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Taufer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F2B557-84B8-9947-A384-785FCECA6229}"/>
              </a:ext>
            </a:extLst>
          </p:cNvPr>
          <p:cNvCxnSpPr/>
          <p:nvPr/>
        </p:nvCxnSpPr>
        <p:spPr>
          <a:xfrm>
            <a:off x="0" y="11029788"/>
            <a:ext cx="21945600" cy="0"/>
          </a:xfrm>
          <a:prstGeom prst="line">
            <a:avLst/>
          </a:prstGeom>
          <a:ln w="127000" cmpd="sng">
            <a:solidFill>
              <a:srgbClr val="FFD200"/>
            </a:solidFill>
          </a:ln>
          <a:effectLst>
            <a:outerShdw blurRad="254000" dist="127000" dir="5400000" algn="tl" rotWithShape="0">
              <a:srgbClr val="000000">
                <a:alpha val="5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0C24C2-1EF9-B14F-8E15-2EB083A23B32}"/>
              </a:ext>
            </a:extLst>
          </p:cNvPr>
          <p:cNvSpPr txBox="1"/>
          <p:nvPr/>
        </p:nvSpPr>
        <p:spPr>
          <a:xfrm>
            <a:off x="244500" y="4885336"/>
            <a:ext cx="1105487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/>
              <a:t>The NHANES dataset includes nutrient intake of a large, diverse population all around the US, which can help us answer the following interesting questions: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/>
              <a:t>Did the Nutrient profile patterns of people change over years?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/>
              <a:t>Is there a difference in nutrient intake of people with respect to age, gender or Income?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/>
              <a:t>Are majority of people eating a balanced healthy diet or unbalanced diet?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/>
              <a:t>Are there any patterns in data which may be linked to causing obesity and other health issues?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/>
              <a:t>Are people aware of their nutrient intake? </a:t>
            </a:r>
          </a:p>
          <a:p>
            <a:endParaRPr lang="en-US" sz="3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645D3-9AD3-EF40-9C6C-BDB9448761CB}"/>
              </a:ext>
            </a:extLst>
          </p:cNvPr>
          <p:cNvCxnSpPr/>
          <p:nvPr/>
        </p:nvCxnSpPr>
        <p:spPr>
          <a:xfrm>
            <a:off x="22862" y="19561984"/>
            <a:ext cx="21945600" cy="0"/>
          </a:xfrm>
          <a:prstGeom prst="line">
            <a:avLst/>
          </a:prstGeom>
          <a:ln w="127000" cmpd="sng">
            <a:solidFill>
              <a:srgbClr val="FFD200"/>
            </a:solidFill>
          </a:ln>
          <a:effectLst>
            <a:outerShdw blurRad="254000" dist="127000" dir="5400000" algn="tl" rotWithShape="0">
              <a:srgbClr val="000000">
                <a:alpha val="5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Content Placeholder 5">
            <a:extLst>
              <a:ext uri="{FF2B5EF4-FFF2-40B4-BE49-F238E27FC236}">
                <a16:creationId xmlns:a16="http://schemas.microsoft.com/office/drawing/2014/main" id="{BFCD4017-9E85-D14D-A7DD-73893478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73" y="12689318"/>
            <a:ext cx="3487900" cy="224944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E396C0A-65DB-6C46-87D5-001D2401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515" y="12717714"/>
            <a:ext cx="3551490" cy="23089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0673F12-9461-7549-A066-9D229C745E05}"/>
              </a:ext>
            </a:extLst>
          </p:cNvPr>
          <p:cNvSpPr txBox="1"/>
          <p:nvPr/>
        </p:nvSpPr>
        <p:spPr>
          <a:xfrm>
            <a:off x="639152" y="14897522"/>
            <a:ext cx="3389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Nutrient Pattern for people above poverty-line</a:t>
            </a:r>
          </a:p>
          <a:p>
            <a:endParaRPr lang="en-US" sz="2400" dirty="0"/>
          </a:p>
        </p:txBody>
      </p:sp>
      <p:pic>
        <p:nvPicPr>
          <p:cNvPr id="42" name="Content Placeholder 8">
            <a:extLst>
              <a:ext uri="{FF2B5EF4-FFF2-40B4-BE49-F238E27FC236}">
                <a16:creationId xmlns:a16="http://schemas.microsoft.com/office/drawing/2014/main" id="{72D868D5-12F9-FD48-8167-32B1C40FE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73" y="16068547"/>
            <a:ext cx="3468005" cy="22205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464613E-597D-C94F-A320-095A7F85E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2332" y="16068547"/>
            <a:ext cx="3428892" cy="210739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D0D10C-1521-4546-BFD4-D9450ACC36E2}"/>
              </a:ext>
            </a:extLst>
          </p:cNvPr>
          <p:cNvSpPr txBox="1"/>
          <p:nvPr/>
        </p:nvSpPr>
        <p:spPr>
          <a:xfrm>
            <a:off x="4768952" y="14897875"/>
            <a:ext cx="332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Nutrient Pattern for people below poverty-line</a:t>
            </a:r>
          </a:p>
          <a:p>
            <a:endParaRPr lang="en-US" sz="18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481E480-B0F1-B243-9004-299D6B0310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426" y="18639394"/>
            <a:ext cx="7347622" cy="84961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02FD28A-0E2C-2043-A9AF-7B21C8B5CF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578" y="15468369"/>
            <a:ext cx="7522322" cy="72493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7F0EB2-5FE8-2F44-89C4-6CA64FFDF271}"/>
              </a:ext>
            </a:extLst>
          </p:cNvPr>
          <p:cNvSpPr txBox="1"/>
          <p:nvPr/>
        </p:nvSpPr>
        <p:spPr>
          <a:xfrm>
            <a:off x="708769" y="18315690"/>
            <a:ext cx="3250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Macro-Nutrient pattern for Male</a:t>
            </a:r>
          </a:p>
          <a:p>
            <a:endParaRPr lang="en-US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702D53-5F4F-AF43-9C56-3BBFDF8F03C7}"/>
              </a:ext>
            </a:extLst>
          </p:cNvPr>
          <p:cNvSpPr txBox="1"/>
          <p:nvPr/>
        </p:nvSpPr>
        <p:spPr>
          <a:xfrm>
            <a:off x="4492564" y="18328313"/>
            <a:ext cx="3455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Macro-Nutrient pattern for Female</a:t>
            </a:r>
          </a:p>
          <a:p>
            <a:endParaRPr lang="en-US" sz="1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622B8A-C1BB-5542-9AA3-EA2DF2F4F9F2}"/>
              </a:ext>
            </a:extLst>
          </p:cNvPr>
          <p:cNvSpPr/>
          <p:nvPr/>
        </p:nvSpPr>
        <p:spPr>
          <a:xfrm>
            <a:off x="1063185" y="12036698"/>
            <a:ext cx="6457289" cy="5433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DBSCAN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E6D7AA-F618-E742-845D-EE47861022B1}"/>
              </a:ext>
            </a:extLst>
          </p:cNvPr>
          <p:cNvSpPr/>
          <p:nvPr/>
        </p:nvSpPr>
        <p:spPr>
          <a:xfrm>
            <a:off x="9450588" y="15905202"/>
            <a:ext cx="30444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DBSCAN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933665-F382-4B4A-88FD-6A2A906CA22A}"/>
              </a:ext>
            </a:extLst>
          </p:cNvPr>
          <p:cNvSpPr/>
          <p:nvPr/>
        </p:nvSpPr>
        <p:spPr>
          <a:xfrm>
            <a:off x="318892" y="4115227"/>
            <a:ext cx="10469563" cy="6504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7FD67F-CE32-BA46-874F-20B6F4F72E77}"/>
              </a:ext>
            </a:extLst>
          </p:cNvPr>
          <p:cNvSpPr/>
          <p:nvPr/>
        </p:nvSpPr>
        <p:spPr>
          <a:xfrm>
            <a:off x="10788456" y="4115227"/>
            <a:ext cx="10720946" cy="6504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D80F1E-1C18-C04F-864F-B676C59E7870}"/>
              </a:ext>
            </a:extLst>
          </p:cNvPr>
          <p:cNvSpPr/>
          <p:nvPr/>
        </p:nvSpPr>
        <p:spPr>
          <a:xfrm>
            <a:off x="318893" y="11213967"/>
            <a:ext cx="21190509" cy="69797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Patterns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68ECF20-ABEB-2A44-BE55-2C7941A3E9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29155" y="12610022"/>
            <a:ext cx="4313472" cy="2747557"/>
          </a:xfrm>
          <a:prstGeom prst="rect">
            <a:avLst/>
          </a:prstGeom>
        </p:spPr>
      </p:pic>
      <p:pic>
        <p:nvPicPr>
          <p:cNvPr id="59" name="Content Placeholder 8">
            <a:extLst>
              <a:ext uri="{FF2B5EF4-FFF2-40B4-BE49-F238E27FC236}">
                <a16:creationId xmlns:a16="http://schemas.microsoft.com/office/drawing/2014/main" id="{961CC629-58DE-764E-BF96-DF64FFA97F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01332" y="12704977"/>
            <a:ext cx="4485871" cy="2812334"/>
          </a:xfrm>
          <a:prstGeom prst="rect">
            <a:avLst/>
          </a:prstGeom>
        </p:spPr>
      </p:pic>
      <p:pic>
        <p:nvPicPr>
          <p:cNvPr id="60" name="Content Placeholder 3">
            <a:extLst>
              <a:ext uri="{FF2B5EF4-FFF2-40B4-BE49-F238E27FC236}">
                <a16:creationId xmlns:a16="http://schemas.microsoft.com/office/drawing/2014/main" id="{03FC4FA8-6389-854F-8AF6-74A5AE18B1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2329" y="15959897"/>
            <a:ext cx="4368296" cy="29190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8EB1995-0BB0-CC43-9A27-C4E3DAF6F9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48536" y="16063022"/>
            <a:ext cx="4640126" cy="281592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E79479-37EF-0346-A9D4-A15F40B7E83C}"/>
              </a:ext>
            </a:extLst>
          </p:cNvPr>
          <p:cNvSpPr txBox="1"/>
          <p:nvPr/>
        </p:nvSpPr>
        <p:spPr>
          <a:xfrm>
            <a:off x="12939361" y="15329303"/>
            <a:ext cx="3389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Carb-Fat Pattern for people above poverty-line</a:t>
            </a:r>
          </a:p>
          <a:p>
            <a:endParaRPr lang="en-US" sz="24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56FCC34-D1D3-C44A-B6DF-07042C8877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9398" y="20949884"/>
            <a:ext cx="4288968" cy="2720319"/>
          </a:xfrm>
          <a:prstGeom prst="rect">
            <a:avLst/>
          </a:prstGeom>
        </p:spPr>
      </p:pic>
      <p:pic>
        <p:nvPicPr>
          <p:cNvPr id="64" name="Content Placeholder 8">
            <a:extLst>
              <a:ext uri="{FF2B5EF4-FFF2-40B4-BE49-F238E27FC236}">
                <a16:creationId xmlns:a16="http://schemas.microsoft.com/office/drawing/2014/main" id="{4F0A0D23-8535-B147-A2E7-D342A8120A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0238" y="20911125"/>
            <a:ext cx="4608517" cy="2721875"/>
          </a:xfrm>
          <a:prstGeom prst="rect">
            <a:avLst/>
          </a:prstGeom>
        </p:spPr>
      </p:pic>
      <p:pic>
        <p:nvPicPr>
          <p:cNvPr id="65" name="Content Placeholder 3">
            <a:extLst>
              <a:ext uri="{FF2B5EF4-FFF2-40B4-BE49-F238E27FC236}">
                <a16:creationId xmlns:a16="http://schemas.microsoft.com/office/drawing/2014/main" id="{8AE64478-3ABE-5545-A905-D6FB17C032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23913" y="21154359"/>
            <a:ext cx="4230118" cy="2515844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16AC694F-A2F1-D44E-BD90-53BBF60C4B65}"/>
              </a:ext>
            </a:extLst>
          </p:cNvPr>
          <p:cNvSpPr/>
          <p:nvPr/>
        </p:nvSpPr>
        <p:spPr>
          <a:xfrm>
            <a:off x="13724390" y="12038700"/>
            <a:ext cx="6436473" cy="5330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K-MEANS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F50C8DF-6650-CC43-AEFD-D20ED3B0B82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019536" y="21154359"/>
            <a:ext cx="4230117" cy="2637483"/>
          </a:xfrm>
          <a:prstGeom prst="rect">
            <a:avLst/>
          </a:prstGeom>
        </p:spPr>
      </p:pic>
      <p:pic>
        <p:nvPicPr>
          <p:cNvPr id="68" name="Content Placeholder 3">
            <a:extLst>
              <a:ext uri="{FF2B5EF4-FFF2-40B4-BE49-F238E27FC236}">
                <a16:creationId xmlns:a16="http://schemas.microsoft.com/office/drawing/2014/main" id="{3CACD5C9-D666-5348-A183-D14349E5502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98" y="25187681"/>
            <a:ext cx="3774819" cy="246411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667C86B-EC45-284D-9D35-FD07E727E5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64701" y="25191635"/>
            <a:ext cx="3774819" cy="262816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FE498B1-BE36-724F-9905-D9E77233425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486380" y="25373168"/>
            <a:ext cx="3555458" cy="251265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F130394-E135-C14F-BA9E-54C583B94F5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367390" y="25160892"/>
            <a:ext cx="3806190" cy="262808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7B3BD77-2049-774F-9ECB-FE8ADFE48945}"/>
              </a:ext>
            </a:extLst>
          </p:cNvPr>
          <p:cNvSpPr txBox="1"/>
          <p:nvPr/>
        </p:nvSpPr>
        <p:spPr>
          <a:xfrm>
            <a:off x="17362055" y="15366370"/>
            <a:ext cx="3421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Carb-Fat Pattern for people below </a:t>
            </a:r>
          </a:p>
          <a:p>
            <a:r>
              <a:rPr lang="en-US" sz="1800" dirty="0"/>
              <a:t>poverty-line</a:t>
            </a:r>
          </a:p>
          <a:p>
            <a:endParaRPr lang="en-US" sz="1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7222E-6393-1149-8F50-7C6A1C2932F0}"/>
              </a:ext>
            </a:extLst>
          </p:cNvPr>
          <p:cNvSpPr txBox="1"/>
          <p:nvPr/>
        </p:nvSpPr>
        <p:spPr>
          <a:xfrm>
            <a:off x="12660915" y="18865136"/>
            <a:ext cx="256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Carb-Fat Pattern for Male</a:t>
            </a:r>
          </a:p>
          <a:p>
            <a:endParaRPr lang="en-US" sz="1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1F1138E-D634-7145-9057-4B6828801726}"/>
              </a:ext>
            </a:extLst>
          </p:cNvPr>
          <p:cNvSpPr txBox="1"/>
          <p:nvPr/>
        </p:nvSpPr>
        <p:spPr>
          <a:xfrm>
            <a:off x="17667405" y="18741581"/>
            <a:ext cx="2771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Carb-Fat Pattern for Female</a:t>
            </a:r>
          </a:p>
          <a:p>
            <a:endParaRPr lang="en-US" sz="1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C33A23-AE32-3840-A61A-840FB6BE636B}"/>
              </a:ext>
            </a:extLst>
          </p:cNvPr>
          <p:cNvSpPr/>
          <p:nvPr/>
        </p:nvSpPr>
        <p:spPr>
          <a:xfrm>
            <a:off x="8195451" y="12781912"/>
            <a:ext cx="3884491" cy="6197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Clustering the 6-dimensional macro-nutrients in DBSCAN and specifically clustering carbohydrates and fat using K-means with respect to gender and poverty income ratio and observing the differences in pattern.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95822C-919C-1147-96A0-8AC86B773C77}"/>
              </a:ext>
            </a:extLst>
          </p:cNvPr>
          <p:cNvSpPr/>
          <p:nvPr/>
        </p:nvSpPr>
        <p:spPr>
          <a:xfrm>
            <a:off x="318893" y="19777185"/>
            <a:ext cx="21190509" cy="850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Observations and Results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A5480F-BA92-824B-AF19-BC41CC3D5D77}"/>
              </a:ext>
            </a:extLst>
          </p:cNvPr>
          <p:cNvSpPr/>
          <p:nvPr/>
        </p:nvSpPr>
        <p:spPr>
          <a:xfrm>
            <a:off x="368960" y="29191727"/>
            <a:ext cx="14334138" cy="6889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740CDC9-8791-8D4E-B0FB-4BEF27747D50}"/>
              </a:ext>
            </a:extLst>
          </p:cNvPr>
          <p:cNvSpPr/>
          <p:nvPr/>
        </p:nvSpPr>
        <p:spPr>
          <a:xfrm>
            <a:off x="14703098" y="29200242"/>
            <a:ext cx="6806303" cy="6889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0E6F07D-B7E2-CB4F-ABBC-9F7AFD8605CD}"/>
              </a:ext>
            </a:extLst>
          </p:cNvPr>
          <p:cNvSpPr txBox="1"/>
          <p:nvPr/>
        </p:nvSpPr>
        <p:spPr>
          <a:xfrm>
            <a:off x="355258" y="30036070"/>
            <a:ext cx="141125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Nutrient intake patterns are plotted with respect to gender and Income, and differences in pattern are observed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40% of people are eating excessive amounts of sugar on a daily basis and 25% of people are eating excessive amounts of fat.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Majority of people in every category are eating deficient amount of Protein and Fiber. Deficiency is observed more in case of people below poverty than people above poverty line.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awareness can lead to severe health issues such as Diabetes and obesity on the log run.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7F5188-C430-324C-A159-D3095C0052DC}"/>
              </a:ext>
            </a:extLst>
          </p:cNvPr>
          <p:cNvSpPr txBox="1"/>
          <p:nvPr/>
        </p:nvSpPr>
        <p:spPr>
          <a:xfrm>
            <a:off x="11986331" y="20819984"/>
            <a:ext cx="355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Sugar-Fat Intake ratio with respect to poverty income ratio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A0662E6-6E15-CA4A-AE4D-F15716CCFAA1}"/>
              </a:ext>
            </a:extLst>
          </p:cNvPr>
          <p:cNvSpPr txBox="1"/>
          <p:nvPr/>
        </p:nvSpPr>
        <p:spPr>
          <a:xfrm>
            <a:off x="17328413" y="20841800"/>
            <a:ext cx="3449320" cy="126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Sugar-Fat Intake ratio with respect to Gender</a:t>
            </a:r>
          </a:p>
          <a:p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BE15DA-087F-1449-A473-759925A19D65}"/>
              </a:ext>
            </a:extLst>
          </p:cNvPr>
          <p:cNvSpPr/>
          <p:nvPr/>
        </p:nvSpPr>
        <p:spPr>
          <a:xfrm>
            <a:off x="1429848" y="23738546"/>
            <a:ext cx="7824200" cy="10382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Average intake is greater for Male population compared to female population and Above poverty population compared to below poverty population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4DCE33B-294D-9447-966E-28605F69C4AA}"/>
              </a:ext>
            </a:extLst>
          </p:cNvPr>
          <p:cNvSpPr/>
          <p:nvPr/>
        </p:nvSpPr>
        <p:spPr>
          <a:xfrm>
            <a:off x="11685510" y="23861958"/>
            <a:ext cx="9568521" cy="14970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40% Population above poverty line consumes excess sugar and 20% consumes excess fat. The population below poverty line consumes similar amounts of excess sugar and fat. Excess sugar is consumed by 45% of Male and 20% female population and excess fat by 30% male and 15% female.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C10FACD-D6A5-FD48-B2BC-4309939232B5}"/>
              </a:ext>
            </a:extLst>
          </p:cNvPr>
          <p:cNvSpPr/>
          <p:nvPr/>
        </p:nvSpPr>
        <p:spPr>
          <a:xfrm>
            <a:off x="639152" y="27868130"/>
            <a:ext cx="8614896" cy="8868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Protein deficiency is extremely evident in the population. Especially in the demographic below poverty line.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B348F4-3AAB-A747-BEF6-D06C686711D0}"/>
              </a:ext>
            </a:extLst>
          </p:cNvPr>
          <p:cNvSpPr/>
          <p:nvPr/>
        </p:nvSpPr>
        <p:spPr>
          <a:xfrm>
            <a:off x="11955355" y="27988806"/>
            <a:ext cx="9216390" cy="882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There is a fiber deficiency of 72% in the population above poverty line and a massive 81% in the population below poverty line.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48532-2A9E-4F7F-9A73-012D79CD0DA5}"/>
              </a:ext>
            </a:extLst>
          </p:cNvPr>
          <p:cNvSpPr txBox="1"/>
          <p:nvPr/>
        </p:nvSpPr>
        <p:spPr>
          <a:xfrm>
            <a:off x="14771037" y="30217879"/>
            <a:ext cx="69333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Food and Nutrition www.health.gov/dietaryguidelines/2015/resource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Statistics about diabetes</a:t>
            </a:r>
          </a:p>
          <a:p>
            <a:r>
              <a:rPr lang="en-US" sz="2400" b="1" dirty="0"/>
              <a:t>      www.diabetes.org/diabetes-basics/statistics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Overweight and Obesity</a:t>
            </a:r>
          </a:p>
          <a:p>
            <a:r>
              <a:rPr lang="en-US" sz="2400" b="1" dirty="0"/>
              <a:t>      www.cdc.gov/obesity/data/adult.html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29DCCC-413F-4657-8CCF-2CCAAA53FF26}"/>
              </a:ext>
            </a:extLst>
          </p:cNvPr>
          <p:cNvSpPr/>
          <p:nvPr/>
        </p:nvSpPr>
        <p:spPr>
          <a:xfrm>
            <a:off x="9605018" y="21248328"/>
            <a:ext cx="1897849" cy="35070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Anything above 110 grams of sugar and 100 grams of fat a day is considered dangerous or excessive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6A36B-B1BE-4304-8ED7-ECFB24B6AC5D}"/>
              </a:ext>
            </a:extLst>
          </p:cNvPr>
          <p:cNvSpPr/>
          <p:nvPr/>
        </p:nvSpPr>
        <p:spPr>
          <a:xfrm>
            <a:off x="12398829" y="4873579"/>
            <a:ext cx="2032635" cy="54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Raw Nutrient Data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1277AB0-5302-473A-BEA7-F053C90FA13B}"/>
              </a:ext>
            </a:extLst>
          </p:cNvPr>
          <p:cNvSpPr/>
          <p:nvPr/>
        </p:nvSpPr>
        <p:spPr>
          <a:xfrm>
            <a:off x="17587442" y="4906602"/>
            <a:ext cx="2032635" cy="5126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Raw Demography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017C5F0-5C0D-45CC-AF2A-121848E2A8F1}"/>
              </a:ext>
            </a:extLst>
          </p:cNvPr>
          <p:cNvSpPr/>
          <p:nvPr/>
        </p:nvSpPr>
        <p:spPr>
          <a:xfrm>
            <a:off x="10788456" y="5644103"/>
            <a:ext cx="5253382" cy="7831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Preprocessing and Selecting Features: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(Seq#, (5 Macro-Nutrient Val’s))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BB31D24-D8B4-4684-BD78-96FC5E0CD2BF}"/>
              </a:ext>
            </a:extLst>
          </p:cNvPr>
          <p:cNvSpPr/>
          <p:nvPr/>
        </p:nvSpPr>
        <p:spPr>
          <a:xfrm>
            <a:off x="19030394" y="6769889"/>
            <a:ext cx="2816693" cy="10165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Instance with Income-Poverty ratio above 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B137B51-F03A-4C6D-81B4-2C4C5C13DCB2}"/>
              </a:ext>
            </a:extLst>
          </p:cNvPr>
          <p:cNvSpPr/>
          <p:nvPr/>
        </p:nvSpPr>
        <p:spPr>
          <a:xfrm>
            <a:off x="15615184" y="6762061"/>
            <a:ext cx="2816693" cy="1024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Instances with Income-Poverty ratio below 1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7B4B692-87B0-42CC-8007-BBA30DADA7B3}"/>
              </a:ext>
            </a:extLst>
          </p:cNvPr>
          <p:cNvSpPr/>
          <p:nvPr/>
        </p:nvSpPr>
        <p:spPr>
          <a:xfrm>
            <a:off x="12683907" y="6849205"/>
            <a:ext cx="1462477" cy="832812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513AE9-D817-4173-B2CA-0D4232F18567}"/>
              </a:ext>
            </a:extLst>
          </p:cNvPr>
          <p:cNvSpPr/>
          <p:nvPr/>
        </p:nvSpPr>
        <p:spPr>
          <a:xfrm>
            <a:off x="16469770" y="5652513"/>
            <a:ext cx="4936048" cy="774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Preprocessing  and Selecting Features: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(Seq#, (Age, Gender, Income Ratio)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892FA3B-CB8E-4236-B750-FEAE2EF770A9}"/>
              </a:ext>
            </a:extLst>
          </p:cNvPr>
          <p:cNvSpPr/>
          <p:nvPr/>
        </p:nvSpPr>
        <p:spPr>
          <a:xfrm>
            <a:off x="17667405" y="8916392"/>
            <a:ext cx="2176486" cy="8056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Nutrient Values of people above Poverty line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25F1FE9-6ECC-4511-9058-F4246CEBB783}"/>
              </a:ext>
            </a:extLst>
          </p:cNvPr>
          <p:cNvSpPr/>
          <p:nvPr/>
        </p:nvSpPr>
        <p:spPr>
          <a:xfrm>
            <a:off x="16023315" y="9956075"/>
            <a:ext cx="2677480" cy="814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Clustering using DBSCAN and K-MEANS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176656B-93D5-4F58-95AA-32E06775D184}"/>
              </a:ext>
            </a:extLst>
          </p:cNvPr>
          <p:cNvSpPr/>
          <p:nvPr/>
        </p:nvSpPr>
        <p:spPr>
          <a:xfrm>
            <a:off x="19201065" y="9951012"/>
            <a:ext cx="2677480" cy="814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Analyzing and plotting out some statistics</a:t>
            </a:r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1DE65825-4A9D-46DB-88C8-FDE7491485BF}"/>
              </a:ext>
            </a:extLst>
          </p:cNvPr>
          <p:cNvSpPr/>
          <p:nvPr/>
        </p:nvSpPr>
        <p:spPr>
          <a:xfrm>
            <a:off x="17876880" y="7808275"/>
            <a:ext cx="1743197" cy="816856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2683AB1-B918-4F72-BEB2-411F2211C1C5}"/>
              </a:ext>
            </a:extLst>
          </p:cNvPr>
          <p:cNvSpPr/>
          <p:nvPr/>
        </p:nvSpPr>
        <p:spPr>
          <a:xfrm>
            <a:off x="12326902" y="7839547"/>
            <a:ext cx="2176486" cy="8056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Nutrient Values of people below Poverty 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224DB16-7E44-4FD9-A813-C8DC8FA0796A}"/>
              </a:ext>
            </a:extLst>
          </p:cNvPr>
          <p:cNvSpPr/>
          <p:nvPr/>
        </p:nvSpPr>
        <p:spPr>
          <a:xfrm>
            <a:off x="10330738" y="9013647"/>
            <a:ext cx="2677480" cy="814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Clustering using DBSCAN and K-MEANS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1B7FF86-F899-40F0-8515-E104FD0DB80C}"/>
              </a:ext>
            </a:extLst>
          </p:cNvPr>
          <p:cNvSpPr/>
          <p:nvPr/>
        </p:nvSpPr>
        <p:spPr>
          <a:xfrm>
            <a:off x="13364358" y="9007562"/>
            <a:ext cx="2677480" cy="814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Analyzing and plotting out some statistics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02C102-7AB5-4B0F-A99C-0521E414DD14}"/>
              </a:ext>
            </a:extLst>
          </p:cNvPr>
          <p:cNvCxnSpPr>
            <a:stCxn id="6" idx="2"/>
            <a:endCxn id="76" idx="0"/>
          </p:cNvCxnSpPr>
          <p:nvPr/>
        </p:nvCxnSpPr>
        <p:spPr>
          <a:xfrm>
            <a:off x="13415147" y="5419380"/>
            <a:ext cx="0" cy="22472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F99AA8-9D4D-45AA-8880-4B67B40E8B05}"/>
              </a:ext>
            </a:extLst>
          </p:cNvPr>
          <p:cNvCxnSpPr>
            <a:stCxn id="76" idx="2"/>
            <a:endCxn id="18" idx="0"/>
          </p:cNvCxnSpPr>
          <p:nvPr/>
        </p:nvCxnSpPr>
        <p:spPr>
          <a:xfrm flipH="1">
            <a:off x="13415146" y="6427279"/>
            <a:ext cx="1" cy="42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0D389A-B47C-4282-81C7-B925EBE9D8B0}"/>
              </a:ext>
            </a:extLst>
          </p:cNvPr>
          <p:cNvCxnSpPr>
            <a:stCxn id="18" idx="2"/>
            <a:endCxn id="107" idx="0"/>
          </p:cNvCxnSpPr>
          <p:nvPr/>
        </p:nvCxnSpPr>
        <p:spPr>
          <a:xfrm flipH="1">
            <a:off x="13415145" y="7682017"/>
            <a:ext cx="1" cy="15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241353-84EC-4BDF-B36C-062581726D83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 flipH="1">
            <a:off x="11669478" y="8645229"/>
            <a:ext cx="1745667" cy="368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C48F653-D8FF-4F04-8B6F-175F60197435}"/>
              </a:ext>
            </a:extLst>
          </p:cNvPr>
          <p:cNvCxnSpPr>
            <a:stCxn id="107" idx="2"/>
            <a:endCxn id="109" idx="0"/>
          </p:cNvCxnSpPr>
          <p:nvPr/>
        </p:nvCxnSpPr>
        <p:spPr>
          <a:xfrm>
            <a:off x="13415145" y="8645229"/>
            <a:ext cx="1287953" cy="36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7A0535-CE69-47D9-9E16-7C36C66F0767}"/>
              </a:ext>
            </a:extLst>
          </p:cNvPr>
          <p:cNvCxnSpPr>
            <a:stCxn id="75" idx="2"/>
          </p:cNvCxnSpPr>
          <p:nvPr/>
        </p:nvCxnSpPr>
        <p:spPr>
          <a:xfrm flipH="1">
            <a:off x="18603759" y="5419240"/>
            <a:ext cx="1" cy="27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F2C23D-0166-42A4-A7D1-52739A6188B9}"/>
              </a:ext>
            </a:extLst>
          </p:cNvPr>
          <p:cNvCxnSpPr>
            <a:endCxn id="84" idx="0"/>
          </p:cNvCxnSpPr>
          <p:nvPr/>
        </p:nvCxnSpPr>
        <p:spPr>
          <a:xfrm flipH="1">
            <a:off x="17023531" y="6448430"/>
            <a:ext cx="1580228" cy="313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FF750CC-E6BC-49AC-A793-17367AA734AF}"/>
              </a:ext>
            </a:extLst>
          </p:cNvPr>
          <p:cNvCxnSpPr>
            <a:endCxn id="83" idx="0"/>
          </p:cNvCxnSpPr>
          <p:nvPr/>
        </p:nvCxnSpPr>
        <p:spPr>
          <a:xfrm>
            <a:off x="18603759" y="6452136"/>
            <a:ext cx="1834982" cy="317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B361404-4B17-473B-8FEB-1192F0B1C1FF}"/>
              </a:ext>
            </a:extLst>
          </p:cNvPr>
          <p:cNvCxnSpPr>
            <a:stCxn id="84" idx="1"/>
            <a:endCxn id="84" idx="1"/>
          </p:cNvCxnSpPr>
          <p:nvPr/>
        </p:nvCxnSpPr>
        <p:spPr>
          <a:xfrm>
            <a:off x="15615184" y="72742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FC8FEFE-6770-425D-B45A-9FA622869525}"/>
              </a:ext>
            </a:extLst>
          </p:cNvPr>
          <p:cNvCxnSpPr>
            <a:stCxn id="84" idx="1"/>
            <a:endCxn id="18" idx="3"/>
          </p:cNvCxnSpPr>
          <p:nvPr/>
        </p:nvCxnSpPr>
        <p:spPr>
          <a:xfrm flipH="1" flipV="1">
            <a:off x="14146384" y="7265611"/>
            <a:ext cx="1468800" cy="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42ED4B1-E812-46FF-8438-E370BC9081F4}"/>
              </a:ext>
            </a:extLst>
          </p:cNvPr>
          <p:cNvCxnSpPr>
            <a:endCxn id="106" idx="3"/>
          </p:cNvCxnSpPr>
          <p:nvPr/>
        </p:nvCxnSpPr>
        <p:spPr>
          <a:xfrm flipH="1">
            <a:off x="19620077" y="8197277"/>
            <a:ext cx="818664" cy="19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6FA9B30-D8C0-43D5-94A9-C448EB36675F}"/>
              </a:ext>
            </a:extLst>
          </p:cNvPr>
          <p:cNvCxnSpPr>
            <a:stCxn id="83" idx="2"/>
          </p:cNvCxnSpPr>
          <p:nvPr/>
        </p:nvCxnSpPr>
        <p:spPr>
          <a:xfrm>
            <a:off x="20438741" y="7786476"/>
            <a:ext cx="0" cy="430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EC5E4E9-D4F5-4F05-A352-83C34B6D9031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8748479" y="8625131"/>
            <a:ext cx="7169" cy="291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71528A-AD89-4E97-9949-795BF6790AC9}"/>
              </a:ext>
            </a:extLst>
          </p:cNvPr>
          <p:cNvCxnSpPr>
            <a:stCxn id="103" idx="2"/>
            <a:endCxn id="104" idx="0"/>
          </p:cNvCxnSpPr>
          <p:nvPr/>
        </p:nvCxnSpPr>
        <p:spPr>
          <a:xfrm flipH="1">
            <a:off x="17362055" y="9722074"/>
            <a:ext cx="1393593" cy="23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2D55EDC-0736-4F61-8A24-AF82C5C27754}"/>
              </a:ext>
            </a:extLst>
          </p:cNvPr>
          <p:cNvCxnSpPr>
            <a:endCxn id="105" idx="0"/>
          </p:cNvCxnSpPr>
          <p:nvPr/>
        </p:nvCxnSpPr>
        <p:spPr>
          <a:xfrm>
            <a:off x="18937794" y="9716151"/>
            <a:ext cx="1602011" cy="234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EA86F8A-0366-42B3-98E4-7742CE65357A}"/>
              </a:ext>
            </a:extLst>
          </p:cNvPr>
          <p:cNvCxnSpPr/>
          <p:nvPr/>
        </p:nvCxnSpPr>
        <p:spPr>
          <a:xfrm>
            <a:off x="14880784" y="6452136"/>
            <a:ext cx="0" cy="627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2A6AA01-9D5F-4A1E-82B3-8F02FC3ACD5F}"/>
              </a:ext>
            </a:extLst>
          </p:cNvPr>
          <p:cNvCxnSpPr>
            <a:cxnSpLocks/>
          </p:cNvCxnSpPr>
          <p:nvPr/>
        </p:nvCxnSpPr>
        <p:spPr>
          <a:xfrm>
            <a:off x="14868407" y="7473746"/>
            <a:ext cx="24755" cy="805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9737658-78BB-444D-9834-BC47BE91076B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14891917" y="8216703"/>
            <a:ext cx="2984963" cy="5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6389D5A5-9727-47F0-AD70-1988EAFFADE3}"/>
              </a:ext>
            </a:extLst>
          </p:cNvPr>
          <p:cNvSpPr/>
          <p:nvPr/>
        </p:nvSpPr>
        <p:spPr>
          <a:xfrm>
            <a:off x="14868525" y="7058025"/>
            <a:ext cx="452162" cy="419100"/>
          </a:xfrm>
          <a:custGeom>
            <a:avLst/>
            <a:gdLst>
              <a:gd name="connsiteX0" fmla="*/ 0 w 452162"/>
              <a:gd name="connsiteY0" fmla="*/ 419100 h 419100"/>
              <a:gd name="connsiteX1" fmla="*/ 438150 w 452162"/>
              <a:gd name="connsiteY1" fmla="*/ 304800 h 419100"/>
              <a:gd name="connsiteX2" fmla="*/ 314325 w 452162"/>
              <a:gd name="connsiteY2" fmla="*/ 95250 h 419100"/>
              <a:gd name="connsiteX3" fmla="*/ 19050 w 452162"/>
              <a:gd name="connsiteY3" fmla="*/ 19050 h 419100"/>
              <a:gd name="connsiteX4" fmla="*/ 19050 w 452162"/>
              <a:gd name="connsiteY4" fmla="*/ 19050 h 419100"/>
              <a:gd name="connsiteX5" fmla="*/ 19050 w 452162"/>
              <a:gd name="connsiteY5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162" h="419100">
                <a:moveTo>
                  <a:pt x="0" y="419100"/>
                </a:moveTo>
                <a:cubicBezTo>
                  <a:pt x="192881" y="388937"/>
                  <a:pt x="385763" y="358775"/>
                  <a:pt x="438150" y="304800"/>
                </a:cubicBezTo>
                <a:cubicBezTo>
                  <a:pt x="490538" y="250825"/>
                  <a:pt x="384175" y="142875"/>
                  <a:pt x="314325" y="95250"/>
                </a:cubicBezTo>
                <a:cubicBezTo>
                  <a:pt x="244475" y="47625"/>
                  <a:pt x="19050" y="19050"/>
                  <a:pt x="19050" y="19050"/>
                </a:cubicBezTo>
                <a:lnTo>
                  <a:pt x="19050" y="19050"/>
                </a:lnTo>
                <a:lnTo>
                  <a:pt x="1905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04BBCF1-46EB-4E9D-8E7F-4A1327F1528C}"/>
              </a:ext>
            </a:extLst>
          </p:cNvPr>
          <p:cNvSpPr/>
          <p:nvPr/>
        </p:nvSpPr>
        <p:spPr>
          <a:xfrm>
            <a:off x="9605018" y="25089111"/>
            <a:ext cx="1869228" cy="34345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One-Third of the US population are obese and about 10% are type-2 diabetic and it increases to 25% above age 60 </a:t>
            </a:r>
          </a:p>
        </p:txBody>
      </p:sp>
    </p:spTree>
    <p:extLst>
      <p:ext uri="{BB962C8B-B14F-4D97-AF65-F5344CB8AC3E}">
        <p14:creationId xmlns:p14="http://schemas.microsoft.com/office/powerpoint/2010/main" val="218456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9265</TotalTime>
  <Words>600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Delaware-CAPSL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Manuel Monsalve Diaz</dc:creator>
  <cp:lastModifiedBy>Abhay Hemanth</cp:lastModifiedBy>
  <cp:revision>67</cp:revision>
  <dcterms:created xsi:type="dcterms:W3CDTF">2015-09-22T19:27:04Z</dcterms:created>
  <dcterms:modified xsi:type="dcterms:W3CDTF">2018-05-13T19:42:20Z</dcterms:modified>
</cp:coreProperties>
</file>