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6" r:id="rId10"/>
    <p:sldId id="267" r:id="rId11"/>
    <p:sldId id="269" r:id="rId12"/>
    <p:sldId id="262" r:id="rId13"/>
    <p:sldId id="268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shishmathsyaraja@outlook.com" initials="a" lastIdx="1" clrIdx="0">
    <p:extLst>
      <p:ext uri="{19B8F6BF-5375-455C-9EA6-DF929625EA0E}">
        <p15:presenceInfo xmlns:p15="http://schemas.microsoft.com/office/powerpoint/2012/main" userId="3a5b8ebdf3c6dd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71" autoAdjust="0"/>
    <p:restoredTop sz="94665"/>
  </p:normalViewPr>
  <p:slideViewPr>
    <p:cSldViewPr snapToGrid="0" snapToObjects="1">
      <p:cViewPr varScale="1">
        <p:scale>
          <a:sx n="125" d="100"/>
          <a:sy n="125" d="100"/>
        </p:scale>
        <p:origin x="1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4T01:48:49.256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E5EA7-1723-4EFC-A928-78292D92BBC1}" type="datetimeFigureOut">
              <a:rPr lang="en-US" smtClean="0"/>
              <a:t>5/4/18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3DF02-6BA6-4575-8EB3-06E5FC3E6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5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A49335D-DC18-DC45-A346-C4EE660FE10E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BD58399-A6C0-B340-963C-4A341EE1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8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335D-DC18-DC45-A346-C4EE660FE10E}" type="datetimeFigureOut">
              <a:rPr lang="en-US" smtClean="0"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8399-A6C0-B340-963C-4A341EE1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1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335D-DC18-DC45-A346-C4EE660FE10E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8399-A6C0-B340-963C-4A341EE1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20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335D-DC18-DC45-A346-C4EE660FE10E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8399-A6C0-B340-963C-4A341EE1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48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335D-DC18-DC45-A346-C4EE660FE10E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8399-A6C0-B340-963C-4A341EE1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41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335D-DC18-DC45-A346-C4EE660FE10E}" type="datetimeFigureOut">
              <a:rPr lang="en-US" smtClean="0"/>
              <a:t>5/4/18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8399-A6C0-B340-963C-4A341EE1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20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335D-DC18-DC45-A346-C4EE660FE10E}" type="datetimeFigureOut">
              <a:rPr lang="en-US" smtClean="0"/>
              <a:t>5/4/18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8399-A6C0-B340-963C-4A341EE1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65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A49335D-DC18-DC45-A346-C4EE660FE10E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8399-A6C0-B340-963C-4A341EE1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35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A49335D-DC18-DC45-A346-C4EE660FE10E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8399-A6C0-B340-963C-4A341EE1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335D-DC18-DC45-A346-C4EE660FE10E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8399-A6C0-B340-963C-4A341EE1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8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335D-DC18-DC45-A346-C4EE660FE10E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8399-A6C0-B340-963C-4A341EE1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2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335D-DC18-DC45-A346-C4EE660FE10E}" type="datetimeFigureOut">
              <a:rPr lang="en-US" smtClean="0"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8399-A6C0-B340-963C-4A341EE1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0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335D-DC18-DC45-A346-C4EE660FE10E}" type="datetimeFigureOut">
              <a:rPr lang="en-US" smtClean="0"/>
              <a:t>5/4/18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8399-A6C0-B340-963C-4A341EE1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1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335D-DC18-DC45-A346-C4EE660FE10E}" type="datetimeFigureOut">
              <a:rPr lang="en-US" smtClean="0"/>
              <a:t>5/4/18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8399-A6C0-B340-963C-4A341EE1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8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335D-DC18-DC45-A346-C4EE660FE10E}" type="datetimeFigureOut">
              <a:rPr lang="en-US" smtClean="0"/>
              <a:t>5/4/18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8399-A6C0-B340-963C-4A341EE1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9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335D-DC18-DC45-A346-C4EE660FE10E}" type="datetimeFigureOut">
              <a:rPr lang="en-US" smtClean="0"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8399-A6C0-B340-963C-4A341EE1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7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335D-DC18-DC45-A346-C4EE660FE10E}" type="datetimeFigureOut">
              <a:rPr lang="en-US" smtClean="0"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8399-A6C0-B340-963C-4A341EE1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5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A49335D-DC18-DC45-A346-C4EE660FE10E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D58399-A6C0-B340-963C-4A341EE1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abetes.org/diabetes-basics/statistics/" TargetMode="External"/><Relationship Id="rId2" Type="http://schemas.openxmlformats.org/officeDocument/2006/relationships/hyperlink" Target="https://health.gov/dietaryguidelines/2015/resources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cdc.gov/obesity/data/adult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Freeform: Shape 7">
            <a:extLst>
              <a:ext uri="{FF2B5EF4-FFF2-40B4-BE49-F238E27FC236}">
                <a16:creationId xmlns:a16="http://schemas.microsoft.com/office/drawing/2014/main" id="{EBA691CE-5252-44DA-9C19-EEFC509993E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0013" y="4452634"/>
            <a:ext cx="11291974" cy="2405367"/>
          </a:xfrm>
          <a:custGeom>
            <a:avLst/>
            <a:gdLst>
              <a:gd name="connsiteX0" fmla="*/ 1 w 11291974"/>
              <a:gd name="connsiteY0" fmla="*/ 0 h 2405367"/>
              <a:gd name="connsiteX1" fmla="*/ 66622 w 11291974"/>
              <a:gd name="connsiteY1" fmla="*/ 12261 h 2405367"/>
              <a:gd name="connsiteX2" fmla="*/ 261968 w 11291974"/>
              <a:gd name="connsiteY2" fmla="*/ 48342 h 2405367"/>
              <a:gd name="connsiteX3" fmla="*/ 404244 w 11291974"/>
              <a:gd name="connsiteY3" fmla="*/ 73565 h 2405367"/>
              <a:gd name="connsiteX4" fmla="*/ 573619 w 11291974"/>
              <a:gd name="connsiteY4" fmla="*/ 100188 h 2405367"/>
              <a:gd name="connsiteX5" fmla="*/ 774611 w 11291974"/>
              <a:gd name="connsiteY5" fmla="*/ 132066 h 2405367"/>
              <a:gd name="connsiteX6" fmla="*/ 997058 w 11291974"/>
              <a:gd name="connsiteY6" fmla="*/ 165696 h 2405367"/>
              <a:gd name="connsiteX7" fmla="*/ 1247733 w 11291974"/>
              <a:gd name="connsiteY7" fmla="*/ 201077 h 2405367"/>
              <a:gd name="connsiteX8" fmla="*/ 1520993 w 11291974"/>
              <a:gd name="connsiteY8" fmla="*/ 238560 h 2405367"/>
              <a:gd name="connsiteX9" fmla="*/ 1817964 w 11291974"/>
              <a:gd name="connsiteY9" fmla="*/ 276043 h 2405367"/>
              <a:gd name="connsiteX10" fmla="*/ 2134132 w 11291974"/>
              <a:gd name="connsiteY10" fmla="*/ 314226 h 2405367"/>
              <a:gd name="connsiteX11" fmla="*/ 2475141 w 11291974"/>
              <a:gd name="connsiteY11" fmla="*/ 349608 h 2405367"/>
              <a:gd name="connsiteX12" fmla="*/ 2831957 w 11291974"/>
              <a:gd name="connsiteY12" fmla="*/ 383587 h 2405367"/>
              <a:gd name="connsiteX13" fmla="*/ 3209100 w 11291974"/>
              <a:gd name="connsiteY13" fmla="*/ 414415 h 2405367"/>
              <a:gd name="connsiteX14" fmla="*/ 3602051 w 11291974"/>
              <a:gd name="connsiteY14" fmla="*/ 443840 h 2405367"/>
              <a:gd name="connsiteX15" fmla="*/ 4011939 w 11291974"/>
              <a:gd name="connsiteY15" fmla="*/ 471515 h 2405367"/>
              <a:gd name="connsiteX16" fmla="*/ 4221965 w 11291974"/>
              <a:gd name="connsiteY16" fmla="*/ 481323 h 2405367"/>
              <a:gd name="connsiteX17" fmla="*/ 4436507 w 11291974"/>
              <a:gd name="connsiteY17" fmla="*/ 492183 h 2405367"/>
              <a:gd name="connsiteX18" fmla="*/ 4654437 w 11291974"/>
              <a:gd name="connsiteY18" fmla="*/ 502342 h 2405367"/>
              <a:gd name="connsiteX19" fmla="*/ 4873496 w 11291974"/>
              <a:gd name="connsiteY19" fmla="*/ 508998 h 2405367"/>
              <a:gd name="connsiteX20" fmla="*/ 5097071 w 11291974"/>
              <a:gd name="connsiteY20" fmla="*/ 514953 h 2405367"/>
              <a:gd name="connsiteX21" fmla="*/ 5322905 w 11291974"/>
              <a:gd name="connsiteY21" fmla="*/ 521259 h 2405367"/>
              <a:gd name="connsiteX22" fmla="*/ 5553255 w 11291974"/>
              <a:gd name="connsiteY22" fmla="*/ 525462 h 2405367"/>
              <a:gd name="connsiteX23" fmla="*/ 5785864 w 11291974"/>
              <a:gd name="connsiteY23" fmla="*/ 525462 h 2405367"/>
              <a:gd name="connsiteX24" fmla="*/ 6020731 w 11291974"/>
              <a:gd name="connsiteY24" fmla="*/ 527564 h 2405367"/>
              <a:gd name="connsiteX25" fmla="*/ 6257857 w 11291974"/>
              <a:gd name="connsiteY25" fmla="*/ 525462 h 2405367"/>
              <a:gd name="connsiteX26" fmla="*/ 6498370 w 11291974"/>
              <a:gd name="connsiteY26" fmla="*/ 521259 h 2405367"/>
              <a:gd name="connsiteX27" fmla="*/ 6738883 w 11291974"/>
              <a:gd name="connsiteY27" fmla="*/ 517405 h 2405367"/>
              <a:gd name="connsiteX28" fmla="*/ 6982783 w 11291974"/>
              <a:gd name="connsiteY28" fmla="*/ 508998 h 2405367"/>
              <a:gd name="connsiteX29" fmla="*/ 7228942 w 11291974"/>
              <a:gd name="connsiteY29" fmla="*/ 500240 h 2405367"/>
              <a:gd name="connsiteX30" fmla="*/ 7475101 w 11291974"/>
              <a:gd name="connsiteY30" fmla="*/ 490081 h 2405367"/>
              <a:gd name="connsiteX31" fmla="*/ 7723519 w 11291974"/>
              <a:gd name="connsiteY31" fmla="*/ 475719 h 2405367"/>
              <a:gd name="connsiteX32" fmla="*/ 7974193 w 11291974"/>
              <a:gd name="connsiteY32" fmla="*/ 458553 h 2405367"/>
              <a:gd name="connsiteX33" fmla="*/ 8225999 w 11291974"/>
              <a:gd name="connsiteY33" fmla="*/ 442089 h 2405367"/>
              <a:gd name="connsiteX34" fmla="*/ 8477803 w 11291974"/>
              <a:gd name="connsiteY34" fmla="*/ 421070 h 2405367"/>
              <a:gd name="connsiteX35" fmla="*/ 8732995 w 11291974"/>
              <a:gd name="connsiteY35" fmla="*/ 395848 h 2405367"/>
              <a:gd name="connsiteX36" fmla="*/ 8984800 w 11291974"/>
              <a:gd name="connsiteY36" fmla="*/ 370626 h 2405367"/>
              <a:gd name="connsiteX37" fmla="*/ 9241121 w 11291974"/>
              <a:gd name="connsiteY37" fmla="*/ 341550 h 2405367"/>
              <a:gd name="connsiteX38" fmla="*/ 9498572 w 11291974"/>
              <a:gd name="connsiteY38" fmla="*/ 309672 h 2405367"/>
              <a:gd name="connsiteX39" fmla="*/ 9752635 w 11291974"/>
              <a:gd name="connsiteY39" fmla="*/ 276043 h 2405367"/>
              <a:gd name="connsiteX40" fmla="*/ 10010086 w 11291974"/>
              <a:gd name="connsiteY40" fmla="*/ 236808 h 2405367"/>
              <a:gd name="connsiteX41" fmla="*/ 10266407 w 11291974"/>
              <a:gd name="connsiteY41" fmla="*/ 194771 h 2405367"/>
              <a:gd name="connsiteX42" fmla="*/ 10523858 w 11291974"/>
              <a:gd name="connsiteY42" fmla="*/ 153085 h 2405367"/>
              <a:gd name="connsiteX43" fmla="*/ 10780179 w 11291974"/>
              <a:gd name="connsiteY43" fmla="*/ 104392 h 2405367"/>
              <a:gd name="connsiteX44" fmla="*/ 11035371 w 11291974"/>
              <a:gd name="connsiteY44" fmla="*/ 54648 h 2405367"/>
              <a:gd name="connsiteX45" fmla="*/ 11291692 w 11291974"/>
              <a:gd name="connsiteY45" fmla="*/ 2452 h 2405367"/>
              <a:gd name="connsiteX46" fmla="*/ 11291692 w 11291974"/>
              <a:gd name="connsiteY46" fmla="*/ 2236410 h 2405367"/>
              <a:gd name="connsiteX47" fmla="*/ 11291974 w 11291974"/>
              <a:gd name="connsiteY47" fmla="*/ 2236410 h 2405367"/>
              <a:gd name="connsiteX48" fmla="*/ 11291974 w 11291974"/>
              <a:gd name="connsiteY48" fmla="*/ 2405367 h 2405367"/>
              <a:gd name="connsiteX49" fmla="*/ 0 w 11291974"/>
              <a:gd name="connsiteY49" fmla="*/ 2405367 h 2405367"/>
              <a:gd name="connsiteX50" fmla="*/ 0 w 11291974"/>
              <a:gd name="connsiteY50" fmla="*/ 2236410 h 2405367"/>
              <a:gd name="connsiteX51" fmla="*/ 1 w 11291974"/>
              <a:gd name="connsiteY51" fmla="*/ 2236410 h 2405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291974" h="2405367">
                <a:moveTo>
                  <a:pt x="1" y="0"/>
                </a:moveTo>
                <a:lnTo>
                  <a:pt x="66622" y="12261"/>
                </a:lnTo>
                <a:lnTo>
                  <a:pt x="261968" y="48342"/>
                </a:lnTo>
                <a:lnTo>
                  <a:pt x="404244" y="73565"/>
                </a:lnTo>
                <a:lnTo>
                  <a:pt x="573619" y="100188"/>
                </a:lnTo>
                <a:lnTo>
                  <a:pt x="774611" y="132066"/>
                </a:lnTo>
                <a:lnTo>
                  <a:pt x="997058" y="165696"/>
                </a:lnTo>
                <a:lnTo>
                  <a:pt x="1247733" y="201077"/>
                </a:lnTo>
                <a:lnTo>
                  <a:pt x="1520993" y="238560"/>
                </a:lnTo>
                <a:lnTo>
                  <a:pt x="1817964" y="276043"/>
                </a:lnTo>
                <a:lnTo>
                  <a:pt x="2134132" y="314226"/>
                </a:lnTo>
                <a:lnTo>
                  <a:pt x="2475141" y="349608"/>
                </a:lnTo>
                <a:lnTo>
                  <a:pt x="2831957" y="383587"/>
                </a:lnTo>
                <a:lnTo>
                  <a:pt x="3209100" y="414415"/>
                </a:lnTo>
                <a:lnTo>
                  <a:pt x="3602051" y="443840"/>
                </a:lnTo>
                <a:lnTo>
                  <a:pt x="4011939" y="471515"/>
                </a:lnTo>
                <a:lnTo>
                  <a:pt x="4221965" y="481323"/>
                </a:lnTo>
                <a:lnTo>
                  <a:pt x="4436507" y="492183"/>
                </a:lnTo>
                <a:lnTo>
                  <a:pt x="4654437" y="502342"/>
                </a:lnTo>
                <a:lnTo>
                  <a:pt x="4873496" y="508998"/>
                </a:lnTo>
                <a:lnTo>
                  <a:pt x="5097071" y="514953"/>
                </a:lnTo>
                <a:lnTo>
                  <a:pt x="5322905" y="521259"/>
                </a:lnTo>
                <a:lnTo>
                  <a:pt x="5553255" y="525462"/>
                </a:lnTo>
                <a:lnTo>
                  <a:pt x="5785864" y="525462"/>
                </a:lnTo>
                <a:lnTo>
                  <a:pt x="6020731" y="527564"/>
                </a:lnTo>
                <a:lnTo>
                  <a:pt x="6257857" y="525462"/>
                </a:lnTo>
                <a:lnTo>
                  <a:pt x="6498370" y="521259"/>
                </a:lnTo>
                <a:lnTo>
                  <a:pt x="6738883" y="517405"/>
                </a:lnTo>
                <a:lnTo>
                  <a:pt x="6982783" y="508998"/>
                </a:lnTo>
                <a:lnTo>
                  <a:pt x="7228942" y="500240"/>
                </a:lnTo>
                <a:lnTo>
                  <a:pt x="7475101" y="490081"/>
                </a:lnTo>
                <a:lnTo>
                  <a:pt x="7723519" y="475719"/>
                </a:lnTo>
                <a:lnTo>
                  <a:pt x="7974193" y="458553"/>
                </a:lnTo>
                <a:lnTo>
                  <a:pt x="8225999" y="442089"/>
                </a:lnTo>
                <a:lnTo>
                  <a:pt x="8477803" y="421070"/>
                </a:lnTo>
                <a:lnTo>
                  <a:pt x="8732995" y="395848"/>
                </a:lnTo>
                <a:lnTo>
                  <a:pt x="8984800" y="370626"/>
                </a:lnTo>
                <a:lnTo>
                  <a:pt x="9241121" y="341550"/>
                </a:lnTo>
                <a:lnTo>
                  <a:pt x="9498572" y="309672"/>
                </a:lnTo>
                <a:lnTo>
                  <a:pt x="9752635" y="276043"/>
                </a:lnTo>
                <a:lnTo>
                  <a:pt x="10010086" y="236808"/>
                </a:lnTo>
                <a:lnTo>
                  <a:pt x="10266407" y="194771"/>
                </a:lnTo>
                <a:lnTo>
                  <a:pt x="10523858" y="153085"/>
                </a:lnTo>
                <a:lnTo>
                  <a:pt x="10780179" y="104392"/>
                </a:lnTo>
                <a:lnTo>
                  <a:pt x="11035371" y="54648"/>
                </a:lnTo>
                <a:lnTo>
                  <a:pt x="11291692" y="2452"/>
                </a:lnTo>
                <a:lnTo>
                  <a:pt x="11291692" y="2236410"/>
                </a:lnTo>
                <a:lnTo>
                  <a:pt x="11291974" y="2236410"/>
                </a:lnTo>
                <a:lnTo>
                  <a:pt x="11291974" y="2405367"/>
                </a:lnTo>
                <a:lnTo>
                  <a:pt x="0" y="24053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418D3601-C876-47C6-B15A-B1257AAA8D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76970" y="4482550"/>
            <a:ext cx="3280381" cy="269634"/>
          </a:xfrm>
          <a:custGeom>
            <a:avLst/>
            <a:gdLst>
              <a:gd name="connsiteX0" fmla="*/ 3280381 w 3280381"/>
              <a:gd name="connsiteY0" fmla="*/ 0 h 269634"/>
              <a:gd name="connsiteX1" fmla="*/ 3236487 w 3280381"/>
              <a:gd name="connsiteY1" fmla="*/ 253271 h 269634"/>
              <a:gd name="connsiteX2" fmla="*/ 3007118 w 3280381"/>
              <a:gd name="connsiteY2" fmla="*/ 259990 h 269634"/>
              <a:gd name="connsiteX3" fmla="*/ 2747180 w 3280381"/>
              <a:gd name="connsiteY3" fmla="*/ 265426 h 269634"/>
              <a:gd name="connsiteX4" fmla="*/ 2486309 w 3280381"/>
              <a:gd name="connsiteY4" fmla="*/ 269634 h 269634"/>
              <a:gd name="connsiteX5" fmla="*/ 2225520 w 3280381"/>
              <a:gd name="connsiteY5" fmla="*/ 266744 h 269634"/>
              <a:gd name="connsiteX6" fmla="*/ 1965786 w 3280381"/>
              <a:gd name="connsiteY6" fmla="*/ 264394 h 269634"/>
              <a:gd name="connsiteX7" fmla="*/ 1705416 w 3280381"/>
              <a:gd name="connsiteY7" fmla="*/ 259089 h 269634"/>
              <a:gd name="connsiteX8" fmla="*/ 1449343 w 3280381"/>
              <a:gd name="connsiteY8" fmla="*/ 248840 h 269634"/>
              <a:gd name="connsiteX9" fmla="*/ 1190229 w 3280381"/>
              <a:gd name="connsiteY9" fmla="*/ 236286 h 269634"/>
              <a:gd name="connsiteX10" fmla="*/ 932708 w 3280381"/>
              <a:gd name="connsiteY10" fmla="*/ 221165 h 269634"/>
              <a:gd name="connsiteX11" fmla="*/ 680295 w 3280381"/>
              <a:gd name="connsiteY11" fmla="*/ 203018 h 269634"/>
              <a:gd name="connsiteX12" fmla="*/ 424544 w 3280381"/>
              <a:gd name="connsiteY12" fmla="*/ 184292 h 269634"/>
              <a:gd name="connsiteX13" fmla="*/ 172849 w 3280381"/>
              <a:gd name="connsiteY13" fmla="*/ 162003 h 269634"/>
              <a:gd name="connsiteX14" fmla="*/ 1165 w 3280381"/>
              <a:gd name="connsiteY14" fmla="*/ 143682 h 269634"/>
              <a:gd name="connsiteX15" fmla="*/ 0 w 3280381"/>
              <a:gd name="connsiteY15" fmla="*/ 140892 h 269634"/>
              <a:gd name="connsiteX16" fmla="*/ 175859 w 3280381"/>
              <a:gd name="connsiteY16" fmla="*/ 149808 h 269634"/>
              <a:gd name="connsiteX17" fmla="*/ 265932 w 3280381"/>
              <a:gd name="connsiteY17" fmla="*/ 153142 h 269634"/>
              <a:gd name="connsiteX18" fmla="*/ 357986 w 3280381"/>
              <a:gd name="connsiteY18" fmla="*/ 156642 h 269634"/>
              <a:gd name="connsiteX19" fmla="*/ 451359 w 3280381"/>
              <a:gd name="connsiteY19" fmla="*/ 159976 h 269634"/>
              <a:gd name="connsiteX20" fmla="*/ 545392 w 3280381"/>
              <a:gd name="connsiteY20" fmla="*/ 162059 h 269634"/>
              <a:gd name="connsiteX21" fmla="*/ 641075 w 3280381"/>
              <a:gd name="connsiteY21" fmla="*/ 164059 h 269634"/>
              <a:gd name="connsiteX22" fmla="*/ 738407 w 3280381"/>
              <a:gd name="connsiteY22" fmla="*/ 166142 h 269634"/>
              <a:gd name="connsiteX23" fmla="*/ 837059 w 3280381"/>
              <a:gd name="connsiteY23" fmla="*/ 167559 h 269634"/>
              <a:gd name="connsiteX24" fmla="*/ 936702 w 3280381"/>
              <a:gd name="connsiteY24" fmla="*/ 167559 h 269634"/>
              <a:gd name="connsiteX25" fmla="*/ 1037664 w 3280381"/>
              <a:gd name="connsiteY25" fmla="*/ 168142 h 269634"/>
              <a:gd name="connsiteX26" fmla="*/ 1139615 w 3280381"/>
              <a:gd name="connsiteY26" fmla="*/ 167559 h 269634"/>
              <a:gd name="connsiteX27" fmla="*/ 1242557 w 3280381"/>
              <a:gd name="connsiteY27" fmla="*/ 166142 h 269634"/>
              <a:gd name="connsiteX28" fmla="*/ 1345830 w 3280381"/>
              <a:gd name="connsiteY28" fmla="*/ 164809 h 269634"/>
              <a:gd name="connsiteX29" fmla="*/ 1450419 w 3280381"/>
              <a:gd name="connsiteY29" fmla="*/ 162059 h 269634"/>
              <a:gd name="connsiteX30" fmla="*/ 1556330 w 3280381"/>
              <a:gd name="connsiteY30" fmla="*/ 159392 h 269634"/>
              <a:gd name="connsiteX31" fmla="*/ 1661581 w 3280381"/>
              <a:gd name="connsiteY31" fmla="*/ 155892 h 269634"/>
              <a:gd name="connsiteX32" fmla="*/ 1768152 w 3280381"/>
              <a:gd name="connsiteY32" fmla="*/ 151225 h 269634"/>
              <a:gd name="connsiteX33" fmla="*/ 1876043 w 3280381"/>
              <a:gd name="connsiteY33" fmla="*/ 145725 h 269634"/>
              <a:gd name="connsiteX34" fmla="*/ 1983934 w 3280381"/>
              <a:gd name="connsiteY34" fmla="*/ 140308 h 269634"/>
              <a:gd name="connsiteX35" fmla="*/ 2091823 w 3280381"/>
              <a:gd name="connsiteY35" fmla="*/ 133392 h 269634"/>
              <a:gd name="connsiteX36" fmla="*/ 2201694 w 3280381"/>
              <a:gd name="connsiteY36" fmla="*/ 125225 h 269634"/>
              <a:gd name="connsiteX37" fmla="*/ 2309585 w 3280381"/>
              <a:gd name="connsiteY37" fmla="*/ 117058 h 269634"/>
              <a:gd name="connsiteX38" fmla="*/ 2419455 w 3280381"/>
              <a:gd name="connsiteY38" fmla="*/ 107475 h 269634"/>
              <a:gd name="connsiteX39" fmla="*/ 2530315 w 3280381"/>
              <a:gd name="connsiteY39" fmla="*/ 97224 h 269634"/>
              <a:gd name="connsiteX40" fmla="*/ 2639195 w 3280381"/>
              <a:gd name="connsiteY40" fmla="*/ 86308 h 269634"/>
              <a:gd name="connsiteX41" fmla="*/ 2749396 w 3280381"/>
              <a:gd name="connsiteY41" fmla="*/ 73474 h 269634"/>
              <a:gd name="connsiteX42" fmla="*/ 2859596 w 3280381"/>
              <a:gd name="connsiteY42" fmla="*/ 59807 h 269634"/>
              <a:gd name="connsiteX43" fmla="*/ 2969796 w 3280381"/>
              <a:gd name="connsiteY43" fmla="*/ 46223 h 269634"/>
              <a:gd name="connsiteX44" fmla="*/ 3079667 w 3280381"/>
              <a:gd name="connsiteY44" fmla="*/ 30390 h 269634"/>
              <a:gd name="connsiteX45" fmla="*/ 3189537 w 3280381"/>
              <a:gd name="connsiteY45" fmla="*/ 14057 h 26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80381" h="269634">
                <a:moveTo>
                  <a:pt x="3280381" y="0"/>
                </a:moveTo>
                <a:lnTo>
                  <a:pt x="3236487" y="253271"/>
                </a:lnTo>
                <a:lnTo>
                  <a:pt x="3007118" y="259990"/>
                </a:lnTo>
                <a:lnTo>
                  <a:pt x="2747180" y="265426"/>
                </a:lnTo>
                <a:lnTo>
                  <a:pt x="2486309" y="269634"/>
                </a:lnTo>
                <a:lnTo>
                  <a:pt x="2225520" y="266744"/>
                </a:lnTo>
                <a:lnTo>
                  <a:pt x="1965786" y="264394"/>
                </a:lnTo>
                <a:lnTo>
                  <a:pt x="1705416" y="259089"/>
                </a:lnTo>
                <a:lnTo>
                  <a:pt x="1449343" y="248840"/>
                </a:lnTo>
                <a:lnTo>
                  <a:pt x="1190229" y="236286"/>
                </a:lnTo>
                <a:lnTo>
                  <a:pt x="932708" y="221165"/>
                </a:lnTo>
                <a:lnTo>
                  <a:pt x="680295" y="203018"/>
                </a:lnTo>
                <a:lnTo>
                  <a:pt x="424544" y="184292"/>
                </a:lnTo>
                <a:lnTo>
                  <a:pt x="172849" y="162003"/>
                </a:lnTo>
                <a:lnTo>
                  <a:pt x="1165" y="143682"/>
                </a:lnTo>
                <a:lnTo>
                  <a:pt x="0" y="140892"/>
                </a:lnTo>
                <a:lnTo>
                  <a:pt x="175859" y="149808"/>
                </a:lnTo>
                <a:lnTo>
                  <a:pt x="265932" y="153142"/>
                </a:lnTo>
                <a:lnTo>
                  <a:pt x="357986" y="156642"/>
                </a:lnTo>
                <a:lnTo>
                  <a:pt x="451359" y="159976"/>
                </a:lnTo>
                <a:lnTo>
                  <a:pt x="545392" y="162059"/>
                </a:lnTo>
                <a:lnTo>
                  <a:pt x="641075" y="164059"/>
                </a:lnTo>
                <a:lnTo>
                  <a:pt x="738407" y="166142"/>
                </a:lnTo>
                <a:lnTo>
                  <a:pt x="837059" y="167559"/>
                </a:lnTo>
                <a:lnTo>
                  <a:pt x="936702" y="167559"/>
                </a:lnTo>
                <a:lnTo>
                  <a:pt x="1037664" y="168142"/>
                </a:lnTo>
                <a:lnTo>
                  <a:pt x="1139615" y="167559"/>
                </a:lnTo>
                <a:lnTo>
                  <a:pt x="1242557" y="166142"/>
                </a:lnTo>
                <a:lnTo>
                  <a:pt x="1345830" y="164809"/>
                </a:lnTo>
                <a:lnTo>
                  <a:pt x="1450419" y="162059"/>
                </a:lnTo>
                <a:lnTo>
                  <a:pt x="1556330" y="159392"/>
                </a:lnTo>
                <a:lnTo>
                  <a:pt x="1661581" y="155892"/>
                </a:lnTo>
                <a:lnTo>
                  <a:pt x="1768152" y="151225"/>
                </a:lnTo>
                <a:lnTo>
                  <a:pt x="1876043" y="145725"/>
                </a:lnTo>
                <a:lnTo>
                  <a:pt x="1983934" y="140308"/>
                </a:lnTo>
                <a:lnTo>
                  <a:pt x="2091823" y="133392"/>
                </a:lnTo>
                <a:lnTo>
                  <a:pt x="2201694" y="125225"/>
                </a:lnTo>
                <a:lnTo>
                  <a:pt x="2309585" y="117058"/>
                </a:lnTo>
                <a:lnTo>
                  <a:pt x="2419455" y="107475"/>
                </a:lnTo>
                <a:lnTo>
                  <a:pt x="2530315" y="97224"/>
                </a:lnTo>
                <a:lnTo>
                  <a:pt x="2639195" y="86308"/>
                </a:lnTo>
                <a:lnTo>
                  <a:pt x="2749396" y="73474"/>
                </a:lnTo>
                <a:lnTo>
                  <a:pt x="2859596" y="59807"/>
                </a:lnTo>
                <a:lnTo>
                  <a:pt x="2969796" y="46223"/>
                </a:lnTo>
                <a:lnTo>
                  <a:pt x="3079667" y="30390"/>
                </a:lnTo>
                <a:lnTo>
                  <a:pt x="3189537" y="14057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9E382A3D-2F90-475C-8DF2-F666FEA342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F22C0-C0F5-094C-9764-FA385C176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100" dirty="0">
                <a:solidFill>
                  <a:srgbClr val="EBEBEB"/>
                </a:solidFill>
              </a:rPr>
              <a:t>Nutrient intake profiles and patterns with respect to gender and income(NHANES)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058C4-31A2-6944-916C-5F05C28E3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40851"/>
            <a:ext cx="8825658" cy="828932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tx2"/>
                </a:solidFill>
              </a:rPr>
              <a:t>Aashish </a:t>
            </a:r>
            <a:r>
              <a:rPr lang="en-US" sz="2400" b="1" dirty="0" err="1">
                <a:solidFill>
                  <a:schemeClr val="tx2"/>
                </a:solidFill>
              </a:rPr>
              <a:t>Mathsyaraja</a:t>
            </a:r>
            <a:endParaRPr lang="en-US" sz="2400" b="1" dirty="0">
              <a:solidFill>
                <a:schemeClr val="tx2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tx2"/>
                </a:solidFill>
              </a:rPr>
              <a:t>Abhay Hemanth</a:t>
            </a:r>
          </a:p>
        </p:txBody>
      </p:sp>
    </p:spTree>
    <p:extLst>
      <p:ext uri="{BB962C8B-B14F-4D97-AF65-F5344CB8AC3E}">
        <p14:creationId xmlns:p14="http://schemas.microsoft.com/office/powerpoint/2010/main" val="1276513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6006E-72B0-D34C-A2B1-2A862E6E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1" y="165100"/>
            <a:ext cx="11149013" cy="1325563"/>
          </a:xfrm>
        </p:spPr>
        <p:txBody>
          <a:bodyPr>
            <a:normAutofit/>
          </a:bodyPr>
          <a:lstStyle/>
          <a:p>
            <a:r>
              <a:rPr lang="en-US" dirty="0"/>
              <a:t>Nutrient intake profile- Deficient Macronutrients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EB3B26-57F5-4642-B27C-5F9CE1456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592" y="1782604"/>
            <a:ext cx="3774819" cy="2464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1D4737-44F6-A24A-9512-0D847C30E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809" y="1690688"/>
            <a:ext cx="3908451" cy="2721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F98AB1-5994-9245-9531-CEF900EDB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953" y="4157383"/>
            <a:ext cx="3555458" cy="2512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04E4A-9D78-5A4D-8D49-C64BDB1D2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5070" y="4157383"/>
            <a:ext cx="3806190" cy="262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16F6-B1AD-457F-B1FB-594CCE05D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BF8D1-CC35-4D17-A565-B8760E42C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752271"/>
          </a:xfrm>
        </p:spPr>
        <p:txBody>
          <a:bodyPr>
            <a:normAutofit/>
          </a:bodyPr>
          <a:lstStyle/>
          <a:p>
            <a:r>
              <a:rPr lang="en-US" dirty="0"/>
              <a:t>About 33.5% of people in US are over-weight or Obese.</a:t>
            </a:r>
          </a:p>
          <a:p>
            <a:r>
              <a:rPr lang="en-US" dirty="0"/>
              <a:t>About 10% of  overall people in US are diabetic type-2, and it increases to 25.2% above the age of 60. </a:t>
            </a:r>
          </a:p>
          <a:p>
            <a:r>
              <a:rPr lang="en-US" dirty="0"/>
              <a:t>Anything above 110 grams for sugar and 100 grams for fat a day is considered dangerous or excessive.</a:t>
            </a:r>
          </a:p>
          <a:p>
            <a:r>
              <a:rPr lang="en-US" dirty="0"/>
              <a:t>Anything below 56 grams for protein and 20 grams for fiber is considered a deficit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8B1E32-4752-431E-B527-BA522964C5DA}"/>
              </a:ext>
            </a:extLst>
          </p:cNvPr>
          <p:cNvSpPr txBox="1"/>
          <p:nvPr/>
        </p:nvSpPr>
        <p:spPr>
          <a:xfrm>
            <a:off x="5907314" y="5384799"/>
            <a:ext cx="994431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Sources: </a:t>
            </a:r>
          </a:p>
          <a:p>
            <a:r>
              <a:rPr lang="en-US" sz="1600" b="1" dirty="0">
                <a:hlinkClick r:id="rId2"/>
              </a:rPr>
              <a:t>https://health.gov/dietaryguidelines/2015/resources</a:t>
            </a:r>
            <a:endParaRPr lang="en-US" sz="1600" b="1" dirty="0"/>
          </a:p>
          <a:p>
            <a:r>
              <a:rPr lang="en-US" sz="1600" b="1" dirty="0">
                <a:hlinkClick r:id="rId3"/>
              </a:rPr>
              <a:t>http://www.diabetes.org/diabetes-basics/statistics/</a:t>
            </a:r>
            <a:endParaRPr lang="en-US" sz="1600" b="1" dirty="0"/>
          </a:p>
          <a:p>
            <a:r>
              <a:rPr lang="en-US" sz="1600" b="1" dirty="0">
                <a:hlinkClick r:id="rId4"/>
              </a:rPr>
              <a:t> https://www.cdc.gov/obesity/data/adult.html</a:t>
            </a:r>
            <a:endParaRPr lang="en-US" sz="1600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26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DB28-5B27-244D-A1E0-F4181DC1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with K-means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7E6E68-5C17-B54C-9264-FE19A647E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6245" y="1856719"/>
            <a:ext cx="5156486" cy="32327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84A7A8-6A7F-8F48-85E1-6D8A7A6ED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82" y="1856719"/>
            <a:ext cx="5327463" cy="3393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266CDD-6F40-1740-96EF-A254E6CB5AA9}"/>
              </a:ext>
            </a:extLst>
          </p:cNvPr>
          <p:cNvSpPr txBox="1"/>
          <p:nvPr/>
        </p:nvSpPr>
        <p:spPr>
          <a:xfrm>
            <a:off x="992696" y="5473253"/>
            <a:ext cx="3587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K-means cluster for population</a:t>
            </a:r>
          </a:p>
          <a:p>
            <a:r>
              <a:rPr lang="en-US" dirty="0"/>
              <a:t> above poverty 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CC584-1E6B-1745-8364-F88BD9A76DB0}"/>
              </a:ext>
            </a:extLst>
          </p:cNvPr>
          <p:cNvSpPr txBox="1"/>
          <p:nvPr/>
        </p:nvSpPr>
        <p:spPr>
          <a:xfrm>
            <a:off x="6381473" y="5089483"/>
            <a:ext cx="3651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K-means cluster for population </a:t>
            </a:r>
          </a:p>
          <a:p>
            <a:r>
              <a:rPr lang="en-US" dirty="0"/>
              <a:t>below poverty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44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C20A2-9475-0042-BFDB-6AED784D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with K-means: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92706D-F9E5-F744-95A6-BB2ECCD05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030" y="2274570"/>
            <a:ext cx="4991975" cy="33358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A6F63A-F6D2-724C-B253-FBC0D3744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924" y="2396886"/>
            <a:ext cx="4916764" cy="32134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A852C6-DDC4-2045-A84E-36D685F2F335}"/>
              </a:ext>
            </a:extLst>
          </p:cNvPr>
          <p:cNvSpPr txBox="1"/>
          <p:nvPr/>
        </p:nvSpPr>
        <p:spPr>
          <a:xfrm>
            <a:off x="1441807" y="5732699"/>
            <a:ext cx="220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K-means cluster-Male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2DEA93-8B20-2046-B8FE-F8280794C439}"/>
              </a:ext>
            </a:extLst>
          </p:cNvPr>
          <p:cNvSpPr txBox="1"/>
          <p:nvPr/>
        </p:nvSpPr>
        <p:spPr>
          <a:xfrm>
            <a:off x="6823710" y="5732699"/>
            <a:ext cx="244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K-means cluster-Female</a:t>
            </a:r>
          </a:p>
        </p:txBody>
      </p:sp>
    </p:spTree>
    <p:extLst>
      <p:ext uri="{BB962C8B-B14F-4D97-AF65-F5344CB8AC3E}">
        <p14:creationId xmlns:p14="http://schemas.microsoft.com/office/powerpoint/2010/main" val="177670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A5E6-5F1B-9F4B-B395-37DEF3F5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1D7A4-AC18-C04C-ABDA-49F7FA2AF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Nutrient intake patterns are plotted with respect to gender and Income, Observable difference in pattern is observed.</a:t>
            </a:r>
          </a:p>
          <a:p>
            <a:r>
              <a:rPr lang="en-US" dirty="0"/>
              <a:t>About 40% of people are eating excessive amount of sugar on daily basis, About 25% of people are eating excessive amount of fat.</a:t>
            </a:r>
          </a:p>
          <a:p>
            <a:r>
              <a:rPr lang="en-US" dirty="0"/>
              <a:t>Majority of people in every category are eating deficient amount of Protein and Fiber. Deficiency is observed more in case of people below poverty than people above poverty line. </a:t>
            </a:r>
          </a:p>
          <a:p>
            <a:r>
              <a:rPr lang="en-US" dirty="0"/>
              <a:t>Majority of people aren’t aware of their nutrient intake. This may be a crucial factor causing health issues like Diabetes in long run.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19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DECA11-8F23-4BFB-819D-1C5A97840DE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DBF623-F256-43E8-93AC-B5467A91FD2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10" name="Freeform 5">
              <a:extLst>
                <a:ext uri="{FF2B5EF4-FFF2-40B4-BE49-F238E27FC236}">
                  <a16:creationId xmlns:a16="http://schemas.microsoft.com/office/drawing/2014/main" id="{B6AB7373-B022-4BA1-B8E7-D2C342475F5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FF7C8-A0F2-492C-AD80-E74CED0D1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838669">
            <a:off x="2884218" y="1683278"/>
            <a:ext cx="2934265" cy="437897"/>
          </a:xfrm>
          <a:custGeom>
            <a:avLst/>
            <a:gdLst>
              <a:gd name="connsiteX0" fmla="*/ 2934265 w 2934265"/>
              <a:gd name="connsiteY0" fmla="*/ 0 h 437897"/>
              <a:gd name="connsiteX1" fmla="*/ 2888069 w 2934265"/>
              <a:gd name="connsiteY1" fmla="*/ 437897 h 437897"/>
              <a:gd name="connsiteX2" fmla="*/ 2791337 w 2934265"/>
              <a:gd name="connsiteY2" fmla="*/ 437084 h 437897"/>
              <a:gd name="connsiteX3" fmla="*/ 25070 w 2934265"/>
              <a:gd name="connsiteY3" fmla="*/ 208388 h 437897"/>
              <a:gd name="connsiteX4" fmla="*/ 0 w 2934265"/>
              <a:gd name="connsiteY4" fmla="*/ 141220 h 437897"/>
              <a:gd name="connsiteX5" fmla="*/ 157202 w 2934265"/>
              <a:gd name="connsiteY5" fmla="*/ 150137 h 437897"/>
              <a:gd name="connsiteX6" fmla="*/ 237720 w 2934265"/>
              <a:gd name="connsiteY6" fmla="*/ 153470 h 437897"/>
              <a:gd name="connsiteX7" fmla="*/ 320008 w 2934265"/>
              <a:gd name="connsiteY7" fmla="*/ 156970 h 437897"/>
              <a:gd name="connsiteX8" fmla="*/ 403475 w 2934265"/>
              <a:gd name="connsiteY8" fmla="*/ 160304 h 437897"/>
              <a:gd name="connsiteX9" fmla="*/ 487532 w 2934265"/>
              <a:gd name="connsiteY9" fmla="*/ 162387 h 437897"/>
              <a:gd name="connsiteX10" fmla="*/ 573065 w 2934265"/>
              <a:gd name="connsiteY10" fmla="*/ 164387 h 437897"/>
              <a:gd name="connsiteX11" fmla="*/ 660071 w 2934265"/>
              <a:gd name="connsiteY11" fmla="*/ 166470 h 437897"/>
              <a:gd name="connsiteX12" fmla="*/ 748258 w 2934265"/>
              <a:gd name="connsiteY12" fmla="*/ 167887 h 437897"/>
              <a:gd name="connsiteX13" fmla="*/ 837329 w 2934265"/>
              <a:gd name="connsiteY13" fmla="*/ 167887 h 437897"/>
              <a:gd name="connsiteX14" fmla="*/ 927580 w 2934265"/>
              <a:gd name="connsiteY14" fmla="*/ 168470 h 437897"/>
              <a:gd name="connsiteX15" fmla="*/ 1018716 w 2934265"/>
              <a:gd name="connsiteY15" fmla="*/ 167887 h 437897"/>
              <a:gd name="connsiteX16" fmla="*/ 1110736 w 2934265"/>
              <a:gd name="connsiteY16" fmla="*/ 166470 h 437897"/>
              <a:gd name="connsiteX17" fmla="*/ 1203052 w 2934265"/>
              <a:gd name="connsiteY17" fmla="*/ 165137 h 437897"/>
              <a:gd name="connsiteX18" fmla="*/ 1296547 w 2934265"/>
              <a:gd name="connsiteY18" fmla="*/ 162387 h 437897"/>
              <a:gd name="connsiteX19" fmla="*/ 1391222 w 2934265"/>
              <a:gd name="connsiteY19" fmla="*/ 159720 h 437897"/>
              <a:gd name="connsiteX20" fmla="*/ 1485308 w 2934265"/>
              <a:gd name="connsiteY20" fmla="*/ 156220 h 437897"/>
              <a:gd name="connsiteX21" fmla="*/ 1580573 w 2934265"/>
              <a:gd name="connsiteY21" fmla="*/ 151553 h 437897"/>
              <a:gd name="connsiteX22" fmla="*/ 1677017 w 2934265"/>
              <a:gd name="connsiteY22" fmla="*/ 146053 h 437897"/>
              <a:gd name="connsiteX23" fmla="*/ 1773462 w 2934265"/>
              <a:gd name="connsiteY23" fmla="*/ 140636 h 437897"/>
              <a:gd name="connsiteX24" fmla="*/ 1869907 w 2934265"/>
              <a:gd name="connsiteY24" fmla="*/ 133720 h 437897"/>
              <a:gd name="connsiteX25" fmla="*/ 1968121 w 2934265"/>
              <a:gd name="connsiteY25" fmla="*/ 125553 h 437897"/>
              <a:gd name="connsiteX26" fmla="*/ 2064566 w 2934265"/>
              <a:gd name="connsiteY26" fmla="*/ 117386 h 437897"/>
              <a:gd name="connsiteX27" fmla="*/ 2162780 w 2934265"/>
              <a:gd name="connsiteY27" fmla="*/ 107802 h 437897"/>
              <a:gd name="connsiteX28" fmla="*/ 2261880 w 2934265"/>
              <a:gd name="connsiteY28" fmla="*/ 97552 h 437897"/>
              <a:gd name="connsiteX29" fmla="*/ 2359209 w 2934265"/>
              <a:gd name="connsiteY29" fmla="*/ 86635 h 437897"/>
              <a:gd name="connsiteX30" fmla="*/ 2457718 w 2934265"/>
              <a:gd name="connsiteY30" fmla="*/ 73802 h 437897"/>
              <a:gd name="connsiteX31" fmla="*/ 2556228 w 2934265"/>
              <a:gd name="connsiteY31" fmla="*/ 60135 h 437897"/>
              <a:gd name="connsiteX32" fmla="*/ 2654737 w 2934265"/>
              <a:gd name="connsiteY32" fmla="*/ 46552 h 437897"/>
              <a:gd name="connsiteX33" fmla="*/ 2752951 w 2934265"/>
              <a:gd name="connsiteY33" fmla="*/ 30718 h 437897"/>
              <a:gd name="connsiteX34" fmla="*/ 2851166 w 2934265"/>
              <a:gd name="connsiteY34" fmla="*/ 14384 h 43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34265" h="437897">
                <a:moveTo>
                  <a:pt x="2934265" y="0"/>
                </a:moveTo>
                <a:lnTo>
                  <a:pt x="2888069" y="437897"/>
                </a:lnTo>
                <a:lnTo>
                  <a:pt x="2791337" y="437084"/>
                </a:lnTo>
                <a:cubicBezTo>
                  <a:pt x="2010492" y="424446"/>
                  <a:pt x="481578" y="316124"/>
                  <a:pt x="25070" y="208388"/>
                </a:cubicBezTo>
                <a:cubicBezTo>
                  <a:pt x="16811" y="185970"/>
                  <a:pt x="8258" y="163637"/>
                  <a:pt x="0" y="141220"/>
                </a:cubicBezTo>
                <a:lnTo>
                  <a:pt x="157202" y="150137"/>
                </a:lnTo>
                <a:lnTo>
                  <a:pt x="237720" y="153470"/>
                </a:lnTo>
                <a:lnTo>
                  <a:pt x="320008" y="156970"/>
                </a:lnTo>
                <a:lnTo>
                  <a:pt x="403475" y="160304"/>
                </a:lnTo>
                <a:lnTo>
                  <a:pt x="487532" y="162387"/>
                </a:lnTo>
                <a:lnTo>
                  <a:pt x="573065" y="164387"/>
                </a:lnTo>
                <a:lnTo>
                  <a:pt x="660071" y="166470"/>
                </a:lnTo>
                <a:lnTo>
                  <a:pt x="748258" y="167887"/>
                </a:lnTo>
                <a:lnTo>
                  <a:pt x="837329" y="167887"/>
                </a:lnTo>
                <a:lnTo>
                  <a:pt x="927580" y="168470"/>
                </a:lnTo>
                <a:lnTo>
                  <a:pt x="1018716" y="167887"/>
                </a:lnTo>
                <a:lnTo>
                  <a:pt x="1110736" y="166470"/>
                </a:lnTo>
                <a:lnTo>
                  <a:pt x="1203052" y="165137"/>
                </a:lnTo>
                <a:lnTo>
                  <a:pt x="1296547" y="162387"/>
                </a:lnTo>
                <a:lnTo>
                  <a:pt x="1391222" y="159720"/>
                </a:lnTo>
                <a:lnTo>
                  <a:pt x="1485308" y="156220"/>
                </a:lnTo>
                <a:lnTo>
                  <a:pt x="1580573" y="151553"/>
                </a:lnTo>
                <a:lnTo>
                  <a:pt x="1677017" y="146053"/>
                </a:lnTo>
                <a:lnTo>
                  <a:pt x="1773462" y="140636"/>
                </a:lnTo>
                <a:lnTo>
                  <a:pt x="1869907" y="133720"/>
                </a:lnTo>
                <a:lnTo>
                  <a:pt x="1968121" y="125553"/>
                </a:lnTo>
                <a:lnTo>
                  <a:pt x="2064566" y="117386"/>
                </a:lnTo>
                <a:lnTo>
                  <a:pt x="2162780" y="107802"/>
                </a:lnTo>
                <a:lnTo>
                  <a:pt x="2261880" y="97552"/>
                </a:lnTo>
                <a:lnTo>
                  <a:pt x="2359209" y="86635"/>
                </a:lnTo>
                <a:lnTo>
                  <a:pt x="2457718" y="73802"/>
                </a:lnTo>
                <a:lnTo>
                  <a:pt x="2556228" y="60135"/>
                </a:lnTo>
                <a:lnTo>
                  <a:pt x="2654737" y="46552"/>
                </a:lnTo>
                <a:lnTo>
                  <a:pt x="2752951" y="30718"/>
                </a:lnTo>
                <a:lnTo>
                  <a:pt x="2851166" y="1438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8FA804E-1D25-47B6-B418-617D700B0F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973494" y="-361419"/>
            <a:ext cx="5982968" cy="7580834"/>
          </a:xfrm>
          <a:custGeom>
            <a:avLst/>
            <a:gdLst>
              <a:gd name="connsiteX0" fmla="*/ 5982968 w 5982968"/>
              <a:gd name="connsiteY0" fmla="*/ 1177 h 7521140"/>
              <a:gd name="connsiteX1" fmla="*/ 5982968 w 5982968"/>
              <a:gd name="connsiteY1" fmla="*/ 1344715 h 7521140"/>
              <a:gd name="connsiteX2" fmla="*/ 5982967 w 5982968"/>
              <a:gd name="connsiteY2" fmla="*/ 1344715 h 7521140"/>
              <a:gd name="connsiteX3" fmla="*/ 5982967 w 5982968"/>
              <a:gd name="connsiteY3" fmla="*/ 6152387 h 7521140"/>
              <a:gd name="connsiteX4" fmla="*/ 5982968 w 5982968"/>
              <a:gd name="connsiteY4" fmla="*/ 6152387 h 7521140"/>
              <a:gd name="connsiteX5" fmla="*/ 5982968 w 5982968"/>
              <a:gd name="connsiteY5" fmla="*/ 7521140 h 7521140"/>
              <a:gd name="connsiteX6" fmla="*/ 0 w 5982968"/>
              <a:gd name="connsiteY6" fmla="*/ 7521140 h 7521140"/>
              <a:gd name="connsiteX7" fmla="*/ 0 w 5982968"/>
              <a:gd name="connsiteY7" fmla="*/ 6152387 h 7521140"/>
              <a:gd name="connsiteX8" fmla="*/ 2 w 5982968"/>
              <a:gd name="connsiteY8" fmla="*/ 6152387 h 7521140"/>
              <a:gd name="connsiteX9" fmla="*/ 2 w 5982968"/>
              <a:gd name="connsiteY9" fmla="*/ 905354 h 7521140"/>
              <a:gd name="connsiteX10" fmla="*/ 3 w 5982968"/>
              <a:gd name="connsiteY10" fmla="*/ 905354 h 7521140"/>
              <a:gd name="connsiteX11" fmla="*/ 3 w 5982968"/>
              <a:gd name="connsiteY11" fmla="*/ 0 h 7521140"/>
              <a:gd name="connsiteX12" fmla="*/ 35302 w 5982968"/>
              <a:gd name="connsiteY12" fmla="*/ 5883 h 7521140"/>
              <a:gd name="connsiteX13" fmla="*/ 138808 w 5982968"/>
              <a:gd name="connsiteY13" fmla="*/ 23197 h 7521140"/>
              <a:gd name="connsiteX14" fmla="*/ 214194 w 5982968"/>
              <a:gd name="connsiteY14" fmla="*/ 35299 h 7521140"/>
              <a:gd name="connsiteX15" fmla="*/ 303938 w 5982968"/>
              <a:gd name="connsiteY15" fmla="*/ 48074 h 7521140"/>
              <a:gd name="connsiteX16" fmla="*/ 410435 w 5982968"/>
              <a:gd name="connsiteY16" fmla="*/ 63370 h 7521140"/>
              <a:gd name="connsiteX17" fmla="*/ 528299 w 5982968"/>
              <a:gd name="connsiteY17" fmla="*/ 79507 h 7521140"/>
              <a:gd name="connsiteX18" fmla="*/ 661121 w 5982968"/>
              <a:gd name="connsiteY18" fmla="*/ 96484 h 7521140"/>
              <a:gd name="connsiteX19" fmla="*/ 805909 w 5982968"/>
              <a:gd name="connsiteY19" fmla="*/ 114469 h 7521140"/>
              <a:gd name="connsiteX20" fmla="*/ 963260 w 5982968"/>
              <a:gd name="connsiteY20" fmla="*/ 132455 h 7521140"/>
              <a:gd name="connsiteX21" fmla="*/ 1130783 w 5982968"/>
              <a:gd name="connsiteY21" fmla="*/ 150776 h 7521140"/>
              <a:gd name="connsiteX22" fmla="*/ 1311469 w 5982968"/>
              <a:gd name="connsiteY22" fmla="*/ 167753 h 7521140"/>
              <a:gd name="connsiteX23" fmla="*/ 1500531 w 5982968"/>
              <a:gd name="connsiteY23" fmla="*/ 184058 h 7521140"/>
              <a:gd name="connsiteX24" fmla="*/ 1700362 w 5982968"/>
              <a:gd name="connsiteY24" fmla="*/ 198850 h 7521140"/>
              <a:gd name="connsiteX25" fmla="*/ 1908569 w 5982968"/>
              <a:gd name="connsiteY25" fmla="*/ 212969 h 7521140"/>
              <a:gd name="connsiteX26" fmla="*/ 2125751 w 5982968"/>
              <a:gd name="connsiteY26" fmla="*/ 226249 h 7521140"/>
              <a:gd name="connsiteX27" fmla="*/ 2237034 w 5982968"/>
              <a:gd name="connsiteY27" fmla="*/ 230955 h 7521140"/>
              <a:gd name="connsiteX28" fmla="*/ 2350710 w 5982968"/>
              <a:gd name="connsiteY28" fmla="*/ 236166 h 7521140"/>
              <a:gd name="connsiteX29" fmla="*/ 2466181 w 5982968"/>
              <a:gd name="connsiteY29" fmla="*/ 241040 h 7521140"/>
              <a:gd name="connsiteX30" fmla="*/ 2582251 w 5982968"/>
              <a:gd name="connsiteY30" fmla="*/ 244234 h 7521140"/>
              <a:gd name="connsiteX31" fmla="*/ 2700713 w 5982968"/>
              <a:gd name="connsiteY31" fmla="*/ 247092 h 7521140"/>
              <a:gd name="connsiteX32" fmla="*/ 2820373 w 5982968"/>
              <a:gd name="connsiteY32" fmla="*/ 250117 h 7521140"/>
              <a:gd name="connsiteX33" fmla="*/ 2942425 w 5982968"/>
              <a:gd name="connsiteY33" fmla="*/ 252134 h 7521140"/>
              <a:gd name="connsiteX34" fmla="*/ 3065674 w 5982968"/>
              <a:gd name="connsiteY34" fmla="*/ 252134 h 7521140"/>
              <a:gd name="connsiteX35" fmla="*/ 3190119 w 5982968"/>
              <a:gd name="connsiteY35" fmla="*/ 253143 h 7521140"/>
              <a:gd name="connsiteX36" fmla="*/ 3315762 w 5982968"/>
              <a:gd name="connsiteY36" fmla="*/ 252134 h 7521140"/>
              <a:gd name="connsiteX37" fmla="*/ 3443199 w 5982968"/>
              <a:gd name="connsiteY37" fmla="*/ 250117 h 7521140"/>
              <a:gd name="connsiteX38" fmla="*/ 3570636 w 5982968"/>
              <a:gd name="connsiteY38" fmla="*/ 248268 h 7521140"/>
              <a:gd name="connsiteX39" fmla="*/ 3699868 w 5982968"/>
              <a:gd name="connsiteY39" fmla="*/ 244234 h 7521140"/>
              <a:gd name="connsiteX40" fmla="*/ 3830297 w 5982968"/>
              <a:gd name="connsiteY40" fmla="*/ 240032 h 7521140"/>
              <a:gd name="connsiteX41" fmla="*/ 3960726 w 5982968"/>
              <a:gd name="connsiteY41" fmla="*/ 235157 h 7521140"/>
              <a:gd name="connsiteX42" fmla="*/ 4092351 w 5982968"/>
              <a:gd name="connsiteY42" fmla="*/ 228266 h 7521140"/>
              <a:gd name="connsiteX43" fmla="*/ 4225173 w 5982968"/>
              <a:gd name="connsiteY43" fmla="*/ 220029 h 7521140"/>
              <a:gd name="connsiteX44" fmla="*/ 4358593 w 5982968"/>
              <a:gd name="connsiteY44" fmla="*/ 212129 h 7521140"/>
              <a:gd name="connsiteX45" fmla="*/ 4492012 w 5982968"/>
              <a:gd name="connsiteY45" fmla="*/ 202044 h 7521140"/>
              <a:gd name="connsiteX46" fmla="*/ 4627228 w 5982968"/>
              <a:gd name="connsiteY46" fmla="*/ 189941 h 7521140"/>
              <a:gd name="connsiteX47" fmla="*/ 4760647 w 5982968"/>
              <a:gd name="connsiteY47" fmla="*/ 177839 h 7521140"/>
              <a:gd name="connsiteX48" fmla="*/ 4896461 w 5982968"/>
              <a:gd name="connsiteY48" fmla="*/ 163887 h 7521140"/>
              <a:gd name="connsiteX49" fmla="*/ 5032872 w 5982968"/>
              <a:gd name="connsiteY49" fmla="*/ 148591 h 7521140"/>
              <a:gd name="connsiteX50" fmla="*/ 5167489 w 5982968"/>
              <a:gd name="connsiteY50" fmla="*/ 132455 h 7521140"/>
              <a:gd name="connsiteX51" fmla="*/ 5303902 w 5982968"/>
              <a:gd name="connsiteY51" fmla="*/ 113629 h 7521140"/>
              <a:gd name="connsiteX52" fmla="*/ 5439714 w 5982968"/>
              <a:gd name="connsiteY52" fmla="*/ 93458 h 7521140"/>
              <a:gd name="connsiteX53" fmla="*/ 5576126 w 5982968"/>
              <a:gd name="connsiteY53" fmla="*/ 73455 h 7521140"/>
              <a:gd name="connsiteX54" fmla="*/ 5711939 w 5982968"/>
              <a:gd name="connsiteY54" fmla="*/ 50091 h 7521140"/>
              <a:gd name="connsiteX55" fmla="*/ 5847154 w 5982968"/>
              <a:gd name="connsiteY55" fmla="*/ 26222 h 752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982968" h="7521140">
                <a:moveTo>
                  <a:pt x="5982968" y="1177"/>
                </a:moveTo>
                <a:lnTo>
                  <a:pt x="5982968" y="1344715"/>
                </a:lnTo>
                <a:lnTo>
                  <a:pt x="5982967" y="1344715"/>
                </a:lnTo>
                <a:lnTo>
                  <a:pt x="5982967" y="6152387"/>
                </a:lnTo>
                <a:lnTo>
                  <a:pt x="5982968" y="6152387"/>
                </a:lnTo>
                <a:lnTo>
                  <a:pt x="5982968" y="7521140"/>
                </a:lnTo>
                <a:lnTo>
                  <a:pt x="0" y="7521140"/>
                </a:lnTo>
                <a:lnTo>
                  <a:pt x="0" y="6152387"/>
                </a:lnTo>
                <a:lnTo>
                  <a:pt x="2" y="6152387"/>
                </a:lnTo>
                <a:lnTo>
                  <a:pt x="2" y="905354"/>
                </a:lnTo>
                <a:lnTo>
                  <a:pt x="3" y="905354"/>
                </a:lnTo>
                <a:lnTo>
                  <a:pt x="3" y="0"/>
                </a:lnTo>
                <a:lnTo>
                  <a:pt x="35302" y="5883"/>
                </a:lnTo>
                <a:lnTo>
                  <a:pt x="138808" y="23197"/>
                </a:lnTo>
                <a:lnTo>
                  <a:pt x="214194" y="35299"/>
                </a:lnTo>
                <a:lnTo>
                  <a:pt x="303938" y="48074"/>
                </a:lnTo>
                <a:lnTo>
                  <a:pt x="410435" y="63370"/>
                </a:lnTo>
                <a:lnTo>
                  <a:pt x="528299" y="79507"/>
                </a:lnTo>
                <a:lnTo>
                  <a:pt x="661121" y="96484"/>
                </a:lnTo>
                <a:lnTo>
                  <a:pt x="805909" y="114469"/>
                </a:lnTo>
                <a:lnTo>
                  <a:pt x="963260" y="132455"/>
                </a:lnTo>
                <a:lnTo>
                  <a:pt x="1130783" y="150776"/>
                </a:lnTo>
                <a:lnTo>
                  <a:pt x="1311469" y="167753"/>
                </a:lnTo>
                <a:lnTo>
                  <a:pt x="1500531" y="184058"/>
                </a:lnTo>
                <a:lnTo>
                  <a:pt x="1700362" y="198850"/>
                </a:lnTo>
                <a:lnTo>
                  <a:pt x="1908569" y="212969"/>
                </a:lnTo>
                <a:lnTo>
                  <a:pt x="2125751" y="226249"/>
                </a:lnTo>
                <a:lnTo>
                  <a:pt x="2237034" y="230955"/>
                </a:lnTo>
                <a:lnTo>
                  <a:pt x="2350710" y="236166"/>
                </a:lnTo>
                <a:lnTo>
                  <a:pt x="2466181" y="241040"/>
                </a:lnTo>
                <a:lnTo>
                  <a:pt x="2582251" y="244234"/>
                </a:lnTo>
                <a:lnTo>
                  <a:pt x="2700713" y="247092"/>
                </a:lnTo>
                <a:lnTo>
                  <a:pt x="2820373" y="250117"/>
                </a:lnTo>
                <a:lnTo>
                  <a:pt x="2942425" y="252134"/>
                </a:lnTo>
                <a:lnTo>
                  <a:pt x="3065674" y="252134"/>
                </a:lnTo>
                <a:lnTo>
                  <a:pt x="3190119" y="253143"/>
                </a:lnTo>
                <a:lnTo>
                  <a:pt x="3315762" y="252134"/>
                </a:lnTo>
                <a:lnTo>
                  <a:pt x="3443199" y="250117"/>
                </a:lnTo>
                <a:lnTo>
                  <a:pt x="3570636" y="248268"/>
                </a:lnTo>
                <a:lnTo>
                  <a:pt x="3699868" y="244234"/>
                </a:lnTo>
                <a:lnTo>
                  <a:pt x="3830297" y="240032"/>
                </a:lnTo>
                <a:lnTo>
                  <a:pt x="3960726" y="235157"/>
                </a:lnTo>
                <a:lnTo>
                  <a:pt x="4092351" y="228266"/>
                </a:lnTo>
                <a:lnTo>
                  <a:pt x="4225173" y="220029"/>
                </a:lnTo>
                <a:lnTo>
                  <a:pt x="4358593" y="212129"/>
                </a:lnTo>
                <a:lnTo>
                  <a:pt x="4492012" y="202044"/>
                </a:lnTo>
                <a:lnTo>
                  <a:pt x="4627228" y="189941"/>
                </a:lnTo>
                <a:lnTo>
                  <a:pt x="4760647" y="177839"/>
                </a:lnTo>
                <a:lnTo>
                  <a:pt x="4896461" y="163887"/>
                </a:lnTo>
                <a:lnTo>
                  <a:pt x="5032872" y="148591"/>
                </a:lnTo>
                <a:lnTo>
                  <a:pt x="5167489" y="132455"/>
                </a:lnTo>
                <a:lnTo>
                  <a:pt x="5303902" y="113629"/>
                </a:lnTo>
                <a:lnTo>
                  <a:pt x="5439714" y="93458"/>
                </a:lnTo>
                <a:lnTo>
                  <a:pt x="5576126" y="73455"/>
                </a:lnTo>
                <a:lnTo>
                  <a:pt x="5711939" y="50091"/>
                </a:lnTo>
                <a:lnTo>
                  <a:pt x="584715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CB3EF-1719-E841-80A0-028D6CFB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2851585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ECFBE-0519-D744-BA34-4A3E5506D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376" y="437513"/>
            <a:ext cx="5984315" cy="595432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 The NHANES dataset includes nutrient intake of a large, diverse population all around the US.</a:t>
            </a:r>
          </a:p>
          <a:p>
            <a:r>
              <a:rPr lang="en-US" sz="2000" dirty="0"/>
              <a:t>Did the Nutrient profile patterns of people change over years?</a:t>
            </a:r>
          </a:p>
          <a:p>
            <a:r>
              <a:rPr lang="en-US" sz="2000" dirty="0"/>
              <a:t>Is there a difference in nutrient intake of people with respect to age, gender or Income?</a:t>
            </a:r>
          </a:p>
          <a:p>
            <a:r>
              <a:rPr lang="en-US" sz="2000" dirty="0"/>
              <a:t>Are majority of people eating a balanced healthy diet or unbalanced diet?</a:t>
            </a:r>
          </a:p>
          <a:p>
            <a:r>
              <a:rPr lang="en-US" sz="2000" dirty="0"/>
              <a:t>Are there any patterns in data which may be linked to causing obesity and other health issues?</a:t>
            </a:r>
          </a:p>
          <a:p>
            <a:r>
              <a:rPr lang="en-US" sz="2000" dirty="0"/>
              <a:t>Are people aware of their nutrient intake?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588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1FD27-EEFE-4044-9AF3-5EBE18A3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EB67D-3FA5-1040-A291-07D794467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Acquisition and cleaning- Preprocess.</a:t>
            </a:r>
          </a:p>
          <a:p>
            <a:r>
              <a:rPr lang="en-US" dirty="0"/>
              <a:t>Clustering with DBSCAN with 5 dimensions( 5 macro-nutrients) and plotting it down to 2 dimensions using TSNE to observe patterns.</a:t>
            </a:r>
          </a:p>
          <a:p>
            <a:r>
              <a:rPr lang="en-US" dirty="0"/>
              <a:t>Plot differences in nutrient intake with respect to gender and income to poverty ratio.</a:t>
            </a:r>
          </a:p>
          <a:p>
            <a:r>
              <a:rPr lang="en-US" dirty="0"/>
              <a:t>Observe the Average macro-nutrient values for people above and below poverty line</a:t>
            </a:r>
          </a:p>
          <a:p>
            <a:r>
              <a:rPr lang="en-US" dirty="0"/>
              <a:t>Plot the percentage of people eating deficit amount of nutrients</a:t>
            </a:r>
          </a:p>
          <a:p>
            <a:r>
              <a:rPr lang="en-US" dirty="0"/>
              <a:t>Clustering with K-means with 2 dimension(carbs and fat) with varying income to poverty ratio. </a:t>
            </a:r>
          </a:p>
        </p:txBody>
      </p:sp>
    </p:spTree>
    <p:extLst>
      <p:ext uri="{BB962C8B-B14F-4D97-AF65-F5344CB8AC3E}">
        <p14:creationId xmlns:p14="http://schemas.microsoft.com/office/powerpoint/2010/main" val="302213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D0E5-36C6-554F-BEED-46E1C8F4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101" y="423871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Project Workflow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E96773-FA38-0640-9B33-DFEFCD0B8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486" y="989351"/>
            <a:ext cx="6343477" cy="545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9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C786-49AD-D94A-BAE2-61B8944D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812" y="518730"/>
            <a:ext cx="8761413" cy="706964"/>
          </a:xfrm>
        </p:spPr>
        <p:txBody>
          <a:bodyPr/>
          <a:lstStyle/>
          <a:p>
            <a:r>
              <a:rPr lang="en-US" dirty="0"/>
              <a:t>Clustering with DBSCAN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E68B6C-3AFE-094B-8AA7-513DCD04A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050" y="1405731"/>
            <a:ext cx="5295900" cy="3390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336594-6A98-3A4F-BBD7-1E8172DC0276}"/>
              </a:ext>
            </a:extLst>
          </p:cNvPr>
          <p:cNvSpPr txBox="1"/>
          <p:nvPr/>
        </p:nvSpPr>
        <p:spPr>
          <a:xfrm>
            <a:off x="2102292" y="4796631"/>
            <a:ext cx="2874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Macro-Nutrient pattern for Male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28D504-97C7-3148-8580-C8EF9ACEE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425" y="1405731"/>
            <a:ext cx="5168900" cy="3340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6AA283-7CD8-5845-A9E4-CBD92EB13C07}"/>
              </a:ext>
            </a:extLst>
          </p:cNvPr>
          <p:cNvSpPr txBox="1"/>
          <p:nvPr/>
        </p:nvSpPr>
        <p:spPr>
          <a:xfrm>
            <a:off x="7556144" y="4815032"/>
            <a:ext cx="3326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Macro-Nutrient pattern for Female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12F95E-5E26-C447-B02F-F8D2C14DE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213" y="5812870"/>
            <a:ext cx="5930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8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8B64-6369-0A4B-9BF9-B2D4B1D33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043" y="590875"/>
            <a:ext cx="8761413" cy="706964"/>
          </a:xfrm>
        </p:spPr>
        <p:txBody>
          <a:bodyPr/>
          <a:lstStyle/>
          <a:p>
            <a:r>
              <a:rPr lang="en-US" dirty="0"/>
              <a:t>Clustering with DBSCAN-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BAC46E-5F4F-494B-939F-4E3B4AFFF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2882"/>
            <a:ext cx="5257800" cy="3390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7AAB3F-8D11-7341-A21B-E62799D4AC67}"/>
              </a:ext>
            </a:extLst>
          </p:cNvPr>
          <p:cNvSpPr txBox="1"/>
          <p:nvPr/>
        </p:nvSpPr>
        <p:spPr>
          <a:xfrm>
            <a:off x="1569635" y="4886683"/>
            <a:ext cx="4129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Pattern for people above poverty-line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9F6E29-00AC-124C-AEC1-35D7B295E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163" y="1456319"/>
            <a:ext cx="5118100" cy="3327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A19B49-3AF0-F348-A2B8-DF777B4F00CA}"/>
              </a:ext>
            </a:extLst>
          </p:cNvPr>
          <p:cNvSpPr txBox="1"/>
          <p:nvPr/>
        </p:nvSpPr>
        <p:spPr>
          <a:xfrm>
            <a:off x="6533325" y="4853782"/>
            <a:ext cx="433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pattern for people below poverty-line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6DD375-81BE-7545-B377-CCB5EA6A0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213" y="6179345"/>
            <a:ext cx="63119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1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44FC-E1E5-5241-A029-9C74A548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Nutrient intake plots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C628FC8-CABF-2F4F-A0EC-A5FF3427E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9806" y="1808696"/>
            <a:ext cx="5956300" cy="3517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5EE749-CB16-464E-9E57-F9426632C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63714"/>
            <a:ext cx="5486400" cy="3479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FD7EA4-CB12-7040-9603-A148733B8030}"/>
              </a:ext>
            </a:extLst>
          </p:cNvPr>
          <p:cNvSpPr txBox="1"/>
          <p:nvPr/>
        </p:nvSpPr>
        <p:spPr>
          <a:xfrm>
            <a:off x="1685925" y="5316540"/>
            <a:ext cx="369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Intake profiles with respect to gender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AADD31-7B74-564C-85B8-A96830D3DDF7}"/>
              </a:ext>
            </a:extLst>
          </p:cNvPr>
          <p:cNvSpPr txBox="1"/>
          <p:nvPr/>
        </p:nvSpPr>
        <p:spPr>
          <a:xfrm>
            <a:off x="6929438" y="5329757"/>
            <a:ext cx="437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Intake profiles with respect to Income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F0EF5A-70E9-9542-9650-E2C01FA60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53" y="1859155"/>
            <a:ext cx="54864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8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4CD6-E446-4040-9E61-F3F04CE7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348"/>
            <a:ext cx="10515600" cy="1325563"/>
          </a:xfrm>
        </p:spPr>
        <p:txBody>
          <a:bodyPr/>
          <a:lstStyle/>
          <a:p>
            <a:r>
              <a:rPr lang="en-US" dirty="0"/>
              <a:t>Nutrient intake plots- Poverty income ratio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15E3A-BD8B-5B43-9954-FF5D648EC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469246-FFEC-F040-BDE7-0CB3755D5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565" y="1825625"/>
            <a:ext cx="5820339" cy="36289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D21144-43AA-5141-B344-71D1200F7609}"/>
              </a:ext>
            </a:extLst>
          </p:cNvPr>
          <p:cNvSpPr txBox="1"/>
          <p:nvPr/>
        </p:nvSpPr>
        <p:spPr>
          <a:xfrm>
            <a:off x="3375094" y="5530632"/>
            <a:ext cx="5441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Proportion of people eating excessive amounts of sugar </a:t>
            </a:r>
          </a:p>
          <a:p>
            <a:r>
              <a:rPr lang="en-US" dirty="0"/>
              <a:t>and fat plotted with respect to poverty to income ratio</a:t>
            </a:r>
          </a:p>
        </p:txBody>
      </p:sp>
    </p:spTree>
    <p:extLst>
      <p:ext uri="{BB962C8B-B14F-4D97-AF65-F5344CB8AC3E}">
        <p14:creationId xmlns:p14="http://schemas.microsoft.com/office/powerpoint/2010/main" val="159269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D142-0D9C-9743-92E2-F403F6A3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Nutrient intake plots- Gender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E18395-6DB7-3D44-BC0E-F4BEC72CD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646" y="1880503"/>
            <a:ext cx="6472311" cy="40886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1C76C5-E9EE-BB46-B8D5-D93F934CCB15}"/>
              </a:ext>
            </a:extLst>
          </p:cNvPr>
          <p:cNvSpPr txBox="1"/>
          <p:nvPr/>
        </p:nvSpPr>
        <p:spPr>
          <a:xfrm>
            <a:off x="2886075" y="5969109"/>
            <a:ext cx="5441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Proportion of people eating excessive amounts of sugar </a:t>
            </a:r>
          </a:p>
          <a:p>
            <a:r>
              <a:rPr lang="en-US" dirty="0"/>
              <a:t>and fat plotted with respect to Gender</a:t>
            </a:r>
          </a:p>
        </p:txBody>
      </p:sp>
    </p:spTree>
    <p:extLst>
      <p:ext uri="{BB962C8B-B14F-4D97-AF65-F5344CB8AC3E}">
        <p14:creationId xmlns:p14="http://schemas.microsoft.com/office/powerpoint/2010/main" val="3700059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20306</TotalTime>
  <Words>525</Words>
  <Application>Microsoft Macintosh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 Boardroom</vt:lpstr>
      <vt:lpstr>Nutrient intake profiles and patterns with respect to gender and income(NHANES)</vt:lpstr>
      <vt:lpstr>Motivation</vt:lpstr>
      <vt:lpstr>Steps involved</vt:lpstr>
      <vt:lpstr>Project Workflow</vt:lpstr>
      <vt:lpstr>Clustering with DBSCAN</vt:lpstr>
      <vt:lpstr>Clustering with DBSCAN-</vt:lpstr>
      <vt:lpstr>Nutrient intake plots</vt:lpstr>
      <vt:lpstr>Nutrient intake plots- Poverty income ratio</vt:lpstr>
      <vt:lpstr>Nutrient intake plots- Gender</vt:lpstr>
      <vt:lpstr>Nutrient intake profile- Deficient Macronutrients</vt:lpstr>
      <vt:lpstr>Considerations: </vt:lpstr>
      <vt:lpstr>Clustering with K-means</vt:lpstr>
      <vt:lpstr>Clustering with K-means:</vt:lpstr>
      <vt:lpstr>Conclusion: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trends in nutrient intake profiles with respect to age, gender and income to poverty ratio</dc:title>
  <dc:creator>Abhay Hemanth</dc:creator>
  <cp:lastModifiedBy>Abhay Hemanth</cp:lastModifiedBy>
  <cp:revision>34</cp:revision>
  <dcterms:created xsi:type="dcterms:W3CDTF">2018-05-02T15:59:06Z</dcterms:created>
  <dcterms:modified xsi:type="dcterms:W3CDTF">2018-05-17T01:41:47Z</dcterms:modified>
</cp:coreProperties>
</file>