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8" r:id="rId4"/>
    <p:sldId id="263" r:id="rId5"/>
    <p:sldId id="257" r:id="rId6"/>
    <p:sldId id="258" r:id="rId7"/>
    <p:sldId id="259" r:id="rId8"/>
    <p:sldId id="261" r:id="rId9"/>
    <p:sldId id="262" r:id="rId10"/>
    <p:sldId id="271" r:id="rId11"/>
    <p:sldId id="273" r:id="rId12"/>
    <p:sldId id="272" r:id="rId13"/>
    <p:sldId id="274" r:id="rId14"/>
    <p:sldId id="267" r:id="rId15"/>
    <p:sldId id="265" r:id="rId16"/>
    <p:sldId id="266" r:id="rId17"/>
    <p:sldId id="269" r:id="rId18"/>
    <p:sldId id="275" r:id="rId19"/>
    <p:sldId id="276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515" autoAdjust="0"/>
    <p:restoredTop sz="64425" autoAdjust="0"/>
  </p:normalViewPr>
  <p:slideViewPr>
    <p:cSldViewPr>
      <p:cViewPr varScale="1">
        <p:scale>
          <a:sx n="22" d="100"/>
          <a:sy n="22" d="100"/>
        </p:scale>
        <p:origin x="-27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Cost of </a:t>
            </a:r>
            <a:r>
              <a:rPr lang="en-US" dirty="0" smtClean="0"/>
              <a:t>Price Data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Monthly</c:v>
                </c:pt>
                <c:pt idx="1">
                  <c:v>Daily</c:v>
                </c:pt>
                <c:pt idx="2">
                  <c:v>Hourly</c:v>
                </c:pt>
                <c:pt idx="3">
                  <c:v>Minute</c:v>
                </c:pt>
                <c:pt idx="4">
                  <c:v>Tic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30</c:v>
                </c:pt>
                <c:pt idx="3">
                  <c:v>75</c:v>
                </c:pt>
                <c:pt idx="4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13344"/>
        <c:axId val="59914880"/>
      </c:barChart>
      <c:catAx>
        <c:axId val="59913344"/>
        <c:scaling>
          <c:orientation val="minMax"/>
        </c:scaling>
        <c:delete val="0"/>
        <c:axPos val="b"/>
        <c:majorTickMark val="out"/>
        <c:minorTickMark val="none"/>
        <c:tickLblPos val="nextTo"/>
        <c:crossAx val="59914880"/>
        <c:crosses val="autoZero"/>
        <c:auto val="1"/>
        <c:lblAlgn val="ctr"/>
        <c:lblOffset val="100"/>
        <c:noMultiLvlLbl val="0"/>
      </c:catAx>
      <c:valAx>
        <c:axId val="59914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9913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34386-F63A-4A00-8EA3-C4909A444A7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F957-66FF-4412-B3EB-46B6292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nford_University_Graduate_School_of_Busines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University_of_Chicago_Graduate_School_of_Busines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ess_return" TargetMode="External"/><Relationship Id="rId7" Type="http://schemas.openxmlformats.org/officeDocument/2006/relationships/hyperlink" Target="http://en.wikipedia.org/wiki/William_Forsyth_Sharp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eviation_risk_measure" TargetMode="External"/><Relationship Id="rId5" Type="http://schemas.openxmlformats.org/officeDocument/2006/relationships/hyperlink" Target="http://en.wikipedia.org/wiki/Financial_risk" TargetMode="External"/><Relationship Id="rId4" Type="http://schemas.openxmlformats.org/officeDocument/2006/relationships/hyperlink" Target="http://en.wikipedia.org/wiki/Risk_premiu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&amp; L</a:t>
            </a:r>
            <a:r>
              <a:rPr lang="en-US" baseline="0" dirty="0" smtClean="0"/>
              <a:t> – profit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Joseph D.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Piotroski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American professor who specializes in accounting and financial reporting issues. As of October 2010 he serves as associate professor of accounting at 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nford University Graduate School of Business"/>
              </a:rPr>
              <a:t>Stanford University Graduate School of Business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Prior to that, he taught at 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niversity of Chicago Graduate School of Business"/>
              </a:rPr>
              <a:t>University of Chicago Graduate School of Business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July 1999 to June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Q-Learning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Off-Policy algorithm for Temporal Difference learning. It can be proven that given sufficient training under any -soft policy, the algorithm converges with probability 1 to a close approximation of the action-value function for an arbitrary target policy. Q-Learning learns the optimal policy even when actions are selected according to a more exploratory or even random policy.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is an On-Policy algorithm for TD-Learning.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major difference between it and Q-Learning, is that the maximum reward for the next state is not necessarily used for updating the Q-values. Instead, a new action, and therefore reward, is selected using the same policy that determined the original action.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actually comes from the fact that the updates are done using the quintuple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Q(s, a, r, s', a').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original state and action,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reward observed in the following state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s', a'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new state-action pair.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reinforcement learning, a learning technique that combines reinforcement learning with relational learning or inductive logic programming.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Moody found RRL had better average profits than Q-learning methods, but at the cost of much higher risk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Sharpe 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Sharpe 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Sharpe measure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reward-to-variability 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xcess return"/>
              </a:rPr>
              <a:t>excess return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isk premium"/>
              </a:rPr>
              <a:t>risk premium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 unit of deviation in an investment asset or a trading strategy, typically referred to as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inancial risk"/>
              </a:rPr>
              <a:t>risk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(and is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eviation risk measure"/>
              </a:rPr>
              <a:t>deviation risk measure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named after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William Forsyth Sharpe"/>
              </a:rPr>
              <a:t>William Forsyth Sharpe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Holt-Winters</a:t>
            </a:r>
            <a:r>
              <a:rPr lang="en-US" baseline="0" dirty="0" smtClean="0"/>
              <a:t> double exponential smoothing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r>
              <a:rPr lang="en-US" baseline="0" dirty="0" smtClean="0"/>
              <a:t> simplify the data, though at the cost of being super intense programmatically and in execution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brain uses traits of direct reinforced learning on models from the lower order. This hopefully reduces </a:t>
            </a:r>
            <a:r>
              <a:rPr lang="en-US" baseline="0" dirty="0" err="1" smtClean="0"/>
              <a:t>dimentionality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two kinds of reinforcement learning algorithms, direct (model-free) and indirect (model-based),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strategy is very easy to describe: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Divide the domain of your function in k sub intervals.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Initialize k monomials;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Consider the monomials as centroids of your clustering algorithm.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Assign the points of the function to each monomial in compliance to the cluster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Use the gradient descent to adjust the parameters of each monomial.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Go to 4. until the accuracy is good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Recurrent Reinforcement Learning Model outlined</a:t>
            </a:r>
            <a:r>
              <a:rPr lang="en-US" baseline="0" dirty="0" smtClean="0"/>
              <a:t> by </a:t>
            </a:r>
          </a:p>
          <a:p>
            <a:endParaRPr lang="en-US" baseline="0" dirty="0" smtClean="0"/>
          </a:p>
          <a:p>
            <a:r>
              <a:rPr lang="en-US" dirty="0" err="1" smtClean="0"/>
              <a:t>Dietmar</a:t>
            </a:r>
            <a:r>
              <a:rPr lang="en-US" dirty="0" smtClean="0"/>
              <a:t> </a:t>
            </a:r>
            <a:r>
              <a:rPr lang="en-US" dirty="0" err="1" smtClean="0"/>
              <a:t>Maringer</a:t>
            </a:r>
            <a:r>
              <a:rPr lang="en-US" dirty="0" smtClean="0"/>
              <a:t> and </a:t>
            </a:r>
            <a:r>
              <a:rPr lang="en-US" dirty="0" err="1" smtClean="0"/>
              <a:t>Tikesh</a:t>
            </a:r>
            <a:r>
              <a:rPr lang="en-US" dirty="0" smtClean="0"/>
              <a:t> </a:t>
            </a:r>
            <a:r>
              <a:rPr lang="en-US" dirty="0" err="1" smtClean="0"/>
              <a:t>Ramtohul</a:t>
            </a:r>
            <a:endParaRPr lang="en-US" dirty="0" smtClean="0"/>
          </a:p>
          <a:p>
            <a:r>
              <a:rPr lang="en-US" dirty="0" err="1" smtClean="0"/>
              <a:t>Universit¨at</a:t>
            </a:r>
            <a:r>
              <a:rPr lang="en-US" dirty="0" smtClean="0"/>
              <a:t> Basel, CH-4002 Basel, Switzerland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550F-61CC-4419-B707-6F4765F1307A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Applications in Algorithmic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Brosnahan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Rothenstine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Typically intraday to a few days at most</a:t>
            </a:r>
          </a:p>
          <a:p>
            <a:pPr lvl="1"/>
            <a:r>
              <a:rPr lang="en-US" dirty="0" smtClean="0"/>
              <a:t>Based more on “dumb” forecasting techniques</a:t>
            </a:r>
          </a:p>
          <a:p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Typically daily or longer periods</a:t>
            </a:r>
          </a:p>
          <a:p>
            <a:pPr lvl="1"/>
            <a:r>
              <a:rPr lang="en-US" dirty="0" smtClean="0"/>
              <a:t>Based on smarter forecasting techniques</a:t>
            </a:r>
          </a:p>
          <a:p>
            <a:pPr lvl="2"/>
            <a:r>
              <a:rPr lang="en-US" dirty="0" smtClean="0"/>
              <a:t>Reversion to trend mean</a:t>
            </a:r>
          </a:p>
          <a:p>
            <a:pPr lvl="2"/>
            <a:r>
              <a:rPr lang="en-US" dirty="0" smtClean="0"/>
              <a:t>Reversion to Fair Value</a:t>
            </a:r>
          </a:p>
          <a:p>
            <a:pPr lvl="2"/>
            <a:r>
              <a:rPr lang="en-US" dirty="0" smtClean="0"/>
              <a:t>Some simpler techniques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Term: </a:t>
            </a:r>
            <a:r>
              <a:rPr lang="en-US" dirty="0" err="1"/>
              <a:t>Piotroski</a:t>
            </a:r>
            <a:r>
              <a:rPr lang="en-US" dirty="0"/>
              <a:t> - Timed </a:t>
            </a:r>
            <a:r>
              <a:rPr lang="en-US" dirty="0" smtClean="0"/>
              <a:t>Hedge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Rebalances every 4 weeks</a:t>
            </a:r>
          </a:p>
          <a:p>
            <a:r>
              <a:rPr lang="en-US" dirty="0" smtClean="0"/>
              <a:t>Omits low EPS, low Operating Income, low cash flow, low liquidity</a:t>
            </a:r>
          </a:p>
          <a:p>
            <a:r>
              <a:rPr lang="en-US" dirty="0" smtClean="0"/>
              <a:t>Positive d/dx on Return on Assets, Liquidity Ratio, Asset Turnover, Gross Margin</a:t>
            </a:r>
          </a:p>
          <a:p>
            <a:r>
              <a:rPr lang="en-US" dirty="0" smtClean="0"/>
              <a:t>Negative or 0 d/dx on Outstanding Shares, Debt/Assets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Piotroski</a:t>
            </a:r>
            <a:r>
              <a:rPr lang="en-US" dirty="0" smtClean="0"/>
              <a:t> continued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97858"/>
              </p:ext>
            </p:extLst>
          </p:nvPr>
        </p:nvGraphicFramePr>
        <p:xfrm>
          <a:off x="914400" y="1295400"/>
          <a:ext cx="7162799" cy="5109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7333"/>
                <a:gridCol w="2345565"/>
                <a:gridCol w="2269901"/>
              </a:tblGrid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Screen</a:t>
                      </a:r>
                      <a:endParaRPr lang="en-US" sz="1800" b="1" i="0" u="none" strike="noStrike" dirty="0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SPDR S&amp;P 500 ETF Trust</a:t>
                      </a:r>
                      <a:endParaRPr lang="en-US" sz="1800" b="1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46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Return</a:t>
                      </a:r>
                      <a:endParaRPr lang="en-US" sz="1800" b="1" i="0" u="none" strike="noStrike" dirty="0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Annualized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27.99%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6.22%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One Month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3.55%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5.58%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Three Month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4.13%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0.05%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One Year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4.31%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19.13%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Three Year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60.59%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37.21%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Five Year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97.74%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8.53%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1086.85%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83.05%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Risk</a:t>
                      </a:r>
                      <a:endParaRPr lang="en-US" sz="1800" b="1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Sharpe Ratio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1.07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0.11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Sortino Ratio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1.52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Max Drawdown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-23.64%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-55.42%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Standard Deviation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22.69%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23.87%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Correlation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0.62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R-Squared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0.38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Beta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0.59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Alpha (annualized)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22.03%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44444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Piotroski</a:t>
            </a:r>
            <a:r>
              <a:rPr lang="en-US" dirty="0"/>
              <a:t> </a:t>
            </a:r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134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vs. Model Based Learning</a:t>
            </a:r>
          </a:p>
          <a:p>
            <a:pPr lvl="1"/>
            <a:r>
              <a:rPr lang="en-US" dirty="0" smtClean="0"/>
              <a:t>SARSA, Q-Learning, RRL </a:t>
            </a:r>
          </a:p>
          <a:p>
            <a:r>
              <a:rPr lang="en-US" dirty="0" smtClean="0"/>
              <a:t>Forecast Period</a:t>
            </a:r>
          </a:p>
          <a:p>
            <a:r>
              <a:rPr lang="en-US" dirty="0" smtClean="0"/>
              <a:t>Estimating Differentials</a:t>
            </a:r>
          </a:p>
          <a:p>
            <a:pPr lvl="1"/>
            <a:r>
              <a:rPr lang="en-US" dirty="0" smtClean="0"/>
              <a:t>Backward Euler Method, Finite Differences, Monte Carlo</a:t>
            </a:r>
          </a:p>
          <a:p>
            <a:r>
              <a:rPr lang="en-US" dirty="0" smtClean="0"/>
              <a:t>Evaluating Performance</a:t>
            </a:r>
          </a:p>
          <a:p>
            <a:pPr lvl="1"/>
            <a:r>
              <a:rPr lang="en-US" dirty="0" smtClean="0"/>
              <a:t>Sharpe Ratio vs. Sterling Ratio vs. Double Deviation Ratio</a:t>
            </a:r>
          </a:p>
        </p:txBody>
      </p:sp>
    </p:spTree>
    <p:extLst>
      <p:ext uri="{BB962C8B-B14F-4D97-AF65-F5344CB8AC3E}">
        <p14:creationId xmlns:p14="http://schemas.microsoft.com/office/powerpoint/2010/main" val="6396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</a:p>
          <a:p>
            <a:pPr lvl="1"/>
            <a:r>
              <a:rPr lang="en-US" dirty="0" smtClean="0"/>
              <a:t>Simple Moving Average</a:t>
            </a:r>
          </a:p>
          <a:p>
            <a:pPr lvl="1"/>
            <a:r>
              <a:rPr lang="en-US" dirty="0" smtClean="0"/>
              <a:t>Seasonal Index</a:t>
            </a:r>
          </a:p>
          <a:p>
            <a:r>
              <a:rPr lang="en-US" dirty="0" smtClean="0"/>
              <a:t>Planned</a:t>
            </a:r>
          </a:p>
          <a:p>
            <a:pPr lvl="1"/>
            <a:r>
              <a:rPr lang="en-US" dirty="0" smtClean="0"/>
              <a:t>ARCH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Holt-Winters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895600" cy="387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.ddmcdn.com/gif/brain-intr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1447800"/>
            <a:ext cx="23145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2362198" y="2486025"/>
            <a:ext cx="457202" cy="1000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Management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2076451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Moving Average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1400" y="48006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Seasonal Index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54102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SVD/PCA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124200" y="3352800"/>
            <a:ext cx="685800" cy="53340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1" idx="4"/>
          </p:cNvCxnSpPr>
          <p:nvPr/>
        </p:nvCxnSpPr>
        <p:spPr>
          <a:xfrm flipV="1">
            <a:off x="4510085" y="3429000"/>
            <a:ext cx="23815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5"/>
          </p:cNvCxnSpPr>
          <p:nvPr/>
        </p:nvCxnSpPr>
        <p:spPr>
          <a:xfrm flipH="1" flipV="1">
            <a:off x="5746235" y="3105382"/>
            <a:ext cx="502165" cy="6284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667373" y="35814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Prediction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9485" y="41910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Sentiment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55318" y="49530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Regress.</a:t>
            </a:r>
            <a:endParaRPr lang="en-US" dirty="0"/>
          </a:p>
        </p:txBody>
      </p:sp>
      <p:cxnSp>
        <p:nvCxnSpPr>
          <p:cNvPr id="3075" name="Straight Connector 3074"/>
          <p:cNvCxnSpPr/>
          <p:nvPr/>
        </p:nvCxnSpPr>
        <p:spPr>
          <a:xfrm flipV="1">
            <a:off x="1752600" y="4724400"/>
            <a:ext cx="2286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1598" y="35814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19400" y="1219200"/>
            <a:ext cx="3429000" cy="22098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Connector 3079"/>
          <p:cNvCxnSpPr>
            <a:stCxn id="6" idx="4"/>
            <a:endCxn id="8" idx="0"/>
          </p:cNvCxnSpPr>
          <p:nvPr/>
        </p:nvCxnSpPr>
        <p:spPr>
          <a:xfrm>
            <a:off x="6657973" y="4800600"/>
            <a:ext cx="952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>
            <a:stCxn id="6" idx="5"/>
            <a:endCxn id="7" idx="1"/>
          </p:cNvCxnSpPr>
          <p:nvPr/>
        </p:nvCxnSpPr>
        <p:spPr>
          <a:xfrm>
            <a:off x="7358433" y="4622052"/>
            <a:ext cx="244992" cy="312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Policy</a:t>
            </a:r>
          </a:p>
          <a:p>
            <a:r>
              <a:rPr lang="en-US" dirty="0" smtClean="0"/>
              <a:t>Use Gradient ascent to maximize Sharpe Ratio on each level</a:t>
            </a:r>
          </a:p>
          <a:p>
            <a:pPr lvl="1"/>
            <a:r>
              <a:rPr lang="en-US" dirty="0" smtClean="0"/>
              <a:t>Optimize at the algorithm level</a:t>
            </a:r>
          </a:p>
          <a:p>
            <a:pPr lvl="2"/>
            <a:r>
              <a:rPr lang="en-US" dirty="0" smtClean="0"/>
              <a:t>i.e. number of moving average terms</a:t>
            </a:r>
          </a:p>
          <a:p>
            <a:pPr lvl="1"/>
            <a:r>
              <a:rPr lang="en-US" dirty="0" smtClean="0"/>
              <a:t>Optimize at the portfolio level</a:t>
            </a:r>
          </a:p>
          <a:p>
            <a:pPr lvl="2"/>
            <a:r>
              <a:rPr lang="en-US" dirty="0" smtClean="0"/>
              <a:t>i.e. which </a:t>
            </a:r>
            <a:r>
              <a:rPr lang="en-US" dirty="0" err="1" smtClean="0"/>
              <a:t>algo</a:t>
            </a:r>
            <a:r>
              <a:rPr lang="en-US" dirty="0" smtClean="0"/>
              <a:t>(s) to act </a:t>
            </a:r>
            <a:r>
              <a:rPr lang="en-US" dirty="0" smtClean="0"/>
              <a:t>on</a:t>
            </a:r>
          </a:p>
          <a:p>
            <a:r>
              <a:rPr lang="en-US" b="1" dirty="0" smtClean="0"/>
              <a:t>Periodic Search of other maxima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5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Sharpe Ratio</a:t>
            </a:r>
            <a:endParaRPr lang="en-US" dirty="0"/>
          </a:p>
        </p:txBody>
      </p:sp>
      <p:pic>
        <p:nvPicPr>
          <p:cNvPr id="5122" name="Picture 2" descr="http://api.ning.com/files/a7JiUdNYriGGHK3-ARTAEOKw6BQhicMYnpnQP35hhg7klZQ4brv422VpgdZPaQR7r68Of5z8ujK8nZMqKrC0SzhembiTTxXn/functionAndHyperplanes.bmp?width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24800" cy="41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0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2.bp.blogspot.com/_YI1XYltaV7U/TSKixfJX2KI/AAAAAAAAAio/nSCpYDD1pxM/s1600/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4" y="694984"/>
            <a:ext cx="6172200" cy="61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Greed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Create a learning stock trading algorithm that can produce consistent economic profit without excessive risk or hubris using techniques similar to those outlined by Berkeley Professor John Moody.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29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More Algorithms</a:t>
            </a:r>
          </a:p>
          <a:p>
            <a:r>
              <a:rPr lang="en-US" dirty="0" smtClean="0"/>
              <a:t>Get Reliable Data </a:t>
            </a:r>
          </a:p>
          <a:p>
            <a:r>
              <a:rPr lang="en-US" dirty="0" smtClean="0"/>
              <a:t>Learn </a:t>
            </a:r>
            <a:r>
              <a:rPr lang="en-US" dirty="0" smtClean="0"/>
              <a:t>more </a:t>
            </a:r>
            <a:r>
              <a:rPr lang="en-US" dirty="0" smtClean="0"/>
              <a:t>Math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Goal</a:t>
            </a:r>
            <a:endParaRPr lang="en-US" dirty="0"/>
          </a:p>
        </p:txBody>
      </p:sp>
      <p:pic>
        <p:nvPicPr>
          <p:cNvPr id="5122" name="Picture 2" descr="http://www.womansday.com/cm/womansday/images/MV/1-money-pile-l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Mathematics is Hard!</a:t>
            </a:r>
          </a:p>
          <a:p>
            <a:pPr lvl="1"/>
            <a:r>
              <a:rPr lang="en-US" dirty="0" smtClean="0"/>
              <a:t>Most Quants are Ph.D.</a:t>
            </a:r>
          </a:p>
          <a:p>
            <a:pPr lvl="1"/>
            <a:r>
              <a:rPr lang="en-US" dirty="0" smtClean="0"/>
              <a:t>Requires multidisciplinary background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Front-heavy Development Schedule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Scenario</a:t>
            </a:r>
            <a:endParaRPr lang="en-US" dirty="0"/>
          </a:p>
        </p:txBody>
      </p:sp>
      <p:pic>
        <p:nvPicPr>
          <p:cNvPr id="1026" name="Picture 2" descr="http://streambase.typepad.com/photos/uncategorized/2007/04/24/algo_trading_big_picture_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Sanitize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Trading Strategy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Risk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Entry,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Trade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Interface Exchange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Interface Clearing house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48078"/>
            <a:ext cx="6019800" cy="422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Scale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Sanitation</a:t>
            </a:r>
          </a:p>
          <a:p>
            <a:r>
              <a:rPr lang="en-US" dirty="0" smtClean="0"/>
              <a:t>Multiple Sources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Sentiment</a:t>
            </a:r>
          </a:p>
          <a:p>
            <a:pPr lvl="1"/>
            <a:r>
              <a:rPr lang="en-US" dirty="0" smtClean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814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Data 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66105"/>
              </p:ext>
            </p:extLst>
          </p:nvPr>
        </p:nvGraphicFramePr>
        <p:xfrm>
          <a:off x="533400" y="1752600"/>
          <a:ext cx="81915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Quality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Latency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Yahoo Finance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&gt;1s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Unreliable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&gt;5s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IQ Feed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~$100/month Basic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&lt;500ms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Bloomberg Data Feed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~$1,800/month </a:t>
                      </a:r>
                      <a:r>
                        <a:rPr lang="en-US" sz="1400" u="none" strike="noStrike" dirty="0">
                          <a:effectLst/>
                        </a:rPr>
                        <a:t>Basic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Very 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&lt;10ms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Google Finance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 longer available as of 22 October 2012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00212"/>
              </p:ext>
            </p:extLst>
          </p:nvPr>
        </p:nvGraphicFramePr>
        <p:xfrm>
          <a:off x="2057400" y="3352800"/>
          <a:ext cx="5029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83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Compustat</a:t>
            </a:r>
            <a:endParaRPr lang="en-US" dirty="0" smtClean="0"/>
          </a:p>
          <a:p>
            <a:r>
              <a:rPr lang="en-US" dirty="0" smtClean="0"/>
              <a:t>Bureau of Economic Analysis</a:t>
            </a:r>
          </a:p>
          <a:p>
            <a:r>
              <a:rPr lang="en-US" dirty="0" smtClean="0"/>
              <a:t>Bureau of Labor Statistics</a:t>
            </a:r>
          </a:p>
          <a:p>
            <a:r>
              <a:rPr lang="en-US" dirty="0" smtClean="0"/>
              <a:t>World Bank</a:t>
            </a:r>
          </a:p>
          <a:p>
            <a:r>
              <a:rPr lang="en-US" dirty="0" smtClean="0"/>
              <a:t>Twitter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577</Words>
  <Application>Microsoft Office PowerPoint</Application>
  <PresentationFormat>On-screen Show (4:3)</PresentationFormat>
  <Paragraphs>196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Machine Learning Applications in Algorithmic Trading</vt:lpstr>
      <vt:lpstr>Goal</vt:lpstr>
      <vt:lpstr>Real Goal</vt:lpstr>
      <vt:lpstr>Introduction</vt:lpstr>
      <vt:lpstr>Typical Scenario</vt:lpstr>
      <vt:lpstr>The Basic Steps</vt:lpstr>
      <vt:lpstr>Data</vt:lpstr>
      <vt:lpstr>Price Data Sources</vt:lpstr>
      <vt:lpstr>Other Data Sources</vt:lpstr>
      <vt:lpstr>Time Scale</vt:lpstr>
      <vt:lpstr>Long Term: Piotroski - Timed Hedge</vt:lpstr>
      <vt:lpstr>Piotroski continued </vt:lpstr>
      <vt:lpstr>Piotroski continued</vt:lpstr>
      <vt:lpstr>Considerations</vt:lpstr>
      <vt:lpstr>Models</vt:lpstr>
      <vt:lpstr>Algorithm Management</vt:lpstr>
      <vt:lpstr>The Brain</vt:lpstr>
      <vt:lpstr>Maximizing Sharpe Ratio</vt:lpstr>
      <vt:lpstr>Problem with Greed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Applications in Algorithmic Trading</dc:title>
  <dc:creator>Root</dc:creator>
  <cp:lastModifiedBy>owner</cp:lastModifiedBy>
  <cp:revision>29</cp:revision>
  <dcterms:created xsi:type="dcterms:W3CDTF">2012-12-12T01:12:22Z</dcterms:created>
  <dcterms:modified xsi:type="dcterms:W3CDTF">2012-12-13T23:32:38Z</dcterms:modified>
</cp:coreProperties>
</file>