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68" r:id="rId4"/>
    <p:sldId id="263" r:id="rId5"/>
    <p:sldId id="257" r:id="rId6"/>
    <p:sldId id="258" r:id="rId7"/>
    <p:sldId id="259" r:id="rId8"/>
    <p:sldId id="261" r:id="rId9"/>
    <p:sldId id="262" r:id="rId10"/>
    <p:sldId id="265" r:id="rId11"/>
    <p:sldId id="267" r:id="rId12"/>
    <p:sldId id="266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63" autoAdjust="0"/>
  </p:normalViewPr>
  <p:slideViewPr>
    <p:cSldViewPr>
      <p:cViewPr varScale="1">
        <p:scale>
          <a:sx n="71" d="100"/>
          <a:sy n="71" d="100"/>
        </p:scale>
        <p:origin x="-17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Cost of </a:t>
            </a:r>
            <a:r>
              <a:rPr lang="en-US" dirty="0" smtClean="0"/>
              <a:t>Price Data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Monthly</c:v>
                </c:pt>
                <c:pt idx="1">
                  <c:v>Daily</c:v>
                </c:pt>
                <c:pt idx="2">
                  <c:v>Hourly</c:v>
                </c:pt>
                <c:pt idx="3">
                  <c:v>Minute</c:v>
                </c:pt>
                <c:pt idx="4">
                  <c:v>Tic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15</c:v>
                </c:pt>
                <c:pt idx="2">
                  <c:v>30</c:v>
                </c:pt>
                <c:pt idx="3">
                  <c:v>75</c:v>
                </c:pt>
                <c:pt idx="4">
                  <c:v>300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5087488"/>
        <c:axId val="55089024"/>
      </c:barChart>
      <c:catAx>
        <c:axId val="55087488"/>
        <c:scaling>
          <c:orientation val="minMax"/>
        </c:scaling>
        <c:delete val="0"/>
        <c:axPos val="b"/>
        <c:majorTickMark val="out"/>
        <c:minorTickMark val="none"/>
        <c:tickLblPos val="nextTo"/>
        <c:crossAx val="55089024"/>
        <c:crosses val="autoZero"/>
        <c:auto val="1"/>
        <c:lblAlgn val="ctr"/>
        <c:lblOffset val="100"/>
        <c:noMultiLvlLbl val="0"/>
      </c:catAx>
      <c:valAx>
        <c:axId val="550890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50874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34386-F63A-4A00-8EA3-C4909A444A7F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0F957-66FF-4412-B3EB-46B6292E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4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 &amp; L</a:t>
            </a:r>
            <a:r>
              <a:rPr lang="en-US" baseline="0" dirty="0" smtClean="0"/>
              <a:t> – profit loss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0F957-66FF-4412-B3EB-46B6292E80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97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Holt-Winters</a:t>
            </a:r>
            <a:r>
              <a:rPr lang="en-US" baseline="0" dirty="0" smtClean="0"/>
              <a:t> double exponential smoothing forecasting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0F957-66FF-4412-B3EB-46B6292E80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80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use model based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Q-Learning is an Off-Policy algorithm for Temporal Difference learning. It can be proven that given sufficient training under any -soft policy, the algorithm converges with probability 1 to a close approximation of the action-value function for an arbitrary target policy. Q-Learning learns the optimal policy even when actions are selected according to a more exploratory or even random policy.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Sarsa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algorithm is an On-Policy algorithm for TD-Learning.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major difference between it and Q-Learning, is that the maximum reward for the next state is not necessarily used for updating the Q-values. Instead, a new action, and therefore reward, is selected using the same policy that determined the original action.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name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Sarsa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actually comes from the fact that the updates are done using the quintuple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Q(s, a, r, s', a').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Where: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s, 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the original state and action,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reward observed in the following state and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s', a'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the new state-action pair.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Relational reinforcement learning, a learning technique that combines reinforcement learning with relational learning or inductive logic programming.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Moody found RRL had better average profits than Q-learning methods, but at the cost of much higher risk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0F957-66FF-4412-B3EB-46B6292E80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0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550F-61CC-4419-B707-6F4765F1307A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4020-5E48-4A1D-8DA7-8DA29F85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6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550F-61CC-4419-B707-6F4765F1307A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4020-5E48-4A1D-8DA7-8DA29F85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9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550F-61CC-4419-B707-6F4765F1307A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4020-5E48-4A1D-8DA7-8DA29F85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6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550F-61CC-4419-B707-6F4765F1307A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4020-5E48-4A1D-8DA7-8DA29F85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4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550F-61CC-4419-B707-6F4765F1307A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4020-5E48-4A1D-8DA7-8DA29F85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550F-61CC-4419-B707-6F4765F1307A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4020-5E48-4A1D-8DA7-8DA29F85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1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550F-61CC-4419-B707-6F4765F1307A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4020-5E48-4A1D-8DA7-8DA29F85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2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550F-61CC-4419-B707-6F4765F1307A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4020-5E48-4A1D-8DA7-8DA29F85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7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550F-61CC-4419-B707-6F4765F1307A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4020-5E48-4A1D-8DA7-8DA29F85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5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550F-61CC-4419-B707-6F4765F1307A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4020-5E48-4A1D-8DA7-8DA29F85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550F-61CC-4419-B707-6F4765F1307A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4020-5E48-4A1D-8DA7-8DA29F85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9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F550F-61CC-4419-B707-6F4765F1307A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74020-5E48-4A1D-8DA7-8DA29F856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5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Applications in Algorithmic Trading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Ryan Brosnahan</a:t>
            </a:r>
          </a:p>
          <a:p>
            <a:r>
              <a:rPr lang="en-US" dirty="0" smtClean="0"/>
              <a:t>Ross </a:t>
            </a:r>
            <a:r>
              <a:rPr lang="en-US" dirty="0" err="1" smtClean="0"/>
              <a:t>Rothenstine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71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</a:t>
            </a:r>
          </a:p>
          <a:p>
            <a:pPr lvl="1"/>
            <a:r>
              <a:rPr lang="en-US" dirty="0" smtClean="0"/>
              <a:t>Simple Moving Average</a:t>
            </a:r>
          </a:p>
          <a:p>
            <a:pPr lvl="1"/>
            <a:r>
              <a:rPr lang="en-US" dirty="0" smtClean="0"/>
              <a:t>Seasonal Index</a:t>
            </a:r>
          </a:p>
          <a:p>
            <a:r>
              <a:rPr lang="en-US" dirty="0" smtClean="0"/>
              <a:t>Planned</a:t>
            </a:r>
          </a:p>
          <a:p>
            <a:pPr lvl="1"/>
            <a:r>
              <a:rPr lang="en-US" dirty="0" smtClean="0"/>
              <a:t>ARCH</a:t>
            </a:r>
          </a:p>
          <a:p>
            <a:pPr lvl="1"/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Holt-Winters</a:t>
            </a:r>
          </a:p>
          <a:p>
            <a:pPr lvl="1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289" y="1828800"/>
            <a:ext cx="2895600" cy="387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13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Direct vs. Model Based Learning</a:t>
            </a:r>
          </a:p>
          <a:p>
            <a:pPr lvl="1"/>
            <a:r>
              <a:rPr lang="en-US" dirty="0" smtClean="0"/>
              <a:t>SARSA, Q-Learning, RRL </a:t>
            </a:r>
          </a:p>
          <a:p>
            <a:r>
              <a:rPr lang="en-US" dirty="0" smtClean="0"/>
              <a:t>Forecast Period</a:t>
            </a:r>
          </a:p>
          <a:p>
            <a:r>
              <a:rPr lang="en-US" dirty="0" smtClean="0"/>
              <a:t>Estimating Differentials</a:t>
            </a:r>
          </a:p>
          <a:p>
            <a:pPr lvl="1"/>
            <a:r>
              <a:rPr lang="en-US" dirty="0" smtClean="0"/>
              <a:t>Backward Euler Method, Finite Differences, Monte Carlo</a:t>
            </a:r>
          </a:p>
          <a:p>
            <a:r>
              <a:rPr lang="en-US" dirty="0" smtClean="0"/>
              <a:t>Evaluating Performance</a:t>
            </a:r>
          </a:p>
          <a:p>
            <a:pPr lvl="1"/>
            <a:r>
              <a:rPr lang="en-US" dirty="0" smtClean="0"/>
              <a:t>Sharpe Ratio vs. Sterling Ratio vs. Double Deviation Ratio</a:t>
            </a:r>
          </a:p>
        </p:txBody>
      </p:sp>
    </p:spTree>
    <p:extLst>
      <p:ext uri="{BB962C8B-B14F-4D97-AF65-F5344CB8AC3E}">
        <p14:creationId xmlns:p14="http://schemas.microsoft.com/office/powerpoint/2010/main" val="639636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static.ddmcdn.com/gif/brain-intr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8" y="1447800"/>
            <a:ext cx="23145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 flipV="1">
            <a:off x="2362198" y="2486025"/>
            <a:ext cx="457202" cy="10001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Management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1000" y="2076451"/>
            <a:ext cx="1981200" cy="1219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Simple Moving Average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91400" y="4800600"/>
            <a:ext cx="1447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Seasonal Index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943600" y="5410200"/>
            <a:ext cx="1447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SVD/PCA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3124200" y="3352800"/>
            <a:ext cx="685800" cy="53340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21" idx="4"/>
          </p:cNvCxnSpPr>
          <p:nvPr/>
        </p:nvCxnSpPr>
        <p:spPr>
          <a:xfrm flipV="1">
            <a:off x="4510085" y="3429000"/>
            <a:ext cx="23815" cy="9144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1" idx="5"/>
          </p:cNvCxnSpPr>
          <p:nvPr/>
        </p:nvCxnSpPr>
        <p:spPr>
          <a:xfrm flipH="1" flipV="1">
            <a:off x="5746235" y="3105382"/>
            <a:ext cx="502165" cy="62841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667373" y="3581400"/>
            <a:ext cx="1981200" cy="1219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Linear Prediction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19485" y="4191000"/>
            <a:ext cx="1981200" cy="1219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Twitter Sentiment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55318" y="4953000"/>
            <a:ext cx="1447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 Regress.</a:t>
            </a:r>
            <a:endParaRPr lang="en-US" dirty="0"/>
          </a:p>
        </p:txBody>
      </p:sp>
      <p:cxnSp>
        <p:nvCxnSpPr>
          <p:cNvPr id="3075" name="Straight Connector 3074"/>
          <p:cNvCxnSpPr/>
          <p:nvPr/>
        </p:nvCxnSpPr>
        <p:spPr>
          <a:xfrm flipV="1">
            <a:off x="1752600" y="4724400"/>
            <a:ext cx="2286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371598" y="3581400"/>
            <a:ext cx="1981200" cy="1219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819400" y="1219200"/>
            <a:ext cx="3429000" cy="2209800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0" name="Straight Connector 3079"/>
          <p:cNvCxnSpPr>
            <a:stCxn id="6" idx="4"/>
            <a:endCxn id="8" idx="0"/>
          </p:cNvCxnSpPr>
          <p:nvPr/>
        </p:nvCxnSpPr>
        <p:spPr>
          <a:xfrm>
            <a:off x="6657973" y="4800600"/>
            <a:ext cx="9527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2" name="Straight Connector 3081"/>
          <p:cNvCxnSpPr>
            <a:stCxn id="6" idx="5"/>
            <a:endCxn id="7" idx="1"/>
          </p:cNvCxnSpPr>
          <p:nvPr/>
        </p:nvCxnSpPr>
        <p:spPr>
          <a:xfrm>
            <a:off x="7358433" y="4622052"/>
            <a:ext cx="244992" cy="3124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015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Greedy Policy</a:t>
            </a:r>
          </a:p>
          <a:p>
            <a:r>
              <a:rPr lang="en-US" dirty="0" smtClean="0"/>
              <a:t>Use Gradient ascent to maximize Sharpe Ratio on each level</a:t>
            </a:r>
          </a:p>
          <a:p>
            <a:pPr lvl="1"/>
            <a:r>
              <a:rPr lang="en-US" dirty="0" smtClean="0"/>
              <a:t>Optimize at the algorithm level</a:t>
            </a:r>
          </a:p>
          <a:p>
            <a:pPr lvl="2"/>
            <a:r>
              <a:rPr lang="en-US" dirty="0" smtClean="0"/>
              <a:t>i.e. number of moving average terms</a:t>
            </a:r>
          </a:p>
          <a:p>
            <a:pPr lvl="1"/>
            <a:r>
              <a:rPr lang="en-US" dirty="0" smtClean="0"/>
              <a:t>Optimize at the portfolio level</a:t>
            </a:r>
          </a:p>
          <a:p>
            <a:pPr lvl="2"/>
            <a:r>
              <a:rPr lang="en-US" dirty="0" smtClean="0"/>
              <a:t>i.e. which </a:t>
            </a:r>
            <a:r>
              <a:rPr lang="en-US" dirty="0" err="1" smtClean="0"/>
              <a:t>algo</a:t>
            </a:r>
            <a:r>
              <a:rPr lang="en-US" dirty="0" smtClean="0"/>
              <a:t>(s) to act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858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More Algorithms</a:t>
            </a:r>
          </a:p>
          <a:p>
            <a:r>
              <a:rPr lang="en-US" dirty="0" smtClean="0"/>
              <a:t>Get Reliable Data </a:t>
            </a:r>
          </a:p>
          <a:p>
            <a:r>
              <a:rPr lang="en-US" dirty="0" smtClean="0"/>
              <a:t>Learn even more Math and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2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76396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 smtClean="0"/>
              <a:t>Create a learning stock trading algorithm that can produce consistent economic profit without excessive risk or hubris using techniques similar to those outlined by Berkeley Professor John Moody.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7295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Goal</a:t>
            </a:r>
            <a:endParaRPr lang="en-US" dirty="0"/>
          </a:p>
        </p:txBody>
      </p:sp>
      <p:pic>
        <p:nvPicPr>
          <p:cNvPr id="5122" name="Picture 2" descr="http://www.womansday.com/cm/womansday/images/MV/1-money-pile-lg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00200"/>
            <a:ext cx="57912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1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Mathematics is Hard!</a:t>
            </a:r>
          </a:p>
          <a:p>
            <a:pPr lvl="1"/>
            <a:r>
              <a:rPr lang="en-US" dirty="0" smtClean="0"/>
              <a:t>Most Quants are Ph.D.</a:t>
            </a:r>
          </a:p>
          <a:p>
            <a:pPr lvl="1"/>
            <a:r>
              <a:rPr lang="en-US" dirty="0" smtClean="0"/>
              <a:t>Requires multidisciplinary background</a:t>
            </a:r>
          </a:p>
          <a:p>
            <a:r>
              <a:rPr lang="en-US" dirty="0" smtClean="0"/>
              <a:t>Expensive</a:t>
            </a:r>
          </a:p>
          <a:p>
            <a:r>
              <a:rPr lang="en-US" dirty="0" smtClean="0"/>
              <a:t>Front-heavy Development Schedule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06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Scenario</a:t>
            </a:r>
            <a:endParaRPr lang="en-US" dirty="0"/>
          </a:p>
        </p:txBody>
      </p:sp>
      <p:pic>
        <p:nvPicPr>
          <p:cNvPr id="1026" name="Picture 2" descr="http://streambase.typepad.com/photos/uncategorized/2007/04/24/algo_trading_big_picture_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85" y="11430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8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Acquire Data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Sanitize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Trading Strategy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Determine Risk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Determine Entry, Exit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Execute Trade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Interface Exchange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Interface Clearing house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067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Scale</a:t>
            </a:r>
          </a:p>
          <a:p>
            <a:r>
              <a:rPr lang="en-US" dirty="0" smtClean="0"/>
              <a:t>Latency</a:t>
            </a:r>
          </a:p>
          <a:p>
            <a:r>
              <a:rPr lang="en-US" dirty="0" smtClean="0"/>
              <a:t>Sanitation</a:t>
            </a:r>
          </a:p>
          <a:p>
            <a:r>
              <a:rPr lang="en-US" dirty="0" smtClean="0"/>
              <a:t>Multiple Sources</a:t>
            </a:r>
          </a:p>
          <a:p>
            <a:r>
              <a:rPr lang="en-US" dirty="0" smtClean="0"/>
              <a:t>Data types</a:t>
            </a:r>
          </a:p>
          <a:p>
            <a:pPr lvl="1"/>
            <a:r>
              <a:rPr lang="en-US" dirty="0" smtClean="0"/>
              <a:t>Economic</a:t>
            </a:r>
          </a:p>
          <a:p>
            <a:pPr lvl="1"/>
            <a:r>
              <a:rPr lang="en-US" dirty="0" smtClean="0"/>
              <a:t>Sentiment</a:t>
            </a:r>
          </a:p>
          <a:p>
            <a:pPr lvl="1"/>
            <a:r>
              <a:rPr lang="en-US" dirty="0" smtClean="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814446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Data Sources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066105"/>
              </p:ext>
            </p:extLst>
          </p:nvPr>
        </p:nvGraphicFramePr>
        <p:xfrm>
          <a:off x="533400" y="1752600"/>
          <a:ext cx="8191500" cy="1114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Source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Cost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Frequency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Quality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Latency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Yahoo Finance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&gt;1s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Unreliable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&gt;5s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IQ Feed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~$100/month Basic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Reliable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&lt;500ms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Bloomberg Data Feed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~$1,800/month </a:t>
                      </a:r>
                      <a:r>
                        <a:rPr lang="en-US" sz="1400" u="none" strike="noStrike" dirty="0">
                          <a:effectLst/>
                        </a:rPr>
                        <a:t>Basic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Very Reliable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&lt;10ms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Google Finance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No longer available as of 22 October 2012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7900212"/>
              </p:ext>
            </p:extLst>
          </p:nvPr>
        </p:nvGraphicFramePr>
        <p:xfrm>
          <a:off x="2057400" y="3352800"/>
          <a:ext cx="50292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8317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Compustat</a:t>
            </a:r>
            <a:endParaRPr lang="en-US" dirty="0" smtClean="0"/>
          </a:p>
          <a:p>
            <a:r>
              <a:rPr lang="en-US" dirty="0" smtClean="0"/>
              <a:t>Bureau of Economic Analysis</a:t>
            </a:r>
          </a:p>
          <a:p>
            <a:r>
              <a:rPr lang="en-US" dirty="0" smtClean="0"/>
              <a:t>Bureau of Labor Statistics</a:t>
            </a:r>
          </a:p>
          <a:p>
            <a:r>
              <a:rPr lang="en-US" dirty="0" smtClean="0"/>
              <a:t>World Bank</a:t>
            </a:r>
          </a:p>
          <a:p>
            <a:r>
              <a:rPr lang="en-US" dirty="0" smtClean="0"/>
              <a:t>Twitter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1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317</Words>
  <Application>Microsoft Office PowerPoint</Application>
  <PresentationFormat>On-screen Show (4:3)</PresentationFormat>
  <Paragraphs>112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Machine Learning Applications in Algorithmic Trading</vt:lpstr>
      <vt:lpstr>Goal</vt:lpstr>
      <vt:lpstr>Real Goal</vt:lpstr>
      <vt:lpstr>Introduction</vt:lpstr>
      <vt:lpstr>Typical Scenario</vt:lpstr>
      <vt:lpstr>The Basic Steps</vt:lpstr>
      <vt:lpstr>Data</vt:lpstr>
      <vt:lpstr>Price Data Sources</vt:lpstr>
      <vt:lpstr>Other Data Sources</vt:lpstr>
      <vt:lpstr>Algorithms</vt:lpstr>
      <vt:lpstr>Considerations</vt:lpstr>
      <vt:lpstr>Algorithm Management</vt:lpstr>
      <vt:lpstr>The Brain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Applications in Algorithmic Trading</dc:title>
  <dc:creator>Root</dc:creator>
  <cp:lastModifiedBy>Root</cp:lastModifiedBy>
  <cp:revision>18</cp:revision>
  <dcterms:created xsi:type="dcterms:W3CDTF">2012-12-12T01:12:22Z</dcterms:created>
  <dcterms:modified xsi:type="dcterms:W3CDTF">2012-12-13T05:24:41Z</dcterms:modified>
</cp:coreProperties>
</file>