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539" r:id="rId2"/>
    <p:sldId id="542" r:id="rId3"/>
    <p:sldId id="540" r:id="rId4"/>
    <p:sldId id="522" r:id="rId5"/>
    <p:sldId id="488" r:id="rId6"/>
    <p:sldId id="515" r:id="rId7"/>
    <p:sldId id="487" r:id="rId8"/>
    <p:sldId id="489" r:id="rId9"/>
    <p:sldId id="490" r:id="rId10"/>
    <p:sldId id="493" r:id="rId11"/>
    <p:sldId id="516" r:id="rId12"/>
    <p:sldId id="496" r:id="rId13"/>
    <p:sldId id="517" r:id="rId14"/>
    <p:sldId id="533" r:id="rId15"/>
    <p:sldId id="500" r:id="rId16"/>
    <p:sldId id="501" r:id="rId17"/>
    <p:sldId id="498" r:id="rId18"/>
    <p:sldId id="502" r:id="rId19"/>
    <p:sldId id="518" r:id="rId20"/>
    <p:sldId id="535" r:id="rId21"/>
    <p:sldId id="546" r:id="rId22"/>
    <p:sldId id="548" r:id="rId23"/>
    <p:sldId id="549" r:id="rId24"/>
    <p:sldId id="506" r:id="rId25"/>
    <p:sldId id="503" r:id="rId26"/>
    <p:sldId id="543" r:id="rId27"/>
    <p:sldId id="504" r:id="rId28"/>
    <p:sldId id="510" r:id="rId29"/>
    <p:sldId id="513" r:id="rId30"/>
    <p:sldId id="511" r:id="rId31"/>
    <p:sldId id="514" r:id="rId32"/>
    <p:sldId id="50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40" autoAdjust="0"/>
  </p:normalViewPr>
  <p:slideViewPr>
    <p:cSldViewPr>
      <p:cViewPr varScale="1">
        <p:scale>
          <a:sx n="87" d="100"/>
          <a:sy n="87" d="100"/>
        </p:scale>
        <p:origin x="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700.png"/><Relationship Id="rId7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3.png"/><Relationship Id="rId5" Type="http://schemas.openxmlformats.org/officeDocument/2006/relationships/image" Target="../media/image192.png"/><Relationship Id="rId10" Type="http://schemas.openxmlformats.org/officeDocument/2006/relationships/image" Target="../media/image2.png"/><Relationship Id="rId9" Type="http://schemas.openxmlformats.org/officeDocument/2006/relationships/image" Target="../media/image241.png"/><Relationship Id="rId4" Type="http://schemas.openxmlformats.org/officeDocument/2006/relationships/image" Target="../media/image18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10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</a:rPr>
              <a:t>Algorithms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81600"/>
            <a:ext cx="27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b="1" dirty="0">
                <a:solidFill>
                  <a:srgbClr val="7030A0"/>
                </a:solidFill>
              </a:rPr>
              <a:t>Directed Acyclic Graphs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Applications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Topological ordering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Almost </a:t>
                </a:r>
                <a:r>
                  <a:rPr lang="en-US" sz="2000" b="1" dirty="0"/>
                  <a:t>every algorithmic problem   </a:t>
                </a:r>
                <a:r>
                  <a:rPr lang="en-US" sz="2000" dirty="0"/>
                  <a:t>on DAG exploits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Topological ordering.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 </a:t>
                </a:r>
                <a:r>
                  <a:rPr lang="en-US" sz="2000" dirty="0"/>
                  <a:t>(No need of </a:t>
                </a:r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longest paths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(No polynomial time algorithm exist for general graphs till date)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Count no. of paths </a:t>
                </a:r>
                <a:r>
                  <a:rPr lang="en-US" sz="2000" b="1" dirty="0"/>
                  <a:t>from a source to a destination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		 (If the no. is a polynomial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All these problems have a 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time algorithm for DAG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95400" y="1600200"/>
            <a:ext cx="2895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524000"/>
            <a:ext cx="3962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Why Does </a:t>
            </a:r>
            <a:br>
              <a:rPr lang="en-US" sz="2800" dirty="0"/>
            </a:br>
            <a:r>
              <a:rPr lang="en-US" sz="2800" dirty="0">
                <a:solidFill>
                  <a:srgbClr val="7030A0"/>
                </a:solidFill>
              </a:rPr>
              <a:t>Topological ordering </a:t>
            </a:r>
            <a:r>
              <a:rPr lang="en-US" sz="2800" dirty="0"/>
              <a:t>exist for </a:t>
            </a:r>
            <a:r>
              <a:rPr lang="en-US" sz="2800" u="sng" dirty="0"/>
              <a:t>every</a:t>
            </a:r>
            <a:r>
              <a:rPr lang="en-US" sz="2800" dirty="0"/>
              <a:t> DAG?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033822" y="42672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there any vertex for which you can be sure of its place in the ordering?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1524000"/>
            <a:ext cx="385622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28600" y="4361560"/>
            <a:ext cx="3657600" cy="1028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vertex of </a:t>
            </a:r>
            <a:r>
              <a:rPr lang="en-US" sz="1600" b="1" dirty="0" err="1">
                <a:solidFill>
                  <a:schemeClr val="tx1"/>
                </a:solidFill>
              </a:rPr>
              <a:t>indegree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 can be given number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in a topological ordering.</a:t>
            </a:r>
          </a:p>
        </p:txBody>
      </p:sp>
      <p:sp>
        <p:nvSpPr>
          <p:cNvPr id="40" name="Cloud Callout 39"/>
          <p:cNvSpPr/>
          <p:nvPr/>
        </p:nvSpPr>
        <p:spPr>
          <a:xfrm>
            <a:off x="5014246" y="40386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 guarantee that such a vertex always exists in a DAG ?</a:t>
            </a:r>
          </a:p>
        </p:txBody>
      </p:sp>
    </p:spTree>
    <p:extLst>
      <p:ext uri="{BB962C8B-B14F-4D97-AF65-F5344CB8AC3E}">
        <p14:creationId xmlns:p14="http://schemas.microsoft.com/office/powerpoint/2010/main" val="11788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1800" dirty="0"/>
                  <a:t>: Every DAG has at least one vertex with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Proof: </a:t>
                </a:r>
              </a:p>
              <a:p>
                <a:pPr marL="0" indent="0">
                  <a:buNone/>
                </a:pPr>
                <a:r>
                  <a:rPr lang="en-US" sz="1800" dirty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1800" dirty="0"/>
                  <a:t>Pick any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While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  </a:t>
                </a:r>
                <a:r>
                  <a:rPr lang="en-US" sz="1800" dirty="0"/>
                  <a:t>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   Let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0" dirty="0" smtClean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be an edge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This algorithm, if terminates. will output a vertex of </a:t>
                </a:r>
                <a:r>
                  <a:rPr lang="en-US" sz="1800" b="1" dirty="0" err="1"/>
                  <a:t>indegree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4648200" y="1981200"/>
            <a:ext cx="4114800" cy="914400"/>
          </a:xfrm>
          <a:prstGeom prst="cloudCallout">
            <a:avLst>
              <a:gd name="adj1" fmla="val -26457"/>
              <a:gd name="adj2" fmla="val 681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what is the guarantee that it will terminate.?</a:t>
            </a:r>
          </a:p>
        </p:txBody>
      </p:sp>
      <p:sp>
        <p:nvSpPr>
          <p:cNvPr id="30" name="Down Ribbon 29"/>
          <p:cNvSpPr/>
          <p:nvPr/>
        </p:nvSpPr>
        <p:spPr>
          <a:xfrm>
            <a:off x="4724400" y="2971800"/>
            <a:ext cx="4419600" cy="9525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algorithm does indeed terminate.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 fact, no vertex will be processed </a:t>
            </a:r>
            <a:r>
              <a:rPr lang="en-US" sz="1400" u="sng" dirty="0">
                <a:solidFill>
                  <a:schemeClr val="tx1"/>
                </a:solidFill>
              </a:rPr>
              <a:t>twice</a:t>
            </a:r>
            <a:r>
              <a:rPr lang="en-US" sz="1400" dirty="0">
                <a:solidFill>
                  <a:schemeClr val="tx1"/>
                </a:solidFill>
              </a:rPr>
              <a:t> in while loop.</a:t>
            </a:r>
          </a:p>
        </p:txBody>
      </p:sp>
    </p:spTree>
    <p:extLst>
      <p:ext uri="{BB962C8B-B14F-4D97-AF65-F5344CB8AC3E}">
        <p14:creationId xmlns:p14="http://schemas.microsoft.com/office/powerpoint/2010/main" val="21658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use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Lemma 1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show existence of a valid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03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Time complexity of the algorithm: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chemeClr val="tx1"/>
                    </a:solidFill>
                  </a:rPr>
                  <a:t> a vertex with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dirty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b="1" dirty="0" err="1"/>
                  <a:t>num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205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How </a:t>
            </a:r>
            <a:r>
              <a:rPr lang="en-US" sz="3600" dirty="0">
                <a:solidFill>
                  <a:srgbClr val="0070C0"/>
                </a:solidFill>
              </a:rPr>
              <a:t>efficiently</a:t>
            </a:r>
            <a:r>
              <a:rPr lang="en-US" sz="3600" dirty="0"/>
              <a:t> can we compute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Revisiting</a:t>
            </a:r>
            <a:r>
              <a:rPr lang="en-US" sz="3200" b="1" dirty="0"/>
              <a:t> the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Main time consuming step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b="1" dirty="0"/>
              <a:t>                  </a:t>
            </a:r>
            <a:r>
              <a:rPr lang="en-US" sz="1600" dirty="0"/>
              <a:t>To find </a:t>
            </a:r>
            <a:r>
              <a:rPr lang="en-US" sz="1600" u="sng" dirty="0"/>
              <a:t>next</a:t>
            </a:r>
            <a:r>
              <a:rPr lang="en-US" sz="1600" dirty="0"/>
              <a:t> vertex with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u="sng" dirty="0"/>
              <a:t>new</a:t>
            </a:r>
            <a:r>
              <a:rPr lang="en-US" sz="1600" dirty="0"/>
              <a:t> vertices with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 are created during   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679884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..but </a:t>
            </a:r>
            <a:r>
              <a:rPr lang="en-US" b="1" dirty="0">
                <a:solidFill>
                  <a:srgbClr val="006C31"/>
                </a:solidFill>
              </a:rPr>
              <a:t>slowly</a:t>
            </a:r>
            <a:r>
              <a:rPr lang="en-US" b="1" dirty="0"/>
              <a:t> this time…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410200"/>
            <a:ext cx="4383059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the processing of the </a:t>
            </a:r>
            <a:r>
              <a:rPr lang="en-US" sz="1600" u="sng" dirty="0"/>
              <a:t>current</a:t>
            </a:r>
            <a:r>
              <a:rPr lang="en-US" sz="1600" dirty="0"/>
              <a:t> vertex of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79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  <p:bldP spid="9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r>
              <a:rPr lang="en-US" sz="3600" b="1" dirty="0"/>
              <a:t> from last class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Optimal </a:t>
            </a:r>
            <a:r>
              <a:rPr lang="en-US" b="1" dirty="0" err="1">
                <a:solidFill>
                  <a:srgbClr val="006C31"/>
                </a:solidFill>
              </a:rPr>
              <a:t>subpath</a:t>
            </a:r>
            <a:r>
              <a:rPr lang="en-US" b="1" dirty="0">
                <a:solidFill>
                  <a:srgbClr val="006C3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design a </a:t>
                </a:r>
                <a:r>
                  <a:rPr lang="en-US" sz="2000" u="sng" dirty="0"/>
                  <a:t>more efficient implementation</a:t>
                </a:r>
                <a:r>
                  <a:rPr lang="en-US" sz="2000" dirty="0"/>
                  <a:t> of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algorithm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Main steps of the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current algorithm</a:t>
                </a:r>
                <a:r>
                  <a:rPr lang="en-US" sz="2000" dirty="0"/>
                  <a:t>: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Searching a vertex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Processing vertices in a </a:t>
                </a:r>
                <a:r>
                  <a:rPr lang="en-US" sz="2000" u="sng" dirty="0"/>
                  <a:t>particular </a:t>
                </a:r>
                <a:r>
                  <a:rPr lang="en-US" sz="2000" b="1" u="sng" dirty="0"/>
                  <a:t>order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>
                <a:blip r:embed="rId2"/>
                <a:stretch>
                  <a:fillRect l="-772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an array </a:t>
            </a:r>
            <a:r>
              <a:rPr lang="en-US" b="1" dirty="0">
                <a:solidFill>
                  <a:srgbClr val="7030A0"/>
                </a:solidFill>
              </a:rPr>
              <a:t>In-degree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6" name="Left Arrow 5"/>
          <p:cNvSpPr/>
          <p:nvPr/>
        </p:nvSpPr>
        <p:spPr>
          <a:xfrm>
            <a:off x="5574792" y="4191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50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2D0-6FA2-3347-9037-4121E2EA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need of an </a:t>
            </a:r>
            <a:r>
              <a:rPr lang="en-US" sz="3600" b="1" dirty="0">
                <a:solidFill>
                  <a:srgbClr val="7030A0"/>
                </a:solidFill>
              </a:rPr>
              <a:t>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38437-42A3-5140-A83B-0060C6942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Events related to a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/>
                  <a:t>: Indegree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) becomes 0.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: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Vertex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num</a:t>
                </a:r>
                <a:r>
                  <a:rPr lang="en-US" sz="2000" dirty="0">
                    <a:solidFill>
                      <a:srgbClr val="002060"/>
                    </a:solidFill>
                  </a:rPr>
                  <a:t>;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 num </a:t>
                </a: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num </a:t>
                </a:r>
                <a:r>
                  <a:rPr lang="en-US" sz="2000" dirty="0">
                    <a:solidFill>
                      <a:srgbClr val="002060"/>
                    </a:solidFill>
                  </a:rPr>
                  <a:t>+ 1.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      (ii) Deleting all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outgoing</a:t>
                </a:r>
                <a:r>
                  <a:rPr lang="en-US" sz="2000" dirty="0">
                    <a:solidFill>
                      <a:srgbClr val="002060"/>
                    </a:solidFill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000" dirty="0"/>
                  <a:t> updating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Indegree of  the corresponding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38437-42A3-5140-A83B-0060C6942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>
                <a:blip r:embed="rId2"/>
                <a:stretch>
                  <a:fillRect l="-73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A9641-EF56-9345-9D8E-4A74EA8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DB6A62-1BFC-2041-912C-3F158315F829}"/>
              </a:ext>
            </a:extLst>
          </p:cNvPr>
          <p:cNvSpPr/>
          <p:nvPr/>
        </p:nvSpPr>
        <p:spPr>
          <a:xfrm>
            <a:off x="1219200" y="2286000"/>
            <a:ext cx="4495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EDD80D-6982-E648-9E19-66873C11058B}"/>
              </a:ext>
            </a:extLst>
          </p:cNvPr>
          <p:cNvSpPr/>
          <p:nvPr/>
        </p:nvSpPr>
        <p:spPr>
          <a:xfrm>
            <a:off x="1219200" y="3023652"/>
            <a:ext cx="7315200" cy="15605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88B36-3210-6D42-A74A-A65D492D5847}"/>
              </a:ext>
            </a:extLst>
          </p:cNvPr>
          <p:cNvSpPr txBox="1"/>
          <p:nvPr/>
        </p:nvSpPr>
        <p:spPr>
          <a:xfrm>
            <a:off x="838200" y="5612656"/>
            <a:ext cx="18471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Constraint </a:t>
            </a:r>
            <a:r>
              <a:rPr lang="en-US" sz="2400" dirty="0">
                <a:solidFill>
                  <a:srgbClr val="0070C0"/>
                </a:solidFill>
              </a:rPr>
              <a:t>1: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E66AD-D11E-0A41-A200-2A89F8414318}"/>
                  </a:ext>
                </a:extLst>
              </p:cNvPr>
              <p:cNvSpPr txBox="1"/>
              <p:nvPr/>
            </p:nvSpPr>
            <p:spPr>
              <a:xfrm>
                <a:off x="2895600" y="5612656"/>
                <a:ext cx="3585149" cy="40011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must happen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E66AD-D11E-0A41-A200-2A89F8414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612656"/>
                <a:ext cx="3585149" cy="400110"/>
              </a:xfrm>
              <a:prstGeom prst="rect">
                <a:avLst/>
              </a:prstGeom>
              <a:blipFill>
                <a:blip r:embed="rId3"/>
                <a:stretch>
                  <a:fillRect t="-9375" r="-7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>
            <a:extLst>
              <a:ext uri="{FF2B5EF4-FFF2-40B4-BE49-F238E27FC236}">
                <a16:creationId xmlns:a16="http://schemas.microsoft.com/office/drawing/2014/main" id="{756DBF47-54B3-E849-BCAA-7B933CA652A7}"/>
              </a:ext>
            </a:extLst>
          </p:cNvPr>
          <p:cNvSpPr/>
          <p:nvPr/>
        </p:nvSpPr>
        <p:spPr>
          <a:xfrm>
            <a:off x="5715000" y="1051540"/>
            <a:ext cx="3200400" cy="1222248"/>
          </a:xfrm>
          <a:prstGeom prst="cloudCallout">
            <a:avLst>
              <a:gd name="adj1" fmla="val -25693"/>
              <a:gd name="adj2" fmla="val 7508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How to ensure </a:t>
            </a:r>
            <a:r>
              <a:rPr lang="en-US" sz="2000" b="1" dirty="0">
                <a:solidFill>
                  <a:srgbClr val="C00000"/>
                </a:solidFill>
              </a:rPr>
              <a:t>Constraint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B4494-D0B9-A24A-88BB-48D8AD753530}"/>
              </a:ext>
            </a:extLst>
          </p:cNvPr>
          <p:cNvSpPr txBox="1"/>
          <p:nvPr/>
        </p:nvSpPr>
        <p:spPr>
          <a:xfrm>
            <a:off x="7620000" y="2319309"/>
            <a:ext cx="74591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Easily.</a:t>
            </a:r>
          </a:p>
        </p:txBody>
      </p:sp>
    </p:spTree>
    <p:extLst>
      <p:ext uri="{BB962C8B-B14F-4D97-AF65-F5344CB8AC3E}">
        <p14:creationId xmlns:p14="http://schemas.microsoft.com/office/powerpoint/2010/main" val="9744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2D0-6FA2-3347-9037-4121E2EA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need of an </a:t>
            </a:r>
            <a:r>
              <a:rPr lang="en-US" sz="3600" b="1" dirty="0">
                <a:solidFill>
                  <a:srgbClr val="7030A0"/>
                </a:solidFill>
              </a:rPr>
              <a:t>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38437-42A3-5140-A83B-0060C6942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Events related to a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/>
                  <a:t>: Indegree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) becomes 0.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: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Vertex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num</a:t>
                </a:r>
                <a:r>
                  <a:rPr lang="en-US" sz="2000" dirty="0">
                    <a:solidFill>
                      <a:srgbClr val="002060"/>
                    </a:solidFill>
                  </a:rPr>
                  <a:t>;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 num </a:t>
                </a: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num </a:t>
                </a:r>
                <a:r>
                  <a:rPr lang="en-US" sz="2000" dirty="0">
                    <a:solidFill>
                      <a:srgbClr val="002060"/>
                    </a:solidFill>
                  </a:rPr>
                  <a:t>+ 1.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      (ii) Deleting all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outgoing</a:t>
                </a:r>
                <a:r>
                  <a:rPr lang="en-US" sz="2000" dirty="0">
                    <a:solidFill>
                      <a:srgbClr val="002060"/>
                    </a:solidFill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000" dirty="0"/>
                  <a:t> updating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Indegree of  the corresponding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38437-42A3-5140-A83B-0060C6942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>
                <a:blip r:embed="rId2"/>
                <a:stretch>
                  <a:fillRect l="-73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A9641-EF56-9345-9D8E-4A74EA8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88B36-3210-6D42-A74A-A65D492D5847}"/>
              </a:ext>
            </a:extLst>
          </p:cNvPr>
          <p:cNvSpPr txBox="1"/>
          <p:nvPr/>
        </p:nvSpPr>
        <p:spPr>
          <a:xfrm>
            <a:off x="838200" y="5612656"/>
            <a:ext cx="18471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Constraint </a:t>
            </a:r>
            <a:r>
              <a:rPr lang="en-US" sz="2400" dirty="0">
                <a:solidFill>
                  <a:srgbClr val="0070C0"/>
                </a:solidFill>
              </a:rPr>
              <a:t>2: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8B0298-FEC5-6045-917D-AF9227BF9543}"/>
                  </a:ext>
                </a:extLst>
              </p:cNvPr>
              <p:cNvSpPr txBox="1"/>
              <p:nvPr/>
            </p:nvSpPr>
            <p:spPr>
              <a:xfrm>
                <a:off x="2745986" y="5595450"/>
                <a:ext cx="5176027" cy="40011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happens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8B0298-FEC5-6045-917D-AF9227BF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986" y="5595450"/>
                <a:ext cx="5176027" cy="400110"/>
              </a:xfrm>
              <a:prstGeom prst="rect">
                <a:avLst/>
              </a:prstGeom>
              <a:blipFill>
                <a:blip r:embed="rId3"/>
                <a:stretch>
                  <a:fillRect l="-1225" t="-909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BB649-B511-F442-ABAB-DBE78C0C5513}"/>
                  </a:ext>
                </a:extLst>
              </p:cNvPr>
              <p:cNvSpPr txBox="1"/>
              <p:nvPr/>
            </p:nvSpPr>
            <p:spPr>
              <a:xfrm>
                <a:off x="2745986" y="6042572"/>
                <a:ext cx="4348178" cy="40011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must happen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BB649-B511-F442-ABAB-DBE78C0C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986" y="6042572"/>
                <a:ext cx="4348178" cy="400110"/>
              </a:xfrm>
              <a:prstGeom prst="rect">
                <a:avLst/>
              </a:prstGeom>
              <a:blipFill>
                <a:blip r:embed="rId4"/>
                <a:stretch>
                  <a:fillRect l="-1458" t="-606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>
            <a:extLst>
              <a:ext uri="{FF2B5EF4-FFF2-40B4-BE49-F238E27FC236}">
                <a16:creationId xmlns:a16="http://schemas.microsoft.com/office/drawing/2014/main" id="{AA3CAE67-08E1-C94C-AFDF-0A76F349A1D0}"/>
              </a:ext>
            </a:extLst>
          </p:cNvPr>
          <p:cNvSpPr/>
          <p:nvPr/>
        </p:nvSpPr>
        <p:spPr>
          <a:xfrm>
            <a:off x="5715000" y="1051540"/>
            <a:ext cx="3200400" cy="1222248"/>
          </a:xfrm>
          <a:prstGeom prst="cloudCallout">
            <a:avLst>
              <a:gd name="adj1" fmla="val -25693"/>
              <a:gd name="adj2" fmla="val 7508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How to ensure </a:t>
            </a:r>
            <a:r>
              <a:rPr lang="en-US" sz="2000" b="1" dirty="0">
                <a:solidFill>
                  <a:srgbClr val="C00000"/>
                </a:solidFill>
              </a:rPr>
              <a:t>Constraint 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9EEAC-D841-8745-9D57-6795688EBF41}"/>
              </a:ext>
            </a:extLst>
          </p:cNvPr>
          <p:cNvSpPr txBox="1"/>
          <p:nvPr/>
        </p:nvSpPr>
        <p:spPr>
          <a:xfrm>
            <a:off x="6558116" y="2599504"/>
            <a:ext cx="22846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a Data Structure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5FEFF4-479D-EA45-A7CE-EDF067462E3D}"/>
              </a:ext>
            </a:extLst>
          </p:cNvPr>
          <p:cNvSpPr/>
          <p:nvPr/>
        </p:nvSpPr>
        <p:spPr>
          <a:xfrm>
            <a:off x="1219200" y="2286000"/>
            <a:ext cx="4495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77804A-91FA-6F4E-B8E6-0070E210F625}"/>
              </a:ext>
            </a:extLst>
          </p:cNvPr>
          <p:cNvSpPr/>
          <p:nvPr/>
        </p:nvSpPr>
        <p:spPr>
          <a:xfrm>
            <a:off x="1219200" y="3023652"/>
            <a:ext cx="7315200" cy="15605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20A727C-4CDF-8743-AFE6-49F075DB2AE6}"/>
              </a:ext>
            </a:extLst>
          </p:cNvPr>
          <p:cNvSpPr/>
          <p:nvPr/>
        </p:nvSpPr>
        <p:spPr>
          <a:xfrm>
            <a:off x="1752600" y="4876800"/>
            <a:ext cx="5341564" cy="43985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Realize the importance of this constraint first.</a:t>
            </a:r>
          </a:p>
        </p:txBody>
      </p:sp>
    </p:spTree>
    <p:extLst>
      <p:ext uri="{BB962C8B-B14F-4D97-AF65-F5344CB8AC3E}">
        <p14:creationId xmlns:p14="http://schemas.microsoft.com/office/powerpoint/2010/main" val="24640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D9C4BD-E84A-434A-AB43-3351D438C0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Keep a queue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D9C4BD-E84A-434A-AB43-3351D438C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5B2A5-8D7B-154C-86D7-A7B565CE4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Place a vertex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as soon as its indegree = 0</a:t>
                </a:r>
              </a:p>
              <a:p>
                <a:r>
                  <a:rPr lang="en-US" sz="2000" dirty="0"/>
                  <a:t>Execute event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when we take </a:t>
                </a:r>
                <a:r>
                  <a:rPr lang="en-US" sz="2400" dirty="0"/>
                  <a:t>the vertex out of the queue.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5B2A5-8D7B-154C-86D7-A7B565CE4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EB361-647E-8645-A76D-CCB88F20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7BB69-7951-C94E-88AD-A0124BF41AC1}"/>
              </a:ext>
            </a:extLst>
          </p:cNvPr>
          <p:cNvSpPr txBox="1"/>
          <p:nvPr/>
        </p:nvSpPr>
        <p:spPr>
          <a:xfrm>
            <a:off x="838200" y="5612656"/>
            <a:ext cx="18471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Constraint </a:t>
            </a:r>
            <a:r>
              <a:rPr lang="en-US" sz="2400" dirty="0">
                <a:solidFill>
                  <a:srgbClr val="0070C0"/>
                </a:solidFill>
              </a:rPr>
              <a:t>2: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A71757-FBD5-C141-B54C-E7473C7B6205}"/>
                  </a:ext>
                </a:extLst>
              </p:cNvPr>
              <p:cNvSpPr txBox="1"/>
              <p:nvPr/>
            </p:nvSpPr>
            <p:spPr>
              <a:xfrm>
                <a:off x="2745986" y="5595450"/>
                <a:ext cx="5176027" cy="40011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happens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A71757-FBD5-C141-B54C-E7473C7B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986" y="5595450"/>
                <a:ext cx="5176027" cy="400110"/>
              </a:xfrm>
              <a:prstGeom prst="rect">
                <a:avLst/>
              </a:prstGeom>
              <a:blipFill>
                <a:blip r:embed="rId4"/>
                <a:stretch>
                  <a:fillRect l="-1225" t="-909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4027A-A92F-4F4F-BBAB-1A085C04AD66}"/>
                  </a:ext>
                </a:extLst>
              </p:cNvPr>
              <p:cNvSpPr txBox="1"/>
              <p:nvPr/>
            </p:nvSpPr>
            <p:spPr>
              <a:xfrm>
                <a:off x="2745986" y="6042572"/>
                <a:ext cx="4247188" cy="40011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must happen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4027A-A92F-4F4F-BBAB-1A085C04A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986" y="6042572"/>
                <a:ext cx="4247188" cy="400110"/>
              </a:xfrm>
              <a:prstGeom prst="rect">
                <a:avLst/>
              </a:prstGeom>
              <a:blipFill>
                <a:blip r:embed="rId5"/>
                <a:stretch>
                  <a:fillRect l="-1493" t="-606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404ACB0-BAA8-7543-9DE5-E506648B81AB}"/>
              </a:ext>
            </a:extLst>
          </p:cNvPr>
          <p:cNvGrpSpPr/>
          <p:nvPr/>
        </p:nvGrpSpPr>
        <p:grpSpPr>
          <a:xfrm>
            <a:off x="2819400" y="3619499"/>
            <a:ext cx="3124200" cy="854592"/>
            <a:chOff x="2819400" y="3619499"/>
            <a:chExt cx="3124200" cy="8545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803B97-BB87-EF43-8DA0-BD4862B89B3A}"/>
                </a:ext>
              </a:extLst>
            </p:cNvPr>
            <p:cNvGrpSpPr/>
            <p:nvPr/>
          </p:nvGrpSpPr>
          <p:grpSpPr>
            <a:xfrm>
              <a:off x="2819400" y="3619499"/>
              <a:ext cx="3124200" cy="487363"/>
              <a:chOff x="2895600" y="3322637"/>
              <a:chExt cx="3124200" cy="48736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7E6DBCD-3742-CD41-862D-54057BFF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600" y="3322637"/>
                <a:ext cx="3124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E090902-2E52-D84C-803C-F4331BF65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600" y="3810000"/>
                <a:ext cx="3124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38064E6-6530-2C4A-911A-A4898DE93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600" y="3322637"/>
                <a:ext cx="0" cy="4873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11C8D-65FF-DB48-B4EB-DC39FA1E0344}"/>
                    </a:ext>
                  </a:extLst>
                </p:cNvPr>
                <p:cNvSpPr txBox="1"/>
                <p:nvPr/>
              </p:nvSpPr>
              <p:spPr>
                <a:xfrm>
                  <a:off x="4166120" y="4104759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11C8D-65FF-DB48-B4EB-DC39FA1E0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120" y="4104759"/>
                  <a:ext cx="40588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101E5D2-D9F1-3045-A5AD-D38E0E034C50}"/>
              </a:ext>
            </a:extLst>
          </p:cNvPr>
          <p:cNvSpPr/>
          <p:nvPr/>
        </p:nvSpPr>
        <p:spPr>
          <a:xfrm>
            <a:off x="3124200" y="1447800"/>
            <a:ext cx="3962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9D93D-0363-414B-95F8-7085966DF549}"/>
              </a:ext>
            </a:extLst>
          </p:cNvPr>
          <p:cNvSpPr/>
          <p:nvPr/>
        </p:nvSpPr>
        <p:spPr>
          <a:xfrm>
            <a:off x="3657600" y="2057400"/>
            <a:ext cx="5410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C1D2AC-EE85-E64A-94AD-81D9B23763A0}"/>
                  </a:ext>
                </a:extLst>
              </p:cNvPr>
              <p:cNvSpPr txBox="1"/>
              <p:nvPr/>
            </p:nvSpPr>
            <p:spPr>
              <a:xfrm>
                <a:off x="2209800" y="4639789"/>
                <a:ext cx="507953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In, First Out feature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b="1" dirty="0"/>
                  <a:t> ensures </a:t>
                </a:r>
                <a:r>
                  <a:rPr lang="en-US" dirty="0">
                    <a:solidFill>
                      <a:srgbClr val="C00000"/>
                    </a:solidFill>
                  </a:rPr>
                  <a:t>Constraint 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.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C1D2AC-EE85-E64A-94AD-81D9B2376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639789"/>
                <a:ext cx="5079532" cy="369332"/>
              </a:xfrm>
              <a:prstGeom prst="rect">
                <a:avLst/>
              </a:prstGeom>
              <a:blipFill>
                <a:blip r:embed="rId7"/>
                <a:stretch>
                  <a:fillRect l="-995" t="-3125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5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                            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527198" y="3588842"/>
            <a:ext cx="2330802" cy="2278558"/>
            <a:chOff x="5257800" y="3341132"/>
            <a:chExt cx="2330802" cy="22785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2785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) time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333" r="-629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loud Callout 13"/>
          <p:cNvSpPr/>
          <p:nvPr/>
        </p:nvSpPr>
        <p:spPr>
          <a:xfrm>
            <a:off x="5105400" y="1524000"/>
            <a:ext cx="3810000" cy="1143000"/>
          </a:xfrm>
          <a:prstGeom prst="cloudCallout">
            <a:avLst>
              <a:gd name="adj1" fmla="val -28860"/>
              <a:gd name="adj2" fmla="val 72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Proof of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27045" y="5101134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6006C-DAC3-9843-878B-3DD90884AB9A}"/>
              </a:ext>
            </a:extLst>
          </p:cNvPr>
          <p:cNvSpPr txBox="1"/>
          <p:nvPr/>
        </p:nvSpPr>
        <p:spPr>
          <a:xfrm>
            <a:off x="5608832" y="2974350"/>
            <a:ext cx="3304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Attempt as a </a:t>
            </a:r>
            <a:r>
              <a:rPr lang="en-US" b="1" dirty="0"/>
              <a:t>Homework</a:t>
            </a:r>
            <a:r>
              <a:rPr lang="en-US" dirty="0"/>
              <a:t>. </a:t>
            </a:r>
          </a:p>
          <a:p>
            <a:r>
              <a:rPr lang="en-US" dirty="0"/>
              <a:t>We shall discuss in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33585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 animBg="1"/>
      <p:bldP spid="5" grpId="0"/>
      <p:bldP spid="10" grpId="0" animBg="1"/>
      <p:bldP spid="14" grpId="0" animBg="1"/>
      <p:bldP spid="15" grpId="0" animBg="1"/>
      <p:bldP spid="15" grpId="1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 of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E94C27-855D-0F4F-90BE-0634B3D3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sym typeface="Wingdings" pitchFamily="2" charset="2"/>
              </a:rPr>
              <a:t>Example: </a:t>
            </a:r>
            <a:r>
              <a:rPr lang="en-US" sz="4000" b="1" dirty="0">
                <a:solidFill>
                  <a:srgbClr val="002060"/>
                </a:solidFill>
                <a:sym typeface="Wingdings" pitchFamily="2" charset="2"/>
              </a:rPr>
              <a:t>Single source shortest paths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7998E5-18FF-324E-9917-5BD73F6F9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 correct formulation for distances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 a directed graph.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But difficult to translate to algorithms … except for …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7998E5-18FF-324E-9917-5BD73F6F9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8C9D-76E5-A74B-AFF9-909FB2C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4B9F4-23DF-8749-9CF7-F148E6F402BF}"/>
              </a:ext>
            </a:extLst>
          </p:cNvPr>
          <p:cNvSpPr txBox="1"/>
          <p:nvPr/>
        </p:nvSpPr>
        <p:spPr>
          <a:xfrm>
            <a:off x="5947968" y="4963180"/>
            <a:ext cx="98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DAG</a:t>
            </a:r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329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7909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5188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3913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6580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2276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2276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7" idx="2"/>
            <a:endCxn id="15" idx="2"/>
          </p:cNvCxnSpPr>
          <p:nvPr/>
        </p:nvCxnSpPr>
        <p:spPr>
          <a:xfrm rot="5400000" flipH="1" flipV="1">
            <a:off x="3236642" y="3229516"/>
            <a:ext cx="7434" cy="1143000"/>
          </a:xfrm>
          <a:prstGeom prst="curvedConnector3">
            <a:avLst>
              <a:gd name="adj1" fmla="val -67358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increasing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4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Single source shortest paths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49" name="Cloud Callout 48">
            <a:extLst>
              <a:ext uri="{FF2B5EF4-FFF2-40B4-BE49-F238E27FC236}">
                <a16:creationId xmlns:a16="http://schemas.microsoft.com/office/drawing/2014/main" id="{94F1F5B0-7570-D348-A26D-9777A872ACEE}"/>
              </a:ext>
            </a:extLst>
          </p:cNvPr>
          <p:cNvSpPr/>
          <p:nvPr/>
        </p:nvSpPr>
        <p:spPr>
          <a:xfrm>
            <a:off x="6499847" y="1324658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in your proof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20DCA-289E-FE4C-B06A-1D6C5B2FC19D}"/>
                  </a:ext>
                </a:extLst>
              </p:cNvPr>
              <p:cNvSpPr txBox="1"/>
              <p:nvPr/>
            </p:nvSpPr>
            <p:spPr>
              <a:xfrm>
                <a:off x="1558023" y="4995813"/>
                <a:ext cx="5189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blue path intersects neither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20DCA-289E-FE4C-B06A-1D6C5B2FC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3" y="4995813"/>
                <a:ext cx="5189754" cy="369332"/>
              </a:xfrm>
              <a:prstGeom prst="rect">
                <a:avLst/>
              </a:prstGeom>
              <a:blipFill>
                <a:blip r:embed="rId10"/>
                <a:stretch>
                  <a:fillRect l="-97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B1D89E-C149-844F-84C1-1A996F218AE9}"/>
              </a:ext>
            </a:extLst>
          </p:cNvPr>
          <p:cNvSpPr txBox="1"/>
          <p:nvPr/>
        </p:nvSpPr>
        <p:spPr>
          <a:xfrm>
            <a:off x="145879" y="4990639"/>
            <a:ext cx="136024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8DA7F6-BF8B-8A46-813E-110AB21FDBFB}"/>
              </a:ext>
            </a:extLst>
          </p:cNvPr>
          <p:cNvSpPr txBox="1"/>
          <p:nvPr/>
        </p:nvSpPr>
        <p:spPr>
          <a:xfrm>
            <a:off x="145879" y="4431268"/>
            <a:ext cx="75642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18B48A-FC15-C14D-941D-860C7947F05F}"/>
                  </a:ext>
                </a:extLst>
              </p:cNvPr>
              <p:cNvSpPr txBox="1"/>
              <p:nvPr/>
            </p:nvSpPr>
            <p:spPr>
              <a:xfrm>
                <a:off x="1066800" y="4426974"/>
                <a:ext cx="7861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Replacing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with the blue path will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A contradiction!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18B48A-FC15-C14D-941D-860C7947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26974"/>
                <a:ext cx="7861063" cy="369332"/>
              </a:xfrm>
              <a:prstGeom prst="rect">
                <a:avLst/>
              </a:prstGeom>
              <a:blipFill>
                <a:blip r:embed="rId11"/>
                <a:stretch>
                  <a:fillRect l="-6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7">
            <a:extLst>
              <a:ext uri="{FF2B5EF4-FFF2-40B4-BE49-F238E27FC236}">
                <a16:creationId xmlns:a16="http://schemas.microsoft.com/office/drawing/2014/main" id="{3C0637AE-DA5B-6349-9088-FACDD06725F0}"/>
              </a:ext>
            </a:extLst>
          </p:cNvPr>
          <p:cNvSpPr/>
          <p:nvPr/>
        </p:nvSpPr>
        <p:spPr>
          <a:xfrm>
            <a:off x="7010400" y="4800600"/>
            <a:ext cx="1676400" cy="8382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Justify it.</a:t>
            </a:r>
          </a:p>
        </p:txBody>
      </p:sp>
    </p:spTree>
    <p:extLst>
      <p:ext uri="{BB962C8B-B14F-4D97-AF65-F5344CB8AC3E}">
        <p14:creationId xmlns:p14="http://schemas.microsoft.com/office/powerpoint/2010/main" val="21570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3" grpId="0"/>
      <p:bldP spid="54" grpId="0" animBg="1"/>
      <p:bldP spid="49" grpId="0" animBg="1"/>
      <p:bldP spid="2" grpId="0"/>
      <p:bldP spid="3" grpId="0" animBg="1"/>
      <p:bldP spid="50" grpId="0" animBg="1"/>
      <p:bldP spid="51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decreasing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18208" y="3790949"/>
            <a:ext cx="1744157" cy="12700"/>
            <a:chOff x="3818208" y="3790949"/>
            <a:chExt cx="1744157" cy="127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Number of paths to 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number of paths to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ight Arrow 21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2" name="Righ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7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 algorithm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directed acyclic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and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which looks  like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⇝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</a:t>
            </a:r>
            <a:r>
              <a:rPr lang="en-US" sz="3600" b="1" dirty="0">
                <a:solidFill>
                  <a:srgbClr val="7030A0"/>
                </a:solidFill>
              </a:rPr>
              <a:t> Acyclic </a:t>
            </a:r>
            <a:r>
              <a:rPr lang="en-US" sz="3600" b="1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a cycle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135868"/>
            <a:ext cx="5873182" cy="750332"/>
            <a:chOff x="1828800" y="3886200"/>
            <a:chExt cx="5873182" cy="750332"/>
          </a:xfrm>
        </p:grpSpPr>
        <p:sp>
          <p:nvSpPr>
            <p:cNvPr id="8" name="Oval 7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9" name="Curved Up Arrow 28"/>
          <p:cNvSpPr/>
          <p:nvPr/>
        </p:nvSpPr>
        <p:spPr>
          <a:xfrm flipH="1" flipV="1">
            <a:off x="1981200" y="2667000"/>
            <a:ext cx="5476996" cy="761255"/>
          </a:xfrm>
          <a:prstGeom prst="curvedUpArrow">
            <a:avLst>
              <a:gd name="adj1" fmla="val 0"/>
              <a:gd name="adj2" fmla="val 15532"/>
              <a:gd name="adj3" fmla="val 23512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15240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14478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acyclic</a:t>
                </a:r>
                <a:r>
                  <a:rPr lang="en-US" sz="2000" dirty="0"/>
                  <a:t> if there is no cycle present in it.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3886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848600" y="4278868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19050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7100" y="1890572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a mapping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/>
                  <a:t> 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such that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There exists a topological ordering for every </a:t>
                </a:r>
                <a:r>
                  <a:rPr lang="en-US" sz="1800" b="1" dirty="0">
                    <a:sym typeface="Wingdings" pitchFamily="2" charset="2"/>
                  </a:rPr>
                  <a:t>DAG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b="-6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44453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59058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31215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72486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31850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19095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45765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02729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9718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02729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95400" y="5142037"/>
            <a:ext cx="3319840" cy="725363"/>
            <a:chOff x="1919754" y="5410196"/>
            <a:chExt cx="3319840" cy="725363"/>
          </a:xfrm>
        </p:grpSpPr>
        <p:grpSp>
          <p:nvGrpSpPr>
            <p:cNvPr id="2" name="Group 1"/>
            <p:cNvGrpSpPr/>
            <p:nvPr/>
          </p:nvGrpSpPr>
          <p:grpSpPr>
            <a:xfrm>
              <a:off x="1919754" y="5410196"/>
              <a:ext cx="3319840" cy="703413"/>
              <a:chOff x="1981200" y="5410200"/>
              <a:chExt cx="5562600" cy="92606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6183868"/>
                <a:ext cx="5562600" cy="152400"/>
                <a:chOff x="1981200" y="4191000"/>
                <a:chExt cx="55626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81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819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57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553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391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7" idx="6"/>
                </p:cNvCxnSpPr>
                <p:nvPr/>
              </p:nvCxnSpPr>
              <p:spPr>
                <a:xfrm>
                  <a:off x="2133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9718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705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rved Up Arrow 40"/>
              <p:cNvSpPr/>
              <p:nvPr/>
            </p:nvSpPr>
            <p:spPr>
              <a:xfrm flipH="1" flipV="1">
                <a:off x="1981200" y="5410200"/>
                <a:ext cx="5476996" cy="761255"/>
              </a:xfrm>
              <a:prstGeom prst="curvedUpArrow">
                <a:avLst>
                  <a:gd name="adj1" fmla="val 0"/>
                  <a:gd name="adj2" fmla="val 15532"/>
                  <a:gd name="adj3" fmla="val 2351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3415445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39813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019705" y="6096000"/>
              <a:ext cx="409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5" idx="2"/>
            </p:cNvCxnSpPr>
            <p:nvPr/>
          </p:nvCxnSpPr>
          <p:spPr>
            <a:xfrm>
              <a:off x="3506400" y="6077680"/>
              <a:ext cx="533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114800" y="6096000"/>
              <a:ext cx="5335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Callout 23"/>
          <p:cNvSpPr/>
          <p:nvPr/>
        </p:nvSpPr>
        <p:spPr>
          <a:xfrm>
            <a:off x="5867400" y="4343400"/>
            <a:ext cx="32004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Does there exist a topological ordering for every directed graph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000" y="5656165"/>
            <a:ext cx="2513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Certainly No if there is any cycle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10857" y="549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&lt;</a:t>
            </a:r>
          </a:p>
        </p:txBody>
      </p:sp>
      <p:sp>
        <p:nvSpPr>
          <p:cNvPr id="54" name="Oval 53"/>
          <p:cNvSpPr/>
          <p:nvPr/>
        </p:nvSpPr>
        <p:spPr>
          <a:xfrm>
            <a:off x="2739483" y="5650468"/>
            <a:ext cx="232317" cy="293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09918" y="5486400"/>
            <a:ext cx="909682" cy="369332"/>
            <a:chOff x="3509918" y="5486400"/>
            <a:chExt cx="90968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35099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95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47800" y="5486400"/>
            <a:ext cx="1214482" cy="369332"/>
            <a:chOff x="1447800" y="5486400"/>
            <a:chExt cx="1214482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14478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194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07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4" grpId="0" animBg="1"/>
      <p:bldP spid="51" grpId="0" animBg="1"/>
      <p:bldP spid="51" grpId="1" animBg="1"/>
      <p:bldP spid="52" grpId="0"/>
      <p:bldP spid="54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indeed a valid topological ordering.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1             2                3              4              5              6              7              8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loud Callout 37"/>
              <p:cNvSpPr/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How efficiently can we determine if a given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mapping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 is indeed a topological ordering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loud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400" dirty="0"/>
                  <a:t>) time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2000" r="-37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Three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1</a:t>
            </a:r>
            <a:r>
              <a:rPr lang="en-US" sz="2000" dirty="0"/>
              <a:t>:  Why does a topological ordering </a:t>
            </a:r>
            <a:r>
              <a:rPr lang="en-US" sz="2000" b="1" u="sng" dirty="0"/>
              <a:t>exist</a:t>
            </a:r>
            <a:r>
              <a:rPr lang="en-US" sz="2000" dirty="0"/>
              <a:t> for every DAG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2</a:t>
            </a:r>
            <a:r>
              <a:rPr lang="en-US" sz="2000" dirty="0"/>
              <a:t>:  How </a:t>
            </a:r>
            <a:r>
              <a:rPr lang="en-US" sz="2000" b="1" u="sng" dirty="0"/>
              <a:t>efficiently</a:t>
            </a:r>
            <a:r>
              <a:rPr lang="en-US" sz="2000" dirty="0"/>
              <a:t> can we </a:t>
            </a:r>
            <a:r>
              <a:rPr lang="en-US" sz="2000" b="1" u="sng" dirty="0"/>
              <a:t>compute</a:t>
            </a:r>
            <a:r>
              <a:rPr lang="en-US" sz="2000" dirty="0"/>
              <a:t> a topological ordering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3</a:t>
            </a:r>
            <a:r>
              <a:rPr lang="en-US" sz="2000" dirty="0"/>
              <a:t>: What is the </a:t>
            </a:r>
            <a:r>
              <a:rPr lang="en-US" sz="2000" b="1" u="sng" dirty="0"/>
              <a:t>use</a:t>
            </a:r>
            <a:r>
              <a:rPr lang="en-US" sz="2000" dirty="0"/>
              <a:t> of topological ordering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5562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4196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13184</TotalTime>
  <Words>1978</Words>
  <Application>Microsoft Macintosh PowerPoint</Application>
  <PresentationFormat>On-screen Show (4:3)</PresentationFormat>
  <Paragraphs>504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Design and Analysis of Algorithms </vt:lpstr>
      <vt:lpstr>Homework from last class</vt:lpstr>
      <vt:lpstr>Optimal subpath property</vt:lpstr>
      <vt:lpstr>Directed Acyclic Graphs</vt:lpstr>
      <vt:lpstr>Directed Acyclic Graphs</vt:lpstr>
      <vt:lpstr>Directed Acyclic Graphs</vt:lpstr>
      <vt:lpstr>Topological ordering</vt:lpstr>
      <vt:lpstr>Topological ordering</vt:lpstr>
      <vt:lpstr>Topological ordering</vt:lpstr>
      <vt:lpstr>applications of  Topological ordering</vt:lpstr>
      <vt:lpstr>Applications of Topological ordering</vt:lpstr>
      <vt:lpstr>Why Does  Topological ordering exist for every DAG?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How efficiently can we compute  Topological ordering ? </vt:lpstr>
      <vt:lpstr>Revisiting the example</vt:lpstr>
      <vt:lpstr>Algorithm for Topological ordering ?  </vt:lpstr>
      <vt:lpstr>The need of an order</vt:lpstr>
      <vt:lpstr>The need of an order</vt:lpstr>
      <vt:lpstr>Keep a queue Q</vt:lpstr>
      <vt:lpstr>Algorithm for Topological ordering ?  </vt:lpstr>
      <vt:lpstr>Applications of  topological ordering ? </vt:lpstr>
      <vt:lpstr>Example: Single source shortest paths</vt:lpstr>
      <vt:lpstr>Topological ordering </vt:lpstr>
      <vt:lpstr>Applications of Topological ordering I</vt:lpstr>
      <vt:lpstr>Applications of Topological ordering I</vt:lpstr>
      <vt:lpstr>Applications of Topological ordering II</vt:lpstr>
      <vt:lpstr>Applications of Topological ordering II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1305</cp:revision>
  <dcterms:created xsi:type="dcterms:W3CDTF">2011-12-03T04:13:03Z</dcterms:created>
  <dcterms:modified xsi:type="dcterms:W3CDTF">2020-09-28T10:21:43Z</dcterms:modified>
</cp:coreProperties>
</file>