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539" r:id="rId2"/>
    <p:sldId id="564" r:id="rId3"/>
    <p:sldId id="553" r:id="rId4"/>
    <p:sldId id="556" r:id="rId5"/>
    <p:sldId id="555" r:id="rId6"/>
    <p:sldId id="558" r:id="rId7"/>
    <p:sldId id="559" r:id="rId8"/>
    <p:sldId id="560" r:id="rId9"/>
    <p:sldId id="561" r:id="rId10"/>
    <p:sldId id="576" r:id="rId11"/>
    <p:sldId id="563" r:id="rId12"/>
    <p:sldId id="562" r:id="rId13"/>
    <p:sldId id="569" r:id="rId14"/>
    <p:sldId id="570" r:id="rId15"/>
    <p:sldId id="571" r:id="rId16"/>
    <p:sldId id="568" r:id="rId17"/>
    <p:sldId id="519" r:id="rId18"/>
    <p:sldId id="565" r:id="rId19"/>
    <p:sldId id="566" r:id="rId20"/>
    <p:sldId id="567" r:id="rId21"/>
    <p:sldId id="574" r:id="rId22"/>
    <p:sldId id="572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1" autoAdjust="0"/>
    <p:restoredTop sz="94640" autoAdjust="0"/>
  </p:normalViewPr>
  <p:slideViewPr>
    <p:cSldViewPr>
      <p:cViewPr varScale="1">
        <p:scale>
          <a:sx n="87" d="100"/>
          <a:sy n="87" d="100"/>
        </p:scale>
        <p:origin x="3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0.png"/><Relationship Id="rId5" Type="http://schemas.openxmlformats.org/officeDocument/2006/relationships/image" Target="../media/image4.pn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3.png"/><Relationship Id="rId5" Type="http://schemas.openxmlformats.org/officeDocument/2006/relationships/image" Target="../media/image4.pn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11</a:t>
            </a:r>
            <a:endParaRPr lang="en-US" sz="2400" b="1" dirty="0">
              <a:solidFill>
                <a:srgbClr val="0070C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70C0"/>
                </a:solidFill>
              </a:rPr>
              <a:t> 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Proof of Correctness </a:t>
            </a:r>
            <a:r>
              <a:rPr lang="en-US" sz="2000" b="1" dirty="0">
                <a:solidFill>
                  <a:schemeClr val="tx1"/>
                </a:solidFill>
              </a:rPr>
              <a:t>(revisited)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55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  <a:blipFill>
                <a:blip r:embed="rId2"/>
                <a:stretch>
                  <a:fillRect l="-1053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600200"/>
                <a:ext cx="45720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Note</a:t>
                </a:r>
                <a:r>
                  <a:rPr lang="en-US" sz="2000" dirty="0"/>
                  <a:t>: In the proof that we gave,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was </a:t>
                </a:r>
                <a:r>
                  <a:rPr lang="en-US" sz="2000" u="sng" dirty="0"/>
                  <a:t>any</a:t>
                </a:r>
                <a:r>
                  <a:rPr lang="en-US" sz="2000" dirty="0"/>
                  <a:t> topological numbering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We can pick such a numbering since we proved in previous class that at least one such numbering exists.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was a variable in the algorithm which is undefined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in the beginning of the algorithm. </a:t>
                </a:r>
              </a:p>
              <a:p>
                <a:r>
                  <a:rPr lang="en-US" sz="2000" dirty="0">
                    <a:sym typeface="Wingdings" pitchFamily="2" charset="2"/>
                  </a:rPr>
                  <a:t>We are </a:t>
                </a:r>
                <a:r>
                  <a:rPr lang="en-US" sz="2000" b="1" dirty="0">
                    <a:sym typeface="Wingdings" pitchFamily="2" charset="2"/>
                  </a:rPr>
                  <a:t>not</a:t>
                </a:r>
                <a:r>
                  <a:rPr lang="en-US" sz="2000" dirty="0">
                    <a:sym typeface="Wingdings" pitchFamily="2" charset="2"/>
                  </a:rPr>
                  <a:t> trying to establish that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)=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). In fact, we can not establish it because there are many topological numberings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 </a:t>
                </a:r>
              </a:p>
              <a:p>
                <a:r>
                  <a:rPr lang="en-US" sz="2000" dirty="0">
                    <a:sym typeface="Wingdings" pitchFamily="2" charset="2"/>
                  </a:rPr>
                  <a:t>If you look carefully,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played a crucial role in the proof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 and that is the only role </a:t>
                </a:r>
                <a:r>
                  <a:rPr lang="en-US" sz="2000"/>
                  <a:t>it played.</a:t>
                </a:r>
                <a:endParaRPr lang="en-US" sz="2000" dirty="0"/>
              </a:p>
            </p:txBody>
          </p:sp>
        </mc:Choice>
        <mc:Fallback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600200"/>
                <a:ext cx="4572000" cy="5257800"/>
              </a:xfrm>
              <a:blipFill>
                <a:blip r:embed="rId3"/>
                <a:stretch>
                  <a:fillRect l="-1389" t="-725" r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6491" y="4528066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blipFill>
                <a:blip r:embed="rId4"/>
                <a:stretch>
                  <a:fillRect l="-4630" t="-9091" r="-370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blipFill>
                <a:blip r:embed="rId5"/>
                <a:stretch>
                  <a:fillRect l="-2778" t="-3571" r="-9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0899" y="32443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C0F32-CA67-5B46-993B-0F8BC9FAF96A}"/>
              </a:ext>
            </a:extLst>
          </p:cNvPr>
          <p:cNvSpPr txBox="1"/>
          <p:nvPr/>
        </p:nvSpPr>
        <p:spPr>
          <a:xfrm>
            <a:off x="-36216" y="62484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863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  <a:blipFill>
                <a:blip r:embed="rId2"/>
                <a:stretch>
                  <a:fillRect l="-1053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93837"/>
                <a:ext cx="46482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Question</a:t>
                </a:r>
                <a:r>
                  <a:rPr lang="en-US" sz="2000" b="1" dirty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What if we keep any other data structure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for keeping the vertices with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in-degree</a:t>
                </a:r>
                <a:r>
                  <a:rPr lang="en-US" sz="2000" dirty="0">
                    <a:sym typeface="Wingdings" pitchFamily="2" charset="2"/>
                  </a:rPr>
                  <a:t>=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?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Fact</a:t>
                </a:r>
                <a:r>
                  <a:rPr lang="en-US" sz="2000" dirty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All vertices that belong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at a time can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be assigned topological numbering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arbitrarily.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sz="2000" dirty="0">
                    <a:sym typeface="Wingdings" pitchFamily="2" charset="2"/>
                  </a:rPr>
                  <a:t>We don’t require full power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Similar proof can be designed .</a:t>
                </a:r>
              </a:p>
            </p:txBody>
          </p:sp>
        </mc:Choice>
        <mc:Fallback xmlns="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93837"/>
                <a:ext cx="4648200" cy="5135563"/>
              </a:xfrm>
              <a:blipFill>
                <a:blip r:embed="rId3"/>
                <a:stretch>
                  <a:fillRect l="-1444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6491" y="4528066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blipFill>
                <a:blip r:embed="rId4"/>
                <a:stretch>
                  <a:fillRect l="-4630" t="-9091" r="-370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blipFill>
                <a:blip r:embed="rId5"/>
                <a:stretch>
                  <a:fillRect l="-2778" t="-3571" r="-9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0899" y="32443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C0F32-CA67-5B46-993B-0F8BC9FAF96A}"/>
              </a:ext>
            </a:extLst>
          </p:cNvPr>
          <p:cNvSpPr txBox="1"/>
          <p:nvPr/>
        </p:nvSpPr>
        <p:spPr>
          <a:xfrm>
            <a:off x="-36216" y="62484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837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1510B-B691-8643-8212-7378ABFE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384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Proof of Correctness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EA72B0-A9F3-6748-8B44-1EFDD79E7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B0269-570C-ED42-A2DC-522B861D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2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59A0D3-636F-1C4A-B9AF-9C2EA353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Divide and Conquer </a:t>
            </a:r>
            <a:r>
              <a:rPr lang="en-US" sz="3600" b="1" dirty="0"/>
              <a:t>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52CB1-3E62-314B-BF03-439786D97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Proof:   </a:t>
            </a:r>
          </a:p>
          <a:p>
            <a:pPr marL="0" indent="0">
              <a:buNone/>
            </a:pPr>
            <a:r>
              <a:rPr lang="en-US" sz="2400" dirty="0"/>
              <a:t>           (By </a:t>
            </a:r>
            <a:r>
              <a:rPr lang="en-US" sz="2400" b="1" dirty="0"/>
              <a:t>induction</a:t>
            </a:r>
            <a:r>
              <a:rPr lang="en-US" sz="2400" dirty="0"/>
              <a:t> on the size of the problem)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Assume using I.H. that the algorithm for recursive calls  </a:t>
            </a:r>
          </a:p>
          <a:p>
            <a:pPr marL="0" indent="0">
              <a:buNone/>
            </a:pPr>
            <a:r>
              <a:rPr lang="en-US" sz="2400" dirty="0"/>
              <a:t>       returns correct solution.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  Just focus on the divide and combine step.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B5559-63A6-CA4E-BF74-A9A98347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7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4160-7F5B-5043-A0BC-017EDA11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Greedy </a:t>
            </a:r>
            <a:r>
              <a:rPr lang="en-US" sz="3600" b="1" dirty="0"/>
              <a:t>Algorithm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6CA4D-B0ED-9349-92F7-A5F813F4D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An </a:t>
            </a:r>
            <a:r>
              <a:rPr lang="en-US" sz="2400" dirty="0" err="1"/>
              <a:t>adhoc</a:t>
            </a:r>
            <a:r>
              <a:rPr lang="en-US" sz="2400" dirty="0"/>
              <a:t> proof.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Generic greedy technique.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4C23D-21AB-E141-9F44-55A702E7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BD08-DBB4-F54F-AF8E-34CCA5D7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Iterative </a:t>
            </a:r>
            <a:r>
              <a:rPr lang="en-US" sz="3600" b="1" dirty="0"/>
              <a:t>Algorithm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0F433-98A5-0D4D-A97B-EC678389D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Algorithm for Topological numbering</a:t>
            </a:r>
          </a:p>
          <a:p>
            <a:endParaRPr lang="en-US" sz="2400" dirty="0"/>
          </a:p>
          <a:p>
            <a:r>
              <a:rPr lang="en-US" sz="2400" dirty="0"/>
              <a:t>Binary Search</a:t>
            </a:r>
          </a:p>
          <a:p>
            <a:endParaRPr lang="en-US" sz="2400" dirty="0"/>
          </a:p>
          <a:p>
            <a:r>
              <a:rPr lang="en-US" sz="24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ED49A-2609-1D43-BB0D-E5B39267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1510B-B691-8643-8212-7378ABFE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384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Binary Search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EA72B0-A9F3-6748-8B44-1EFDD79E7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B0269-570C-ED42-A2DC-522B861D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9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495800" cy="51212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Binary Search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Left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false</a:t>
                </a:r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While(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ym typeface="Wingdings" panose="05000000000000000000" pitchFamily="2" charset="2"/>
                  </a:rPr>
                  <a:t> =&lt;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and not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{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mid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 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+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)/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𝟐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If(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) 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true</a:t>
                </a:r>
                <a:r>
                  <a:rPr lang="en-US" sz="2000" dirty="0">
                    <a:sym typeface="Wingdings" panose="05000000000000000000" pitchFamily="2" charset="2"/>
                  </a:rPr>
                  <a:t>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else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] &gt;</a:t>
                </a:r>
                <a:r>
                  <a:rPr lang="en-US" sz="2000" b="1" dirty="0">
                    <a:solidFill>
                      <a:srgbClr val="006C3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)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 </a:t>
                </a:r>
                <a:r>
                  <a:rPr lang="en-US" sz="2000" dirty="0"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  else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 </a:t>
                </a:r>
                <a:r>
                  <a:rPr lang="en-US" sz="2000" dirty="0">
                    <a:sym typeface="Wingdings" panose="05000000000000000000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If (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) print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is at location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”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else  print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is not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”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}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495800" cy="5121275"/>
              </a:xfrm>
              <a:blipFill>
                <a:blip r:embed="rId2"/>
                <a:stretch>
                  <a:fillRect l="-1408" t="-743" r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999F9F-A159-444E-BA93-596A5867ECA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 proof will be just a translation of your “insight into the algorithm” into formal words.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Try to use your insight into the Binary Search to prove the correctness of the algorithm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Binary Search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assertion will suffice as proof of correctness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999F9F-A159-444E-BA93-596A5867EC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87" t="-840" r="-3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4DDDB6F-A5CA-1543-A62D-485AB2856987}"/>
              </a:ext>
            </a:extLst>
          </p:cNvPr>
          <p:cNvSpPr/>
          <p:nvPr/>
        </p:nvSpPr>
        <p:spPr>
          <a:xfrm>
            <a:off x="533400" y="3810001"/>
            <a:ext cx="32766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1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495800" cy="51212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Binary Search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Left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   found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false</a:t>
                </a:r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While(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ym typeface="Wingdings" panose="05000000000000000000" pitchFamily="2" charset="2"/>
                  </a:rPr>
                  <a:t> =&lt;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and not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{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mid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 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+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)/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𝟐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If(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) 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true</a:t>
                </a:r>
                <a:r>
                  <a:rPr lang="en-US" sz="2000" dirty="0">
                    <a:sym typeface="Wingdings" panose="05000000000000000000" pitchFamily="2" charset="2"/>
                  </a:rPr>
                  <a:t>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else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] &gt;</a:t>
                </a:r>
                <a:r>
                  <a:rPr lang="en-US" sz="2000" b="1" dirty="0">
                    <a:solidFill>
                      <a:srgbClr val="006C3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)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 </a:t>
                </a:r>
                <a:r>
                  <a:rPr lang="en-US" sz="2000" dirty="0"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  else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 </a:t>
                </a:r>
                <a:r>
                  <a:rPr lang="en-US" sz="2000" dirty="0">
                    <a:sym typeface="Wingdings" panose="05000000000000000000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If (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) print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is at location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”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else  print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is not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”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}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495800" cy="5121275"/>
              </a:xfrm>
              <a:blipFill>
                <a:blip r:embed="rId2"/>
                <a:stretch>
                  <a:fillRect l="-1408" t="-743" r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999F9F-A159-444E-BA93-596A5867ECA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If (</a:t>
                </a:r>
                <a:r>
                  <a:rPr lang="en-US" sz="2000" dirty="0">
                    <a:sym typeface="Wingdings" panose="05000000000000000000" pitchFamily="2" charset="2"/>
                  </a:rPr>
                  <a:t>not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/>
                  <a:t>)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∉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  <a:endParaRPr lang="en-US" sz="2000" b="1" i="1" dirty="0">
                  <a:solidFill>
                    <a:srgbClr val="006C31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999F9F-A159-444E-BA93-596A5867EC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662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9CEE4F-E1A5-F247-ADCE-CF1D35386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124627"/>
              </p:ext>
            </p:extLst>
          </p:nvPr>
        </p:nvGraphicFramePr>
        <p:xfrm>
          <a:off x="4914900" y="3230086"/>
          <a:ext cx="3276600" cy="397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82080409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2298918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14657956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93046147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22667397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527237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6027577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29980435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16760605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291616536"/>
                    </a:ext>
                  </a:extLst>
                </a:gridCol>
              </a:tblGrid>
              <a:tr h="3978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14069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1E4948E-D263-8043-AA54-C4E841E7FED6}"/>
              </a:ext>
            </a:extLst>
          </p:cNvPr>
          <p:cNvSpPr/>
          <p:nvPr/>
        </p:nvSpPr>
        <p:spPr>
          <a:xfrm>
            <a:off x="4581832" y="1600200"/>
            <a:ext cx="4084698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EE09A3-A1F2-F449-84D0-24CBF02714B3}"/>
              </a:ext>
            </a:extLst>
          </p:cNvPr>
          <p:cNvGrpSpPr/>
          <p:nvPr/>
        </p:nvGrpSpPr>
        <p:grpSpPr>
          <a:xfrm>
            <a:off x="4791027" y="2482097"/>
            <a:ext cx="550087" cy="716715"/>
            <a:chOff x="4791027" y="2482097"/>
            <a:chExt cx="550087" cy="716715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F2BD636C-C50F-E741-8840-D7F9A994CC71}"/>
                </a:ext>
              </a:extLst>
            </p:cNvPr>
            <p:cNvSpPr/>
            <p:nvPr/>
          </p:nvSpPr>
          <p:spPr>
            <a:xfrm>
              <a:off x="4951771" y="2800985"/>
              <a:ext cx="228600" cy="3978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56CB91-7F56-214C-B8D8-ECDB93207FBD}"/>
                </a:ext>
              </a:extLst>
            </p:cNvPr>
            <p:cNvSpPr txBox="1"/>
            <p:nvPr/>
          </p:nvSpPr>
          <p:spPr>
            <a:xfrm>
              <a:off x="4791027" y="2482097"/>
              <a:ext cx="550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Left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0F7F7A-1E79-324D-AF7C-9E1ACB5D7DC2}"/>
              </a:ext>
            </a:extLst>
          </p:cNvPr>
          <p:cNvGrpSpPr/>
          <p:nvPr/>
        </p:nvGrpSpPr>
        <p:grpSpPr>
          <a:xfrm>
            <a:off x="7745546" y="2501750"/>
            <a:ext cx="681084" cy="716715"/>
            <a:chOff x="4791027" y="2482097"/>
            <a:chExt cx="681084" cy="716715"/>
          </a:xfrm>
        </p:grpSpPr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02EFB39E-5B45-3A45-BE99-B0A5856E91A5}"/>
                </a:ext>
              </a:extLst>
            </p:cNvPr>
            <p:cNvSpPr/>
            <p:nvPr/>
          </p:nvSpPr>
          <p:spPr>
            <a:xfrm>
              <a:off x="4951771" y="2800985"/>
              <a:ext cx="228600" cy="3978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44D9AD-E55C-2949-A59C-3FAADA7E46D2}"/>
                </a:ext>
              </a:extLst>
            </p:cNvPr>
            <p:cNvSpPr txBox="1"/>
            <p:nvPr/>
          </p:nvSpPr>
          <p:spPr>
            <a:xfrm>
              <a:off x="4791027" y="2482097"/>
              <a:ext cx="681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Right</a:t>
              </a:r>
            </a:p>
          </p:txBody>
        </p:sp>
      </p:grp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5308683E-2D89-DA4D-B635-4C2DFC5E4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853706"/>
              </p:ext>
            </p:extLst>
          </p:nvPr>
        </p:nvGraphicFramePr>
        <p:xfrm>
          <a:off x="4946470" y="4679762"/>
          <a:ext cx="3276600" cy="397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82080409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2298918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14657956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93046147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22667397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527237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6027577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29980435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16760605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291616536"/>
                    </a:ext>
                  </a:extLst>
                </a:gridCol>
              </a:tblGrid>
              <a:tr h="3978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14069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6292A38B-D079-724B-84E9-5DA77E0E8D4C}"/>
              </a:ext>
            </a:extLst>
          </p:cNvPr>
          <p:cNvGrpSpPr/>
          <p:nvPr/>
        </p:nvGrpSpPr>
        <p:grpSpPr>
          <a:xfrm>
            <a:off x="4800600" y="3931485"/>
            <a:ext cx="2057400" cy="747630"/>
            <a:chOff x="4800600" y="3931485"/>
            <a:chExt cx="2057400" cy="74763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33FA6D2-F695-6D43-8094-080F7EDF0242}"/>
                </a:ext>
              </a:extLst>
            </p:cNvPr>
            <p:cNvGrpSpPr/>
            <p:nvPr/>
          </p:nvGrpSpPr>
          <p:grpSpPr>
            <a:xfrm>
              <a:off x="4800600" y="3962400"/>
              <a:ext cx="550087" cy="716715"/>
              <a:chOff x="4791027" y="2482097"/>
              <a:chExt cx="550087" cy="716715"/>
            </a:xfrm>
          </p:grpSpPr>
          <p:sp>
            <p:nvSpPr>
              <p:cNvPr id="17" name="Down Arrow 16">
                <a:extLst>
                  <a:ext uri="{FF2B5EF4-FFF2-40B4-BE49-F238E27FC236}">
                    <a16:creationId xmlns:a16="http://schemas.microsoft.com/office/drawing/2014/main" id="{B6C060D0-712B-624C-9F76-8A5140A0BA9A}"/>
                  </a:ext>
                </a:extLst>
              </p:cNvPr>
              <p:cNvSpPr/>
              <p:nvPr/>
            </p:nvSpPr>
            <p:spPr>
              <a:xfrm>
                <a:off x="4951771" y="2800985"/>
                <a:ext cx="228600" cy="39782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9ECDA6-4EF6-474E-AE9D-232CF3DD07AC}"/>
                  </a:ext>
                </a:extLst>
              </p:cNvPr>
              <p:cNvSpPr txBox="1"/>
              <p:nvPr/>
            </p:nvSpPr>
            <p:spPr>
              <a:xfrm>
                <a:off x="4791027" y="2482097"/>
                <a:ext cx="550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Left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323F083-D68E-0F44-9D93-915A8F367FE8}"/>
                </a:ext>
              </a:extLst>
            </p:cNvPr>
            <p:cNvGrpSpPr/>
            <p:nvPr/>
          </p:nvGrpSpPr>
          <p:grpSpPr>
            <a:xfrm>
              <a:off x="6176916" y="3931485"/>
              <a:ext cx="681084" cy="716715"/>
              <a:chOff x="4791027" y="2482097"/>
              <a:chExt cx="681084" cy="716715"/>
            </a:xfrm>
          </p:grpSpPr>
          <p:sp>
            <p:nvSpPr>
              <p:cNvPr id="20" name="Down Arrow 19">
                <a:extLst>
                  <a:ext uri="{FF2B5EF4-FFF2-40B4-BE49-F238E27FC236}">
                    <a16:creationId xmlns:a16="http://schemas.microsoft.com/office/drawing/2014/main" id="{DC10C57A-8499-074A-B96B-ACCC270B5E04}"/>
                  </a:ext>
                </a:extLst>
              </p:cNvPr>
              <p:cNvSpPr/>
              <p:nvPr/>
            </p:nvSpPr>
            <p:spPr>
              <a:xfrm>
                <a:off x="4951771" y="2800985"/>
                <a:ext cx="228600" cy="39782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43CCD2-181D-864F-8270-E45626FD3A58}"/>
                  </a:ext>
                </a:extLst>
              </p:cNvPr>
              <p:cNvSpPr txBox="1"/>
              <p:nvPr/>
            </p:nvSpPr>
            <p:spPr>
              <a:xfrm>
                <a:off x="4791027" y="2482097"/>
                <a:ext cx="681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Right</a:t>
                </a:r>
              </a:p>
            </p:txBody>
          </p:sp>
        </p:grpSp>
      </p:grpSp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75AE541D-33EE-F84E-BBC1-E8B8415C3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55447"/>
              </p:ext>
            </p:extLst>
          </p:nvPr>
        </p:nvGraphicFramePr>
        <p:xfrm>
          <a:off x="4953000" y="6231573"/>
          <a:ext cx="3276600" cy="397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82080409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2298918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14657956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93046147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22667397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527237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6027577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29980435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16760605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291616536"/>
                    </a:ext>
                  </a:extLst>
                </a:gridCol>
              </a:tblGrid>
              <a:tr h="3978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14069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1D4BEB63-514F-BB48-B0B6-34EDE198F2FF}"/>
              </a:ext>
            </a:extLst>
          </p:cNvPr>
          <p:cNvGrpSpPr/>
          <p:nvPr/>
        </p:nvGrpSpPr>
        <p:grpSpPr>
          <a:xfrm>
            <a:off x="5186901" y="5514211"/>
            <a:ext cx="1372829" cy="717038"/>
            <a:chOff x="5186901" y="5514211"/>
            <a:chExt cx="1372829" cy="71703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01522D4-ED81-0941-BBEA-971C0F20A7F7}"/>
                </a:ext>
              </a:extLst>
            </p:cNvPr>
            <p:cNvGrpSpPr/>
            <p:nvPr/>
          </p:nvGrpSpPr>
          <p:grpSpPr>
            <a:xfrm>
              <a:off x="5186901" y="5514211"/>
              <a:ext cx="550087" cy="716715"/>
              <a:chOff x="4791027" y="2482097"/>
              <a:chExt cx="550087" cy="716715"/>
            </a:xfrm>
          </p:grpSpPr>
          <p:sp>
            <p:nvSpPr>
              <p:cNvPr id="24" name="Down Arrow 23">
                <a:extLst>
                  <a:ext uri="{FF2B5EF4-FFF2-40B4-BE49-F238E27FC236}">
                    <a16:creationId xmlns:a16="http://schemas.microsoft.com/office/drawing/2014/main" id="{8FC7172B-BA1F-9D43-B9AD-4F66FCE80C3D}"/>
                  </a:ext>
                </a:extLst>
              </p:cNvPr>
              <p:cNvSpPr/>
              <p:nvPr/>
            </p:nvSpPr>
            <p:spPr>
              <a:xfrm>
                <a:off x="4951771" y="2800985"/>
                <a:ext cx="228600" cy="39782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60FAB8-A6EE-E143-9F1F-54E8438890FA}"/>
                  </a:ext>
                </a:extLst>
              </p:cNvPr>
              <p:cNvSpPr txBox="1"/>
              <p:nvPr/>
            </p:nvSpPr>
            <p:spPr>
              <a:xfrm>
                <a:off x="4791027" y="2482097"/>
                <a:ext cx="550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Left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882EEA9-2B69-7444-94A6-02DDAFEFD780}"/>
                </a:ext>
              </a:extLst>
            </p:cNvPr>
            <p:cNvGrpSpPr/>
            <p:nvPr/>
          </p:nvGrpSpPr>
          <p:grpSpPr>
            <a:xfrm>
              <a:off x="5878646" y="5514534"/>
              <a:ext cx="681084" cy="716715"/>
              <a:chOff x="4791027" y="2482097"/>
              <a:chExt cx="681084" cy="716715"/>
            </a:xfrm>
          </p:grpSpPr>
          <p:sp>
            <p:nvSpPr>
              <p:cNvPr id="27" name="Down Arrow 26">
                <a:extLst>
                  <a:ext uri="{FF2B5EF4-FFF2-40B4-BE49-F238E27FC236}">
                    <a16:creationId xmlns:a16="http://schemas.microsoft.com/office/drawing/2014/main" id="{B550DF23-589D-0141-BFE6-A4ECE336F9AE}"/>
                  </a:ext>
                </a:extLst>
              </p:cNvPr>
              <p:cNvSpPr/>
              <p:nvPr/>
            </p:nvSpPr>
            <p:spPr>
              <a:xfrm>
                <a:off x="4951771" y="2800985"/>
                <a:ext cx="228600" cy="39782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789C6B3-ABFF-E04C-96DB-AAD3C8AE711E}"/>
                  </a:ext>
                </a:extLst>
              </p:cNvPr>
              <p:cNvSpPr txBox="1"/>
              <p:nvPr/>
            </p:nvSpPr>
            <p:spPr>
              <a:xfrm>
                <a:off x="4791027" y="2482097"/>
                <a:ext cx="681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Right</a:t>
                </a:r>
              </a:p>
            </p:txBody>
          </p:sp>
        </p:grp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60FA512-65DF-C043-A236-71FE571249BB}"/>
              </a:ext>
            </a:extLst>
          </p:cNvPr>
          <p:cNvCxnSpPr>
            <a:cxnSpLocks/>
            <a:endCxn id="15" idx="2"/>
          </p:cNvCxnSpPr>
          <p:nvPr/>
        </p:nvCxnSpPr>
        <p:spPr>
          <a:xfrm flipH="1">
            <a:off x="6584770" y="4679115"/>
            <a:ext cx="1638302" cy="39847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4CFE87-121B-0544-A448-02DB19E787D6}"/>
              </a:ext>
            </a:extLst>
          </p:cNvPr>
          <p:cNvCxnSpPr>
            <a:cxnSpLocks/>
            <a:endCxn id="15" idx="0"/>
          </p:cNvCxnSpPr>
          <p:nvPr/>
        </p:nvCxnSpPr>
        <p:spPr>
          <a:xfrm flipH="1" flipV="1">
            <a:off x="6584770" y="4679762"/>
            <a:ext cx="1638300" cy="39782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574291-04A1-7545-BD03-84308990723E}"/>
              </a:ext>
            </a:extLst>
          </p:cNvPr>
          <p:cNvCxnSpPr>
            <a:cxnSpLocks/>
          </p:cNvCxnSpPr>
          <p:nvPr/>
        </p:nvCxnSpPr>
        <p:spPr>
          <a:xfrm flipH="1">
            <a:off x="6248400" y="6223191"/>
            <a:ext cx="1981200" cy="40620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F34482C-F210-C445-B415-E535BD21989C}"/>
              </a:ext>
            </a:extLst>
          </p:cNvPr>
          <p:cNvCxnSpPr>
            <a:cxnSpLocks/>
          </p:cNvCxnSpPr>
          <p:nvPr/>
        </p:nvCxnSpPr>
        <p:spPr>
          <a:xfrm flipH="1" flipV="1">
            <a:off x="6248400" y="6231574"/>
            <a:ext cx="1981200" cy="38944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1F2802-96E8-4B4F-8E3C-E89070257658}"/>
              </a:ext>
            </a:extLst>
          </p:cNvPr>
          <p:cNvCxnSpPr>
            <a:cxnSpLocks/>
          </p:cNvCxnSpPr>
          <p:nvPr/>
        </p:nvCxnSpPr>
        <p:spPr>
          <a:xfrm flipH="1">
            <a:off x="4961344" y="6250939"/>
            <a:ext cx="341670" cy="39782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50A5DE9-4D8C-F14C-A829-10CE2C1CC822}"/>
              </a:ext>
            </a:extLst>
          </p:cNvPr>
          <p:cNvCxnSpPr>
            <a:cxnSpLocks/>
          </p:cNvCxnSpPr>
          <p:nvPr/>
        </p:nvCxnSpPr>
        <p:spPr>
          <a:xfrm flipH="1" flipV="1">
            <a:off x="4914900" y="6223190"/>
            <a:ext cx="388114" cy="3978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own Arrow 57">
            <a:extLst>
              <a:ext uri="{FF2B5EF4-FFF2-40B4-BE49-F238E27FC236}">
                <a16:creationId xmlns:a16="http://schemas.microsoft.com/office/drawing/2014/main" id="{F761225D-A258-CB48-8FC6-6AC45A21D704}"/>
              </a:ext>
            </a:extLst>
          </p:cNvPr>
          <p:cNvSpPr/>
          <p:nvPr/>
        </p:nvSpPr>
        <p:spPr>
          <a:xfrm rot="16200000">
            <a:off x="-1419" y="3039587"/>
            <a:ext cx="228600" cy="397827"/>
          </a:xfrm>
          <a:prstGeom prst="down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F72B8B-00E7-6540-9EFA-213FDEEB1157}"/>
              </a:ext>
            </a:extLst>
          </p:cNvPr>
          <p:cNvSpPr/>
          <p:nvPr/>
        </p:nvSpPr>
        <p:spPr>
          <a:xfrm>
            <a:off x="6705600" y="1981200"/>
            <a:ext cx="2058461" cy="398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352A8177-1D8E-2546-BC35-1C22409C6185}"/>
              </a:ext>
            </a:extLst>
          </p:cNvPr>
          <p:cNvSpPr/>
          <p:nvPr/>
        </p:nvSpPr>
        <p:spPr>
          <a:xfrm>
            <a:off x="311795" y="3048000"/>
            <a:ext cx="4107805" cy="2209801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1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58" grpId="0" animBg="1"/>
      <p:bldP spid="59" grpId="0" animBg="1"/>
      <p:bldP spid="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495800" cy="51212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Binary Search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Left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false</a:t>
                </a:r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While(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ym typeface="Wingdings" panose="05000000000000000000" pitchFamily="2" charset="2"/>
                  </a:rPr>
                  <a:t> =&lt;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and not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{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mid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 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+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)/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𝟐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If(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) 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true</a:t>
                </a:r>
                <a:r>
                  <a:rPr lang="en-US" sz="2000" dirty="0">
                    <a:sym typeface="Wingdings" panose="05000000000000000000" pitchFamily="2" charset="2"/>
                  </a:rPr>
                  <a:t>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else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] &gt;</a:t>
                </a:r>
                <a:r>
                  <a:rPr lang="en-US" sz="2000" b="1" dirty="0">
                    <a:solidFill>
                      <a:srgbClr val="006C3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)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 </a:t>
                </a:r>
                <a:r>
                  <a:rPr lang="en-US" sz="2000" dirty="0"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  else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 </a:t>
                </a:r>
                <a:r>
                  <a:rPr lang="en-US" sz="2000" dirty="0">
                    <a:sym typeface="Wingdings" panose="05000000000000000000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If (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) print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is at location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”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else  print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is not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”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}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495800" cy="5121275"/>
              </a:xfrm>
              <a:blipFill>
                <a:blip r:embed="rId2"/>
                <a:stretch>
                  <a:fillRect l="-1408" t="-743" r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999F9F-A159-444E-BA93-596A5867ECA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If (</a:t>
                </a:r>
                <a:r>
                  <a:rPr lang="en-US" sz="2000" dirty="0">
                    <a:sym typeface="Wingdings" panose="05000000000000000000" pitchFamily="2" charset="2"/>
                  </a:rPr>
                  <a:t>not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/>
                  <a:t>)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∉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  <a:endParaRPr lang="en-US" sz="2000" b="1" i="1" dirty="0">
                  <a:solidFill>
                    <a:srgbClr val="006C31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At the beginning of each iteration of </a:t>
                </a:r>
              </a:p>
              <a:p>
                <a:pPr marL="0" indent="0">
                  <a:buNone/>
                </a:pPr>
                <a:r>
                  <a:rPr lang="en-US" sz="2000" dirty="0"/>
                  <a:t>While loop, the following property holds:</a:t>
                </a:r>
                <a:endParaRPr lang="en-US" sz="2000" b="1" i="1" dirty="0">
                  <a:solidFill>
                    <a:srgbClr val="006C31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∉</m:t>
                    </m:r>
                  </m:oMath>
                </a14:m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]: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Left</a:t>
                </a:r>
                <a:r>
                  <a:rPr lang="en-US" sz="2000" dirty="0">
                    <a:sym typeface="Wingdings" panose="05000000000000000000" pitchFamily="2" charset="2"/>
                  </a:rPr>
                  <a:t>} 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∉</m:t>
                    </m:r>
                  </m:oMath>
                </a14:m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]: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𝒌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}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Using this lemma to prove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999F9F-A159-444E-BA93-596A5867EC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>
                <a:blip r:embed="rId3"/>
                <a:stretch>
                  <a:fillRect l="-1695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63806B4-67BE-CF45-A6EB-5E73A1CF4A9A}"/>
              </a:ext>
            </a:extLst>
          </p:cNvPr>
          <p:cNvSpPr/>
          <p:nvPr/>
        </p:nvSpPr>
        <p:spPr>
          <a:xfrm>
            <a:off x="4581832" y="1600200"/>
            <a:ext cx="4084698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3BA0AB7E-6F9F-8C46-824D-0E8FD4024118}"/>
              </a:ext>
            </a:extLst>
          </p:cNvPr>
          <p:cNvSpPr/>
          <p:nvPr/>
        </p:nvSpPr>
        <p:spPr>
          <a:xfrm rot="16200000">
            <a:off x="-1419" y="3039587"/>
            <a:ext cx="228600" cy="397827"/>
          </a:xfrm>
          <a:prstGeom prst="down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ACFAF82-A616-0844-B138-BCBDAE146406}"/>
              </a:ext>
            </a:extLst>
          </p:cNvPr>
          <p:cNvSpPr/>
          <p:nvPr/>
        </p:nvSpPr>
        <p:spPr>
          <a:xfrm>
            <a:off x="311795" y="3048000"/>
            <a:ext cx="4107805" cy="2209801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F4707DEA-42F0-454B-A43C-B75E2DDF1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630278"/>
              </p:ext>
            </p:extLst>
          </p:nvPr>
        </p:nvGraphicFramePr>
        <p:xfrm>
          <a:off x="4953000" y="6231573"/>
          <a:ext cx="3276600" cy="397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82080409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2298918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14657956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93046147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22667397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527237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6027577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29980435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16760605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291616536"/>
                    </a:ext>
                  </a:extLst>
                </a:gridCol>
              </a:tblGrid>
              <a:tr h="3978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14069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0D8BCB62-DEEC-F04D-A8B5-5BEB6800CF9F}"/>
              </a:ext>
            </a:extLst>
          </p:cNvPr>
          <p:cNvGrpSpPr/>
          <p:nvPr/>
        </p:nvGrpSpPr>
        <p:grpSpPr>
          <a:xfrm>
            <a:off x="5186901" y="5514211"/>
            <a:ext cx="550087" cy="716715"/>
            <a:chOff x="4791027" y="2482097"/>
            <a:chExt cx="550087" cy="716715"/>
          </a:xfrm>
        </p:grpSpPr>
        <p:sp>
          <p:nvSpPr>
            <p:cNvPr id="23" name="Down Arrow 22">
              <a:extLst>
                <a:ext uri="{FF2B5EF4-FFF2-40B4-BE49-F238E27FC236}">
                  <a16:creationId xmlns:a16="http://schemas.microsoft.com/office/drawing/2014/main" id="{611815DD-8D9B-2148-965B-51AE1A4A90EB}"/>
                </a:ext>
              </a:extLst>
            </p:cNvPr>
            <p:cNvSpPr/>
            <p:nvPr/>
          </p:nvSpPr>
          <p:spPr>
            <a:xfrm>
              <a:off x="4951771" y="2800985"/>
              <a:ext cx="228600" cy="3978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32A807-50B3-3E40-A712-2C0F77B3435A}"/>
                </a:ext>
              </a:extLst>
            </p:cNvPr>
            <p:cNvSpPr txBox="1"/>
            <p:nvPr/>
          </p:nvSpPr>
          <p:spPr>
            <a:xfrm>
              <a:off x="4791027" y="2482097"/>
              <a:ext cx="550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Left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21350D-6F79-6349-B136-3398F9A1C259}"/>
              </a:ext>
            </a:extLst>
          </p:cNvPr>
          <p:cNvGrpSpPr/>
          <p:nvPr/>
        </p:nvGrpSpPr>
        <p:grpSpPr>
          <a:xfrm>
            <a:off x="5878646" y="5514534"/>
            <a:ext cx="681084" cy="716715"/>
            <a:chOff x="4791027" y="2482097"/>
            <a:chExt cx="681084" cy="716715"/>
          </a:xfrm>
        </p:grpSpPr>
        <p:sp>
          <p:nvSpPr>
            <p:cNvPr id="21" name="Down Arrow 20">
              <a:extLst>
                <a:ext uri="{FF2B5EF4-FFF2-40B4-BE49-F238E27FC236}">
                  <a16:creationId xmlns:a16="http://schemas.microsoft.com/office/drawing/2014/main" id="{2F7141F2-E2BC-E747-A2BA-10C97565460E}"/>
                </a:ext>
              </a:extLst>
            </p:cNvPr>
            <p:cNvSpPr/>
            <p:nvPr/>
          </p:nvSpPr>
          <p:spPr>
            <a:xfrm>
              <a:off x="4951771" y="2800985"/>
              <a:ext cx="228600" cy="3978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F1B64-00D7-924F-BF88-8DFB08F6644D}"/>
                </a:ext>
              </a:extLst>
            </p:cNvPr>
            <p:cNvSpPr txBox="1"/>
            <p:nvPr/>
          </p:nvSpPr>
          <p:spPr>
            <a:xfrm>
              <a:off x="4791027" y="2482097"/>
              <a:ext cx="681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Right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550195-7BE1-0343-B690-5CA374E3793F}"/>
              </a:ext>
            </a:extLst>
          </p:cNvPr>
          <p:cNvGrpSpPr/>
          <p:nvPr/>
        </p:nvGrpSpPr>
        <p:grpSpPr>
          <a:xfrm>
            <a:off x="5878003" y="5726668"/>
            <a:ext cx="550087" cy="509356"/>
            <a:chOff x="4791027" y="2689456"/>
            <a:chExt cx="550087" cy="509356"/>
          </a:xfrm>
        </p:grpSpPr>
        <p:sp>
          <p:nvSpPr>
            <p:cNvPr id="33" name="Down Arrow 32">
              <a:extLst>
                <a:ext uri="{FF2B5EF4-FFF2-40B4-BE49-F238E27FC236}">
                  <a16:creationId xmlns:a16="http://schemas.microsoft.com/office/drawing/2014/main" id="{299F186A-742D-244D-BCC0-A38E7E402FD7}"/>
                </a:ext>
              </a:extLst>
            </p:cNvPr>
            <p:cNvSpPr/>
            <p:nvPr/>
          </p:nvSpPr>
          <p:spPr>
            <a:xfrm>
              <a:off x="4951771" y="2951417"/>
              <a:ext cx="259710" cy="2473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3D7F01-F72A-C845-888E-1558BF132E3B}"/>
                </a:ext>
              </a:extLst>
            </p:cNvPr>
            <p:cNvSpPr txBox="1"/>
            <p:nvPr/>
          </p:nvSpPr>
          <p:spPr>
            <a:xfrm>
              <a:off x="4791027" y="2689456"/>
              <a:ext cx="550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Left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664669-0A2C-FA44-8B0B-DE93D24D61C2}"/>
              </a:ext>
            </a:extLst>
          </p:cNvPr>
          <p:cNvGrpSpPr/>
          <p:nvPr/>
        </p:nvGrpSpPr>
        <p:grpSpPr>
          <a:xfrm>
            <a:off x="5541758" y="5500514"/>
            <a:ext cx="681084" cy="716715"/>
            <a:chOff x="4791027" y="2482097"/>
            <a:chExt cx="681084" cy="716715"/>
          </a:xfrm>
        </p:grpSpPr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E679DE1D-7D33-5B4D-A275-831B647406C7}"/>
                </a:ext>
              </a:extLst>
            </p:cNvPr>
            <p:cNvSpPr/>
            <p:nvPr/>
          </p:nvSpPr>
          <p:spPr>
            <a:xfrm>
              <a:off x="4951771" y="2800985"/>
              <a:ext cx="228600" cy="3978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6C61F0F-43A6-1845-9431-C155308C4FD2}"/>
                </a:ext>
              </a:extLst>
            </p:cNvPr>
            <p:cNvSpPr txBox="1"/>
            <p:nvPr/>
          </p:nvSpPr>
          <p:spPr>
            <a:xfrm>
              <a:off x="4791027" y="2482097"/>
              <a:ext cx="681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Right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0F551D-F330-964B-B3BC-D95E344BC4A0}"/>
              </a:ext>
            </a:extLst>
          </p:cNvPr>
          <p:cNvCxnSpPr>
            <a:cxnSpLocks/>
          </p:cNvCxnSpPr>
          <p:nvPr/>
        </p:nvCxnSpPr>
        <p:spPr>
          <a:xfrm flipH="1">
            <a:off x="5943600" y="6230926"/>
            <a:ext cx="2286000" cy="39847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79124C1-1A11-184D-ADF7-C72097BF5CDF}"/>
              </a:ext>
            </a:extLst>
          </p:cNvPr>
          <p:cNvCxnSpPr>
            <a:cxnSpLocks/>
          </p:cNvCxnSpPr>
          <p:nvPr/>
        </p:nvCxnSpPr>
        <p:spPr>
          <a:xfrm flipH="1" flipV="1">
            <a:off x="5943600" y="6231574"/>
            <a:ext cx="2286000" cy="39782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224688E-01A6-1544-A289-D974B8575F40}"/>
              </a:ext>
            </a:extLst>
          </p:cNvPr>
          <p:cNvCxnSpPr>
            <a:cxnSpLocks/>
          </p:cNvCxnSpPr>
          <p:nvPr/>
        </p:nvCxnSpPr>
        <p:spPr>
          <a:xfrm flipH="1">
            <a:off x="4953000" y="6249048"/>
            <a:ext cx="978102" cy="39782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7B376E0-34B1-0D46-93FD-49CBEEB8DC73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6249048"/>
            <a:ext cx="990600" cy="33431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96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1510B-B691-8643-8212-7378ABFE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384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Topological Numbering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/>
              <a:t>of a</a:t>
            </a:r>
            <a:r>
              <a:rPr lang="en-US" dirty="0">
                <a:solidFill>
                  <a:srgbClr val="7030A0"/>
                </a:solidFill>
              </a:rPr>
              <a:t> DAG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EA72B0-A9F3-6748-8B44-1EFDD79E7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B0269-570C-ED42-A2DC-522B861D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9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495800" cy="51212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Binary Search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Left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false</a:t>
                </a:r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While(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ym typeface="Wingdings" panose="05000000000000000000" pitchFamily="2" charset="2"/>
                  </a:rPr>
                  <a:t> =&lt;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and not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{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mid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 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+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)/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𝟐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If(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) 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true</a:t>
                </a:r>
                <a:r>
                  <a:rPr lang="en-US" sz="2000" dirty="0">
                    <a:sym typeface="Wingdings" panose="05000000000000000000" pitchFamily="2" charset="2"/>
                  </a:rPr>
                  <a:t>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else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] &gt;</a:t>
                </a:r>
                <a:r>
                  <a:rPr lang="en-US" sz="2000" b="1" dirty="0">
                    <a:solidFill>
                      <a:srgbClr val="006C3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)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 </a:t>
                </a:r>
                <a:r>
                  <a:rPr lang="en-US" sz="2000" dirty="0"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  else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 </a:t>
                </a:r>
                <a:r>
                  <a:rPr lang="en-US" sz="2000" dirty="0">
                    <a:sym typeface="Wingdings" panose="05000000000000000000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If (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) print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is at location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”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else  print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is not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”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}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495800" cy="5121275"/>
              </a:xfrm>
              <a:blipFill>
                <a:blip r:embed="rId2"/>
                <a:stretch>
                  <a:fillRect l="-1408" t="-743" r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999F9F-A159-444E-BA93-596A5867ECA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If (</a:t>
                </a:r>
                <a:r>
                  <a:rPr lang="en-US" sz="2000" dirty="0">
                    <a:sym typeface="Wingdings" panose="05000000000000000000" pitchFamily="2" charset="2"/>
                  </a:rPr>
                  <a:t>not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/>
                  <a:t>)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∉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  <a:endParaRPr lang="en-US" sz="2000" b="1" i="1" dirty="0">
                  <a:solidFill>
                    <a:srgbClr val="006C31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At the beginning of each iteration of </a:t>
                </a:r>
              </a:p>
              <a:p>
                <a:pPr marL="0" indent="0">
                  <a:buNone/>
                </a:pPr>
                <a:r>
                  <a:rPr lang="en-US" sz="2000" dirty="0"/>
                  <a:t>While loop, the following property holds:</a:t>
                </a:r>
                <a:endParaRPr lang="en-US" sz="2000" b="1" i="1" dirty="0">
                  <a:solidFill>
                    <a:srgbClr val="006C31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∉</m:t>
                    </m:r>
                  </m:oMath>
                </a14:m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]: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Left</a:t>
                </a:r>
                <a:r>
                  <a:rPr lang="en-US" sz="2000" dirty="0">
                    <a:sym typeface="Wingdings" panose="05000000000000000000" pitchFamily="2" charset="2"/>
                  </a:rPr>
                  <a:t>} 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∉</m:t>
                    </m:r>
                  </m:oMath>
                </a14:m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]: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𝒌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anose="05000000000000000000" pitchFamily="2" charset="2"/>
                  </a:rPr>
                  <a:t>Proof</a:t>
                </a:r>
                <a:r>
                  <a:rPr lang="en-US" sz="2000" dirty="0">
                    <a:sym typeface="Wingdings" panose="05000000000000000000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By </a:t>
                </a:r>
                <a:r>
                  <a:rPr lang="en-US" sz="2000" b="1" dirty="0">
                    <a:sym typeface="Wingdings" panose="05000000000000000000" pitchFamily="2" charset="2"/>
                  </a:rPr>
                  <a:t>induction</a:t>
                </a:r>
                <a:r>
                  <a:rPr lang="en-US" sz="2000" dirty="0">
                    <a:sym typeface="Wingdings" panose="05000000000000000000" pitchFamily="2" charset="2"/>
                  </a:rPr>
                  <a:t> on the number of iterations.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Just focus on the body of the While loop.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(Do it as </a:t>
                </a:r>
                <a:r>
                  <a:rPr lang="en-US" sz="2000" b="1" dirty="0">
                    <a:solidFill>
                      <a:srgbClr val="006C31"/>
                    </a:solidFill>
                    <a:sym typeface="Wingdings" panose="05000000000000000000" pitchFamily="2" charset="2"/>
                  </a:rPr>
                  <a:t>Homework</a:t>
                </a:r>
                <a:r>
                  <a:rPr lang="en-US" sz="2000" dirty="0">
                    <a:sym typeface="Wingdings" panose="05000000000000000000" pitchFamily="2" charset="2"/>
                  </a:rPr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999F9F-A159-444E-BA93-596A5867EC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>
                <a:blip r:embed="rId3"/>
                <a:stretch>
                  <a:fillRect l="-1493" t="-809" r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63806B4-67BE-CF45-A6EB-5E73A1CF4A9A}"/>
              </a:ext>
            </a:extLst>
          </p:cNvPr>
          <p:cNvSpPr/>
          <p:nvPr/>
        </p:nvSpPr>
        <p:spPr>
          <a:xfrm>
            <a:off x="4581832" y="1600200"/>
            <a:ext cx="4084698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E8733-28BD-1B42-BD18-0302258FFE09}"/>
              </a:ext>
            </a:extLst>
          </p:cNvPr>
          <p:cNvSpPr txBox="1"/>
          <p:nvPr/>
        </p:nvSpPr>
        <p:spPr>
          <a:xfrm>
            <a:off x="5791200" y="2715194"/>
            <a:ext cx="152823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Loop Invariant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BC1A2496-8C14-A343-89BD-613A58E23DAA}"/>
              </a:ext>
            </a:extLst>
          </p:cNvPr>
          <p:cNvSpPr/>
          <p:nvPr/>
        </p:nvSpPr>
        <p:spPr>
          <a:xfrm rot="16200000">
            <a:off x="-1419" y="3039587"/>
            <a:ext cx="228600" cy="397827"/>
          </a:xfrm>
          <a:prstGeom prst="down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E98A578-D9A0-4948-BA85-FA5F1ECA9C6E}"/>
              </a:ext>
            </a:extLst>
          </p:cNvPr>
          <p:cNvSpPr/>
          <p:nvPr/>
        </p:nvSpPr>
        <p:spPr>
          <a:xfrm>
            <a:off x="311795" y="3048000"/>
            <a:ext cx="4107805" cy="2209801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495800" cy="51212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Binary Search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Left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false</a:t>
                </a:r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While(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ym typeface="Wingdings" panose="05000000000000000000" pitchFamily="2" charset="2"/>
                  </a:rPr>
                  <a:t> =&lt;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and not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{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mid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 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+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)/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𝟐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If(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) 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true</a:t>
                </a:r>
                <a:r>
                  <a:rPr lang="en-US" sz="2000" dirty="0">
                    <a:sym typeface="Wingdings" panose="05000000000000000000" pitchFamily="2" charset="2"/>
                  </a:rPr>
                  <a:t>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else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] &gt;</a:t>
                </a:r>
                <a:r>
                  <a:rPr lang="en-US" sz="2000" b="1" dirty="0">
                    <a:solidFill>
                      <a:srgbClr val="006C3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)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 </a:t>
                </a:r>
                <a:r>
                  <a:rPr lang="en-US" sz="2000" dirty="0"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  else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 </a:t>
                </a:r>
                <a:r>
                  <a:rPr lang="en-US" sz="2000" dirty="0">
                    <a:sym typeface="Wingdings" panose="05000000000000000000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If (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) print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is at location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”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else  print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is not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”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}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495800" cy="5121275"/>
              </a:xfrm>
              <a:blipFill>
                <a:blip r:embed="rId2"/>
                <a:stretch>
                  <a:fillRect l="-1408" t="-743" r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999F9F-A159-444E-BA93-596A5867ECA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If (</a:t>
                </a:r>
                <a:r>
                  <a:rPr lang="en-US" sz="2000" dirty="0">
                    <a:sym typeface="Wingdings" panose="05000000000000000000" pitchFamily="2" charset="2"/>
                  </a:rPr>
                  <a:t>not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/>
                  <a:t>)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∉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  <a:endParaRPr lang="en-US" sz="2000" b="1" i="1" dirty="0">
                  <a:solidFill>
                    <a:srgbClr val="006C31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No.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We need to show that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Binary Search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) terminates.</a:t>
                </a:r>
              </a:p>
              <a:p>
                <a:pPr marL="0" indent="0">
                  <a:buNone/>
                </a:pPr>
                <a:r>
                  <a:rPr lang="en-US" sz="2000" dirty="0"/>
                  <a:t>Basically we need to show that each iteration brings us closer to the </a:t>
                </a:r>
                <a:r>
                  <a:rPr lang="en-US" sz="2000" u="sng" dirty="0"/>
                  <a:t>final goal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Just look at 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–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Left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Show that 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–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Left</a:t>
                </a:r>
                <a:r>
                  <a:rPr lang="en-US" sz="2000" dirty="0"/>
                  <a:t>) after each iteration decreases by at least half.</a:t>
                </a:r>
              </a:p>
              <a:p>
                <a:pPr marL="0" indent="0">
                  <a:buNone/>
                </a:pPr>
                <a:r>
                  <a:rPr lang="en-US" sz="2000" dirty="0"/>
                  <a:t>This guarantees that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Binary Search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) terminates in O(log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) steps only.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999F9F-A159-444E-BA93-596A5867EC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5257800"/>
              </a:xfrm>
              <a:blipFill>
                <a:blip r:embed="rId3"/>
                <a:stretch>
                  <a:fillRect l="-1695" t="-725" r="-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63806B4-67BE-CF45-A6EB-5E73A1CF4A9A}"/>
              </a:ext>
            </a:extLst>
          </p:cNvPr>
          <p:cNvSpPr/>
          <p:nvPr/>
        </p:nvSpPr>
        <p:spPr>
          <a:xfrm>
            <a:off x="4581832" y="1600200"/>
            <a:ext cx="4084698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>
            <a:extLst>
              <a:ext uri="{FF2B5EF4-FFF2-40B4-BE49-F238E27FC236}">
                <a16:creationId xmlns:a16="http://schemas.microsoft.com/office/drawing/2014/main" id="{69DA6133-C155-9E4E-BCC7-FE5401E68997}"/>
              </a:ext>
            </a:extLst>
          </p:cNvPr>
          <p:cNvSpPr/>
          <p:nvPr/>
        </p:nvSpPr>
        <p:spPr>
          <a:xfrm>
            <a:off x="6653678" y="2404722"/>
            <a:ext cx="2362200" cy="804522"/>
          </a:xfrm>
          <a:prstGeom prst="cloudCallout">
            <a:avLst>
              <a:gd name="adj1" fmla="val -35349"/>
              <a:gd name="adj2" fmla="val 8175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 we done ? </a:t>
            </a:r>
          </a:p>
        </p:txBody>
      </p:sp>
    </p:spTree>
    <p:extLst>
      <p:ext uri="{BB962C8B-B14F-4D97-AF65-F5344CB8AC3E}">
        <p14:creationId xmlns:p14="http://schemas.microsoft.com/office/powerpoint/2010/main" val="17310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  <a:blipFill>
                <a:blip r:embed="rId2"/>
                <a:stretch>
                  <a:fillRect l="-1053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3A2D241-C676-7548-92BF-C059CC81B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6491" y="4528066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blipFill>
                <a:blip r:embed="rId4"/>
                <a:stretch>
                  <a:fillRect l="-4630" t="-9091" r="-370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blipFill>
                <a:blip r:embed="rId5"/>
                <a:stretch>
                  <a:fillRect l="-2778" t="-3571" r="-9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0899" y="32443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C0F32-CA67-5B46-993B-0F8BC9FAF96A}"/>
              </a:ext>
            </a:extLst>
          </p:cNvPr>
          <p:cNvSpPr txBox="1"/>
          <p:nvPr/>
        </p:nvSpPr>
        <p:spPr>
          <a:xfrm>
            <a:off x="-36216" y="62484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3BA0AB7E-6F9F-8C46-824D-0E8FD4024118}"/>
              </a:ext>
            </a:extLst>
          </p:cNvPr>
          <p:cNvSpPr/>
          <p:nvPr/>
        </p:nvSpPr>
        <p:spPr>
          <a:xfrm rot="16200000">
            <a:off x="-42657" y="3327670"/>
            <a:ext cx="335671" cy="250354"/>
          </a:xfrm>
          <a:prstGeom prst="down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ACFAF82-A616-0844-B138-BCBDAE146406}"/>
              </a:ext>
            </a:extLst>
          </p:cNvPr>
          <p:cNvSpPr/>
          <p:nvPr/>
        </p:nvSpPr>
        <p:spPr>
          <a:xfrm>
            <a:off x="235595" y="3217250"/>
            <a:ext cx="4260205" cy="265015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7E8733-28BD-1B42-BD18-0302258FFE09}"/>
              </a:ext>
            </a:extLst>
          </p:cNvPr>
          <p:cNvSpPr txBox="1"/>
          <p:nvPr/>
        </p:nvSpPr>
        <p:spPr>
          <a:xfrm>
            <a:off x="5791200" y="2715194"/>
            <a:ext cx="168853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Loop Invariant ?</a:t>
            </a:r>
          </a:p>
        </p:txBody>
      </p:sp>
    </p:spTree>
    <p:extLst>
      <p:ext uri="{BB962C8B-B14F-4D97-AF65-F5344CB8AC3E}">
        <p14:creationId xmlns:p14="http://schemas.microsoft.com/office/powerpoint/2010/main" val="173146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  <a:blipFill>
                <a:blip r:embed="rId2"/>
                <a:stretch>
                  <a:fillRect l="-1013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,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</a:p>
            </p:txBody>
          </p:sp>
        </mc:Choice>
        <mc:Fallback xmlns="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8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6491" y="4528066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blipFill>
                <a:blip r:embed="rId4"/>
                <a:stretch>
                  <a:fillRect l="-4630" t="-9091" r="-370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blipFill>
                <a:blip r:embed="rId5"/>
                <a:stretch>
                  <a:fillRect l="-2778" t="-3571" r="-9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0899" y="32443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4964668"/>
            <a:ext cx="3489501" cy="5979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C0F32-CA67-5B46-993B-0F8BC9FAF96A}"/>
              </a:ext>
            </a:extLst>
          </p:cNvPr>
          <p:cNvSpPr txBox="1"/>
          <p:nvPr/>
        </p:nvSpPr>
        <p:spPr>
          <a:xfrm>
            <a:off x="-36216" y="62484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3A1BCA-C7E8-9C42-9859-E1A6E9FE634B}"/>
              </a:ext>
            </a:extLst>
          </p:cNvPr>
          <p:cNvSpPr/>
          <p:nvPr/>
        </p:nvSpPr>
        <p:spPr>
          <a:xfrm>
            <a:off x="6807045" y="1905000"/>
            <a:ext cx="2058461" cy="398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3E2DFB-1D51-D749-8FB6-B5B1C091C1A9}"/>
              </a:ext>
            </a:extLst>
          </p:cNvPr>
          <p:cNvSpPr/>
          <p:nvPr/>
        </p:nvSpPr>
        <p:spPr>
          <a:xfrm>
            <a:off x="2263308" y="2519336"/>
            <a:ext cx="2058461" cy="398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A09F223-90E0-1141-8341-DBE1D2AC135D}"/>
              </a:ext>
            </a:extLst>
          </p:cNvPr>
          <p:cNvSpPr/>
          <p:nvPr/>
        </p:nvSpPr>
        <p:spPr>
          <a:xfrm>
            <a:off x="4581832" y="1600200"/>
            <a:ext cx="4084698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449121-28E3-CB4B-94DC-C1B934C8A73D}"/>
                  </a:ext>
                </a:extLst>
              </p:cNvPr>
              <p:cNvSpPr txBox="1"/>
              <p:nvPr/>
            </p:nvSpPr>
            <p:spPr>
              <a:xfrm>
                <a:off x="5763689" y="3373630"/>
                <a:ext cx="1836400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 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449121-28E3-CB4B-94DC-C1B934C8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89" y="3373630"/>
                <a:ext cx="1836400" cy="369332"/>
              </a:xfrm>
              <a:prstGeom prst="rect">
                <a:avLst/>
              </a:prstGeom>
              <a:blipFill>
                <a:blip r:embed="rId6"/>
                <a:stretch>
                  <a:fillRect l="-2721" t="-3125" r="-680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50ECE8-C158-7949-B508-37C906B962F6}"/>
                  </a:ext>
                </a:extLst>
              </p:cNvPr>
              <p:cNvSpPr txBox="1"/>
              <p:nvPr/>
            </p:nvSpPr>
            <p:spPr>
              <a:xfrm>
                <a:off x="5779276" y="4143538"/>
                <a:ext cx="1776448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/>
                  <a:t>En</a:t>
                </a:r>
                <a:r>
                  <a:rPr lang="en-US" b="1" dirty="0"/>
                  <a:t>-queue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50ECE8-C158-7949-B508-37C906B96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276" y="4143538"/>
                <a:ext cx="1776448" cy="369332"/>
              </a:xfrm>
              <a:prstGeom prst="rect">
                <a:avLst/>
              </a:prstGeom>
              <a:blipFill>
                <a:blip r:embed="rId7"/>
                <a:stretch>
                  <a:fillRect l="-2113" t="-322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D5A984-EE8A-6747-8E03-8CB040B543A4}"/>
                  </a:ext>
                </a:extLst>
              </p:cNvPr>
              <p:cNvSpPr txBox="1"/>
              <p:nvPr/>
            </p:nvSpPr>
            <p:spPr>
              <a:xfrm>
                <a:off x="5777315" y="4903840"/>
                <a:ext cx="2021707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  </a:t>
                </a:r>
                <a:r>
                  <a:rPr lang="en-US" b="1" dirty="0"/>
                  <a:t>De-queue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);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D5A984-EE8A-6747-8E03-8CB040B54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315" y="4903840"/>
                <a:ext cx="2021707" cy="369332"/>
              </a:xfrm>
              <a:prstGeom prst="rect">
                <a:avLst/>
              </a:prstGeom>
              <a:blipFill>
                <a:blip r:embed="rId8"/>
                <a:stretch>
                  <a:fillRect t="-3226" r="-12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BE92B1-F77A-8449-A694-FA7B23722738}"/>
                  </a:ext>
                </a:extLst>
              </p:cNvPr>
              <p:cNvSpPr txBox="1"/>
              <p:nvPr/>
            </p:nvSpPr>
            <p:spPr>
              <a:xfrm>
                <a:off x="5780856" y="5660016"/>
                <a:ext cx="1420582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 </a:t>
                </a:r>
                <a:r>
                  <a:rPr lang="en-US" b="1" dirty="0" err="1"/>
                  <a:t>num</a:t>
                </a:r>
                <a:r>
                  <a:rPr lang="en-US" dirty="0"/>
                  <a:t>;</a:t>
                </a:r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BE92B1-F77A-8449-A694-FA7B23722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56" y="5660016"/>
                <a:ext cx="1420582" cy="369332"/>
              </a:xfrm>
              <a:prstGeom prst="rect">
                <a:avLst/>
              </a:prstGeom>
              <a:blipFill>
                <a:blip r:embed="rId9"/>
                <a:stretch>
                  <a:fillRect t="-3125" r="-2632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Arrow 25">
            <a:extLst>
              <a:ext uri="{FF2B5EF4-FFF2-40B4-BE49-F238E27FC236}">
                <a16:creationId xmlns:a16="http://schemas.microsoft.com/office/drawing/2014/main" id="{7F855C1A-5ED2-1A48-9495-851F5B5A4FC3}"/>
              </a:ext>
            </a:extLst>
          </p:cNvPr>
          <p:cNvSpPr/>
          <p:nvPr/>
        </p:nvSpPr>
        <p:spPr>
          <a:xfrm>
            <a:off x="6436109" y="3762812"/>
            <a:ext cx="486629" cy="38283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EB9AE41C-4AAF-7147-9C4E-EFE8FA64BDBE}"/>
              </a:ext>
            </a:extLst>
          </p:cNvPr>
          <p:cNvSpPr/>
          <p:nvPr/>
        </p:nvSpPr>
        <p:spPr>
          <a:xfrm>
            <a:off x="6436109" y="4519709"/>
            <a:ext cx="486629" cy="38283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9F7EDFCE-DAAA-4F44-8F93-BE4558D2F8B9}"/>
              </a:ext>
            </a:extLst>
          </p:cNvPr>
          <p:cNvSpPr/>
          <p:nvPr/>
        </p:nvSpPr>
        <p:spPr>
          <a:xfrm>
            <a:off x="6469278" y="5286556"/>
            <a:ext cx="486629" cy="38283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4DDDB6F-A5CA-1543-A62D-485AB2856987}"/>
              </a:ext>
            </a:extLst>
          </p:cNvPr>
          <p:cNvSpPr/>
          <p:nvPr/>
        </p:nvSpPr>
        <p:spPr>
          <a:xfrm>
            <a:off x="562849" y="3928645"/>
            <a:ext cx="1418351" cy="3385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4DDDB6F-A5CA-1543-A62D-485AB2856987}"/>
              </a:ext>
            </a:extLst>
          </p:cNvPr>
          <p:cNvSpPr/>
          <p:nvPr/>
        </p:nvSpPr>
        <p:spPr>
          <a:xfrm>
            <a:off x="954487" y="5201771"/>
            <a:ext cx="3367282" cy="36082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uiExpand="1" build="p"/>
      <p:bldP spid="6" grpId="0"/>
      <p:bldP spid="7" grpId="0"/>
      <p:bldP spid="8" grpId="0"/>
      <p:bldP spid="9" grpId="0" animBg="1"/>
      <p:bldP spid="5" grpId="0"/>
      <p:bldP spid="15" grpId="0" animBg="1"/>
      <p:bldP spid="15" grpId="1" animBg="1"/>
      <p:bldP spid="18" grpId="0"/>
      <p:bldP spid="19" grpId="1" animBg="1"/>
      <p:bldP spid="21" grpId="0" animBg="1"/>
      <p:bldP spid="17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9" grpId="1" animBg="1"/>
      <p:bldP spid="30" grpId="0" animBg="1"/>
      <p:bldP spid="3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  <a:blipFill>
                <a:blip r:embed="rId2"/>
                <a:stretch>
                  <a:fillRect l="-1053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,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Fact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enters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dirty="0"/>
                  <a:t> before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).</a:t>
                </a:r>
                <a:endParaRPr lang="en-US" sz="2000" dirty="0"/>
              </a:p>
            </p:txBody>
          </p:sp>
        </mc:Choice>
        <mc:Fallback xmlns="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>
                <a:blip r:embed="rId3"/>
                <a:stretch>
                  <a:fillRect l="-1695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6491" y="4528066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blipFill>
                <a:blip r:embed="rId4"/>
                <a:stretch>
                  <a:fillRect l="-4630" t="-9091" r="-370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blipFill>
                <a:blip r:embed="rId5"/>
                <a:stretch>
                  <a:fillRect l="-2778" t="-3571" r="-9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0899" y="32443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C0F32-CA67-5B46-993B-0F8BC9FAF96A}"/>
              </a:ext>
            </a:extLst>
          </p:cNvPr>
          <p:cNvSpPr txBox="1"/>
          <p:nvPr/>
        </p:nvSpPr>
        <p:spPr>
          <a:xfrm>
            <a:off x="-36216" y="62484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A09F223-90E0-1141-8341-DBE1D2AC135D}"/>
              </a:ext>
            </a:extLst>
          </p:cNvPr>
          <p:cNvSpPr/>
          <p:nvPr/>
        </p:nvSpPr>
        <p:spPr>
          <a:xfrm>
            <a:off x="4581832" y="1600200"/>
            <a:ext cx="4084698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7C8D45-E7AB-104A-BBAF-44FFCA723143}"/>
              </a:ext>
            </a:extLst>
          </p:cNvPr>
          <p:cNvSpPr/>
          <p:nvPr/>
        </p:nvSpPr>
        <p:spPr>
          <a:xfrm>
            <a:off x="7010400" y="3048000"/>
            <a:ext cx="2058461" cy="398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14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  <a:blipFill>
                <a:blip r:embed="rId2"/>
                <a:stretch>
                  <a:fillRect l="-1053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,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8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6491" y="4528066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blipFill>
                <a:blip r:embed="rId4"/>
                <a:stretch>
                  <a:fillRect l="-4630" t="-9091" r="-370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blipFill>
                <a:blip r:embed="rId5"/>
                <a:stretch>
                  <a:fillRect l="-2778" t="-3571" r="-9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0899" y="32443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C0F32-CA67-5B46-993B-0F8BC9FAF96A}"/>
              </a:ext>
            </a:extLst>
          </p:cNvPr>
          <p:cNvSpPr txBox="1"/>
          <p:nvPr/>
        </p:nvSpPr>
        <p:spPr>
          <a:xfrm>
            <a:off x="-36216" y="62484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A09F223-90E0-1141-8341-DBE1D2AC135D}"/>
              </a:ext>
            </a:extLst>
          </p:cNvPr>
          <p:cNvSpPr/>
          <p:nvPr/>
        </p:nvSpPr>
        <p:spPr>
          <a:xfrm>
            <a:off x="4581832" y="1600200"/>
            <a:ext cx="4084698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449121-28E3-CB4B-94DC-C1B934C8A73D}"/>
                  </a:ext>
                </a:extLst>
              </p:cNvPr>
              <p:cNvSpPr txBox="1"/>
              <p:nvPr/>
            </p:nvSpPr>
            <p:spPr>
              <a:xfrm>
                <a:off x="5763689" y="4499560"/>
                <a:ext cx="1825180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 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449121-28E3-CB4B-94DC-C1B934C8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89" y="4499560"/>
                <a:ext cx="1825180" cy="369332"/>
              </a:xfrm>
              <a:prstGeom prst="rect">
                <a:avLst/>
              </a:prstGeom>
              <a:blipFill>
                <a:blip r:embed="rId6"/>
                <a:stretch>
                  <a:fillRect l="-2740" t="-3226" r="-685" b="-258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50ECE8-C158-7949-B508-37C906B962F6}"/>
                  </a:ext>
                </a:extLst>
              </p:cNvPr>
              <p:cNvSpPr txBox="1"/>
              <p:nvPr/>
            </p:nvSpPr>
            <p:spPr>
              <a:xfrm>
                <a:off x="5779276" y="5269468"/>
                <a:ext cx="1712328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En-queue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50ECE8-C158-7949-B508-37C906B96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276" y="5269468"/>
                <a:ext cx="1712328" cy="369332"/>
              </a:xfrm>
              <a:prstGeom prst="rect">
                <a:avLst/>
              </a:prstGeom>
              <a:blipFill>
                <a:blip r:embed="rId7"/>
                <a:stretch>
                  <a:fillRect l="-2190" t="-6452" r="-146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Arrow 25">
            <a:extLst>
              <a:ext uri="{FF2B5EF4-FFF2-40B4-BE49-F238E27FC236}">
                <a16:creationId xmlns:a16="http://schemas.microsoft.com/office/drawing/2014/main" id="{7F855C1A-5ED2-1A48-9495-851F5B5A4FC3}"/>
              </a:ext>
            </a:extLst>
          </p:cNvPr>
          <p:cNvSpPr/>
          <p:nvPr/>
        </p:nvSpPr>
        <p:spPr>
          <a:xfrm>
            <a:off x="6436109" y="4888742"/>
            <a:ext cx="486629" cy="38283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D88BEF-C8D3-3747-A3CE-8C4DCD4D1125}"/>
                  </a:ext>
                </a:extLst>
              </p:cNvPr>
              <p:cNvSpPr txBox="1"/>
              <p:nvPr/>
            </p:nvSpPr>
            <p:spPr>
              <a:xfrm>
                <a:off x="5779276" y="3729846"/>
                <a:ext cx="2005677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  </a:t>
                </a:r>
                <a:r>
                  <a:rPr lang="en-US" b="1" dirty="0"/>
                  <a:t>De-queue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);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D88BEF-C8D3-3747-A3CE-8C4DCD4D1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276" y="3729846"/>
                <a:ext cx="2005677" cy="369332"/>
              </a:xfrm>
              <a:prstGeom prst="rect">
                <a:avLst/>
              </a:prstGeom>
              <a:blipFill>
                <a:blip r:embed="rId8"/>
                <a:stretch>
                  <a:fillRect t="-6452" r="-125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Down Arrow 29">
            <a:extLst>
              <a:ext uri="{FF2B5EF4-FFF2-40B4-BE49-F238E27FC236}">
                <a16:creationId xmlns:a16="http://schemas.microsoft.com/office/drawing/2014/main" id="{08ADD83B-3A41-B748-A4A5-138EF4CF52F7}"/>
              </a:ext>
            </a:extLst>
          </p:cNvPr>
          <p:cNvSpPr/>
          <p:nvPr/>
        </p:nvSpPr>
        <p:spPr>
          <a:xfrm>
            <a:off x="6400800" y="4114800"/>
            <a:ext cx="486629" cy="38283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CE0ABD0-C5B4-A14C-80CB-314D692DA2D6}"/>
                  </a:ext>
                </a:extLst>
              </p:cNvPr>
              <p:cNvSpPr txBox="1"/>
              <p:nvPr/>
            </p:nvSpPr>
            <p:spPr>
              <a:xfrm>
                <a:off x="5779276" y="2971800"/>
                <a:ext cx="170751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En-queue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CE0ABD0-C5B4-A14C-80CB-314D692DA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276" y="2971800"/>
                <a:ext cx="1707519" cy="369332"/>
              </a:xfrm>
              <a:prstGeom prst="rect">
                <a:avLst/>
              </a:prstGeom>
              <a:blipFill>
                <a:blip r:embed="rId9"/>
                <a:stretch>
                  <a:fillRect l="-2206" t="-6452" r="-220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Down Arrow 31">
            <a:extLst>
              <a:ext uri="{FF2B5EF4-FFF2-40B4-BE49-F238E27FC236}">
                <a16:creationId xmlns:a16="http://schemas.microsoft.com/office/drawing/2014/main" id="{C9F6630C-BC25-A841-80B7-21D989391CE2}"/>
              </a:ext>
            </a:extLst>
          </p:cNvPr>
          <p:cNvSpPr/>
          <p:nvPr/>
        </p:nvSpPr>
        <p:spPr>
          <a:xfrm>
            <a:off x="6371371" y="3352800"/>
            <a:ext cx="486629" cy="38283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4C1724E7-CCE9-EC46-B4BE-E30CC0518813}"/>
              </a:ext>
            </a:extLst>
          </p:cNvPr>
          <p:cNvSpPr/>
          <p:nvPr/>
        </p:nvSpPr>
        <p:spPr>
          <a:xfrm>
            <a:off x="6371371" y="3352800"/>
            <a:ext cx="486629" cy="191666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DF8562A-4B9C-0949-AB47-5962E106E243}"/>
              </a:ext>
            </a:extLst>
          </p:cNvPr>
          <p:cNvSpPr/>
          <p:nvPr/>
        </p:nvSpPr>
        <p:spPr>
          <a:xfrm>
            <a:off x="400287" y="4599718"/>
            <a:ext cx="4038600" cy="62422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4DDDB6F-A5CA-1543-A62D-485AB2856987}"/>
              </a:ext>
            </a:extLst>
          </p:cNvPr>
          <p:cNvSpPr/>
          <p:nvPr/>
        </p:nvSpPr>
        <p:spPr>
          <a:xfrm>
            <a:off x="562849" y="3613666"/>
            <a:ext cx="1951751" cy="3062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3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6" grpId="0" animBg="1"/>
      <p:bldP spid="26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2" grpId="1" animBg="1"/>
      <p:bldP spid="33" grpId="0" animBg="1"/>
      <p:bldP spid="34" grpId="0" animBg="1"/>
      <p:bldP spid="24" grpId="0" animBg="1"/>
      <p:bldP spid="2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  <a:blipFill>
                <a:blip r:embed="rId2"/>
                <a:stretch>
                  <a:fillRect l="-1053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,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is </a:t>
                </a:r>
                <a:r>
                  <a:rPr lang="en-US" sz="2000" dirty="0"/>
                  <a:t>assigned a </a:t>
                </a:r>
              </a:p>
              <a:p>
                <a:pPr marL="0" indent="0">
                  <a:buNone/>
                </a:pPr>
                <a:r>
                  <a:rPr lang="en-US" sz="2000" dirty="0"/>
                  <a:t>number.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ym typeface="Wingdings" pitchFamily="2" charset="2"/>
                  </a:rPr>
                  <a:t> be any topological numbering of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vertices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 </a:t>
                </a:r>
              </a:p>
            </p:txBody>
          </p:sp>
        </mc:Choice>
        <mc:Fallback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>
                <a:blip r:embed="rId3"/>
                <a:stretch>
                  <a:fillRect l="-1695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6491" y="4528066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blipFill>
                <a:blip r:embed="rId4"/>
                <a:stretch>
                  <a:fillRect l="-4630" t="-9091" r="-370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blipFill>
                <a:blip r:embed="rId5"/>
                <a:stretch>
                  <a:fillRect l="-2778" t="-3571" r="-9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0899" y="32443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C0F32-CA67-5B46-993B-0F8BC9FAF96A}"/>
              </a:ext>
            </a:extLst>
          </p:cNvPr>
          <p:cNvSpPr txBox="1"/>
          <p:nvPr/>
        </p:nvSpPr>
        <p:spPr>
          <a:xfrm>
            <a:off x="-36216" y="62484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A09F223-90E0-1141-8341-DBE1D2AC135D}"/>
              </a:ext>
            </a:extLst>
          </p:cNvPr>
          <p:cNvSpPr/>
          <p:nvPr/>
        </p:nvSpPr>
        <p:spPr>
          <a:xfrm>
            <a:off x="4581832" y="1600200"/>
            <a:ext cx="4084698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51AF1E8-4D76-2A49-8C5F-9954FC9893D1}"/>
              </a:ext>
            </a:extLst>
          </p:cNvPr>
          <p:cNvSpPr/>
          <p:nvPr/>
        </p:nvSpPr>
        <p:spPr>
          <a:xfrm>
            <a:off x="4572000" y="2700677"/>
            <a:ext cx="4084698" cy="1137005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81600" y="152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736470" y="5298013"/>
                <a:ext cx="4036554" cy="64633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>
                    <a:sym typeface="Wingdings" pitchFamily="2" charset="2"/>
                  </a:rPr>
                  <a:t>(by </a:t>
                </a:r>
                <a:r>
                  <a:rPr lang="en-US" b="1" dirty="0">
                    <a:sym typeface="Wingdings" pitchFamily="2" charset="2"/>
                  </a:rPr>
                  <a:t>induction</a:t>
                </a:r>
                <a:r>
                  <a:rPr lang="en-US" dirty="0">
                    <a:sym typeface="Wingdings" pitchFamily="2" charset="2"/>
                  </a:rPr>
                  <a:t> on the ordering of vertices 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itchFamily="2" charset="2"/>
                  </a:rPr>
                  <a:t>as established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ym typeface="Wingdings" pitchFamily="2" charset="2"/>
                  </a:rPr>
                  <a:t>.)</a:t>
                </a:r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470" y="5298013"/>
                <a:ext cx="4036554" cy="646331"/>
              </a:xfrm>
              <a:prstGeom prst="rect">
                <a:avLst/>
              </a:prstGeom>
              <a:blipFill>
                <a:blip r:embed="rId6"/>
                <a:stretch>
                  <a:fillRect l="-938" t="-1887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loud Callout 18">
            <a:extLst>
              <a:ext uri="{FF2B5EF4-FFF2-40B4-BE49-F238E27FC236}">
                <a16:creationId xmlns:a16="http://schemas.microsoft.com/office/drawing/2014/main" id="{E6ED2C90-5026-E247-97B8-7A8314E4FCF3}"/>
              </a:ext>
            </a:extLst>
          </p:cNvPr>
          <p:cNvSpPr/>
          <p:nvPr/>
        </p:nvSpPr>
        <p:spPr>
          <a:xfrm>
            <a:off x="6653678" y="2404722"/>
            <a:ext cx="2362200" cy="804522"/>
          </a:xfrm>
          <a:prstGeom prst="cloudCallout">
            <a:avLst>
              <a:gd name="adj1" fmla="val -35349"/>
              <a:gd name="adj2" fmla="val 8175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 we done ?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E392BF-F270-C64C-9365-8CCCB7E415AF}"/>
              </a:ext>
            </a:extLst>
          </p:cNvPr>
          <p:cNvSpPr txBox="1"/>
          <p:nvPr/>
        </p:nvSpPr>
        <p:spPr>
          <a:xfrm>
            <a:off x="7730623" y="3247347"/>
            <a:ext cx="513282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Down Ribbon 12">
                <a:extLst>
                  <a:ext uri="{FF2B5EF4-FFF2-40B4-BE49-F238E27FC236}">
                    <a16:creationId xmlns:a16="http://schemas.microsoft.com/office/drawing/2014/main" id="{521B405F-7DB6-4648-BFFE-850E0C8B0F16}"/>
                  </a:ext>
                </a:extLst>
              </p:cNvPr>
              <p:cNvSpPr/>
              <p:nvPr/>
            </p:nvSpPr>
            <p:spPr>
              <a:xfrm>
                <a:off x="3805815" y="3837683"/>
                <a:ext cx="5317290" cy="876812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guarantee that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  is assigned a number during the algorithm.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Down Ribbon 12">
                <a:extLst>
                  <a:ext uri="{FF2B5EF4-FFF2-40B4-BE49-F238E27FC236}">
                    <a16:creationId xmlns:a16="http://schemas.microsoft.com/office/drawing/2014/main" id="{521B405F-7DB6-4648-BFFE-850E0C8B0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815" y="3837683"/>
                <a:ext cx="5317290" cy="876812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7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07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4" grpId="0" animBg="1"/>
      <p:bldP spid="11" grpId="0"/>
      <p:bldP spid="19" grpId="0" animBg="1"/>
      <p:bldP spid="19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  <a:blipFill>
                <a:blip r:embed="rId2"/>
                <a:stretch>
                  <a:fillRect l="-1053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990600"/>
                <a:ext cx="44958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: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is </a:t>
                </a:r>
                <a:r>
                  <a:rPr lang="en-US" sz="2000" dirty="0"/>
                  <a:t>assigned a number during the algorithm.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ym typeface="Wingdings" pitchFamily="2" charset="2"/>
                  </a:rPr>
                  <a:t> be any topological numbering of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vertices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: 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,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is assigned a number by the 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algorithm.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Base case: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Induction step</a:t>
                </a:r>
                <a:r>
                  <a:rPr lang="en-US" sz="2000" dirty="0">
                    <a:sym typeface="Wingdings" pitchFamily="2" charset="2"/>
                  </a:rPr>
                  <a:t>: Assume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holds.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be a vertex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990600"/>
                <a:ext cx="4495800" cy="5135563"/>
              </a:xfrm>
              <a:blipFill>
                <a:blip r:embed="rId3"/>
                <a:stretch>
                  <a:fillRect l="-1695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6491" y="4528066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blipFill>
                <a:blip r:embed="rId4"/>
                <a:stretch>
                  <a:fillRect l="-4630" t="-9091" r="-370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blipFill>
                <a:blip r:embed="rId5"/>
                <a:stretch>
                  <a:fillRect l="-2778" t="-3571" r="-9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0899" y="32443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C0F32-CA67-5B46-993B-0F8BC9FAF96A}"/>
              </a:ext>
            </a:extLst>
          </p:cNvPr>
          <p:cNvSpPr txBox="1"/>
          <p:nvPr/>
        </p:nvSpPr>
        <p:spPr>
          <a:xfrm>
            <a:off x="-36216" y="62484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A09F223-90E0-1141-8341-DBE1D2AC135D}"/>
              </a:ext>
            </a:extLst>
          </p:cNvPr>
          <p:cNvSpPr/>
          <p:nvPr/>
        </p:nvSpPr>
        <p:spPr>
          <a:xfrm>
            <a:off x="4581832" y="990600"/>
            <a:ext cx="4425714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91B5F9-226E-634F-9E93-4E2F20A63FA7}"/>
                  </a:ext>
                </a:extLst>
              </p:cNvPr>
              <p:cNvSpPr txBox="1"/>
              <p:nvPr/>
            </p:nvSpPr>
            <p:spPr>
              <a:xfrm>
                <a:off x="5950881" y="6427378"/>
                <a:ext cx="1712328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En-queue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91B5F9-226E-634F-9E93-4E2F20A63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881" y="6427378"/>
                <a:ext cx="1712328" cy="369332"/>
              </a:xfrm>
              <a:prstGeom prst="rect">
                <a:avLst/>
              </a:prstGeom>
              <a:blipFill>
                <a:blip r:embed="rId6"/>
                <a:stretch>
                  <a:fillRect l="-2941" t="-3226" r="-220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79DB018-50EA-2249-94D8-86A392F2ACB7}"/>
              </a:ext>
            </a:extLst>
          </p:cNvPr>
          <p:cNvGrpSpPr/>
          <p:nvPr/>
        </p:nvGrpSpPr>
        <p:grpSpPr>
          <a:xfrm>
            <a:off x="5784993" y="5035136"/>
            <a:ext cx="1202623" cy="1213264"/>
            <a:chOff x="5784993" y="4730336"/>
            <a:chExt cx="1202623" cy="1213264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1633EFD1-576C-0E4F-A924-19027C027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3646" y="473033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57449A05-7658-3040-A40A-9AF5296E2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4993" y="51477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30128DCE-70F4-C848-AE5E-E0921BE51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4371" y="5791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3497052-C859-5448-963E-002CBF03E7D8}"/>
                </a:ext>
              </a:extLst>
            </p:cNvPr>
            <p:cNvCxnSpPr>
              <a:cxnSpLocks/>
              <a:stCxn id="19" idx="3"/>
              <a:endCxn id="15" idx="0"/>
            </p:cNvCxnSpPr>
            <p:nvPr/>
          </p:nvCxnSpPr>
          <p:spPr>
            <a:xfrm>
              <a:off x="6179763" y="4806536"/>
              <a:ext cx="807853" cy="4174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95982DF-1001-C346-9EEB-11F39AE05D37}"/>
                </a:ext>
              </a:extLst>
            </p:cNvPr>
            <p:cNvCxnSpPr>
              <a:cxnSpLocks/>
              <a:stCxn id="20" idx="3"/>
              <a:endCxn id="15" idx="1"/>
            </p:cNvCxnSpPr>
            <p:nvPr/>
          </p:nvCxnSpPr>
          <p:spPr>
            <a:xfrm>
              <a:off x="5941110" y="5223942"/>
              <a:ext cx="968447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6473335-A099-7944-B17C-FA1B78E77EC9}"/>
                </a:ext>
              </a:extLst>
            </p:cNvPr>
            <p:cNvCxnSpPr>
              <a:cxnSpLocks/>
              <a:stCxn id="21" idx="3"/>
              <a:endCxn id="15" idx="2"/>
            </p:cNvCxnSpPr>
            <p:nvPr/>
          </p:nvCxnSpPr>
          <p:spPr>
            <a:xfrm flipV="1">
              <a:off x="6230488" y="5376342"/>
              <a:ext cx="757128" cy="4910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CC2138-697A-5143-9CCA-2E74E8717D67}"/>
                  </a:ext>
                </a:extLst>
              </p:cNvPr>
              <p:cNvSpPr txBox="1"/>
              <p:nvPr/>
            </p:nvSpPr>
            <p:spPr>
              <a:xfrm>
                <a:off x="5965629" y="6412468"/>
                <a:ext cx="1825180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 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CC2138-697A-5143-9CCA-2E74E8717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629" y="6412468"/>
                <a:ext cx="1825180" cy="369332"/>
              </a:xfrm>
              <a:prstGeom prst="rect">
                <a:avLst/>
              </a:prstGeom>
              <a:blipFill>
                <a:blip r:embed="rId8"/>
                <a:stretch>
                  <a:fillRect l="-2759" t="-6452" r="-206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144F3A3C-9BCF-8E48-8054-5D61AA0C87F7}"/>
              </a:ext>
            </a:extLst>
          </p:cNvPr>
          <p:cNvGrpSpPr/>
          <p:nvPr/>
        </p:nvGrpSpPr>
        <p:grpSpPr>
          <a:xfrm>
            <a:off x="6909557" y="5402758"/>
            <a:ext cx="476267" cy="369332"/>
            <a:chOff x="6909557" y="5097958"/>
            <a:chExt cx="476267" cy="3693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05CC6A34-4345-134A-B311-738A5790F4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9557" y="52239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01300E2-C369-E34E-90FD-D40BD16160A4}"/>
                    </a:ext>
                  </a:extLst>
                </p:cNvPr>
                <p:cNvSpPr txBox="1"/>
                <p:nvPr/>
              </p:nvSpPr>
              <p:spPr>
                <a:xfrm>
                  <a:off x="7010400" y="509795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01300E2-C369-E34E-90FD-D40BD1616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5097958"/>
                  <a:ext cx="37542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0B9E48-1AB7-6345-8775-B78BB2088157}"/>
                  </a:ext>
                </a:extLst>
              </p:cNvPr>
              <p:cNvSpPr txBox="1"/>
              <p:nvPr/>
            </p:nvSpPr>
            <p:spPr>
              <a:xfrm>
                <a:off x="5496786" y="53340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0B9E48-1AB7-6345-8775-B78BB2088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786" y="5334000"/>
                <a:ext cx="3866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4DDDB6F-A5CA-1543-A62D-485AB2856987}"/>
              </a:ext>
            </a:extLst>
          </p:cNvPr>
          <p:cNvSpPr/>
          <p:nvPr/>
        </p:nvSpPr>
        <p:spPr>
          <a:xfrm>
            <a:off x="562849" y="3928645"/>
            <a:ext cx="1418351" cy="3385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A694D5C-30C4-9A4A-A6C2-29EA85BBD5AD}"/>
              </a:ext>
            </a:extLst>
          </p:cNvPr>
          <p:cNvSpPr/>
          <p:nvPr/>
        </p:nvSpPr>
        <p:spPr>
          <a:xfrm>
            <a:off x="715249" y="4919245"/>
            <a:ext cx="3467685" cy="3385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9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22" grpId="0" animBg="1"/>
      <p:bldP spid="28" grpId="1" animBg="1"/>
      <p:bldP spid="32" grpId="0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  <a:blipFill>
                <a:blip r:embed="rId2"/>
                <a:stretch>
                  <a:fillRect l="-1053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990600"/>
                <a:ext cx="44958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: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is </a:t>
                </a:r>
                <a:r>
                  <a:rPr lang="en-US" sz="2000" dirty="0"/>
                  <a:t>assigned a number during the algorithm.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ym typeface="Wingdings" pitchFamily="2" charset="2"/>
                  </a:rPr>
                  <a:t> be any topological numbering of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vertices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: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sz="2000" b="1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,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is assigned a number by the 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algorithm.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Base case: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Induction step</a:t>
                </a:r>
                <a:r>
                  <a:rPr lang="en-US" sz="2000" dirty="0">
                    <a:sym typeface="Wingdings" pitchFamily="2" charset="2"/>
                  </a:rPr>
                  <a:t>: Assume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holds.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be a vertex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990600"/>
                <a:ext cx="4495800" cy="5135563"/>
              </a:xfrm>
              <a:blipFill>
                <a:blip r:embed="rId3"/>
                <a:stretch>
                  <a:fillRect l="-1695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6491" y="4528066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blipFill>
                <a:blip r:embed="rId4"/>
                <a:stretch>
                  <a:fillRect l="-4630" t="-9091" r="-370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blipFill>
                <a:blip r:embed="rId5"/>
                <a:stretch>
                  <a:fillRect l="-2778" t="-3571" r="-9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0899" y="32443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C0F32-CA67-5B46-993B-0F8BC9FAF96A}"/>
              </a:ext>
            </a:extLst>
          </p:cNvPr>
          <p:cNvSpPr txBox="1"/>
          <p:nvPr/>
        </p:nvSpPr>
        <p:spPr>
          <a:xfrm>
            <a:off x="-36216" y="62484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A09F223-90E0-1141-8341-DBE1D2AC135D}"/>
              </a:ext>
            </a:extLst>
          </p:cNvPr>
          <p:cNvSpPr/>
          <p:nvPr/>
        </p:nvSpPr>
        <p:spPr>
          <a:xfrm>
            <a:off x="4581832" y="990600"/>
            <a:ext cx="4425714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91B5F9-226E-634F-9E93-4E2F20A63FA7}"/>
                  </a:ext>
                </a:extLst>
              </p:cNvPr>
              <p:cNvSpPr txBox="1"/>
              <p:nvPr/>
            </p:nvSpPr>
            <p:spPr>
              <a:xfrm>
                <a:off x="5950881" y="6427378"/>
                <a:ext cx="172354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En-queue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91B5F9-226E-634F-9E93-4E2F20A63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881" y="6427378"/>
                <a:ext cx="1723549" cy="369332"/>
              </a:xfrm>
              <a:prstGeom prst="rect">
                <a:avLst/>
              </a:prstGeom>
              <a:blipFill>
                <a:blip r:embed="rId6"/>
                <a:stretch>
                  <a:fillRect l="-2920" t="-3226" r="-219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79DB018-50EA-2249-94D8-86A392F2ACB7}"/>
              </a:ext>
            </a:extLst>
          </p:cNvPr>
          <p:cNvGrpSpPr/>
          <p:nvPr/>
        </p:nvGrpSpPr>
        <p:grpSpPr>
          <a:xfrm>
            <a:off x="5784993" y="5035136"/>
            <a:ext cx="445495" cy="1213264"/>
            <a:chOff x="5784993" y="4730336"/>
            <a:chExt cx="445495" cy="1213264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1633EFD1-576C-0E4F-A924-19027C027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3646" y="473033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57449A05-7658-3040-A40A-9AF5296E2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4993" y="51477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30128DCE-70F4-C848-AE5E-E0921BE51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4371" y="5791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CC2138-697A-5143-9CCA-2E74E8717D67}"/>
                  </a:ext>
                </a:extLst>
              </p:cNvPr>
              <p:cNvSpPr txBox="1"/>
              <p:nvPr/>
            </p:nvSpPr>
            <p:spPr>
              <a:xfrm>
                <a:off x="5965629" y="6412468"/>
                <a:ext cx="1825180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 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CC2138-697A-5143-9CCA-2E74E8717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629" y="6412468"/>
                <a:ext cx="1825180" cy="369332"/>
              </a:xfrm>
              <a:prstGeom prst="rect">
                <a:avLst/>
              </a:prstGeom>
              <a:blipFill>
                <a:blip r:embed="rId8"/>
                <a:stretch>
                  <a:fillRect l="-2759" t="-6452" r="-206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144F3A3C-9BCF-8E48-8054-5D61AA0C87F7}"/>
              </a:ext>
            </a:extLst>
          </p:cNvPr>
          <p:cNvGrpSpPr/>
          <p:nvPr/>
        </p:nvGrpSpPr>
        <p:grpSpPr>
          <a:xfrm>
            <a:off x="6909557" y="5402758"/>
            <a:ext cx="476267" cy="369332"/>
            <a:chOff x="6909557" y="5097958"/>
            <a:chExt cx="476267" cy="3693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05CC6A34-4345-134A-B311-738A5790F4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9557" y="52239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01300E2-C369-E34E-90FD-D40BD16160A4}"/>
                    </a:ext>
                  </a:extLst>
                </p:cNvPr>
                <p:cNvSpPr txBox="1"/>
                <p:nvPr/>
              </p:nvSpPr>
              <p:spPr>
                <a:xfrm>
                  <a:off x="7010400" y="509795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01300E2-C369-E34E-90FD-D40BD1616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5097958"/>
                  <a:ext cx="37542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0B9E48-1AB7-6345-8775-B78BB2088157}"/>
                  </a:ext>
                </a:extLst>
              </p:cNvPr>
              <p:cNvSpPr txBox="1"/>
              <p:nvPr/>
            </p:nvSpPr>
            <p:spPr>
              <a:xfrm>
                <a:off x="5496786" y="53340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0B9E48-1AB7-6345-8775-B78BB2088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786" y="5334000"/>
                <a:ext cx="3866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4DDDB6F-A5CA-1543-A62D-485AB2856987}"/>
              </a:ext>
            </a:extLst>
          </p:cNvPr>
          <p:cNvSpPr/>
          <p:nvPr/>
        </p:nvSpPr>
        <p:spPr>
          <a:xfrm>
            <a:off x="562849" y="3928645"/>
            <a:ext cx="1418351" cy="3385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A694D5C-30C4-9A4A-A6C2-29EA85BBD5AD}"/>
              </a:ext>
            </a:extLst>
          </p:cNvPr>
          <p:cNvSpPr/>
          <p:nvPr/>
        </p:nvSpPr>
        <p:spPr>
          <a:xfrm>
            <a:off x="715249" y="4919245"/>
            <a:ext cx="3467685" cy="3385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0B2757-D49E-484A-9BCC-CD2E4DCA1191}"/>
              </a:ext>
            </a:extLst>
          </p:cNvPr>
          <p:cNvCxnSpPr>
            <a:cxnSpLocks/>
          </p:cNvCxnSpPr>
          <p:nvPr/>
        </p:nvCxnSpPr>
        <p:spPr>
          <a:xfrm>
            <a:off x="6179763" y="5111336"/>
            <a:ext cx="807853" cy="417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03F036-E581-AE47-A5EB-10FB7C53212B}"/>
              </a:ext>
            </a:extLst>
          </p:cNvPr>
          <p:cNvCxnSpPr>
            <a:cxnSpLocks/>
          </p:cNvCxnSpPr>
          <p:nvPr/>
        </p:nvCxnSpPr>
        <p:spPr>
          <a:xfrm>
            <a:off x="5941110" y="5528742"/>
            <a:ext cx="968447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94D0BC-DD64-024B-BF59-378C084BB9B2}"/>
              </a:ext>
            </a:extLst>
          </p:cNvPr>
          <p:cNvCxnSpPr>
            <a:cxnSpLocks/>
          </p:cNvCxnSpPr>
          <p:nvPr/>
        </p:nvCxnSpPr>
        <p:spPr>
          <a:xfrm flipV="1">
            <a:off x="6230488" y="5681142"/>
            <a:ext cx="757128" cy="4910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>
            <a:extLst>
              <a:ext uri="{FF2B5EF4-FFF2-40B4-BE49-F238E27FC236}">
                <a16:creationId xmlns:a16="http://schemas.microsoft.com/office/drawing/2014/main" id="{94EE4779-B656-D744-91E2-3A87BB887D6D}"/>
              </a:ext>
            </a:extLst>
          </p:cNvPr>
          <p:cNvSpPr/>
          <p:nvPr/>
        </p:nvSpPr>
        <p:spPr>
          <a:xfrm rot="16200000">
            <a:off x="441431" y="5215993"/>
            <a:ext cx="280531" cy="43304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9C6D29A-7702-5043-88E0-DA9BDDBAAB83}"/>
              </a:ext>
            </a:extLst>
          </p:cNvPr>
          <p:cNvSpPr/>
          <p:nvPr/>
        </p:nvSpPr>
        <p:spPr>
          <a:xfrm>
            <a:off x="5714999" y="6278563"/>
            <a:ext cx="2286001" cy="551076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5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816546" cy="4525963"/>
              </a:xfrm>
              <a:blipFill>
                <a:blip r:embed="rId2"/>
                <a:stretch>
                  <a:fillRect l="-1053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990600"/>
                <a:ext cx="4495800" cy="5867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: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is </a:t>
                </a:r>
                <a:r>
                  <a:rPr lang="en-US" sz="2000" dirty="0"/>
                  <a:t>assigned a number during the algorithm.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,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dirty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Topological-ordering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 assigns a valid </a:t>
                </a:r>
              </a:p>
              <a:p>
                <a:pPr marL="0" indent="0">
                  <a:buNone/>
                </a:pPr>
                <a:r>
                  <a:rPr lang="en-US" sz="2000" dirty="0"/>
                  <a:t>topological numbering to all vertices of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DAG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990600"/>
                <a:ext cx="4495800" cy="5867400"/>
              </a:xfrm>
              <a:blipFill>
                <a:blip r:embed="rId3"/>
                <a:stretch>
                  <a:fillRect l="-1695" t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6491" y="4528066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blipFill>
                <a:blip r:embed="rId4"/>
                <a:stretch>
                  <a:fillRect l="-4630" t="-9091" r="-370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blipFill>
                <a:blip r:embed="rId5"/>
                <a:stretch>
                  <a:fillRect l="-2778" t="-3571" r="-9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0899" y="32443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C0F32-CA67-5B46-993B-0F8BC9FAF96A}"/>
              </a:ext>
            </a:extLst>
          </p:cNvPr>
          <p:cNvSpPr txBox="1"/>
          <p:nvPr/>
        </p:nvSpPr>
        <p:spPr>
          <a:xfrm>
            <a:off x="-36216" y="62484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A09F223-90E0-1141-8341-DBE1D2AC135D}"/>
              </a:ext>
            </a:extLst>
          </p:cNvPr>
          <p:cNvSpPr/>
          <p:nvPr/>
        </p:nvSpPr>
        <p:spPr>
          <a:xfrm>
            <a:off x="4581832" y="990600"/>
            <a:ext cx="4425714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8A5D6E6-3009-1B4C-BB43-1B260A2BAEC9}"/>
              </a:ext>
            </a:extLst>
          </p:cNvPr>
          <p:cNvSpPr/>
          <p:nvPr/>
        </p:nvSpPr>
        <p:spPr>
          <a:xfrm>
            <a:off x="4572000" y="2091078"/>
            <a:ext cx="4084698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7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13520</TotalTime>
  <Words>2983</Words>
  <Application>Microsoft Macintosh PowerPoint</Application>
  <PresentationFormat>On-screen Show (4:3)</PresentationFormat>
  <Paragraphs>476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Topological Numbering  of a DAG</vt:lpstr>
      <vt:lpstr>Algorithm for Topological ordering ?  </vt:lpstr>
      <vt:lpstr>Algorithm for Topological ordering ?  </vt:lpstr>
      <vt:lpstr>Algorithm for Topological ordering ?  </vt:lpstr>
      <vt:lpstr>Algorithm for Topological ordering ?  </vt:lpstr>
      <vt:lpstr>Algorithm for Topological ordering ?  </vt:lpstr>
      <vt:lpstr>Algorithm for Topological ordering ?  </vt:lpstr>
      <vt:lpstr>Algorithm for Topological ordering ?  </vt:lpstr>
      <vt:lpstr>Algorithm for Topological ordering ?  </vt:lpstr>
      <vt:lpstr>Algorithm for Topological ordering ?  </vt:lpstr>
      <vt:lpstr>Proof of Correctness</vt:lpstr>
      <vt:lpstr>Divide and Conquer Algorithm</vt:lpstr>
      <vt:lpstr>Greedy Algorithm</vt:lpstr>
      <vt:lpstr>Iterative Algorithm</vt:lpstr>
      <vt:lpstr>Binary Search</vt:lpstr>
      <vt:lpstr>Binary Search</vt:lpstr>
      <vt:lpstr>Binary Search</vt:lpstr>
      <vt:lpstr>Binary Search</vt:lpstr>
      <vt:lpstr>Binary Search</vt:lpstr>
      <vt:lpstr>Binary Search</vt:lpstr>
      <vt:lpstr>Algorithm for Topological ordering 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1344</cp:revision>
  <dcterms:created xsi:type="dcterms:W3CDTF">2011-12-03T04:13:03Z</dcterms:created>
  <dcterms:modified xsi:type="dcterms:W3CDTF">2020-10-01T18:16:37Z</dcterms:modified>
</cp:coreProperties>
</file>