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539" r:id="rId2"/>
    <p:sldId id="388" r:id="rId3"/>
    <p:sldId id="390" r:id="rId4"/>
    <p:sldId id="391" r:id="rId5"/>
    <p:sldId id="424" r:id="rId6"/>
    <p:sldId id="401" r:id="rId7"/>
    <p:sldId id="425" r:id="rId8"/>
    <p:sldId id="427" r:id="rId9"/>
    <p:sldId id="542" r:id="rId10"/>
    <p:sldId id="397" r:id="rId11"/>
    <p:sldId id="398" r:id="rId12"/>
    <p:sldId id="399" r:id="rId13"/>
    <p:sldId id="400" r:id="rId14"/>
    <p:sldId id="394" r:id="rId15"/>
    <p:sldId id="422" r:id="rId16"/>
    <p:sldId id="402" r:id="rId17"/>
    <p:sldId id="429" r:id="rId18"/>
    <p:sldId id="543" r:id="rId19"/>
    <p:sldId id="404" r:id="rId20"/>
    <p:sldId id="413" r:id="rId21"/>
    <p:sldId id="418" r:id="rId22"/>
    <p:sldId id="415" r:id="rId23"/>
    <p:sldId id="405" r:id="rId24"/>
    <p:sldId id="406" r:id="rId25"/>
    <p:sldId id="410" r:id="rId26"/>
    <p:sldId id="409" r:id="rId27"/>
    <p:sldId id="421" r:id="rId28"/>
    <p:sldId id="507" r:id="rId29"/>
    <p:sldId id="501" r:id="rId30"/>
    <p:sldId id="485" r:id="rId31"/>
    <p:sldId id="502" r:id="rId32"/>
    <p:sldId id="508" r:id="rId33"/>
    <p:sldId id="545" r:id="rId34"/>
    <p:sldId id="54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94652" autoAdjust="0"/>
  </p:normalViewPr>
  <p:slideViewPr>
    <p:cSldViewPr>
      <p:cViewPr varScale="1">
        <p:scale>
          <a:sx n="88" d="100"/>
          <a:sy n="88" d="100"/>
        </p:scale>
        <p:origin x="7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0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1.png"/><Relationship Id="rId7" Type="http://schemas.openxmlformats.org/officeDocument/2006/relationships/image" Target="../media/image1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18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10" Type="http://schemas.openxmlformats.org/officeDocument/2006/relationships/image" Target="../media/image12.png"/><Relationship Id="rId4" Type="http://schemas.openxmlformats.org/officeDocument/2006/relationships/image" Target="../media/image5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1.png"/><Relationship Id="rId7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2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1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8" Type="http://schemas.openxmlformats.org/officeDocument/2006/relationships/image" Target="../media/image70.png"/><Relationship Id="rId12" Type="http://schemas.openxmlformats.org/officeDocument/2006/relationships/image" Target="../media/image311.png"/><Relationship Id="rId7" Type="http://schemas.openxmlformats.org/officeDocument/2006/relationships/image" Target="../media/image600.png"/><Relationship Id="rId17" Type="http://schemas.openxmlformats.org/officeDocument/2006/relationships/image" Target="../media/image101.png"/><Relationship Id="rId2" Type="http://schemas.openxmlformats.org/officeDocument/2006/relationships/image" Target="../media/image11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1.png"/><Relationship Id="rId15" Type="http://schemas.openxmlformats.org/officeDocument/2006/relationships/image" Target="../media/image61.png"/><Relationship Id="rId10" Type="http://schemas.openxmlformats.org/officeDocument/2006/relationships/image" Target="../media/image91.png"/><Relationship Id="rId9" Type="http://schemas.openxmlformats.org/officeDocument/2006/relationships/image" Target="../media/image80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0.png"/><Relationship Id="rId7" Type="http://schemas.openxmlformats.org/officeDocument/2006/relationships/image" Target="../media/image6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470.png"/><Relationship Id="rId4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12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1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12</a:t>
            </a:r>
            <a:endParaRPr lang="en-US" sz="2400" b="1" dirty="0">
              <a:solidFill>
                <a:srgbClr val="0070C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1200" b="1" dirty="0">
                <a:solidFill>
                  <a:srgbClr val="0070C0"/>
                </a:solidFill>
              </a:rPr>
              <a:t>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new</a:t>
            </a:r>
            <a:r>
              <a:rPr lang="en-US" sz="2000" b="1" dirty="0">
                <a:solidFill>
                  <a:schemeClr val="tx1"/>
                </a:solidFill>
              </a:rPr>
              <a:t> algorithm paradigm</a:t>
            </a:r>
          </a:p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6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is not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4078" y="4114800"/>
            <a:ext cx="5314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EBE208-1EB7-2F46-A2A8-22DEA5BB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85575-0574-D64C-8475-828981E6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7" grpId="0" animBg="1"/>
      <p:bldP spid="32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BC09AC-76F9-0D42-AD25-5487ECB4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BCA58B-FDD3-0A40-B021-69AD40EF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2ECE3C-31BF-CA48-A4CF-85F52195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998101-6354-F248-9B20-4F2CBBA2E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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439993-BF40-724D-A6F7-1F1559BA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20E18-6EFD-A041-99CB-C5B420570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28800" y="49530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8E8678-5214-2F42-980C-84F651B5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BBD8BA-FEFA-374B-9C46-CAE51768C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LCS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8" t="-6452" r="-59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+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76400" y="3657600"/>
            <a:ext cx="693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312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explore its reason.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>
                <a:blip r:embed="rId4"/>
                <a:stretch>
                  <a:fillRect l="-1412" t="-779" r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  <a:blipFill rotWithShape="1">
                <a:blip r:embed="rId4"/>
                <a:stretch>
                  <a:fillRect l="-11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6099048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Ribbon 27"/>
          <p:cNvSpPr/>
          <p:nvPr/>
        </p:nvSpPr>
        <p:spPr>
          <a:xfrm>
            <a:off x="1676400" y="6092952"/>
            <a:ext cx="5607465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answer lies in a programming exercise you did long ago.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08194" y="1106038"/>
            <a:ext cx="1593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  for all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1;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Algorithms </a:t>
                </a:r>
                <a:r>
                  <a:rPr lang="en-US" sz="2400" dirty="0"/>
                  <a:t>for computing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: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blipFill rotWithShape="1">
                <a:blip r:embed="rId3"/>
                <a:stretch>
                  <a:fillRect l="-4433" r="-8374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Recursive </a:t>
            </a:r>
            <a:r>
              <a:rPr lang="en-US" sz="4000" b="1" dirty="0"/>
              <a:t>algorithm for </a:t>
            </a:r>
            <a:r>
              <a:rPr lang="en-US" sz="4000" b="1" dirty="0">
                <a:solidFill>
                  <a:srgbClr val="7030A0"/>
                </a:solidFill>
              </a:rPr>
              <a:t>F(n)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{   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else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else return(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n-1</a:t>
            </a:r>
            <a:r>
              <a:rPr lang="en-US" sz="2000" dirty="0"/>
              <a:t>) +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n-2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)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: No. of instruction executed by </a:t>
            </a:r>
            <a:r>
              <a:rPr lang="en-US" sz="2000" b="1" dirty="0" err="1">
                <a:solidFill>
                  <a:srgbClr val="7030A0"/>
                </a:solidFill>
                <a:sym typeface="Wingdings" pitchFamily="2" charset="2"/>
              </a:rPr>
              <a:t>RFib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;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b="1" dirty="0">
                <a:sym typeface="Wingdings" pitchFamily="2" charset="2"/>
              </a:rPr>
              <a:t>; </a:t>
            </a:r>
          </a:p>
          <a:p>
            <a:r>
              <a:rPr lang="en-US" sz="2000" dirty="0">
                <a:sym typeface="Wingdings" pitchFamily="2" charset="2"/>
              </a:rPr>
              <a:t>For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&gt;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b="1" dirty="0">
                <a:sym typeface="Wingdings" pitchFamily="2" charset="2"/>
              </a:rPr>
              <a:t>)+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n-2</a:t>
            </a:r>
            <a:r>
              <a:rPr lang="en-US" sz="2000" b="1" dirty="0">
                <a:sym typeface="Wingdings" pitchFamily="2" charset="2"/>
              </a:rPr>
              <a:t>) +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u="sng" dirty="0"/>
              <a:t>Observation 1: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)&gt;</a:t>
            </a:r>
            <a:r>
              <a:rPr lang="en-US" sz="2000" b="1" dirty="0">
                <a:solidFill>
                  <a:srgbClr val="C00000"/>
                </a:solidFill>
              </a:rPr>
              <a:t>F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for all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It follows from </a:t>
            </a:r>
            <a:r>
              <a:rPr lang="en-US" sz="2000" b="1" dirty="0"/>
              <a:t>Observation 1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Exercise 1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is exponential in </a:t>
            </a:r>
            <a:r>
              <a:rPr lang="en-US" sz="2000" b="1" dirty="0">
                <a:solidFill>
                  <a:srgbClr val="0070C0"/>
                </a:solidFill>
              </a:rPr>
              <a:t>n </a:t>
            </a:r>
            <a:r>
              <a:rPr lang="en-US" sz="2000" b="1" dirty="0"/>
              <a:t>!</a:t>
            </a:r>
          </a:p>
          <a:p>
            <a:pPr marL="0" indent="0">
              <a:buNone/>
            </a:pPr>
            <a:r>
              <a:rPr lang="en-US" sz="2000" dirty="0"/>
              <a:t>Explore the recursion tree of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to find the reason behind this exponential time.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4038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Iterative </a:t>
                </a:r>
                <a:r>
                  <a:rPr lang="en-US" sz="4000" b="1" dirty="0"/>
                  <a:t>Algorithm for</a:t>
                </a:r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a+b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57340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instructions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iterations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357340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instructions per iteration</a:t>
              </a:r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final 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number of instructions=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4+3(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−2)+1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  </a:t>
                </a: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0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44720"/>
              </p:ext>
            </p:extLst>
          </p:nvPr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87838"/>
              </p:ext>
            </p:extLst>
          </p:nvPr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20" name="Arc 19"/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4" grpId="0" animBg="1"/>
      <p:bldP spid="15" grpId="0" animBg="1"/>
      <p:bldP spid="6" grpId="0"/>
      <p:bldP spid="18" grpId="0"/>
      <p:bldP spid="29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How can you reduce it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Programming </a:t>
            </a:r>
            <a:r>
              <a:rPr lang="en-US" sz="3600" b="1" dirty="0"/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Expressing the solution </a:t>
            </a:r>
            <a:r>
              <a:rPr lang="en-US" sz="2000" u="sng" dirty="0"/>
              <a:t>recursively.</a:t>
            </a:r>
          </a:p>
          <a:p>
            <a:endParaRPr lang="en-US" sz="2000" dirty="0"/>
          </a:p>
          <a:p>
            <a:r>
              <a:rPr lang="en-US" sz="2000" dirty="0"/>
              <a:t>Overall there are only </a:t>
            </a:r>
            <a:r>
              <a:rPr lang="en-US" sz="2000" u="sng" dirty="0"/>
              <a:t>Polynomial number of </a:t>
            </a:r>
            <a:r>
              <a:rPr lang="en-US" sz="2000" u="sng" dirty="0" err="1"/>
              <a:t>subproblems</a:t>
            </a:r>
            <a:r>
              <a:rPr lang="en-US" sz="2000" u="sng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But there 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                        (solving same </a:t>
            </a:r>
            <a:r>
              <a:rPr lang="en-US" sz="2000" dirty="0" err="1"/>
              <a:t>subproblem</a:t>
            </a:r>
            <a:r>
              <a:rPr lang="en-US" sz="2000" dirty="0"/>
              <a:t> multiple times).</a:t>
            </a:r>
          </a:p>
          <a:p>
            <a:endParaRPr lang="en-US" sz="2000" dirty="0"/>
          </a:p>
          <a:p>
            <a:r>
              <a:rPr lang="en-US" sz="2000" dirty="0"/>
              <a:t>So we compute the recursive solution </a:t>
            </a:r>
            <a:r>
              <a:rPr lang="en-US" sz="2000" u="sng" dirty="0"/>
              <a:t>iteratively in a bottom-up fashion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       This avoids wastage of computation and leads to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Steps of dynamic programming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 to compute 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3309599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4400" y="609600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Problem for the </a:t>
            </a:r>
            <a:r>
              <a:rPr lang="en-US" sz="2800" b="1" dirty="0">
                <a:solidFill>
                  <a:srgbClr val="7030A0"/>
                </a:solidFill>
              </a:rPr>
              <a:t>next lecture</a:t>
            </a:r>
          </a:p>
          <a:p>
            <a:pPr algn="ctr"/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59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en-US" sz="3600" b="1" dirty="0">
                <a:solidFill>
                  <a:srgbClr val="7030A0"/>
                </a:solidFill>
              </a:rPr>
              <a:t>subsequence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sequence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said to be a </a:t>
                </a:r>
                <a:r>
                  <a:rPr lang="en-US" sz="2000" u="sng" dirty="0"/>
                  <a:t>subsequence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There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497596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:    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57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57375" y="1143000"/>
            <a:ext cx="1419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5636566" y="3216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more formal definition ?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67175" y="52578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26670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  <p:bldP spid="20" grpId="0" animBg="1"/>
      <p:bldP spid="25" grpId="0" animBg="1"/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343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452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Design an efficient algorithm for computing an optimal triangulation of a convex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polygon on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vertices.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867400"/>
              </a:xfrm>
              <a:blipFill>
                <a:blip r:embed="rId2"/>
                <a:stretch>
                  <a:fillRect l="-772" t="-1082" r="-1235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3429000" y="60198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9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E0AF-D3BC-2B40-81D4-BE199321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DC76-5A6F-F842-BB37-8DFEA2BC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sincere attempt to solve the optimal triangulation problem using Dynamic Programming paradigm. It will be very helpful for you even if you fail to solve it.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shall solve it interactively in the next class. </a:t>
            </a:r>
          </a:p>
        </p:txBody>
      </p:sp>
    </p:spTree>
    <p:extLst>
      <p:ext uri="{BB962C8B-B14F-4D97-AF65-F5344CB8AC3E}">
        <p14:creationId xmlns:p14="http://schemas.microsoft.com/office/powerpoint/2010/main" val="299934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 : To compute the </a:t>
                </a:r>
                <a:r>
                  <a:rPr lang="en-US" sz="2000" u="sng" dirty="0"/>
                  <a:t>longest</a:t>
                </a:r>
                <a:r>
                  <a:rPr lang="en-US" sz="2000" dirty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 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to compute  a Longest Common Subsequence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efficiently.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Convince yourself that divide and conquer or Greedy algorithms  won’t solve this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  <a:blipFill rotWithShape="1">
                <a:blip r:embed="rId2"/>
                <a:stretch>
                  <a:fillRect l="-741" t="-58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4290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5146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00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10684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5605" t="-12500" r="-82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984E9-046C-2F4D-B9DA-E3B749A9A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038A02-EFB4-9E4B-B07F-EAB1D5EF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5" grpId="0" animBg="1"/>
      <p:bldP spid="28" grpId="0" animBg="1"/>
      <p:bldP spid="25" grpId="0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910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00800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Last symbol of </a:t>
                </a:r>
                <a:r>
                  <a:rPr lang="en-US" sz="2000" b="1" dirty="0"/>
                  <a:t>Longest Common Subsequence</a:t>
                </a:r>
                <a:r>
                  <a:rPr lang="en-US" sz="2000" dirty="0"/>
                  <a:t> 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95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Ribbon 39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>
                    <a:solidFill>
                      <a:schemeClr val="tx1"/>
                    </a:solidFill>
                  </a:rPr>
                  <a:t>LCS </a:t>
                </a:r>
                <a:r>
                  <a:rPr lang="en-US" dirty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40" name="Down Ribbo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loud Callout 40"/>
          <p:cNvSpPr/>
          <p:nvPr/>
        </p:nvSpPr>
        <p:spPr>
          <a:xfrm>
            <a:off x="5791200" y="51978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Down Ribbon 41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Down Ribb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E048B3-D624-2D49-8FC6-842745764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DEB2A2-F7CD-BC49-A937-99BA3F27C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57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36" grpId="0" animBg="1"/>
      <p:bldP spid="25" grpId="0"/>
      <p:bldP spid="25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Longest Common Subsequence</a:t>
                </a:r>
                <a:r>
                  <a:rPr lang="en-US" sz="2000" dirty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35" t="-7576" r="-18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171700" y="5334000"/>
            <a:ext cx="6721714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53340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50"/>
            <a:ext cx="3856157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3093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0" y="6096000"/>
            <a:ext cx="1542325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you say about the </a:t>
            </a:r>
            <a:r>
              <a:rPr lang="en-US" b="1" dirty="0">
                <a:solidFill>
                  <a:schemeClr val="tx1"/>
                </a:solidFill>
              </a:rPr>
              <a:t>Longest Common Subsequence</a:t>
            </a:r>
            <a:r>
              <a:rPr lang="en-US" dirty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>
                    <a:solidFill>
                      <a:schemeClr val="tx1"/>
                    </a:solidFill>
                  </a:rPr>
                  <a:t>must</a:t>
                </a:r>
                <a:r>
                  <a:rPr lang="en-US" dirty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1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Longest Common Subsequence</a:t>
                </a:r>
                <a:r>
                  <a:rPr lang="en-US" sz="2000" dirty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35" t="-7576" r="-18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171700" y="5334000"/>
            <a:ext cx="6721714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53340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50"/>
            <a:ext cx="3856157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3093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0" y="6096000"/>
            <a:ext cx="1542325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5FB676-DA95-C047-B407-E45877B82875}"/>
                  </a:ext>
                </a:extLst>
              </p:cNvPr>
              <p:cNvSpPr txBox="1"/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5FB676-DA95-C047-B407-E45877B8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708" y="2438400"/>
                <a:ext cx="41229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6DA7E1-8FD2-D04E-8222-B06A218A26E3}"/>
                  </a:ext>
                </a:extLst>
              </p:cNvPr>
              <p:cNvSpPr txBox="1"/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6DA7E1-8FD2-D04E-8222-B06A218A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4" y="3228945"/>
                <a:ext cx="428322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03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6611</TotalTime>
  <Words>2859</Words>
  <Application>Microsoft Macintosh PowerPoint</Application>
  <PresentationFormat>On-screen Show (4:3)</PresentationFormat>
  <Paragraphs>579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Cambria Math</vt:lpstr>
      <vt:lpstr>Office Theme</vt:lpstr>
      <vt:lpstr>Design and Analysis of Algorithms </vt:lpstr>
      <vt:lpstr>Longest common subsequence</vt:lpstr>
      <vt:lpstr>What is a subsequence ?</vt:lpstr>
      <vt:lpstr>Problem Definition</vt:lpstr>
      <vt:lpstr>Observations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Recursive formulation</vt:lpstr>
      <vt:lpstr>Recursive formulation for LCS(n,m)  </vt:lpstr>
      <vt:lpstr>Recursive algorithm for L(n,m) </vt:lpstr>
      <vt:lpstr>Recursive algorithm for L(n,m) </vt:lpstr>
      <vt:lpstr>Recursive algorithm for L(n,m) </vt:lpstr>
      <vt:lpstr>Fibonacci numbers </vt:lpstr>
      <vt:lpstr>Recursive algorithm for F(n)</vt:lpstr>
      <vt:lpstr>Iterative Algorithm for F(n)</vt:lpstr>
      <vt:lpstr>Recursive algorithm for L(n,m) </vt:lpstr>
      <vt:lpstr>Iterative algorithm for L(n,m) </vt:lpstr>
      <vt:lpstr>Homework</vt:lpstr>
      <vt:lpstr>Dynamic Programming algorithm paradigm</vt:lpstr>
      <vt:lpstr>Steps of dynamic programming based algorithm</vt:lpstr>
      <vt:lpstr>OPTMAL Triangulation of  a CONVEX POLYGON</vt:lpstr>
      <vt:lpstr>Convex polygon </vt:lpstr>
      <vt:lpstr>Triangulation of  a CONVEX POLYGON</vt:lpstr>
      <vt:lpstr>OPTMAL Triangulation of  a CONVEX POLYGON</vt:lpstr>
      <vt:lpstr>PowerPoint Presentation</vt:lpstr>
      <vt:lpstr>PowerPoint Presentation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503</cp:revision>
  <dcterms:created xsi:type="dcterms:W3CDTF">2011-12-03T04:13:03Z</dcterms:created>
  <dcterms:modified xsi:type="dcterms:W3CDTF">2020-10-05T06:32:05Z</dcterms:modified>
</cp:coreProperties>
</file>