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539" r:id="rId2"/>
    <p:sldId id="506" r:id="rId3"/>
    <p:sldId id="507" r:id="rId4"/>
    <p:sldId id="501" r:id="rId5"/>
    <p:sldId id="485" r:id="rId6"/>
    <p:sldId id="502" r:id="rId7"/>
    <p:sldId id="508" r:id="rId8"/>
    <p:sldId id="494" r:id="rId9"/>
    <p:sldId id="491" r:id="rId10"/>
    <p:sldId id="495" r:id="rId11"/>
    <p:sldId id="497" r:id="rId12"/>
    <p:sldId id="500" r:id="rId13"/>
    <p:sldId id="499" r:id="rId14"/>
    <p:sldId id="496" r:id="rId15"/>
    <p:sldId id="489" r:id="rId16"/>
    <p:sldId id="493" r:id="rId17"/>
    <p:sldId id="503" r:id="rId18"/>
    <p:sldId id="513" r:id="rId19"/>
    <p:sldId id="514" r:id="rId20"/>
    <p:sldId id="515" r:id="rId21"/>
    <p:sldId id="516" r:id="rId22"/>
    <p:sldId id="509" r:id="rId23"/>
    <p:sldId id="510" r:id="rId24"/>
    <p:sldId id="511" r:id="rId25"/>
    <p:sldId id="512" r:id="rId26"/>
    <p:sldId id="517" r:id="rId27"/>
    <p:sldId id="518" r:id="rId28"/>
    <p:sldId id="519" r:id="rId29"/>
    <p:sldId id="476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18" autoAdjust="0"/>
    <p:restoredTop sz="94732" autoAdjust="0"/>
  </p:normalViewPr>
  <p:slideViewPr>
    <p:cSldViewPr>
      <p:cViewPr varScale="1">
        <p:scale>
          <a:sx n="87" d="100"/>
          <a:sy n="87" d="100"/>
        </p:scale>
        <p:origin x="2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10/7/20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10/7/20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10/7/20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10/7/20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10/7/20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10/7/20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0.png"/><Relationship Id="rId7" Type="http://schemas.openxmlformats.org/officeDocument/2006/relationships/image" Target="../media/image36.png"/><Relationship Id="rId12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0.png"/><Relationship Id="rId11" Type="http://schemas.openxmlformats.org/officeDocument/2006/relationships/image" Target="../media/image43.png"/><Relationship Id="rId5" Type="http://schemas.openxmlformats.org/officeDocument/2006/relationships/image" Target="../media/image35.png"/><Relationship Id="rId10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90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Relationship Id="rId1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80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Relationship Id="rId14" Type="http://schemas.openxmlformats.org/officeDocument/2006/relationships/image" Target="../media/image37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80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Relationship Id="rId14" Type="http://schemas.openxmlformats.org/officeDocument/2006/relationships/image" Target="../media/image37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8" Type="http://schemas.openxmlformats.org/officeDocument/2006/relationships/image" Target="../media/image70.png"/><Relationship Id="rId12" Type="http://schemas.openxmlformats.org/officeDocument/2006/relationships/image" Target="../media/image3.png"/><Relationship Id="rId7" Type="http://schemas.openxmlformats.org/officeDocument/2006/relationships/image" Target="../media/image60.png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.png"/><Relationship Id="rId15" Type="http://schemas.openxmlformats.org/officeDocument/2006/relationships/image" Target="../media/image6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7.png"/><Relationship Id="rId4" Type="http://schemas.openxmlformats.org/officeDocument/2006/relationships/image" Target="../media/image3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7.png"/><Relationship Id="rId4" Type="http://schemas.openxmlformats.org/officeDocument/2006/relationships/image" Target="../media/image3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47.png"/><Relationship Id="rId4" Type="http://schemas.openxmlformats.org/officeDocument/2006/relationships/image" Target="../media/image3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13</a:t>
            </a:r>
            <a:endParaRPr lang="en-US" sz="2400" b="1" dirty="0">
              <a:solidFill>
                <a:srgbClr val="0070C0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70C0"/>
                </a:solidFill>
              </a:rPr>
              <a:t>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Dynamic Programming - II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912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compute </a:t>
            </a:r>
            <a:r>
              <a:rPr lang="en-US" sz="3200" b="1" dirty="0">
                <a:solidFill>
                  <a:srgbClr val="7030A0"/>
                </a:solidFill>
              </a:rPr>
              <a:t>optimal</a:t>
            </a:r>
            <a:r>
              <a:rPr lang="en-US" sz="3200" b="1" dirty="0"/>
              <a:t> triangulation ?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8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534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If the opt. triangulation has triangle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), what can we infer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5" name="Content Placeholder 8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534400" cy="5486400"/>
              </a:xfrm>
              <a:blipFill rotWithShape="1">
                <a:blip r:embed="rId2"/>
                <a:stretch>
                  <a:fillRect l="-714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81025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69017" y="1611868"/>
            <a:ext cx="4488983" cy="4484132"/>
            <a:chOff x="2326392" y="1611868"/>
            <a:chExt cx="4488983" cy="4484132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484132"/>
              <a:chOff x="2326392" y="1611868"/>
              <a:chExt cx="4488983" cy="4484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585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3852625" y="5638800"/>
            <a:ext cx="1600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Isosceles Triangle 85"/>
          <p:cNvSpPr/>
          <p:nvPr/>
        </p:nvSpPr>
        <p:spPr>
          <a:xfrm>
            <a:off x="3863511" y="2069068"/>
            <a:ext cx="1600200" cy="3581400"/>
          </a:xfrm>
          <a:prstGeom prst="triangle">
            <a:avLst>
              <a:gd name="adj" fmla="val 7755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/>
          <p:cNvCxnSpPr/>
          <p:nvPr/>
        </p:nvCxnSpPr>
        <p:spPr>
          <a:xfrm rot="16200000" flipV="1">
            <a:off x="6171159" y="2706141"/>
            <a:ext cx="1040368" cy="1800285"/>
          </a:xfrm>
          <a:prstGeom prst="curvedConnector2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/>
          <p:nvPr/>
        </p:nvCxnSpPr>
        <p:spPr>
          <a:xfrm rot="5400000" flipH="1" flipV="1">
            <a:off x="1762379" y="2480832"/>
            <a:ext cx="1144370" cy="2354905"/>
          </a:xfrm>
          <a:prstGeom prst="curvedConnector2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600200" y="1143000"/>
            <a:ext cx="240482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705600" y="1139439"/>
            <a:ext cx="254557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629400" y="4126468"/>
                <a:ext cx="2314223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Polygon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/>
                  <a:t>) is </a:t>
                </a:r>
              </a:p>
              <a:p>
                <a:r>
                  <a:rPr lang="en-US" dirty="0"/>
                  <a:t>optimally triangulated 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126468"/>
                <a:ext cx="2314223" cy="646331"/>
              </a:xfrm>
              <a:prstGeom prst="rect">
                <a:avLst/>
              </a:prstGeom>
              <a:blipFill rotWithShape="1">
                <a:blip r:embed="rId9"/>
                <a:stretch>
                  <a:fillRect l="-2375" t="-4717" r="-369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0" y="4230469"/>
                <a:ext cx="2314223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Polygon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/>
                  <a:t>) is </a:t>
                </a:r>
              </a:p>
              <a:p>
                <a:r>
                  <a:rPr lang="en-US" dirty="0"/>
                  <a:t>optimally triangulated </a:t>
                </a: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30469"/>
                <a:ext cx="2314223" cy="646331"/>
              </a:xfrm>
              <a:prstGeom prst="rect">
                <a:avLst/>
              </a:prstGeom>
              <a:blipFill rotWithShape="1">
                <a:blip r:embed="rId10"/>
                <a:stretch>
                  <a:fillRect l="-2105" t="-4717" r="-342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/>
          <p:cNvGrpSpPr/>
          <p:nvPr/>
        </p:nvGrpSpPr>
        <p:grpSpPr>
          <a:xfrm>
            <a:off x="2938226" y="2069068"/>
            <a:ext cx="2133599" cy="2883932"/>
            <a:chOff x="2938226" y="2069068"/>
            <a:chExt cx="2133599" cy="2883932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2938226" y="2590800"/>
              <a:ext cx="76199" cy="2362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2938226" y="2069068"/>
              <a:ext cx="2133599" cy="28839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089414" y="2069068"/>
            <a:ext cx="1354011" cy="3581400"/>
            <a:chOff x="5089414" y="2069068"/>
            <a:chExt cx="1354011" cy="3581400"/>
          </a:xfrm>
        </p:grpSpPr>
        <p:cxnSp>
          <p:nvCxnSpPr>
            <p:cNvPr id="48" name="Straight Connector 47"/>
            <p:cNvCxnSpPr/>
            <p:nvPr/>
          </p:nvCxnSpPr>
          <p:spPr>
            <a:xfrm flipH="1" flipV="1">
              <a:off x="5089414" y="2069068"/>
              <a:ext cx="1354011" cy="18171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endCxn id="86" idx="4"/>
            </p:cNvCxnSpPr>
            <p:nvPr/>
          </p:nvCxnSpPr>
          <p:spPr>
            <a:xfrm flipH="1">
              <a:off x="5463711" y="3859768"/>
              <a:ext cx="979714" cy="17907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3962400" y="1143000"/>
            <a:ext cx="266247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35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/>
      <p:bldP spid="38" grpId="0" animBg="1"/>
      <p:bldP spid="40" grpId="0" animBg="1"/>
      <p:bldP spid="41" grpId="0" animBg="1"/>
      <p:bldP spid="42" grpId="0" animBg="1"/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Recursive formulation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of OPTMAL Triangulation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): </a:t>
                </a:r>
              </a:p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weight of optimal triangulation of polygon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)</a:t>
                </a:r>
                <a:r>
                  <a:rPr lang="en-US" sz="2800" dirty="0"/>
                  <a:t> </a:t>
                </a:r>
                <a:br>
                  <a:rPr lang="en-US" sz="2800" dirty="0"/>
                </a:br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863" t="-4065" r="-2980"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4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formulation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) = 0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br>
                  <a:rPr lang="en-US" sz="2000" dirty="0"/>
                </a:br>
                <a:endParaRPr lang="en-US" sz="2000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?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/>
                            </a:rPr>
                            <m:t>   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?        </m:t>
                          </m:r>
                        </m:e>
                      </m:func>
                    </m:oMath>
                  </m:oMathPara>
                </a14:m>
                <a:endParaRPr lang="en-US" sz="2000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950208" y="2057400"/>
            <a:ext cx="3429000" cy="3604736"/>
            <a:chOff x="950208" y="2057400"/>
            <a:chExt cx="3429000" cy="3604736"/>
          </a:xfrm>
        </p:grpSpPr>
        <p:grpSp>
          <p:nvGrpSpPr>
            <p:cNvPr id="32" name="Group 31"/>
            <p:cNvGrpSpPr/>
            <p:nvPr/>
          </p:nvGrpSpPr>
          <p:grpSpPr>
            <a:xfrm>
              <a:off x="950208" y="2057400"/>
              <a:ext cx="3429000" cy="3604736"/>
              <a:chOff x="950208" y="2057400"/>
              <a:chExt cx="3429000" cy="3604736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950208" y="2057400"/>
                <a:ext cx="3429000" cy="3581400"/>
                <a:chOff x="2895600" y="2057400"/>
                <a:chExt cx="3429000" cy="3581400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 flipH="1">
                  <a:off x="5334000" y="4876800"/>
                  <a:ext cx="762000" cy="762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6096000" y="3886200"/>
                  <a:ext cx="228600" cy="990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867400" y="2514600"/>
                  <a:ext cx="457200" cy="1371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4953000" y="2057400"/>
                  <a:ext cx="914400" cy="457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2895600" y="2057400"/>
                  <a:ext cx="1028700" cy="533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950208" y="2590800"/>
                <a:ext cx="2449286" cy="30713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>
            <a:xfrm>
              <a:off x="1978908" y="2057400"/>
              <a:ext cx="1028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851021" y="2069068"/>
                <a:ext cx="492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021" y="2069068"/>
                <a:ext cx="49237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457200" y="1509205"/>
            <a:ext cx="4458305" cy="4586795"/>
            <a:chOff x="457200" y="1509205"/>
            <a:chExt cx="4458305" cy="45867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202633" y="5726668"/>
                  <a:ext cx="4523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2633" y="5726668"/>
                  <a:ext cx="45230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4074408" y="4648200"/>
                  <a:ext cx="6751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408" y="4648200"/>
                  <a:ext cx="67512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171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457200" y="2362200"/>
                  <a:ext cx="455509" cy="3956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2362200"/>
                  <a:ext cx="455509" cy="3956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250" r="-1600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Freeform 6"/>
            <p:cNvSpPr/>
            <p:nvPr/>
          </p:nvSpPr>
          <p:spPr>
            <a:xfrm rot="18815703">
              <a:off x="2170752" y="1471854"/>
              <a:ext cx="832575" cy="907278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 rot="2526605">
              <a:off x="4082930" y="3447102"/>
              <a:ext cx="832575" cy="907278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 flipV="1">
            <a:off x="939322" y="2590800"/>
            <a:ext cx="2449286" cy="307133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982525" y="2552545"/>
            <a:ext cx="2939483" cy="3109591"/>
            <a:chOff x="982525" y="2552545"/>
            <a:chExt cx="2939483" cy="3109591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3388608" y="2560010"/>
              <a:ext cx="533400" cy="310212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982525" y="2552545"/>
              <a:ext cx="2937191" cy="3078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510004" y="3440668"/>
                <a:ext cx="259045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nor/>
                      </m:rPr>
                      <a:rPr lang="en-US" dirty="0"/>
                      <m:t>)+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004" y="3440668"/>
                <a:ext cx="259045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118" t="-8197" r="-32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867399" y="3716075"/>
                <a:ext cx="77014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&lt;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&lt;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399" y="3716075"/>
                <a:ext cx="77014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259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715000" y="1523999"/>
            <a:ext cx="649726" cy="5450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24400" y="1295400"/>
            <a:ext cx="11525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Base case: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24400" y="1992868"/>
            <a:ext cx="14411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Generic case:</a:t>
            </a:r>
          </a:p>
        </p:txBody>
      </p:sp>
      <p:sp>
        <p:nvSpPr>
          <p:cNvPr id="8" name="Rectangle 7"/>
          <p:cNvSpPr/>
          <p:nvPr/>
        </p:nvSpPr>
        <p:spPr>
          <a:xfrm>
            <a:off x="5690787" y="3352800"/>
            <a:ext cx="9144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2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21" grpId="0"/>
      <p:bldP spid="50" grpId="0" animBg="1"/>
      <p:bldP spid="54" grpId="0" animBg="1"/>
      <p:bldP spid="3" grpId="0" animBg="1"/>
      <p:bldP spid="6" grpId="0" animBg="1"/>
      <p:bldP spid="34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Recursive ALGORITHM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of OPTMAL Triangulation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8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267200" cy="4953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{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∞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{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𝑒𝑚𝑝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&gt;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)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r>
                  <a:rPr lang="en-US" sz="2000" dirty="0"/>
                  <a:t>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267200" cy="4953000"/>
              </a:xfrm>
              <a:blipFill rotWithShape="1">
                <a:blip r:embed="rId3"/>
                <a:stretch>
                  <a:fillRect l="-1429" t="-1232"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8768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: </a:t>
                </a:r>
                <a:r>
                  <a:rPr lang="en-US" sz="1800" dirty="0"/>
                  <a:t>worst case running  time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)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</m:oMath>
                </a14:m>
                <a:r>
                  <a:rPr lang="en-US" sz="2000" dirty="0"/>
                  <a:t>)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: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&gt;</a:t>
                </a:r>
                <a:r>
                  <a:rPr lang="en-US" sz="2000" dirty="0">
                    <a:solidFill>
                      <a:srgbClr val="0070C0"/>
                    </a:solidFill>
                  </a:rPr>
                  <a:t> 2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      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Exponential !!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But how many sub-problems are there ? </a:t>
                </a:r>
              </a:p>
              <a:p>
                <a:pPr marL="0" indent="0">
                  <a:buNone/>
                </a:pPr>
                <a:r>
                  <a:rPr lang="en-US" sz="2000" dirty="0"/>
                  <a:t>Only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876800"/>
              </a:xfrm>
              <a:blipFill rotWithShape="1">
                <a:blip r:embed="rId4"/>
                <a:stretch>
                  <a:fillRect l="-1493" t="-1250" r="-271" b="-7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486400" y="2286000"/>
            <a:ext cx="240482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7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953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{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∞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{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&gt;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)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r>
                  <a:rPr lang="en-US" sz="2000" dirty="0"/>
                  <a:t>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953000"/>
              </a:xfrm>
              <a:blipFill rotWithShape="1">
                <a:blip r:embed="rId3"/>
                <a:stretch>
                  <a:fillRect l="-1379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b="1" dirty="0"/>
                  <a:t>]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  <a:blipFill rotWithShape="1">
                <a:blip r:embed="rId4"/>
                <a:stretch>
                  <a:fillRect t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359901" y="5269468"/>
                <a:ext cx="3373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1   2          ...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01" y="5269468"/>
                <a:ext cx="337380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444" t="-8197" r="-21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4876800" y="1828800"/>
            <a:ext cx="456420" cy="3352800"/>
            <a:chOff x="4876800" y="1828800"/>
            <a:chExt cx="456420" cy="3352800"/>
          </a:xfrm>
        </p:grpSpPr>
        <p:sp>
          <p:nvSpPr>
            <p:cNvPr id="59" name="TextBox 58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6114" y="4659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876800" y="18288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1828800"/>
                  <a:ext cx="37459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/>
            <p:cNvSpPr txBox="1"/>
            <p:nvPr/>
          </p:nvSpPr>
          <p:spPr>
            <a:xfrm rot="5173825">
              <a:off x="4976872" y="44324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20000" y="5269468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269468"/>
                <a:ext cx="32489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4939188" y="4202668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188" y="4202668"/>
                <a:ext cx="31861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5410200" y="1964473"/>
            <a:ext cx="3276600" cy="3217127"/>
            <a:chOff x="5410200" y="1964473"/>
            <a:chExt cx="3276600" cy="3217127"/>
          </a:xfrm>
        </p:grpSpPr>
        <p:grpSp>
          <p:nvGrpSpPr>
            <p:cNvPr id="6" name="Group 5"/>
            <p:cNvGrpSpPr/>
            <p:nvPr/>
          </p:nvGrpSpPr>
          <p:grpSpPr>
            <a:xfrm>
              <a:off x="5410200" y="1964473"/>
              <a:ext cx="3276600" cy="3217127"/>
              <a:chOff x="5257800" y="2057400"/>
              <a:chExt cx="3276600" cy="321712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257800" y="2057400"/>
                <a:ext cx="3276600" cy="3217127"/>
                <a:chOff x="5257800" y="2057400"/>
                <a:chExt cx="3276600" cy="3217127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5257800" y="2057400"/>
                  <a:ext cx="3276600" cy="3217127"/>
                  <a:chOff x="5257800" y="2057400"/>
                  <a:chExt cx="3276600" cy="3217127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5257800" y="2057400"/>
                    <a:ext cx="3276600" cy="32004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57150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61722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66294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flipH="1">
                    <a:off x="7081024" y="2057400"/>
                    <a:ext cx="5576" cy="321712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7543800" y="2057400"/>
                    <a:ext cx="0" cy="321712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80010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5257800" y="25146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5257800" y="29718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5257800" y="34290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257800" y="38862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257800" y="43434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5257800" y="48006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54864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9436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64008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6852424" y="2057400"/>
                  <a:ext cx="5576" cy="32171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7315200" y="2057400"/>
                  <a:ext cx="0" cy="32171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77724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Connector 55"/>
              <p:cNvCxnSpPr/>
              <p:nvPr/>
            </p:nvCxnSpPr>
            <p:spPr>
              <a:xfrm>
                <a:off x="5257800" y="27432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257800" y="32004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5257800" y="36576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5257800" y="41148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257800" y="45720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257800" y="50292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/>
            <p:cNvCxnSpPr/>
            <p:nvPr/>
          </p:nvCxnSpPr>
          <p:spPr>
            <a:xfrm>
              <a:off x="8382000" y="19812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410200" y="2209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638800" y="2133600"/>
            <a:ext cx="3048000" cy="3048000"/>
            <a:chOff x="5638800" y="2133600"/>
            <a:chExt cx="3048000" cy="3048000"/>
          </a:xfrm>
        </p:grpSpPr>
        <p:sp>
          <p:nvSpPr>
            <p:cNvPr id="7" name="TextBox 6"/>
            <p:cNvSpPr txBox="1"/>
            <p:nvPr/>
          </p:nvSpPr>
          <p:spPr>
            <a:xfrm>
              <a:off x="5638800" y="4873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67400" y="4648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048562" y="4419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324600" y="4191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53200" y="3962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781800" y="3733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962962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239000" y="3276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67600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648762" y="2819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877362" y="2590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1534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410762" y="2133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7696200" y="4267200"/>
            <a:ext cx="228600" cy="228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3" idx="3"/>
            <a:endCxn id="71" idx="1"/>
          </p:cNvCxnSpPr>
          <p:nvPr/>
        </p:nvCxnSpPr>
        <p:spPr>
          <a:xfrm flipV="1">
            <a:off x="5257800" y="4381500"/>
            <a:ext cx="2438400" cy="58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1" idx="2"/>
          </p:cNvCxnSpPr>
          <p:nvPr/>
        </p:nvCxnSpPr>
        <p:spPr>
          <a:xfrm>
            <a:off x="7810500" y="4495800"/>
            <a:ext cx="0" cy="7736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8382000" y="4953000"/>
            <a:ext cx="3048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24600" y="4267200"/>
            <a:ext cx="228600" cy="211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553200" y="3810000"/>
            <a:ext cx="1371600" cy="669073"/>
            <a:chOff x="6553200" y="3810000"/>
            <a:chExt cx="1371600" cy="669073"/>
          </a:xfrm>
        </p:grpSpPr>
        <p:sp>
          <p:nvSpPr>
            <p:cNvPr id="103" name="Rectangle 102"/>
            <p:cNvSpPr/>
            <p:nvPr/>
          </p:nvSpPr>
          <p:spPr>
            <a:xfrm>
              <a:off x="65532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696200" y="38100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467600" y="2895600"/>
            <a:ext cx="457200" cy="1583473"/>
            <a:chOff x="7467600" y="2895600"/>
            <a:chExt cx="457200" cy="1583473"/>
          </a:xfrm>
        </p:grpSpPr>
        <p:sp>
          <p:nvSpPr>
            <p:cNvPr id="108" name="Rectangle 107"/>
            <p:cNvSpPr/>
            <p:nvPr/>
          </p:nvSpPr>
          <p:spPr>
            <a:xfrm>
              <a:off x="74676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696200" y="28956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39000" y="3124200"/>
            <a:ext cx="685800" cy="1354873"/>
            <a:chOff x="7239000" y="3124200"/>
            <a:chExt cx="685800" cy="1354873"/>
          </a:xfrm>
        </p:grpSpPr>
        <p:sp>
          <p:nvSpPr>
            <p:cNvPr id="107" name="Rectangle 106"/>
            <p:cNvSpPr/>
            <p:nvPr/>
          </p:nvSpPr>
          <p:spPr>
            <a:xfrm>
              <a:off x="72390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7696200" y="3124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010400" y="3352800"/>
            <a:ext cx="914400" cy="1126273"/>
            <a:chOff x="7010400" y="3352800"/>
            <a:chExt cx="914400" cy="1126273"/>
          </a:xfrm>
        </p:grpSpPr>
        <p:sp>
          <p:nvSpPr>
            <p:cNvPr id="106" name="Rectangle 105"/>
            <p:cNvSpPr/>
            <p:nvPr/>
          </p:nvSpPr>
          <p:spPr>
            <a:xfrm>
              <a:off x="70104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696200" y="33528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81800" y="3581400"/>
            <a:ext cx="1143000" cy="897673"/>
            <a:chOff x="6781800" y="3581400"/>
            <a:chExt cx="1143000" cy="897673"/>
          </a:xfrm>
        </p:grpSpPr>
        <p:sp>
          <p:nvSpPr>
            <p:cNvPr id="105" name="Rectangle 104"/>
            <p:cNvSpPr/>
            <p:nvPr/>
          </p:nvSpPr>
          <p:spPr>
            <a:xfrm>
              <a:off x="67818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696200" y="35814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>
            <a:endCxn id="108" idx="3"/>
          </p:cNvCxnSpPr>
          <p:nvPr/>
        </p:nvCxnSpPr>
        <p:spPr>
          <a:xfrm>
            <a:off x="6462619" y="4373136"/>
            <a:ext cx="1233581" cy="1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9" idx="0"/>
          </p:cNvCxnSpPr>
          <p:nvPr/>
        </p:nvCxnSpPr>
        <p:spPr>
          <a:xfrm>
            <a:off x="7810500" y="2895600"/>
            <a:ext cx="0" cy="1354873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696200" y="4038600"/>
            <a:ext cx="228600" cy="211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8" grpId="0"/>
      <p:bldP spid="63" grpId="0"/>
      <p:bldP spid="72" grpId="0"/>
      <p:bldP spid="73" grpId="0"/>
      <p:bldP spid="71" grpId="0" animBg="1"/>
      <p:bldP spid="100" grpId="0" animBg="1"/>
      <p:bldP spid="17" grpId="0" animBg="1"/>
      <p:bldP spid="8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Iterative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199" y="1066800"/>
                <a:ext cx="4606895" cy="5638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0" dirty="0">
                    <a:solidFill>
                      <a:srgbClr val="C00000"/>
                    </a:solidFill>
                  </a:rPr>
                  <a:t>Iterative-opt-</a:t>
                </a:r>
                <a:r>
                  <a:rPr lang="en-US" sz="2000" b="0" dirty="0" err="1">
                    <a:solidFill>
                      <a:srgbClr val="C00000"/>
                    </a:solidFill>
                  </a:rPr>
                  <a:t>traingulation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){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{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 to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 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  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∞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</a:t>
                </a:r>
                <a:r>
                  <a:rPr lang="en-US" sz="2000" b="1" dirty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 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]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+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);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</a:t>
                </a:r>
                <a:r>
                  <a:rPr lang="en-US" sz="2000" b="1" dirty="0"/>
                  <a:t>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)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r>
                  <a:rPr lang="en-US" sz="2000" dirty="0"/>
                  <a:t>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];</a:t>
                </a:r>
              </a:p>
              <a:p>
                <a:pPr marL="0" indent="0">
                  <a:buNone/>
                </a:pPr>
                <a:r>
                  <a:rPr lang="en-US" sz="2000" dirty="0"/>
                  <a:t>}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199" y="1066800"/>
                <a:ext cx="4606895" cy="5638800"/>
              </a:xfrm>
              <a:blipFill rotWithShape="1">
                <a:blip r:embed="rId3"/>
                <a:stretch>
                  <a:fillRect l="-1323" t="-541" r="-1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b="1" dirty="0"/>
                  <a:t>]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  <a:blipFill rotWithShape="1">
                <a:blip r:embed="rId4"/>
                <a:stretch>
                  <a:fillRect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359901" y="5269468"/>
                <a:ext cx="3373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1   2          ...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01" y="5269468"/>
                <a:ext cx="337380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444" t="-8197" r="-21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4876800" y="1828800"/>
            <a:ext cx="456420" cy="3352800"/>
            <a:chOff x="4876800" y="1828800"/>
            <a:chExt cx="456420" cy="3352800"/>
          </a:xfrm>
        </p:grpSpPr>
        <p:sp>
          <p:nvSpPr>
            <p:cNvPr id="59" name="TextBox 58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6114" y="4659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876800" y="18288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1828800"/>
                  <a:ext cx="37459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/>
            <p:cNvSpPr txBox="1"/>
            <p:nvPr/>
          </p:nvSpPr>
          <p:spPr>
            <a:xfrm rot="5173825">
              <a:off x="4976872" y="44324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20000" y="5269468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269468"/>
                <a:ext cx="32489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4939188" y="4202668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188" y="4202668"/>
                <a:ext cx="31861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5410200" y="1964473"/>
            <a:ext cx="3276600" cy="3217127"/>
            <a:chOff x="5410200" y="1964473"/>
            <a:chExt cx="3276600" cy="3217127"/>
          </a:xfrm>
        </p:grpSpPr>
        <p:grpSp>
          <p:nvGrpSpPr>
            <p:cNvPr id="6" name="Group 5"/>
            <p:cNvGrpSpPr/>
            <p:nvPr/>
          </p:nvGrpSpPr>
          <p:grpSpPr>
            <a:xfrm>
              <a:off x="5410200" y="1964473"/>
              <a:ext cx="3276600" cy="3217127"/>
              <a:chOff x="5257800" y="2057400"/>
              <a:chExt cx="3276600" cy="321712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257800" y="2057400"/>
                <a:ext cx="3276600" cy="3217127"/>
                <a:chOff x="5257800" y="2057400"/>
                <a:chExt cx="3276600" cy="3217127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5257800" y="2057400"/>
                  <a:ext cx="3276600" cy="3217127"/>
                  <a:chOff x="5257800" y="2057400"/>
                  <a:chExt cx="3276600" cy="3217127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5257800" y="2057400"/>
                    <a:ext cx="3276600" cy="32004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57150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61722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66294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flipH="1">
                    <a:off x="7081024" y="2057400"/>
                    <a:ext cx="5576" cy="321712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7543800" y="2057400"/>
                    <a:ext cx="0" cy="321712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80010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5257800" y="25146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5257800" y="29718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5257800" y="34290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257800" y="38862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257800" y="43434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5257800" y="48006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54864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9436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64008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6852424" y="2057400"/>
                  <a:ext cx="5576" cy="32171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7315200" y="2057400"/>
                  <a:ext cx="0" cy="32171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77724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Connector 55"/>
              <p:cNvCxnSpPr/>
              <p:nvPr/>
            </p:nvCxnSpPr>
            <p:spPr>
              <a:xfrm>
                <a:off x="5257800" y="27432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257800" y="32004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5257800" y="36576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5257800" y="41148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257800" y="45720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257800" y="50292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/>
            <p:cNvCxnSpPr/>
            <p:nvPr/>
          </p:nvCxnSpPr>
          <p:spPr>
            <a:xfrm>
              <a:off x="8382000" y="19812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410200" y="2209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638800" y="2133600"/>
            <a:ext cx="3048000" cy="3048000"/>
            <a:chOff x="5638800" y="2133600"/>
            <a:chExt cx="3048000" cy="3048000"/>
          </a:xfrm>
        </p:grpSpPr>
        <p:sp>
          <p:nvSpPr>
            <p:cNvPr id="7" name="TextBox 6"/>
            <p:cNvSpPr txBox="1"/>
            <p:nvPr/>
          </p:nvSpPr>
          <p:spPr>
            <a:xfrm>
              <a:off x="5638800" y="4873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67400" y="4648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048562" y="4419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324600" y="4191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53200" y="3962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781800" y="3733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962962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239000" y="3276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67600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648762" y="2819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877362" y="2590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1534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410762" y="2133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cxnSp>
        <p:nvCxnSpPr>
          <p:cNvPr id="99" name="Straight Connector 98"/>
          <p:cNvCxnSpPr>
            <a:stCxn id="71" idx="2"/>
          </p:cNvCxnSpPr>
          <p:nvPr/>
        </p:nvCxnSpPr>
        <p:spPr>
          <a:xfrm>
            <a:off x="7810500" y="4495800"/>
            <a:ext cx="0" cy="7736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8382000" y="4953000"/>
            <a:ext cx="3048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781800" y="3352800"/>
            <a:ext cx="1905000" cy="1828800"/>
            <a:chOff x="6781800" y="3352800"/>
            <a:chExt cx="1905000" cy="1828800"/>
          </a:xfrm>
        </p:grpSpPr>
        <p:sp>
          <p:nvSpPr>
            <p:cNvPr id="87" name="Rectangle 86"/>
            <p:cNvSpPr/>
            <p:nvPr/>
          </p:nvSpPr>
          <p:spPr>
            <a:xfrm>
              <a:off x="7696200" y="40386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924800" y="38100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8153400" y="35814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382000" y="3352800"/>
              <a:ext cx="304800" cy="220236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467600" y="42672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239000" y="44958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7010400" y="47244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781800" y="49530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010400" y="3581400"/>
            <a:ext cx="1676400" cy="1600200"/>
            <a:chOff x="7010400" y="3581400"/>
            <a:chExt cx="1676400" cy="1600200"/>
          </a:xfrm>
        </p:grpSpPr>
        <p:sp>
          <p:nvSpPr>
            <p:cNvPr id="71" name="Rectangle 70"/>
            <p:cNvSpPr/>
            <p:nvPr/>
          </p:nvSpPr>
          <p:spPr>
            <a:xfrm>
              <a:off x="7696200" y="42672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924800" y="40386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153400" y="38100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382000" y="3581400"/>
              <a:ext cx="3048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467600" y="44958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239000" y="47244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7010400" y="49530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Down Arrow 8"/>
          <p:cNvSpPr/>
          <p:nvPr/>
        </p:nvSpPr>
        <p:spPr>
          <a:xfrm rot="18866829">
            <a:off x="7141933" y="3565800"/>
            <a:ext cx="697414" cy="5322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3" idx="3"/>
            <a:endCxn id="71" idx="1"/>
          </p:cNvCxnSpPr>
          <p:nvPr/>
        </p:nvCxnSpPr>
        <p:spPr>
          <a:xfrm flipV="1">
            <a:off x="5257800" y="4381500"/>
            <a:ext cx="2438400" cy="58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5524755" y="4800600"/>
            <a:ext cx="1409445" cy="369332"/>
            <a:chOff x="5029200" y="5715000"/>
            <a:chExt cx="1409445" cy="369332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5029200" y="5981700"/>
              <a:ext cx="14094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562600" y="5715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70C0"/>
                            </a:solidFill>
                            <a:latin typeface="Cambria Math"/>
                          </a:rPr>
                          <m:t>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600" y="5715000"/>
                  <a:ext cx="37542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/>
          <p:cNvSpPr txBox="1"/>
          <p:nvPr/>
        </p:nvSpPr>
        <p:spPr>
          <a:xfrm>
            <a:off x="886198" y="3593068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36879" y="2209800"/>
                <a:ext cx="78816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70C0"/>
                          </a:solidFill>
                          <a:latin typeface="Cambria Math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879" y="2209800"/>
                <a:ext cx="78816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930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24000" y="2526268"/>
                <a:ext cx="73218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70C0"/>
                          </a:solidFill>
                          <a:latin typeface="Cambria Math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526268"/>
                <a:ext cx="732188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1828800" y="3276600"/>
            <a:ext cx="647700" cy="3642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2743200" y="3276600"/>
            <a:ext cx="647700" cy="3642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8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" grpId="0" animBg="1"/>
      <p:bldP spid="14" grpId="0" animBg="1"/>
      <p:bldP spid="15" grpId="0" animBg="1"/>
      <p:bldP spid="16" grpId="0" animBg="1"/>
      <p:bldP spid="10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Iterative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a convex polygon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and a weight function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, we can compute its optimal triangulation 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)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Points to Ponder</a:t>
                </a:r>
                <a:r>
                  <a:rPr lang="en-US" sz="2000" dirty="0"/>
                  <a:t>: </a:t>
                </a:r>
              </a:p>
              <a:p>
                <a:r>
                  <a:rPr lang="en-US" sz="2000" dirty="0"/>
                  <a:t>How crucial is convexity ?</a:t>
                </a:r>
              </a:p>
              <a:p>
                <a:r>
                  <a:rPr lang="en-US" sz="2000" dirty="0"/>
                  <a:t>What if the input is a set of </a:t>
                </a:r>
                <a:r>
                  <a:rPr lang="en-US" sz="2000" u="sng" dirty="0"/>
                  <a:t>points</a:t>
                </a:r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r="-1259" b="-6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2438400" y="2743200"/>
            <a:ext cx="3962400" cy="2057400"/>
            <a:chOff x="2438400" y="2590800"/>
            <a:chExt cx="3962400" cy="2057400"/>
          </a:xfrm>
        </p:grpSpPr>
        <p:cxnSp>
          <p:nvCxnSpPr>
            <p:cNvPr id="9" name="Straight Connector 8"/>
            <p:cNvCxnSpPr/>
            <p:nvPr/>
          </p:nvCxnSpPr>
          <p:spPr>
            <a:xfrm flipH="1" flipV="1">
              <a:off x="2439112" y="259080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724400" y="4648200"/>
              <a:ext cx="685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5410200" y="3886200"/>
              <a:ext cx="76200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6172200" y="2895600"/>
              <a:ext cx="228600" cy="990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676900" y="3259864"/>
              <a:ext cx="114300" cy="702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427434" y="3259864"/>
              <a:ext cx="1249466" cy="702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886200" y="3259864"/>
              <a:ext cx="541234" cy="7215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438400" y="2590800"/>
              <a:ext cx="144780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2895600" y="3962400"/>
              <a:ext cx="8382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3733800" y="4267200"/>
              <a:ext cx="0" cy="381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5410200" y="2819400"/>
              <a:ext cx="381000" cy="4404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5410200" y="2819400"/>
              <a:ext cx="9906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3733800" y="4343400"/>
              <a:ext cx="9144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4648200" y="4343400"/>
              <a:ext cx="762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/>
          <p:cNvCxnSpPr/>
          <p:nvPr/>
        </p:nvCxnSpPr>
        <p:spPr>
          <a:xfrm>
            <a:off x="4724400" y="4800600"/>
            <a:ext cx="685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410200" y="2971800"/>
            <a:ext cx="0" cy="182880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4400" y="3009900"/>
            <a:ext cx="685800" cy="179070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438400" y="2743200"/>
            <a:ext cx="2286000" cy="205740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439112" y="2743200"/>
            <a:ext cx="2971088" cy="205740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own Ribbon 58"/>
          <p:cNvSpPr/>
          <p:nvPr/>
        </p:nvSpPr>
        <p:spPr>
          <a:xfrm>
            <a:off x="4572000" y="5029200"/>
            <a:ext cx="1600200" cy="457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much.</a:t>
            </a:r>
          </a:p>
        </p:txBody>
      </p:sp>
      <p:sp>
        <p:nvSpPr>
          <p:cNvPr id="60" name="Down Ribbon 59"/>
          <p:cNvSpPr/>
          <p:nvPr/>
        </p:nvSpPr>
        <p:spPr>
          <a:xfrm>
            <a:off x="4876800" y="5562600"/>
            <a:ext cx="4267200" cy="457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 polynomial time algorithm till date </a:t>
            </a:r>
            <a:r>
              <a:rPr lang="en-US" sz="1400" dirty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61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9" grpId="0" animBg="1"/>
      <p:bldP spid="6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OPTIMAL SUBSTRUCTURE </a:t>
            </a:r>
            <a:r>
              <a:rPr lang="en-US" sz="3200" dirty="0"/>
              <a:t>PROPERTY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 PROPERTY 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underlying  every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</a:rPr>
              <a:t>Dynamic Programming based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1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3200" b="1" dirty="0">
                <a:solidFill>
                  <a:srgbClr val="006C31"/>
                </a:solidFill>
              </a:rPr>
              <a:t>Longest Common Subsequence</a:t>
            </a:r>
            <a:r>
              <a:rPr lang="en-US" sz="32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Lemma1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</a:t>
                </a:r>
                <a:r>
                  <a:rPr lang="en-US" sz="2000" b="1" dirty="0"/>
                  <a:t>::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Lemma2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is  either 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 or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7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Overview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1600200"/>
            <a:ext cx="231781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Recursive Formulation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36301" y="2450459"/>
            <a:ext cx="210249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Recursive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3909" y="3276600"/>
            <a:ext cx="180799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Exponential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90659" y="3163669"/>
            <a:ext cx="2179828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Polynomial no. </a:t>
            </a:r>
            <a:r>
              <a:rPr lang="en-US" b="1" dirty="0"/>
              <a:t>of </a:t>
            </a:r>
          </a:p>
          <a:p>
            <a:r>
              <a:rPr lang="en-US" b="1" dirty="0"/>
              <a:t>distinct </a:t>
            </a:r>
            <a:r>
              <a:rPr lang="en-US" b="1" dirty="0" err="1"/>
              <a:t>subproblems</a:t>
            </a:r>
            <a:endParaRPr lang="en-US" b="1" dirty="0"/>
          </a:p>
        </p:txBody>
      </p:sp>
      <p:sp>
        <p:nvSpPr>
          <p:cNvPr id="10" name="Line Callout 2 9"/>
          <p:cNvSpPr/>
          <p:nvPr/>
        </p:nvSpPr>
        <p:spPr>
          <a:xfrm>
            <a:off x="3124200" y="3895213"/>
            <a:ext cx="2895600" cy="644523"/>
          </a:xfrm>
          <a:prstGeom prst="borderCallout2">
            <a:avLst>
              <a:gd name="adj1" fmla="val 49151"/>
              <a:gd name="adj2" fmla="val -1501"/>
              <a:gd name="adj3" fmla="val 47462"/>
              <a:gd name="adj4" fmla="val -52"/>
              <a:gd name="adj5" fmla="val 50008"/>
              <a:gd name="adj6" fmla="val -19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Cause of exponential time: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</a:rPr>
              <a:t>Overlap </a:t>
            </a:r>
            <a:r>
              <a:rPr lang="en-US" sz="1600" dirty="0">
                <a:solidFill>
                  <a:schemeClr val="tx1"/>
                </a:solidFill>
              </a:rPr>
              <a:t>in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subProblems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1590" y="5193268"/>
            <a:ext cx="215341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Bottom up approach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24200" y="6031468"/>
            <a:ext cx="30352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 Polynomial time algorithm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4411655" y="1969532"/>
            <a:ext cx="315659" cy="480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419600" y="2819401"/>
            <a:ext cx="31565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6200000">
            <a:off x="6017123" y="2816720"/>
            <a:ext cx="315660" cy="1366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408741" y="4539734"/>
            <a:ext cx="315659" cy="641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4419600" y="5562600"/>
            <a:ext cx="315659" cy="468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-Up Arrow 18"/>
          <p:cNvSpPr/>
          <p:nvPr/>
        </p:nvSpPr>
        <p:spPr>
          <a:xfrm rot="16200000" flipH="1">
            <a:off x="6683635" y="3146168"/>
            <a:ext cx="729736" cy="2057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990600"/>
            <a:ext cx="451008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From </a:t>
            </a:r>
            <a:r>
              <a:rPr lang="en-US" b="1" dirty="0">
                <a:solidFill>
                  <a:srgbClr val="C00000"/>
                </a:solidFill>
              </a:rPr>
              <a:t>Longest common subsequence </a:t>
            </a:r>
            <a:r>
              <a:rPr lang="en-US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59437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3200" b="1" dirty="0">
                <a:solidFill>
                  <a:srgbClr val="006C31"/>
                </a:solidFill>
              </a:rPr>
              <a:t>Optimal triangulation of a convex polygon</a:t>
            </a:r>
            <a:endParaRPr lang="en-US" sz="3200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) = 0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br>
                  <a:rPr lang="en-US" sz="2000" dirty="0"/>
                </a:br>
                <a:endParaRPr lang="en-US" sz="2000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?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/>
                            </a:rPr>
                            <m:t>   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?        </m:t>
                          </m:r>
                        </m:e>
                      </m:func>
                    </m:oMath>
                  </m:oMathPara>
                </a14:m>
                <a:endParaRPr lang="en-US" sz="2000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950208" y="2057400"/>
            <a:ext cx="3429000" cy="3604736"/>
            <a:chOff x="950208" y="2057400"/>
            <a:chExt cx="3429000" cy="3604736"/>
          </a:xfrm>
        </p:grpSpPr>
        <p:grpSp>
          <p:nvGrpSpPr>
            <p:cNvPr id="32" name="Group 31"/>
            <p:cNvGrpSpPr/>
            <p:nvPr/>
          </p:nvGrpSpPr>
          <p:grpSpPr>
            <a:xfrm>
              <a:off x="950208" y="2057400"/>
              <a:ext cx="3429000" cy="3604736"/>
              <a:chOff x="950208" y="2057400"/>
              <a:chExt cx="3429000" cy="3604736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950208" y="2057400"/>
                <a:ext cx="3429000" cy="3581400"/>
                <a:chOff x="2895600" y="2057400"/>
                <a:chExt cx="3429000" cy="3581400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 flipH="1">
                  <a:off x="5334000" y="4876800"/>
                  <a:ext cx="762000" cy="762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6096000" y="3886200"/>
                  <a:ext cx="228600" cy="990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867400" y="2514600"/>
                  <a:ext cx="457200" cy="1371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4953000" y="2057400"/>
                  <a:ext cx="914400" cy="457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2895600" y="2057400"/>
                  <a:ext cx="1028700" cy="533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950208" y="2590800"/>
                <a:ext cx="2449286" cy="30713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>
            <a:xfrm>
              <a:off x="1978908" y="2057400"/>
              <a:ext cx="1028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851021" y="2069068"/>
                <a:ext cx="492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021" y="2069068"/>
                <a:ext cx="49237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457200" y="1509205"/>
            <a:ext cx="4458305" cy="4586795"/>
            <a:chOff x="457200" y="1509205"/>
            <a:chExt cx="4458305" cy="45867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202633" y="5726668"/>
                  <a:ext cx="4523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2633" y="5726668"/>
                  <a:ext cx="45230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4074408" y="4648200"/>
                  <a:ext cx="6751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408" y="4648200"/>
                  <a:ext cx="67512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171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457200" y="2362200"/>
                  <a:ext cx="455509" cy="3956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2362200"/>
                  <a:ext cx="455509" cy="3956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250" r="-1600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Freeform 6"/>
            <p:cNvSpPr/>
            <p:nvPr/>
          </p:nvSpPr>
          <p:spPr>
            <a:xfrm rot="18815703">
              <a:off x="2170752" y="1471854"/>
              <a:ext cx="832575" cy="907278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 rot="2526605">
              <a:off x="4082930" y="3447102"/>
              <a:ext cx="832575" cy="907278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 flipV="1">
            <a:off x="939322" y="2590800"/>
            <a:ext cx="2449286" cy="307133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982525" y="2552545"/>
            <a:ext cx="2939483" cy="3109591"/>
            <a:chOff x="982525" y="2552545"/>
            <a:chExt cx="2939483" cy="3109591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3388608" y="2560010"/>
              <a:ext cx="533400" cy="310212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982525" y="2552545"/>
              <a:ext cx="2937191" cy="3078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510004" y="3440668"/>
                <a:ext cx="259045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nor/>
                      </m:rPr>
                      <a:rPr lang="en-US" dirty="0"/>
                      <m:t>)+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004" y="3440668"/>
                <a:ext cx="259045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118" t="-8197" r="-32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867399" y="3716075"/>
                <a:ext cx="77014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&lt;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&lt;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399" y="3716075"/>
                <a:ext cx="77014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259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38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21" grpId="0"/>
      <p:bldP spid="50" grpId="0" animBg="1"/>
      <p:bldP spid="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OPTIMAL SUBSTRUCTURE </a:t>
            </a:r>
            <a:r>
              <a:rPr lang="en-US" sz="3200" b="1" dirty="0"/>
              <a:t>PROPERTY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“Optimal solution of a problem </a:t>
            </a:r>
            <a:r>
              <a:rPr lang="en-US" sz="2000" u="sng" dirty="0"/>
              <a:t>contains within it</a:t>
            </a:r>
          </a:p>
          <a:p>
            <a:pPr marL="0" indent="0" algn="ctr">
              <a:buNone/>
            </a:pPr>
            <a:r>
              <a:rPr lang="en-US" sz="2000" dirty="0"/>
              <a:t>  optimal solution for its smaller instances as well”.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Note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Essential for every dynamic programming based algorithm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2.    This property is also shared by Greedy algorithms.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7800" y="2286000"/>
            <a:ext cx="2133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0" y="26670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4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err="1">
                <a:solidFill>
                  <a:srgbClr val="7030A0"/>
                </a:solidFill>
              </a:rPr>
              <a:t>Bitonic</a:t>
            </a:r>
            <a:r>
              <a:rPr lang="en-US" sz="3200" dirty="0">
                <a:solidFill>
                  <a:srgbClr val="7030A0"/>
                </a:solidFill>
              </a:rPr>
              <a:t> tour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Bitonic</a:t>
            </a:r>
            <a:r>
              <a:rPr lang="en-US" sz="3600" b="1" dirty="0">
                <a:solidFill>
                  <a:srgbClr val="7030A0"/>
                </a:solidFill>
              </a:rPr>
              <a:t> tour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in a plane.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Cost</a:t>
                </a:r>
                <a:r>
                  <a:rPr lang="en-US" sz="2000" b="1" dirty="0"/>
                  <a:t> of a tour</a:t>
                </a:r>
                <a:r>
                  <a:rPr lang="en-US" sz="2000" dirty="0"/>
                  <a:t>: Total distance traveled. 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2" cy="2438400"/>
            <a:chOff x="2057400" y="2286000"/>
            <a:chExt cx="6159262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5" cy="460177"/>
              <a:chOff x="2667000" y="2740223"/>
              <a:chExt cx="591765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7"/>
          </p:cNvCxnSpPr>
          <p:nvPr/>
        </p:nvCxnSpPr>
        <p:spPr>
          <a:xfrm flipH="1">
            <a:off x="4337138" y="2351041"/>
            <a:ext cx="544559" cy="192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3"/>
            <a:endCxn id="24" idx="7"/>
          </p:cNvCxnSpPr>
          <p:nvPr/>
        </p:nvCxnSpPr>
        <p:spPr>
          <a:xfrm flipH="1" flipV="1">
            <a:off x="2965538" y="2906759"/>
            <a:ext cx="1317718" cy="1422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7"/>
            <a:endCxn id="15" idx="3"/>
          </p:cNvCxnSpPr>
          <p:nvPr/>
        </p:nvCxnSpPr>
        <p:spPr>
          <a:xfrm flipV="1">
            <a:off x="3341641" y="2884441"/>
            <a:ext cx="636815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15" idx="5"/>
          </p:cNvCxnSpPr>
          <p:nvPr/>
        </p:nvCxnSpPr>
        <p:spPr>
          <a:xfrm flipH="1" flipV="1">
            <a:off x="4032338" y="2884441"/>
            <a:ext cx="1725659" cy="13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  <a:endCxn id="39" idx="3"/>
          </p:cNvCxnSpPr>
          <p:nvPr/>
        </p:nvCxnSpPr>
        <p:spPr>
          <a:xfrm>
            <a:off x="6329497" y="3616523"/>
            <a:ext cx="1458959" cy="179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Arrow 1"/>
          <p:cNvSpPr/>
          <p:nvPr/>
        </p:nvSpPr>
        <p:spPr>
          <a:xfrm>
            <a:off x="5486400" y="2133600"/>
            <a:ext cx="561396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Arrow 51"/>
          <p:cNvSpPr/>
          <p:nvPr/>
        </p:nvSpPr>
        <p:spPr>
          <a:xfrm rot="10800000">
            <a:off x="3773874" y="4725309"/>
            <a:ext cx="561396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49577" y="1676400"/>
            <a:ext cx="305984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2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uiExpand="1" animBg="1"/>
      <p:bldP spid="2" grpId="1" uiExpand="1" animBg="1"/>
      <p:bldP spid="52" grpId="0" uiExpand="1" animBg="1"/>
      <p:bldP spid="52" grpId="1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Bitonic</a:t>
            </a:r>
            <a:r>
              <a:rPr lang="en-US" sz="3600" b="1" dirty="0">
                <a:solidFill>
                  <a:srgbClr val="7030A0"/>
                </a:solidFill>
              </a:rPr>
              <a:t> tour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in a plane.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Cost </a:t>
                </a:r>
                <a:r>
                  <a:rPr lang="en-US" sz="2000" b="1" dirty="0"/>
                  <a:t>of a tour</a:t>
                </a:r>
                <a:r>
                  <a:rPr lang="en-US" sz="2000" dirty="0"/>
                  <a:t>: Total distance traveled. 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  <a:blipFill rotWithShape="1">
                <a:blip r:embed="rId2"/>
                <a:stretch>
                  <a:fillRect l="-741" t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2" cy="2438400"/>
            <a:chOff x="2057400" y="2286000"/>
            <a:chExt cx="6159262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5" cy="460177"/>
              <a:chOff x="2667000" y="2740223"/>
              <a:chExt cx="591765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8" idx="0"/>
          </p:cNvCxnSpPr>
          <p:nvPr/>
        </p:nvCxnSpPr>
        <p:spPr>
          <a:xfrm>
            <a:off x="4974685" y="2376845"/>
            <a:ext cx="2035715" cy="79426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2" idx="2"/>
            <a:endCxn id="15" idx="7"/>
          </p:cNvCxnSpPr>
          <p:nvPr/>
        </p:nvCxnSpPr>
        <p:spPr>
          <a:xfrm flipH="1" flipV="1">
            <a:off x="4032338" y="2830559"/>
            <a:ext cx="1382759" cy="1001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1"/>
            <a:endCxn id="24" idx="7"/>
          </p:cNvCxnSpPr>
          <p:nvPr/>
        </p:nvCxnSpPr>
        <p:spPr>
          <a:xfrm flipH="1">
            <a:off x="2965538" y="2830559"/>
            <a:ext cx="1012918" cy="76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6"/>
            <a:endCxn id="21" idx="1"/>
          </p:cNvCxnSpPr>
          <p:nvPr/>
        </p:nvCxnSpPr>
        <p:spPr>
          <a:xfrm>
            <a:off x="3352800" y="4000500"/>
            <a:ext cx="930456" cy="274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21" idx="6"/>
          </p:cNvCxnSpPr>
          <p:nvPr/>
        </p:nvCxnSpPr>
        <p:spPr>
          <a:xfrm flipH="1">
            <a:off x="4348297" y="4188023"/>
            <a:ext cx="1409700" cy="114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33" idx="7"/>
            <a:endCxn id="30" idx="3"/>
          </p:cNvCxnSpPr>
          <p:nvPr/>
        </p:nvCxnSpPr>
        <p:spPr>
          <a:xfrm flipV="1">
            <a:off x="5784938" y="3643464"/>
            <a:ext cx="479518" cy="5557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  <a:endCxn id="39" idx="3"/>
          </p:cNvCxnSpPr>
          <p:nvPr/>
        </p:nvCxnSpPr>
        <p:spPr>
          <a:xfrm>
            <a:off x="6329497" y="3616523"/>
            <a:ext cx="1458959" cy="179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Callout 1 45"/>
          <p:cNvSpPr/>
          <p:nvPr/>
        </p:nvSpPr>
        <p:spPr>
          <a:xfrm>
            <a:off x="7010400" y="2057400"/>
            <a:ext cx="1828800" cy="612648"/>
          </a:xfrm>
          <a:prstGeom prst="borderCallout1">
            <a:avLst>
              <a:gd name="adj1" fmla="val 52510"/>
              <a:gd name="adj2" fmla="val 0"/>
              <a:gd name="adj3" fmla="val 146260"/>
              <a:gd name="adj4" fmla="val -32381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Not </a:t>
            </a:r>
            <a:r>
              <a:rPr lang="en-US" dirty="0" err="1">
                <a:solidFill>
                  <a:srgbClr val="C00000"/>
                </a:solidFill>
              </a:rPr>
              <a:t>bitonic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56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Bitonic</a:t>
            </a:r>
            <a:r>
              <a:rPr lang="en-US" sz="3600" b="1" dirty="0">
                <a:solidFill>
                  <a:srgbClr val="7030A0"/>
                </a:solidFill>
              </a:rPr>
              <a:t> tour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in a plane.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Cost</a:t>
                </a:r>
                <a:r>
                  <a:rPr lang="en-US" sz="2000" b="1" dirty="0"/>
                  <a:t> of a tour</a:t>
                </a:r>
                <a:r>
                  <a:rPr lang="en-US" sz="2000" dirty="0"/>
                  <a:t>: Total distance traveled.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&gt; in increasing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-coordinates,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their least cost </a:t>
                </a:r>
                <a:r>
                  <a:rPr lang="en-US" sz="2000" b="1" dirty="0" err="1"/>
                  <a:t>Bitonic</a:t>
                </a:r>
                <a:r>
                  <a:rPr lang="en-US" sz="2000" dirty="0"/>
                  <a:t> tour.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  <a:blipFill rotWithShape="1">
                <a:blip r:embed="rId2"/>
                <a:stretch>
                  <a:fillRect l="-741" t="-824" b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2" cy="2438400"/>
            <a:chOff x="2057400" y="2286000"/>
            <a:chExt cx="6159262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5" cy="460177"/>
              <a:chOff x="2667000" y="2740223"/>
              <a:chExt cx="591765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0" idx="7"/>
          </p:cNvCxnSpPr>
          <p:nvPr/>
        </p:nvCxnSpPr>
        <p:spPr>
          <a:xfrm flipV="1">
            <a:off x="6318338" y="3171111"/>
            <a:ext cx="692062" cy="41847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15" idx="7"/>
          </p:cNvCxnSpPr>
          <p:nvPr/>
        </p:nvCxnSpPr>
        <p:spPr>
          <a:xfrm flipH="1">
            <a:off x="4032338" y="2351041"/>
            <a:ext cx="849360" cy="4795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1"/>
            <a:endCxn id="24" idx="7"/>
          </p:cNvCxnSpPr>
          <p:nvPr/>
        </p:nvCxnSpPr>
        <p:spPr>
          <a:xfrm flipH="1">
            <a:off x="2965538" y="2830559"/>
            <a:ext cx="1012918" cy="76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6"/>
            <a:endCxn id="21" idx="1"/>
          </p:cNvCxnSpPr>
          <p:nvPr/>
        </p:nvCxnSpPr>
        <p:spPr>
          <a:xfrm>
            <a:off x="3352800" y="4000500"/>
            <a:ext cx="930456" cy="274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21" idx="6"/>
          </p:cNvCxnSpPr>
          <p:nvPr/>
        </p:nvCxnSpPr>
        <p:spPr>
          <a:xfrm flipH="1">
            <a:off x="4348297" y="4188023"/>
            <a:ext cx="1409700" cy="114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2" idx="5"/>
            <a:endCxn id="30" idx="1"/>
          </p:cNvCxnSpPr>
          <p:nvPr/>
        </p:nvCxnSpPr>
        <p:spPr>
          <a:xfrm>
            <a:off x="5480138" y="2957664"/>
            <a:ext cx="784318" cy="6319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3" idx="7"/>
            <a:endCxn id="39" idx="3"/>
          </p:cNvCxnSpPr>
          <p:nvPr/>
        </p:nvCxnSpPr>
        <p:spPr>
          <a:xfrm flipV="1">
            <a:off x="5784938" y="3795864"/>
            <a:ext cx="2003518" cy="403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ine Callout 1 49"/>
          <p:cNvSpPr/>
          <p:nvPr/>
        </p:nvSpPr>
        <p:spPr>
          <a:xfrm>
            <a:off x="7010400" y="2057400"/>
            <a:ext cx="1828800" cy="612648"/>
          </a:xfrm>
          <a:prstGeom prst="borderCallout1">
            <a:avLst>
              <a:gd name="adj1" fmla="val 52510"/>
              <a:gd name="adj2" fmla="val 1190"/>
              <a:gd name="adj3" fmla="val 203119"/>
              <a:gd name="adj4" fmla="val -63929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Bitonic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524000" y="5715000"/>
            <a:ext cx="308647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648200" y="5638800"/>
            <a:ext cx="302211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3400" y="6172200"/>
            <a:ext cx="468667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28600" y="5715000"/>
            <a:ext cx="129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3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2" grpId="0" animBg="1"/>
      <p:bldP spid="53" grpId="0" animBg="1"/>
      <p:bldP spid="55" grpId="0" animBg="1"/>
      <p:bldP spid="5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Attempt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: The least cost of reaching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by two paths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while traversing each intermediate point exclusively once.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Aim</a:t>
                </a:r>
                <a:r>
                  <a:rPr lang="en-US" sz="2000" dirty="0"/>
                  <a:t>: To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48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1" cy="2438400"/>
            <a:chOff x="2057400" y="2286000"/>
            <a:chExt cx="6159261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4" cy="460177"/>
              <a:chOff x="2667000" y="2740223"/>
              <a:chExt cx="591764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4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274841" y="2351041"/>
            <a:ext cx="4746718" cy="1978223"/>
            <a:chOff x="2274841" y="2351041"/>
            <a:chExt cx="4746718" cy="1978223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5491297" y="2968823"/>
              <a:ext cx="1519103" cy="20228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946738" y="2351041"/>
              <a:ext cx="468359" cy="57968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4337138" y="2351041"/>
              <a:ext cx="544559" cy="192434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2965538" y="2906759"/>
              <a:ext cx="1317718" cy="1422505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2274841" y="2960641"/>
              <a:ext cx="636815" cy="40034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2274841" y="3414864"/>
              <a:ext cx="1001759" cy="58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3341641" y="2884441"/>
              <a:ext cx="636815" cy="10891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4032338" y="2884441"/>
              <a:ext cx="1725659" cy="13035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796097" y="3643464"/>
              <a:ext cx="468359" cy="547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30" idx="7"/>
              <a:endCxn id="36" idx="3"/>
            </p:cNvCxnSpPr>
            <p:nvPr/>
          </p:nvCxnSpPr>
          <p:spPr>
            <a:xfrm flipV="1">
              <a:off x="6318338" y="3189241"/>
              <a:ext cx="703221" cy="4003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113090" y="1524000"/>
            <a:ext cx="53388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loud Callout 2"/>
              <p:cNvSpPr/>
              <p:nvPr/>
            </p:nvSpPr>
            <p:spPr>
              <a:xfrm>
                <a:off x="5823770" y="676989"/>
                <a:ext cx="3657601" cy="847011"/>
              </a:xfrm>
              <a:prstGeom prst="cloudCallout">
                <a:avLst>
                  <a:gd name="adj1" fmla="val -29690"/>
                  <a:gd name="adj2" fmla="val 8590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Try to relate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b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b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770" y="676989"/>
                <a:ext cx="3657601" cy="847011"/>
              </a:xfrm>
              <a:prstGeom prst="cloudCallout">
                <a:avLst>
                  <a:gd name="adj1" fmla="val -29690"/>
                  <a:gd name="adj2" fmla="val 85901"/>
                </a:avLst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6669948" y="4539734"/>
            <a:ext cx="1795684" cy="1000703"/>
            <a:chOff x="5165327" y="5105400"/>
            <a:chExt cx="1795684" cy="1000703"/>
          </a:xfrm>
        </p:grpSpPr>
        <p:sp>
          <p:nvSpPr>
            <p:cNvPr id="54" name="Smiley Face 53"/>
            <p:cNvSpPr/>
            <p:nvPr/>
          </p:nvSpPr>
          <p:spPr>
            <a:xfrm>
              <a:off x="5719897" y="5105400"/>
              <a:ext cx="609600" cy="6096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65327" y="5736771"/>
              <a:ext cx="179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obvious way !</a:t>
              </a:r>
            </a:p>
          </p:txBody>
        </p:sp>
      </p:grpSp>
      <p:sp>
        <p:nvSpPr>
          <p:cNvPr id="58" name="Rectangle 57"/>
          <p:cNvSpPr/>
          <p:nvPr/>
        </p:nvSpPr>
        <p:spPr>
          <a:xfrm>
            <a:off x="1072364" y="1981200"/>
            <a:ext cx="608151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066800" y="4876800"/>
            <a:ext cx="22479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4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2" grpId="0" animBg="1"/>
      <p:bldP spid="3" grpId="0" animBg="1"/>
      <p:bldP spid="58" grpId="0" animBg="1"/>
      <p:bldP spid="5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New Idea</a:t>
            </a:r>
            <a:r>
              <a:rPr lang="en-US" sz="3600" b="1" dirty="0"/>
              <a:t>: </a:t>
            </a:r>
            <a:br>
              <a:rPr lang="en-US" sz="3600" b="1" dirty="0"/>
            </a:br>
            <a:r>
              <a:rPr lang="en-US" sz="3600" b="1" dirty="0"/>
              <a:t>Generalize the problem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5392365" cy="2438400"/>
            <a:chOff x="2057400" y="2286000"/>
            <a:chExt cx="5392365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7"/>
          </p:cNvCxnSpPr>
          <p:nvPr/>
        </p:nvCxnSpPr>
        <p:spPr>
          <a:xfrm flipH="1">
            <a:off x="4337138" y="2351041"/>
            <a:ext cx="544559" cy="192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3"/>
            <a:endCxn id="24" idx="7"/>
          </p:cNvCxnSpPr>
          <p:nvPr/>
        </p:nvCxnSpPr>
        <p:spPr>
          <a:xfrm flipH="1" flipV="1">
            <a:off x="2965538" y="2906759"/>
            <a:ext cx="1317718" cy="1422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7"/>
            <a:endCxn id="15" idx="3"/>
          </p:cNvCxnSpPr>
          <p:nvPr/>
        </p:nvCxnSpPr>
        <p:spPr>
          <a:xfrm flipV="1">
            <a:off x="3341641" y="2884441"/>
            <a:ext cx="636815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15" idx="5"/>
          </p:cNvCxnSpPr>
          <p:nvPr/>
        </p:nvCxnSpPr>
        <p:spPr>
          <a:xfrm flipH="1" flipV="1">
            <a:off x="4032338" y="2884441"/>
            <a:ext cx="1725659" cy="13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</p:cNvCxnSpPr>
          <p:nvPr/>
        </p:nvCxnSpPr>
        <p:spPr>
          <a:xfrm>
            <a:off x="6329497" y="3616523"/>
            <a:ext cx="1481003" cy="647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584192" y="3733800"/>
            <a:ext cx="721608" cy="381000"/>
            <a:chOff x="7584192" y="4114800"/>
            <a:chExt cx="721608" cy="381000"/>
          </a:xfrm>
        </p:grpSpPr>
        <p:sp>
          <p:nvSpPr>
            <p:cNvPr id="50" name="Oval 49"/>
            <p:cNvSpPr/>
            <p:nvPr/>
          </p:nvSpPr>
          <p:spPr>
            <a:xfrm>
              <a:off x="7772400" y="41148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4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BE517749-7458-E748-B5CA-D6FAFB042A90}"/>
              </a:ext>
            </a:extLst>
          </p:cNvPr>
          <p:cNvSpPr/>
          <p:nvPr/>
        </p:nvSpPr>
        <p:spPr>
          <a:xfrm>
            <a:off x="2247900" y="952500"/>
            <a:ext cx="46101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2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11022E-16 -2.22222E-6 L -0.00208 0.0722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New Idea</a:t>
            </a:r>
            <a:r>
              <a:rPr lang="en-US" sz="3600" b="1" dirty="0"/>
              <a:t>: </a:t>
            </a:r>
            <a:br>
              <a:rPr lang="en-US" sz="3600" b="1" dirty="0"/>
            </a:br>
            <a:r>
              <a:rPr lang="en-US" sz="3600" b="1" dirty="0"/>
              <a:t>Generalize the 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points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&gt; in increasing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-coordinates, </a:t>
                </a:r>
              </a:p>
              <a:p>
                <a:pPr marL="0" indent="0">
                  <a:buNone/>
                </a:pPr>
                <a:r>
                  <a:rPr lang="en-US" sz="2000" dirty="0"/>
                  <a:t>We need to travel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What is the least distance traveled ?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2"/>
                <a:stretch>
                  <a:fillRect l="-7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5392365" cy="2438400"/>
            <a:chOff x="2057400" y="2286000"/>
            <a:chExt cx="5392365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7"/>
          </p:cNvCxnSpPr>
          <p:nvPr/>
        </p:nvCxnSpPr>
        <p:spPr>
          <a:xfrm flipH="1">
            <a:off x="4337138" y="2351041"/>
            <a:ext cx="544559" cy="192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3"/>
            <a:endCxn id="24" idx="7"/>
          </p:cNvCxnSpPr>
          <p:nvPr/>
        </p:nvCxnSpPr>
        <p:spPr>
          <a:xfrm flipH="1" flipV="1">
            <a:off x="2965538" y="2906759"/>
            <a:ext cx="1317718" cy="1422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7"/>
            <a:endCxn id="15" idx="3"/>
          </p:cNvCxnSpPr>
          <p:nvPr/>
        </p:nvCxnSpPr>
        <p:spPr>
          <a:xfrm flipV="1">
            <a:off x="3341641" y="2884441"/>
            <a:ext cx="636815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15" idx="5"/>
          </p:cNvCxnSpPr>
          <p:nvPr/>
        </p:nvCxnSpPr>
        <p:spPr>
          <a:xfrm flipH="1" flipV="1">
            <a:off x="4032338" y="2884441"/>
            <a:ext cx="1725659" cy="13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</p:cNvCxnSpPr>
          <p:nvPr/>
        </p:nvCxnSpPr>
        <p:spPr>
          <a:xfrm>
            <a:off x="6329497" y="3616523"/>
            <a:ext cx="1481003" cy="647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584192" y="4191000"/>
            <a:ext cx="721608" cy="381000"/>
            <a:chOff x="7584192" y="4114800"/>
            <a:chExt cx="721608" cy="381000"/>
          </a:xfrm>
        </p:grpSpPr>
        <p:sp>
          <p:nvSpPr>
            <p:cNvPr id="50" name="Oval 49"/>
            <p:cNvSpPr/>
            <p:nvPr/>
          </p:nvSpPr>
          <p:spPr>
            <a:xfrm>
              <a:off x="7772400" y="41148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4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915190" y="5257800"/>
            <a:ext cx="4169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traversing each point </a:t>
            </a:r>
            <a:r>
              <a:rPr lang="en-US" sz="2000" u="sng" dirty="0"/>
              <a:t>exclusively once</a:t>
            </a:r>
            <a:r>
              <a:rPr lang="en-US" sz="2000" dirty="0"/>
              <a:t>.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438401" y="5257800"/>
            <a:ext cx="83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352799" y="5257800"/>
            <a:ext cx="9573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300403" y="5257800"/>
            <a:ext cx="9573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1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  <p:bldP spid="58" grpId="0" animBg="1"/>
      <p:bldP spid="59" grpId="0" animBg="1"/>
      <p:bldP spid="6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/>
              <a:t>With this Re-</a:t>
            </a:r>
            <a:r>
              <a:rPr lang="en-US" sz="2800" dirty="0" err="1"/>
              <a:t>formultation</a:t>
            </a:r>
            <a:br>
              <a:rPr lang="en-US" sz="2800" dirty="0"/>
            </a:br>
            <a:r>
              <a:rPr lang="en-US" sz="2800" dirty="0"/>
              <a:t>Make sincere attempts to </a:t>
            </a:r>
            <a:br>
              <a:rPr lang="en-US" sz="2800" dirty="0"/>
            </a:br>
            <a:r>
              <a:rPr lang="en-US" sz="2800" dirty="0"/>
              <a:t>solve this problem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It will be discussed in next class.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OPTMAL Triangulation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0070C0"/>
                </a:solidFill>
              </a:rPr>
              <a:t>a CONVEX POLYGON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4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Convex polygon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Representation: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r>
                  <a:rPr lang="en-US" sz="2000" dirty="0"/>
                  <a:t>How to store: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&gt; :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  <a:blipFill rotWithShape="1">
                <a:blip r:embed="rId2"/>
                <a:stretch>
                  <a:fillRect l="-741" t="-54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Straight Connector 12"/>
          <p:cNvCxnSpPr/>
          <p:nvPr/>
        </p:nvCxnSpPr>
        <p:spPr>
          <a:xfrm>
            <a:off x="3718787" y="3352800"/>
            <a:ext cx="2224813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509174" y="3276600"/>
            <a:ext cx="2510626" cy="1131332"/>
            <a:chOff x="3509174" y="3276600"/>
            <a:chExt cx="2510626" cy="1131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3509174" y="3276600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9174" y="3276600"/>
                  <a:ext cx="37702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5658804" y="4038600"/>
                  <a:ext cx="3609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804" y="4038600"/>
                  <a:ext cx="36099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/>
            <p:cNvSpPr/>
            <p:nvPr/>
          </p:nvSpPr>
          <p:spPr>
            <a:xfrm>
              <a:off x="3657600" y="33070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943600" y="40690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00600" y="1611868"/>
            <a:ext cx="2014775" cy="4320064"/>
            <a:chOff x="4800600" y="1611868"/>
            <a:chExt cx="2014775" cy="4320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5224225" y="5562600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225" y="5562600"/>
                  <a:ext cx="49077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48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6096000" y="4648200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648200"/>
                  <a:ext cx="49077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148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6324600" y="3657600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3657600"/>
                  <a:ext cx="490775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4800600" y="1611868"/>
                  <a:ext cx="4523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1611868"/>
                  <a:ext cx="45230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reeform 38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981200" y="6157579"/>
                <a:ext cx="3706592" cy="39562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Polygon consisting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6157579"/>
                <a:ext cx="3706592" cy="395621"/>
              </a:xfrm>
              <a:prstGeom prst="rect">
                <a:avLst/>
              </a:prstGeom>
              <a:blipFill rotWithShape="1">
                <a:blip r:embed="rId15"/>
                <a:stretch>
                  <a:fillRect l="-1316" t="-6154" r="-180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09800" y="990600"/>
                <a:ext cx="141243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990600"/>
                <a:ext cx="1412438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3896" t="-8333" r="-64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981200" y="1359932"/>
            <a:ext cx="68377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828800" y="2167054"/>
            <a:ext cx="2139383" cy="3764878"/>
            <a:chOff x="1828800" y="2167054"/>
            <a:chExt cx="2139383" cy="3764878"/>
          </a:xfrm>
        </p:grpSpPr>
        <p:grpSp>
          <p:nvGrpSpPr>
            <p:cNvPr id="9" name="Group 8"/>
            <p:cNvGrpSpPr/>
            <p:nvPr/>
          </p:nvGrpSpPr>
          <p:grpSpPr>
            <a:xfrm>
              <a:off x="2326392" y="2167054"/>
              <a:ext cx="1641791" cy="3764878"/>
              <a:chOff x="2326392" y="2167054"/>
              <a:chExt cx="1641791" cy="3764878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326392" y="4888468"/>
                <a:ext cx="1641791" cy="1043464"/>
                <a:chOff x="2326392" y="4888468"/>
                <a:chExt cx="1641791" cy="10434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2326392" y="4888468"/>
                      <a:ext cx="72160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Rectangle 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26392" y="4888468"/>
                      <a:ext cx="721608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1101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3469392" y="5562600"/>
                      <a:ext cx="49879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Rectangle 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9392" y="5562600"/>
                      <a:ext cx="498791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1585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" name="Freeform 24"/>
              <p:cNvSpPr/>
              <p:nvPr/>
            </p:nvSpPr>
            <p:spPr>
              <a:xfrm rot="16200000">
                <a:off x="2559011" y="2118068"/>
                <a:ext cx="642257" cy="740229"/>
              </a:xfrm>
              <a:custGeom>
                <a:avLst/>
                <a:gdLst>
                  <a:gd name="connsiteX0" fmla="*/ 0 w 642257"/>
                  <a:gd name="connsiteY0" fmla="*/ 0 h 740229"/>
                  <a:gd name="connsiteX1" fmla="*/ 348343 w 642257"/>
                  <a:gd name="connsiteY1" fmla="*/ 228600 h 740229"/>
                  <a:gd name="connsiteX2" fmla="*/ 642257 w 642257"/>
                  <a:gd name="connsiteY2" fmla="*/ 740229 h 740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2257" h="740229">
                    <a:moveTo>
                      <a:pt x="0" y="0"/>
                    </a:moveTo>
                    <a:cubicBezTo>
                      <a:pt x="120650" y="52614"/>
                      <a:pt x="241300" y="105229"/>
                      <a:pt x="348343" y="228600"/>
                    </a:cubicBezTo>
                    <a:cubicBezTo>
                      <a:pt x="455386" y="351971"/>
                      <a:pt x="548821" y="546100"/>
                      <a:pt x="642257" y="740229"/>
                    </a:cubicBezTo>
                  </a:path>
                </a:pathLst>
              </a:custGeom>
              <a:ln w="38100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1828800" y="3429000"/>
                  <a:ext cx="7216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3429000"/>
                  <a:ext cx="721608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333" r="-1101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33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12" grpId="0" animBg="1"/>
      <p:bldP spid="14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Triangulation </a:t>
            </a:r>
            <a:r>
              <a:rPr lang="en-US" sz="3200" b="1" dirty="0"/>
              <a:t>of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0070C0"/>
                </a:solidFill>
              </a:rPr>
              <a:t>a CONVEX POLYGON</a:t>
            </a: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Partitioning the polygon into triangles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26392" y="1611868"/>
            <a:ext cx="4488983" cy="4320064"/>
            <a:chOff x="2326392" y="1611868"/>
            <a:chExt cx="4488983" cy="4320064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320064"/>
              <a:chOff x="2326392" y="1611868"/>
              <a:chExt cx="4488983" cy="4320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5230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5230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585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438400" y="2514600"/>
            <a:ext cx="3962400" cy="3124200"/>
            <a:chOff x="2438400" y="2514600"/>
            <a:chExt cx="3962400" cy="31242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438400" y="3562350"/>
              <a:ext cx="3962400" cy="323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895600" y="3886200"/>
              <a:ext cx="3505200" cy="1066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810000" y="4876800"/>
              <a:ext cx="236220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895600" y="4876800"/>
              <a:ext cx="32766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71800" y="2590800"/>
              <a:ext cx="3429000" cy="1295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971800" y="2514600"/>
              <a:ext cx="29718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4343400" y="6000690"/>
            <a:ext cx="447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, each defined by 3 points on the polygon</a:t>
            </a:r>
          </a:p>
        </p:txBody>
      </p:sp>
    </p:spTree>
    <p:extLst>
      <p:ext uri="{BB962C8B-B14F-4D97-AF65-F5344CB8AC3E}">
        <p14:creationId xmlns:p14="http://schemas.microsoft.com/office/powerpoint/2010/main" val="5039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OPTMAL Triangulation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0070C0"/>
                </a:solidFill>
              </a:rPr>
              <a:t>a CONVEX POLYGON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4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 : weight of triangle formed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Assumption</a:t>
                </a:r>
                <a:r>
                  <a:rPr lang="en-US" sz="2000" dirty="0"/>
                  <a:t>: It takes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(1) time to 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Cost</a:t>
                </a:r>
                <a:r>
                  <a:rPr lang="en-US" sz="2000" b="1" dirty="0"/>
                  <a:t> of a triangulation </a:t>
                </a:r>
                <a:r>
                  <a:rPr lang="en-US" sz="2000" dirty="0"/>
                  <a:t>: sum of the weight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triangles formed.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  <a:blipFill rotWithShape="1">
                <a:blip r:embed="rId2"/>
                <a:stretch>
                  <a:fillRect l="-741" t="-439" b="-1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26392" y="1688068"/>
            <a:ext cx="4488983" cy="4243864"/>
            <a:chOff x="2326392" y="1688068"/>
            <a:chExt cx="4488983" cy="4243864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88068"/>
              <a:ext cx="4488983" cy="4243864"/>
              <a:chOff x="2326392" y="1688068"/>
              <a:chExt cx="4488983" cy="42438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88068"/>
                    <a:ext cx="45230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88068"/>
                    <a:ext cx="45230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585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438400" y="2514600"/>
            <a:ext cx="3962400" cy="3124200"/>
            <a:chOff x="2438400" y="2514600"/>
            <a:chExt cx="3962400" cy="31242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438400" y="3562350"/>
              <a:ext cx="3962400" cy="323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895600" y="3886200"/>
              <a:ext cx="3505200" cy="1066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810000" y="4876800"/>
              <a:ext cx="236220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895600" y="4876800"/>
              <a:ext cx="32766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71800" y="2590800"/>
              <a:ext cx="3429000" cy="1295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971800" y="2514600"/>
              <a:ext cx="29718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1447800" y="9144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971800" y="6096000"/>
            <a:ext cx="5029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905000" y="1371600"/>
            <a:ext cx="4207328" cy="4249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animBg="1"/>
      <p:bldP spid="35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 : weight of triangle formed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Assumption</a:t>
                </a:r>
                <a:r>
                  <a:rPr lang="en-US" sz="2000" dirty="0"/>
                  <a:t>: It takes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(1) time to 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Cost</a:t>
                </a:r>
                <a:r>
                  <a:rPr lang="en-US" sz="2000" b="1" dirty="0"/>
                  <a:t> of a triangulation </a:t>
                </a:r>
                <a:r>
                  <a:rPr lang="en-US" sz="2000" dirty="0"/>
                  <a:t>: sum of the weight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triangles formed.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  <a:blipFill rotWithShape="1">
                <a:blip r:embed="rId2"/>
                <a:stretch>
                  <a:fillRect l="-741" t="-432" b="-6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26392" y="1611868"/>
            <a:ext cx="4488983" cy="4320064"/>
            <a:chOff x="2326392" y="1611868"/>
            <a:chExt cx="4488983" cy="4320064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320064"/>
              <a:chOff x="2326392" y="1611868"/>
              <a:chExt cx="4488983" cy="4320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585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895600" y="2057400"/>
            <a:ext cx="3505200" cy="3581400"/>
            <a:chOff x="2895600" y="2057400"/>
            <a:chExt cx="3505200" cy="3581400"/>
          </a:xfrm>
        </p:grpSpPr>
        <p:cxnSp>
          <p:nvCxnSpPr>
            <p:cNvPr id="12" name="Straight Connector 11"/>
            <p:cNvCxnSpPr/>
            <p:nvPr/>
          </p:nvCxnSpPr>
          <p:spPr>
            <a:xfrm flipH="1">
              <a:off x="2895600" y="2590800"/>
              <a:ext cx="76200" cy="2362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895600" y="3886200"/>
              <a:ext cx="3505200" cy="1066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2895600" y="4876800"/>
              <a:ext cx="32766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895600" y="4953000"/>
              <a:ext cx="2514600" cy="685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029200" y="2057400"/>
              <a:ext cx="1371600" cy="1828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2895600" y="2057400"/>
              <a:ext cx="2133600" cy="2895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468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compute </a:t>
            </a:r>
            <a:r>
              <a:rPr lang="en-US" sz="3200" b="1" dirty="0">
                <a:solidFill>
                  <a:srgbClr val="7030A0"/>
                </a:solidFill>
              </a:rPr>
              <a:t>optimal</a:t>
            </a:r>
            <a:r>
              <a:rPr lang="en-US" sz="3200" b="1" dirty="0"/>
              <a:t> triangulation 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85" name="Content Placeholder 8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81025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69017" y="1611868"/>
            <a:ext cx="4488983" cy="4484132"/>
            <a:chOff x="2326392" y="1611868"/>
            <a:chExt cx="4488983" cy="4484132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484132"/>
              <a:chOff x="2326392" y="1611868"/>
              <a:chExt cx="4488983" cy="4484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585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52625" y="4876800"/>
            <a:ext cx="2362200" cy="762000"/>
            <a:chOff x="3810000" y="4876800"/>
            <a:chExt cx="2362200" cy="762000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3810000" y="4876800"/>
              <a:ext cx="2362200" cy="762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410200" y="4876800"/>
              <a:ext cx="762000" cy="762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>
            <a:off x="3852625" y="5638800"/>
            <a:ext cx="1600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3852625" y="3886200"/>
            <a:ext cx="2590800" cy="1764268"/>
            <a:chOff x="3810000" y="3886200"/>
            <a:chExt cx="2590800" cy="1764268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3810000" y="3886200"/>
              <a:ext cx="2590800" cy="17526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410200" y="3886200"/>
              <a:ext cx="990600" cy="17642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3852625" y="2514600"/>
            <a:ext cx="2133600" cy="3135868"/>
            <a:chOff x="3810000" y="2514600"/>
            <a:chExt cx="2133600" cy="3135868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810000" y="2514600"/>
              <a:ext cx="2133600" cy="31242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5410200" y="2514600"/>
              <a:ext cx="533400" cy="31358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3852625" y="2057400"/>
            <a:ext cx="1611086" cy="3604736"/>
            <a:chOff x="3657600" y="1905000"/>
            <a:chExt cx="1611086" cy="3604736"/>
          </a:xfrm>
        </p:grpSpPr>
        <p:cxnSp>
          <p:nvCxnSpPr>
            <p:cNvPr id="58" name="Straight Connector 57"/>
            <p:cNvCxnSpPr/>
            <p:nvPr/>
          </p:nvCxnSpPr>
          <p:spPr>
            <a:xfrm flipV="1">
              <a:off x="3657600" y="1905000"/>
              <a:ext cx="1219200" cy="35930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4876800" y="1905000"/>
              <a:ext cx="391886" cy="360473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3014425" y="2590800"/>
            <a:ext cx="2449286" cy="3071336"/>
            <a:chOff x="2819400" y="2438400"/>
            <a:chExt cx="2449286" cy="3071336"/>
          </a:xfrm>
        </p:grpSpPr>
        <p:cxnSp>
          <p:nvCxnSpPr>
            <p:cNvPr id="66" name="Straight Connector 65"/>
            <p:cNvCxnSpPr/>
            <p:nvPr/>
          </p:nvCxnSpPr>
          <p:spPr>
            <a:xfrm flipH="1" flipV="1">
              <a:off x="2819400" y="2438400"/>
              <a:ext cx="838200" cy="30596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 flipV="1">
              <a:off x="2819400" y="2438400"/>
              <a:ext cx="2449286" cy="307133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2481025" y="3562350"/>
            <a:ext cx="2982686" cy="2099786"/>
            <a:chOff x="2286000" y="3409950"/>
            <a:chExt cx="2982686" cy="2099786"/>
          </a:xfrm>
        </p:grpSpPr>
        <p:cxnSp>
          <p:nvCxnSpPr>
            <p:cNvPr id="72" name="Straight Connector 71"/>
            <p:cNvCxnSpPr/>
            <p:nvPr/>
          </p:nvCxnSpPr>
          <p:spPr>
            <a:xfrm flipH="1" flipV="1">
              <a:off x="2286000" y="3429000"/>
              <a:ext cx="1371600" cy="20690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 flipV="1">
              <a:off x="2286000" y="3409950"/>
              <a:ext cx="2982686" cy="209978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2938225" y="4953000"/>
            <a:ext cx="2525486" cy="685800"/>
            <a:chOff x="2743200" y="4823936"/>
            <a:chExt cx="2525486" cy="685800"/>
          </a:xfrm>
        </p:grpSpPr>
        <p:cxnSp>
          <p:nvCxnSpPr>
            <p:cNvPr id="78" name="Straight Connector 77"/>
            <p:cNvCxnSpPr/>
            <p:nvPr/>
          </p:nvCxnSpPr>
          <p:spPr>
            <a:xfrm flipH="1" flipV="1">
              <a:off x="2743200" y="4823936"/>
              <a:ext cx="914400" cy="67413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 flipV="1">
              <a:off x="2743200" y="4823936"/>
              <a:ext cx="2525486" cy="6858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587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12980</TotalTime>
  <Words>1548</Words>
  <Application>Microsoft Macintosh PowerPoint</Application>
  <PresentationFormat>On-screen Show (4:3)</PresentationFormat>
  <Paragraphs>509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Cambria Math</vt:lpstr>
      <vt:lpstr>Office Theme</vt:lpstr>
      <vt:lpstr>Design and Analysis of Algorithms </vt:lpstr>
      <vt:lpstr>Overview </vt:lpstr>
      <vt:lpstr>OPTMAL Triangulation of  a CONVEX POLYGON</vt:lpstr>
      <vt:lpstr>Convex polygon </vt:lpstr>
      <vt:lpstr>Triangulation of  a CONVEX POLYGON</vt:lpstr>
      <vt:lpstr>OPTMAL Triangulation of  a CONVEX POLYGON</vt:lpstr>
      <vt:lpstr>PowerPoint Presentation</vt:lpstr>
      <vt:lpstr>PowerPoint Presentation</vt:lpstr>
      <vt:lpstr>How to compute optimal triangulation ? </vt:lpstr>
      <vt:lpstr>How to compute optimal triangulation ? </vt:lpstr>
      <vt:lpstr>Recursive formulation  of OPTMAL Triangulation</vt:lpstr>
      <vt:lpstr>Recursive formulation for τ(i,j) </vt:lpstr>
      <vt:lpstr>Recursive ALGORITHM  of OPTMAL Triangulation</vt:lpstr>
      <vt:lpstr>Recursive algorithm for τ(i,j) </vt:lpstr>
      <vt:lpstr>Recursive algorithm for τ(i,j) </vt:lpstr>
      <vt:lpstr>Iterative algorithm for τ(i,j) </vt:lpstr>
      <vt:lpstr>Iterative algorithm for τ(i,j) </vt:lpstr>
      <vt:lpstr>OPTIMAL SUBSTRUCTURE PROPERTY</vt:lpstr>
      <vt:lpstr>Longest Common Subsequence </vt:lpstr>
      <vt:lpstr>Optimal triangulation of a convex polygon</vt:lpstr>
      <vt:lpstr>OPTIMAL SUBSTRUCTURE PROPERTY</vt:lpstr>
      <vt:lpstr>Bitonic tour</vt:lpstr>
      <vt:lpstr>Bitonic tour </vt:lpstr>
      <vt:lpstr>Bitonic tour </vt:lpstr>
      <vt:lpstr>Bitonic tour </vt:lpstr>
      <vt:lpstr>Attempt 1</vt:lpstr>
      <vt:lpstr>New Idea:  Generalize the problem</vt:lpstr>
      <vt:lpstr>New Idea:  Generalize the problem</vt:lpstr>
      <vt:lpstr>With this Re-formultation Make sincere attempts to  solve this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1283</cp:revision>
  <dcterms:created xsi:type="dcterms:W3CDTF">2011-12-03T04:13:03Z</dcterms:created>
  <dcterms:modified xsi:type="dcterms:W3CDTF">2020-10-07T06:21:31Z</dcterms:modified>
</cp:coreProperties>
</file>