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60" r:id="rId2"/>
    <p:sldId id="496" r:id="rId3"/>
    <p:sldId id="525" r:id="rId4"/>
    <p:sldId id="505" r:id="rId5"/>
    <p:sldId id="547" r:id="rId6"/>
    <p:sldId id="508" r:id="rId7"/>
    <p:sldId id="509" r:id="rId8"/>
    <p:sldId id="524" r:id="rId9"/>
    <p:sldId id="568" r:id="rId10"/>
    <p:sldId id="501" r:id="rId11"/>
    <p:sldId id="518" r:id="rId12"/>
    <p:sldId id="507" r:id="rId13"/>
    <p:sldId id="502" r:id="rId14"/>
    <p:sldId id="512" r:id="rId15"/>
    <p:sldId id="510" r:id="rId16"/>
    <p:sldId id="527" r:id="rId17"/>
    <p:sldId id="532" r:id="rId18"/>
    <p:sldId id="545" r:id="rId19"/>
    <p:sldId id="544" r:id="rId20"/>
    <p:sldId id="546" r:id="rId21"/>
    <p:sldId id="536" r:id="rId22"/>
    <p:sldId id="549" r:id="rId23"/>
    <p:sldId id="559" r:id="rId24"/>
    <p:sldId id="558" r:id="rId25"/>
    <p:sldId id="551" r:id="rId26"/>
    <p:sldId id="552" r:id="rId27"/>
    <p:sldId id="553" r:id="rId28"/>
    <p:sldId id="55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59" autoAdjust="0"/>
  </p:normalViewPr>
  <p:slideViewPr>
    <p:cSldViewPr>
      <p:cViewPr varScale="1">
        <p:scale>
          <a:sx n="87" d="100"/>
          <a:sy n="87" d="100"/>
        </p:scale>
        <p:origin x="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3.png"/><Relationship Id="rId7" Type="http://schemas.openxmlformats.org/officeDocument/2006/relationships/image" Target="../media/image5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10" Type="http://schemas.openxmlformats.org/officeDocument/2006/relationships/image" Target="../media/image140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3.png"/><Relationship Id="rId5" Type="http://schemas.openxmlformats.org/officeDocument/2006/relationships/image" Target="../media/image40.png"/><Relationship Id="rId10" Type="http://schemas.openxmlformats.org/officeDocument/2006/relationships/image" Target="../media/image22.png"/><Relationship Id="rId4" Type="http://schemas.openxmlformats.org/officeDocument/2006/relationships/image" Target="../media/image30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image" Target="../media/image300.png"/><Relationship Id="rId7" Type="http://schemas.openxmlformats.org/officeDocument/2006/relationships/image" Target="../media/image71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4" Type="http://schemas.openxmlformats.org/officeDocument/2006/relationships/image" Target="../media/image10.png"/><Relationship Id="rId1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0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01.png"/><Relationship Id="rId21" Type="http://schemas.openxmlformats.org/officeDocument/2006/relationships/image" Target="../media/image41.pn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image" Target="../media/image4.png"/><Relationship Id="rId16" Type="http://schemas.openxmlformats.org/officeDocument/2006/relationships/image" Target="../media/image191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18.png"/><Relationship Id="rId10" Type="http://schemas.openxmlformats.org/officeDocument/2006/relationships/image" Target="../media/image160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201.png"/><Relationship Id="rId12" Type="http://schemas.openxmlformats.org/officeDocument/2006/relationships/image" Target="../media/image200.png"/><Relationship Id="rId17" Type="http://schemas.openxmlformats.org/officeDocument/2006/relationships/image" Target="../media/image191.png"/><Relationship Id="rId2" Type="http://schemas.openxmlformats.org/officeDocument/2006/relationships/image" Target="../media/image23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0.png"/><Relationship Id="rId15" Type="http://schemas.openxmlformats.org/officeDocument/2006/relationships/image" Target="../media/image7.png"/><Relationship Id="rId10" Type="http://schemas.openxmlformats.org/officeDocument/2006/relationships/image" Target="../media/image160.png"/><Relationship Id="rId19" Type="http://schemas.openxmlformats.org/officeDocument/2006/relationships/image" Target="../media/image220.png"/><Relationship Id="rId9" Type="http://schemas.openxmlformats.org/officeDocument/2006/relationships/image" Target="../media/image15.png"/><Relationship Id="rId1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2" Type="http://schemas.openxmlformats.org/officeDocument/2006/relationships/image" Target="../media/image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.png"/><Relationship Id="rId14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image" Target="../media/image11.png"/><Relationship Id="rId21" Type="http://schemas.openxmlformats.org/officeDocument/2006/relationships/image" Target="../media/image13.png"/><Relationship Id="rId12" Type="http://schemas.openxmlformats.org/officeDocument/2006/relationships/image" Target="../media/image380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9" Type="http://schemas.openxmlformats.org/officeDocument/2006/relationships/image" Target="../media/image411.png"/><Relationship Id="rId1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image" Target="../media/image11.png"/><Relationship Id="rId12" Type="http://schemas.openxmlformats.org/officeDocument/2006/relationships/image" Target="../media/image380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.png"/><Relationship Id="rId19" Type="http://schemas.openxmlformats.org/officeDocument/2006/relationships/image" Target="../media/image411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14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– III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>
                <a:solidFill>
                  <a:schemeClr val="tx1"/>
                </a:solidFill>
              </a:rPr>
              <a:t>Bitonic</a:t>
            </a:r>
            <a:r>
              <a:rPr lang="en-US" sz="2000" b="1" dirty="0">
                <a:solidFill>
                  <a:schemeClr val="tx1"/>
                </a:solidFill>
              </a:rPr>
              <a:t> Tour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Shortest Paths in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5573288"/>
            <a:ext cx="3161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/>
              <a:t>with </a:t>
            </a:r>
            <a:r>
              <a:rPr lang="en-US" sz="2000" b="1" dirty="0">
                <a:solidFill>
                  <a:srgbClr val="FF0000"/>
                </a:solidFill>
              </a:rPr>
              <a:t>negative </a:t>
            </a:r>
            <a:r>
              <a:rPr lang="en-US" sz="2000" b="1" dirty="0"/>
              <a:t>edge weights.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8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 define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Least distance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:r>
                  <a:rPr lang="en-US" sz="2000" dirty="0"/>
                  <a:t>covering each point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exclusively once.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</a:t>
                </a:r>
                <a:r>
                  <a:rPr lang="en-US" sz="2000" dirty="0"/>
                  <a:t>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943" b="-14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44958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2286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dirty="0">
                          <a:latin typeface="Cambria Math"/>
                        </a:rPr>
                        <m:t>[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200" b="0" dirty="0">
                          <a:latin typeface="Cambria Math"/>
                        </a:rPr>
                        <m:t>,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3200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dirty="0">
                        <a:latin typeface="Cambria Math"/>
                      </a:rPr>
                      <m:t>[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600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Two cases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09800" y="2667000"/>
            <a:ext cx="4876800" cy="1673423"/>
            <a:chOff x="2209800" y="2667000"/>
            <a:chExt cx="4876800" cy="1673423"/>
          </a:xfrm>
        </p:grpSpPr>
        <p:sp>
          <p:nvSpPr>
            <p:cNvPr id="7" name="Oval 6"/>
            <p:cNvSpPr/>
            <p:nvPr/>
          </p:nvSpPr>
          <p:spPr>
            <a:xfrm>
              <a:off x="2209800" y="33498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819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76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72097" y="42642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004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532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91200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104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819299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blipFill rotWithShape="1">
                <a:blip r:embed="rId4"/>
                <a:stretch>
                  <a:fillRect t="-6154" r="-1600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H="1">
            <a:off x="4631414" y="2743200"/>
            <a:ext cx="626386" cy="381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</p:cNvCxnSpPr>
          <p:nvPr/>
        </p:nvCxnSpPr>
        <p:spPr>
          <a:xfrm flipH="1" flipV="1">
            <a:off x="4631414" y="3200400"/>
            <a:ext cx="2227432" cy="849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38" t="-9836" r="-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blipFill rotWithShape="1">
                <a:blip r:embed="rId9"/>
                <a:stretch>
                  <a:fillRect l="-1404" t="-7692" r="-193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323170EA-8178-AB48-8987-0F40B7052219}"/>
              </a:ext>
            </a:extLst>
          </p:cNvPr>
          <p:cNvSpPr/>
          <p:nvPr/>
        </p:nvSpPr>
        <p:spPr>
          <a:xfrm>
            <a:off x="5257800" y="1600201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918D01-7227-D540-9260-CA1B23C325C9}"/>
              </a:ext>
            </a:extLst>
          </p:cNvPr>
          <p:cNvSpPr/>
          <p:nvPr/>
        </p:nvSpPr>
        <p:spPr>
          <a:xfrm>
            <a:off x="5181600" y="2133601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/>
      <p:bldP spid="55" grpId="0"/>
      <p:bldP spid="46" grpId="0"/>
      <p:bldP spid="13" grpId="0"/>
      <p:bldP spid="58" grpId="0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Time taken by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total no. of </a:t>
                </a:r>
                <a:r>
                  <a:rPr lang="en-US" sz="2000" dirty="0" err="1"/>
                  <a:t>subproblems</a:t>
                </a:r>
                <a:r>
                  <a:rPr lang="en-US" sz="2000" dirty="0"/>
                  <a:t> to be solved: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Iterative implementation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of the recursive formulation.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  <a:blipFill rotWithShape="1">
                <a:blip r:embed="rId4"/>
                <a:stretch>
                  <a:fillRect l="-1567" t="-809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6" name="Rectangle 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stCxn id="25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6" idx="1"/>
              <a:endCxn id="25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37" name="TextBox 3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010400" y="4343400"/>
            <a:ext cx="318612" cy="1283732"/>
            <a:chOff x="7543800" y="4343400"/>
            <a:chExt cx="318612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257800"/>
                  <a:ext cx="3186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>
              <a:stCxn id="34" idx="2"/>
            </p:cNvCxnSpPr>
            <p:nvPr/>
          </p:nvCxnSpPr>
          <p:spPr>
            <a:xfrm>
              <a:off x="7696200" y="4343400"/>
              <a:ext cx="0" cy="9260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32" grpId="0" animBg="1"/>
      <p:bldP spid="34" grpId="0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Iterative algorithm </a:t>
            </a:r>
            <a:r>
              <a:rPr lang="en-US" sz="3200" b="1" dirty="0"/>
              <a:t>for Optimal </a:t>
            </a:r>
            <a:r>
              <a:rPr lang="en-US" sz="3200" b="1" dirty="0" err="1"/>
              <a:t>Bitonic</a:t>
            </a:r>
            <a:r>
              <a:rPr lang="en-US" sz="3200" b="1" dirty="0"/>
              <a:t> tour</a:t>
            </a:r>
            <a:br>
              <a:rPr lang="en-US" sz="3200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Iterative-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-tour</a:t>
                </a: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Add </a:t>
                </a:r>
                <a:r>
                  <a:rPr lang="en-US" sz="2000" dirty="0"/>
                  <a:t>one more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  <a:blipFill rotWithShape="1">
                <a:blip r:embed="rId2"/>
                <a:stretch>
                  <a:fillRect l="-1379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75438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75438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7724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400800" y="3657600"/>
            <a:ext cx="1361551" cy="50234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53" name="Rectangle 52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/>
            <p:cNvCxnSpPr>
              <a:stCxn id="53" idx="1"/>
              <a:endCxn id="88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107" name="TextBox 10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562600" y="4800600"/>
            <a:ext cx="3276600" cy="457200"/>
            <a:chOff x="5562600" y="4800600"/>
            <a:chExt cx="3276600" cy="457200"/>
          </a:xfrm>
        </p:grpSpPr>
        <p:sp>
          <p:nvSpPr>
            <p:cNvPr id="44" name="Rectangle 43"/>
            <p:cNvSpPr/>
            <p:nvPr/>
          </p:nvSpPr>
          <p:spPr>
            <a:xfrm>
              <a:off x="5562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198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2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914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848600" y="4800600"/>
              <a:ext cx="4572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05800" y="4800600"/>
              <a:ext cx="5334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>
              <a:stCxn id="88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6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Lessons</a:t>
            </a:r>
            <a:r>
              <a:rPr lang="en-US" b="1" dirty="0"/>
              <a:t> learnt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Sometimes </a:t>
            </a:r>
            <a:r>
              <a:rPr lang="en-US" sz="2400" b="1" dirty="0" err="1">
                <a:solidFill>
                  <a:srgbClr val="7030A0"/>
                </a:solidFill>
              </a:rPr>
              <a:t>generalizaton</a:t>
            </a:r>
            <a:r>
              <a:rPr lang="en-US" sz="2400" dirty="0"/>
              <a:t> helps !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may be </a:t>
            </a:r>
            <a:r>
              <a:rPr lang="en-US" sz="2400" b="1" dirty="0">
                <a:solidFill>
                  <a:srgbClr val="7030A0"/>
                </a:solidFill>
              </a:rPr>
              <a:t>multiple parameter</a:t>
            </a:r>
            <a:r>
              <a:rPr lang="en-US" sz="2400" dirty="0"/>
              <a:t> term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u="sng" dirty="0"/>
              <a:t>hidden</a:t>
            </a:r>
            <a:r>
              <a:rPr lang="en-US" sz="2400" dirty="0"/>
              <a:t> in the recursive formulation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Lecture 9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solves the problem in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crucial is the non-negative weights for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>
                <a:blip r:embed="rId2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Revisiting </a:t>
            </a:r>
            <a:r>
              <a:rPr lang="en-US" sz="3200" b="1" dirty="0"/>
              <a:t>Lecture 9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We took 2 approaches for algorithm for shortest paths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1</a:t>
                </a:r>
                <a:r>
                  <a:rPr lang="en-US" sz="2000" dirty="0"/>
                  <a:t>:  </a:t>
                </a:r>
              </a:p>
              <a:p>
                <a:pPr lvl="1"/>
                <a:r>
                  <a:rPr lang="en-US" sz="1600" dirty="0"/>
                  <a:t>Made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1600" dirty="0">
                    <a:solidFill>
                      <a:srgbClr val="006C31"/>
                    </a:solidFill>
                  </a:rPr>
                  <a:t> </a:t>
                </a:r>
                <a:r>
                  <a:rPr lang="en-US" sz="1600" dirty="0"/>
                  <a:t>about  a vertex in the neighborhood  of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Followed the </a:t>
                </a:r>
                <a:r>
                  <a:rPr lang="en-US" sz="1600" b="1" dirty="0"/>
                  <a:t>generic greedy approach</a:t>
                </a:r>
                <a:r>
                  <a:rPr lang="en-US" sz="1600" dirty="0"/>
                  <a:t>. 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2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1600" dirty="0"/>
                  <a:t>Explored</a:t>
                </a:r>
                <a:r>
                  <a:rPr lang="en-US" sz="1600" b="1" dirty="0"/>
                  <a:t> the structure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Derived some crucial </a:t>
                </a:r>
                <a:r>
                  <a:rPr lang="en-US" sz="1600" b="1" dirty="0"/>
                  <a:t>properties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Used these properties to design </a:t>
                </a:r>
                <a:r>
                  <a:rPr lang="en-US" sz="1600" b="1" dirty="0" err="1"/>
                  <a:t>Dijkstra’s</a:t>
                </a:r>
                <a:r>
                  <a:rPr lang="en-US" sz="1600" b="1" dirty="0"/>
                  <a:t> algorithm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73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587087"/>
            <a:ext cx="83472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 us explore how crucial was the role of “</a:t>
            </a:r>
            <a:r>
              <a:rPr lang="en-US" b="1" dirty="0"/>
              <a:t>positive edge weights</a:t>
            </a:r>
            <a:r>
              <a:rPr lang="en-US" dirty="0"/>
              <a:t>” in these approaches.</a:t>
            </a:r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Bitonic</a:t>
            </a:r>
            <a:r>
              <a:rPr lang="en-US" sz="3200" dirty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any vertex in this picture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2 1"/>
              <p:cNvSpPr/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Line Callout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blipFill rotWithShape="1">
                <a:blip r:embed="rId14"/>
                <a:stretch>
                  <a:fillRect t="-1266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5741" y="3276600"/>
            <a:ext cx="228600" cy="283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/>
      <p:bldP spid="2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not shortest,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replace it by a shorter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will give us a path shorter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Hence a contradiction.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Assumption: </a:t>
                </a:r>
                <a:r>
                  <a:rPr lang="en-US" sz="2000" dirty="0"/>
                  <a:t>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34" name="Group 33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endCxn id="50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0" idx="6"/>
              <a:endCxn id="48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4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52" name="Arc 51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76962" y="2590799"/>
            <a:ext cx="1800038" cy="1143001"/>
            <a:chOff x="6234808" y="3428998"/>
            <a:chExt cx="1613792" cy="1143000"/>
          </a:xfrm>
        </p:grpSpPr>
        <p:sp>
          <p:nvSpPr>
            <p:cNvPr id="55" name="Arc 54"/>
            <p:cNvSpPr/>
            <p:nvPr/>
          </p:nvSpPr>
          <p:spPr>
            <a:xfrm rot="10800000">
              <a:off x="6234808" y="3428998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/>
          <p:cNvSpPr/>
          <p:nvPr/>
        </p:nvSpPr>
        <p:spPr>
          <a:xfrm rot="5400000">
            <a:off x="3994667" y="2025133"/>
            <a:ext cx="392666" cy="25908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2941" y="2247817"/>
            <a:ext cx="685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used 2 </a:t>
            </a:r>
            <a:r>
              <a:rPr lang="en-US" b="1" dirty="0"/>
              <a:t>properties </a:t>
            </a:r>
            <a:r>
              <a:rPr lang="en-US" dirty="0"/>
              <a:t>of a shortest path to design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5638800" y="3886201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67400" y="4241512"/>
            <a:ext cx="3315908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This proof is based on an assumption.</a:t>
            </a:r>
          </a:p>
          <a:p>
            <a:r>
              <a:rPr lang="en-US" sz="1600" dirty="0"/>
              <a:t>Can you spot that 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loud Callout 70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that this assumption exploits the fact that edge weights are non-negative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Exploiting the fact that </a:t>
                </a:r>
              </a:p>
              <a:p>
                <a:pPr algn="ctr"/>
                <a:r>
                  <a:rPr lang="en-US" sz="1400" dirty="0"/>
                  <a:t>edge weights are non-negative, </a:t>
                </a:r>
              </a:p>
              <a:p>
                <a:pPr algn="ctr"/>
                <a:r>
                  <a:rPr lang="en-US" sz="1400" dirty="0"/>
                  <a:t>argue that the green path from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 algn="ctr"/>
                <a:r>
                  <a:rPr lang="en-US" sz="1400" dirty="0"/>
                  <a:t>is shorter than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latin typeface="Cambria Math"/>
                      </a:rPr>
                      <m:t>,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.  </a:t>
                </a:r>
              </a:p>
              <a:p>
                <a:pPr algn="ctr"/>
                <a:r>
                  <a:rPr lang="en-US" sz="1400" dirty="0"/>
                  <a:t>Contradiction 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88" y="3173849"/>
                <a:ext cx="3004412" cy="1169551"/>
              </a:xfrm>
              <a:prstGeom prst="rect">
                <a:avLst/>
              </a:prstGeom>
              <a:blipFill rotWithShape="1">
                <a:blip r:embed="rId14"/>
                <a:stretch>
                  <a:fillRect r="-1414" b="-3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34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73" grpId="1" animBg="1"/>
      <p:bldP spid="67" grpId="0"/>
      <p:bldP spid="67" grpId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71" grpId="0" animBg="1"/>
      <p:bldP spid="71" grpId="1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33" name="Cloud Callout 32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Which of these properties will fail to hold if edge weights are allowed to be negative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781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33" grpId="0" animBg="1"/>
      <p:bldP spid="33" grpId="1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of length &lt;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/>
                  <a:t> that intersects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60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the </a:t>
            </a:r>
            <a:r>
              <a:rPr lang="en-US" sz="1200" b="1" dirty="0">
                <a:solidFill>
                  <a:schemeClr val="tx1"/>
                </a:solidFill>
              </a:rPr>
              <a:t>optimal </a:t>
            </a:r>
            <a:r>
              <a:rPr lang="en-US" sz="1200" b="1" dirty="0" err="1">
                <a:solidFill>
                  <a:schemeClr val="tx1"/>
                </a:solidFill>
              </a:rPr>
              <a:t>subpath</a:t>
            </a:r>
            <a:r>
              <a:rPr lang="en-US" sz="1200" b="1" dirty="0">
                <a:solidFill>
                  <a:schemeClr val="tx1"/>
                </a:solidFill>
              </a:rPr>
              <a:t> 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>
                <a:solidFill>
                  <a:schemeClr val="tx1"/>
                </a:solidFill>
              </a:rPr>
              <a:t>may</a:t>
            </a:r>
            <a:r>
              <a:rPr lang="en-US" sz="1200" dirty="0">
                <a:solidFill>
                  <a:schemeClr val="tx1"/>
                </a:solidFill>
              </a:rPr>
              <a:t> get violated when the edge weights are negative.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3412322" y="4011072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to do ?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edge weights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>
                <a:solidFill>
                  <a:schemeClr val="tx1"/>
                </a:solidFill>
              </a:rPr>
              <a:t>subpath</a:t>
            </a:r>
            <a:r>
              <a:rPr lang="en-US" sz="1400" dirty="0">
                <a:solidFill>
                  <a:schemeClr val="tx1"/>
                </a:solidFill>
              </a:rPr>
              <a:t> property.</a:t>
            </a: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up !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how ?</a:t>
            </a: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>
                <a:solidFill>
                  <a:schemeClr val="tx1"/>
                </a:solidFill>
              </a:rPr>
              <a:t>generic example </a:t>
            </a:r>
            <a:r>
              <a:rPr lang="en-US" sz="1200" dirty="0">
                <a:solidFill>
                  <a:schemeClr val="tx1"/>
                </a:solidFill>
              </a:rPr>
              <a:t>where the property fails.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24174" y="44196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78" grpId="0"/>
      <p:bldP spid="76" grpId="0"/>
      <p:bldP spid="76" grpId="1"/>
      <p:bldP spid="22" grpId="0" uiExpand="1" animBg="1"/>
      <p:bldP spid="23" grpId="0" animBg="1"/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𝑪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𝝉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𝜸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𝝉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latin typeface="Cambria Math"/>
                      </a:rPr>
                      <m:t>𝜶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4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𝜶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𝜷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𝜸</m:t>
                      </m:r>
                      <m:r>
                        <a:rPr lang="en-US" b="1" i="1" dirty="0"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loud Callout 29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30" name="Cloud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Because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shortest path</a:t>
                </a:r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blipFill rotWithShape="1">
                <a:blip r:embed="rId20"/>
                <a:stretch>
                  <a:fillRect t="-6452" r="-16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green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than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blipFill rotWithShape="1">
                <a:blip r:embed="rId21"/>
                <a:stretch>
                  <a:fillRect t="-8197" r="-13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7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25" grpId="0" uiExpand="1" animBg="1"/>
      <p:bldP spid="32" grpId="0" uiExpand="1" animBg="1"/>
      <p:bldP spid="22" grpId="0" uiExpand="1"/>
      <p:bldP spid="23" grpId="0" uiExpand="1"/>
      <p:bldP spid="26" grpId="0" uiExpand="1"/>
      <p:bldP spid="28" grpId="0" uiExpand="1"/>
      <p:bldP spid="29" grpId="0" uiExpand="1"/>
      <p:bldP spid="10" grpId="0" uiExpand="1"/>
      <p:bldP spid="10" grpId="1"/>
      <p:bldP spid="11" grpId="0"/>
      <p:bldP spid="30" grpId="0" animBg="1"/>
      <p:bldP spid="9" grpId="0" animBg="1"/>
      <p:bldP spid="9" grpId="1" animBg="1"/>
      <p:bldP spid="31" grpId="0" animBg="1"/>
      <p:bldP spid="3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must be </a:t>
                </a:r>
                <a:r>
                  <a:rPr lang="en-US" sz="1800" b="1" dirty="0"/>
                  <a:t>NEGATIVE</a:t>
                </a:r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 </a:t>
                </a:r>
                <a:r>
                  <a:rPr lang="en-US" sz="2000" dirty="0"/>
                  <a:t>there are no negative 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substructure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1623" y="4114800"/>
            <a:ext cx="3757567" cy="841177"/>
            <a:chOff x="1901623" y="4114800"/>
            <a:chExt cx="3757567" cy="841177"/>
          </a:xfrm>
        </p:grpSpPr>
        <p:sp>
          <p:nvSpPr>
            <p:cNvPr id="6" name="Smiley Face 5"/>
            <p:cNvSpPr/>
            <p:nvPr/>
          </p:nvSpPr>
          <p:spPr>
            <a:xfrm>
              <a:off x="3505200" y="4114800"/>
              <a:ext cx="457200" cy="4572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1623" y="4648200"/>
              <a:ext cx="3757567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 spirit of a researcher proved to be very right.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72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4876800"/>
            <a:ext cx="55536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Ponder over it before coming to the next class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algn="ctr"/>
            <a:r>
              <a:rPr lang="en-US" dirty="0"/>
              <a:t>All we are allowed to use is the optimal </a:t>
            </a:r>
            <a:r>
              <a:rPr lang="en-US" dirty="0" err="1"/>
              <a:t>subpath</a:t>
            </a:r>
            <a:r>
              <a:rPr lang="en-US" dirty="0"/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38110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52" grpId="0" animBg="1"/>
      <p:bldP spid="5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5C8C6F-CA85-924D-98CC-3680E5684384}"/>
              </a:ext>
            </a:extLst>
          </p:cNvPr>
          <p:cNvSpPr/>
          <p:nvPr/>
        </p:nvSpPr>
        <p:spPr>
          <a:xfrm>
            <a:off x="2376248" y="5257800"/>
            <a:ext cx="2576752" cy="4571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2861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What should be the </a:t>
            </a:r>
            <a:r>
              <a:rPr lang="en-US" sz="3200" dirty="0">
                <a:solidFill>
                  <a:srgbClr val="0070C0"/>
                </a:solidFill>
              </a:rPr>
              <a:t>Term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for </a:t>
            </a:r>
            <a:br>
              <a:rPr lang="en-US" sz="3200" dirty="0"/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Recursive formulation 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4229100" y="1219200"/>
            <a:ext cx="3619500" cy="1143000"/>
          </a:xfrm>
          <a:prstGeom prst="cloudCallout">
            <a:avLst>
              <a:gd name="adj1" fmla="val -32863"/>
              <a:gd name="adj2" fmla="val 895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One</a:t>
            </a:r>
            <a:r>
              <a:rPr lang="en-US" dirty="0">
                <a:solidFill>
                  <a:schemeClr val="tx1"/>
                </a:solidFill>
              </a:rPr>
              <a:t> parameter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chemeClr val="tx1"/>
                </a:solidFill>
              </a:rPr>
              <a:t> parameters ?</a:t>
            </a:r>
          </a:p>
        </p:txBody>
      </p:sp>
    </p:spTree>
    <p:extLst>
      <p:ext uri="{BB962C8B-B14F-4D97-AF65-F5344CB8AC3E}">
        <p14:creationId xmlns:p14="http://schemas.microsoft.com/office/powerpoint/2010/main" val="422973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can be covered either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we need a slightly bigger picture of the two paths </a:t>
                </a:r>
              </a:p>
              <a:p>
                <a:pPr marL="0" indent="0">
                  <a:buNone/>
                </a:pPr>
                <a:r>
                  <a:rPr lang="en-US" sz="2000" dirty="0"/>
                  <a:t>to devise the recursive term.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77200" y="4191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343400"/>
                <a:ext cx="72160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0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>
            <a:stCxn id="30" idx="7"/>
            <a:endCxn id="53" idx="4"/>
          </p:cNvCxnSpPr>
          <p:nvPr/>
        </p:nvCxnSpPr>
        <p:spPr>
          <a:xfrm flipV="1">
            <a:off x="7380241" y="3807023"/>
            <a:ext cx="435156" cy="4713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92" y="4202668"/>
                <a:ext cx="72160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0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20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5" grpId="0"/>
      <p:bldP spid="75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6858000" y="4332241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097537" y="759963"/>
            <a:ext cx="316782" cy="34450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991252" y="2148156"/>
            <a:ext cx="270792" cy="518649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0" y="4876800"/>
            <a:ext cx="9144000" cy="978932"/>
            <a:chOff x="609600" y="4876800"/>
            <a:chExt cx="9144000" cy="9789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5486400"/>
              <a:ext cx="91440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                                                                                    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33800" y="4876800"/>
              <a:ext cx="1" cy="6096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1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blipFill rotWithShape="1">
                <a:blip r:embed="rId16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blipFill rotWithShape="1">
                <a:blip r:embed="rId17"/>
                <a:stretch>
                  <a:fillRect l="-1681" t="-6154" r="-630"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7848599" y="2057400"/>
            <a:ext cx="1" cy="31242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Least dist.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536" t="-8333" r="-230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33" idx="3"/>
            <a:endCxn id="71" idx="1"/>
          </p:cNvCxnSpPr>
          <p:nvPr/>
        </p:nvCxnSpPr>
        <p:spPr>
          <a:xfrm>
            <a:off x="5731056" y="4253064"/>
            <a:ext cx="1061903" cy="634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covering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exclusively once.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459" t="-8197" r="-81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we reveal the two paths covering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onwards, what can we infer about their unrevealed portions? 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066800"/>
                <a:ext cx="6019801" cy="1222248"/>
              </a:xfrm>
              <a:prstGeom prst="cloudCallout">
                <a:avLst>
                  <a:gd name="adj1" fmla="val -11604"/>
                  <a:gd name="adj2" fmla="val 76245"/>
                </a:avLst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7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4166 -0.00556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  <p:bldP spid="59" grpId="0"/>
      <p:bldP spid="60" grpId="0"/>
      <p:bldP spid="61" grpId="0"/>
      <p:bldP spid="38" grpId="0"/>
      <p:bldP spid="48" grpId="0"/>
      <p:bldP spid="62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Term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Recursive formulation </a:t>
            </a:r>
            <a:r>
              <a:rPr lang="en-US" sz="3600" b="1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3349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5097" y="28926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67297" y="2819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00497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1697" y="22860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4267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19897" y="41880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6858000" y="4332241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 flipV="1">
            <a:off x="7391400" y="4237911"/>
            <a:ext cx="723900" cy="67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097537" y="759963"/>
            <a:ext cx="316782" cy="34450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991252" y="2148156"/>
            <a:ext cx="270792" cy="518649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0" y="5105400"/>
            <a:ext cx="9144000" cy="750332"/>
            <a:chOff x="609600" y="5105400"/>
            <a:chExt cx="9144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5486400"/>
              <a:ext cx="9144000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                                                                                    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33800" y="5105400"/>
              <a:ext cx="1" cy="381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53245"/>
                <a:ext cx="67512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1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97" y="2910245"/>
                <a:ext cx="45230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97" y="4278868"/>
                <a:ext cx="455509" cy="395621"/>
              </a:xfrm>
              <a:prstGeom prst="rect">
                <a:avLst/>
              </a:prstGeom>
              <a:blipFill rotWithShape="1">
                <a:blip r:embed="rId16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6400"/>
                <a:ext cx="2900538" cy="395621"/>
              </a:xfrm>
              <a:prstGeom prst="rect">
                <a:avLst/>
              </a:prstGeom>
              <a:blipFill rotWithShape="1">
                <a:blip r:embed="rId17"/>
                <a:stretch>
                  <a:fillRect l="-1681" t="-6154" r="-630"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H="1">
            <a:off x="7848599" y="2057400"/>
            <a:ext cx="1" cy="31242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Least dist. travelled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5490159"/>
                <a:ext cx="317862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536" t="-8333" r="-230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2590800" y="39624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81200" y="2895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200" y="35052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95400" y="2971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16868"/>
                <a:ext cx="49077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6781800" y="4876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33" idx="3"/>
            <a:endCxn id="71" idx="1"/>
          </p:cNvCxnSpPr>
          <p:nvPr/>
        </p:nvCxnSpPr>
        <p:spPr>
          <a:xfrm>
            <a:off x="5731056" y="4253064"/>
            <a:ext cx="1061903" cy="634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covering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exclusively once.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86400"/>
                <a:ext cx="37616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459" t="-8197" r="-810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4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4166 -0.00556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  <p:bldP spid="59" grpId="0"/>
      <p:bldP spid="60" grpId="0"/>
      <p:bldP spid="61" grpId="0"/>
      <p:bldP spid="38" grpId="0"/>
      <p:bldP spid="48" grpId="0"/>
      <p:bldP spid="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13923</TotalTime>
  <Words>1951</Words>
  <Application>Microsoft Macintosh PowerPoint</Application>
  <PresentationFormat>On-screen Show (4:3)</PresentationFormat>
  <Paragraphs>506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Bitonic tour</vt:lpstr>
      <vt:lpstr>Bitonic tour </vt:lpstr>
      <vt:lpstr>New Idea: Split the tour</vt:lpstr>
      <vt:lpstr>New Idea: Split the tour</vt:lpstr>
      <vt:lpstr>What should be the Term for  </vt:lpstr>
      <vt:lpstr>Term for Recursive formulation ?</vt:lpstr>
      <vt:lpstr>Term for Recursive formulation ?</vt:lpstr>
      <vt:lpstr>Term for Recursive formulation ?</vt:lpstr>
      <vt:lpstr>Term for Recursive formulation ?</vt:lpstr>
      <vt:lpstr>Recursive formulation for T[i,j]</vt:lpstr>
      <vt:lpstr>Recursive formulation of T[i,j] </vt:lpstr>
      <vt:lpstr>Recursive algorithm for T(i,j)  </vt:lpstr>
      <vt:lpstr>Recursive algorithm for T(i,j)  </vt:lpstr>
      <vt:lpstr>Iterative algorithm for Optimal Bitonic tour </vt:lpstr>
      <vt:lpstr>Lessons learnt</vt:lpstr>
      <vt:lpstr>Shortest pathS in a graph</vt:lpstr>
      <vt:lpstr>Problem Definition</vt:lpstr>
      <vt:lpstr>Revisiting Lecture 9</vt:lpstr>
      <vt:lpstr>Approach  1 </vt:lpstr>
      <vt:lpstr>Approach  1 </vt:lpstr>
      <vt:lpstr>What properties does Dijkstra’s algorithm exploit ? </vt:lpstr>
      <vt:lpstr>What properties does Dijkstra’s algorithm exploit ? </vt:lpstr>
      <vt:lpstr>Violating the Optimal subpath property </vt:lpstr>
      <vt:lpstr>Violating the Optimal subpath property </vt:lpstr>
      <vt:lpstr>Violating the Optimal subpath property </vt:lpstr>
      <vt:lpstr>PowerPoint Presentation</vt:lpstr>
      <vt:lpstr>shortest paths in a graph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1345</cp:revision>
  <dcterms:created xsi:type="dcterms:W3CDTF">2011-12-03T04:13:03Z</dcterms:created>
  <dcterms:modified xsi:type="dcterms:W3CDTF">2020-10-09T04:27:38Z</dcterms:modified>
</cp:coreProperties>
</file>