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1"/>
  </p:notesMasterIdLst>
  <p:sldIdLst>
    <p:sldId id="443" r:id="rId2"/>
    <p:sldId id="390" r:id="rId3"/>
    <p:sldId id="420" r:id="rId4"/>
    <p:sldId id="393" r:id="rId5"/>
    <p:sldId id="421" r:id="rId6"/>
    <p:sldId id="392" r:id="rId7"/>
    <p:sldId id="355" r:id="rId8"/>
    <p:sldId id="400" r:id="rId9"/>
    <p:sldId id="389" r:id="rId10"/>
    <p:sldId id="401" r:id="rId11"/>
    <p:sldId id="402" r:id="rId12"/>
    <p:sldId id="403" r:id="rId13"/>
    <p:sldId id="404" r:id="rId14"/>
    <p:sldId id="410" r:id="rId15"/>
    <p:sldId id="407" r:id="rId16"/>
    <p:sldId id="408" r:id="rId17"/>
    <p:sldId id="409" r:id="rId18"/>
    <p:sldId id="432" r:id="rId19"/>
    <p:sldId id="387" r:id="rId20"/>
    <p:sldId id="433" r:id="rId21"/>
    <p:sldId id="434" r:id="rId22"/>
    <p:sldId id="442" r:id="rId23"/>
    <p:sldId id="412" r:id="rId24"/>
    <p:sldId id="358" r:id="rId25"/>
    <p:sldId id="459" r:id="rId26"/>
    <p:sldId id="462" r:id="rId27"/>
    <p:sldId id="461" r:id="rId28"/>
    <p:sldId id="441" r:id="rId29"/>
    <p:sldId id="43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34" autoAdjust="0"/>
    <p:restoredTop sz="94659" autoAdjust="0"/>
  </p:normalViewPr>
  <p:slideViewPr>
    <p:cSldViewPr>
      <p:cViewPr varScale="1">
        <p:scale>
          <a:sx n="87" d="100"/>
          <a:sy n="87" d="100"/>
        </p:scale>
        <p:origin x="76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11336-CC4A-4C0F-B09C-C5CBA464BE7A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EC465-8393-41C9-A06D-CEF1E64A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29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Interestingly,</a:t>
            </a:r>
            <a:r>
              <a:rPr lang="en-US" baseline="0" dirty="0"/>
              <a:t> adding only a few statements in the code DFS(v) leads to efficient algorithms for a variety of problems.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EC465-8393-41C9-A06D-CEF1E64A536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61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Interestingly,</a:t>
            </a:r>
            <a:r>
              <a:rPr lang="en-US" baseline="0" dirty="0"/>
              <a:t> adding only a few statements in the code DFS(v) leads to efficient algorithms for a variety of problems.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EC465-8393-41C9-A06D-CEF1E64A536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61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2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9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8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8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8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4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4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98CE3-B467-467A-AAD5-9E190847962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2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1.png"/><Relationship Id="rId7" Type="http://schemas.openxmlformats.org/officeDocument/2006/relationships/image" Target="../media/image60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9" Type="http://schemas.openxmlformats.org/officeDocument/2006/relationships/image" Target="../media/image6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C00000"/>
                </a:solidFill>
              </a:rPr>
              <a:t>Lecture 16 </a:t>
            </a:r>
          </a:p>
          <a:p>
            <a:pPr algn="l">
              <a:defRPr/>
            </a:pPr>
            <a:r>
              <a:rPr lang="en-US" sz="1800" b="1" dirty="0">
                <a:solidFill>
                  <a:schemeClr val="tx1"/>
                </a:solidFill>
              </a:rPr>
              <a:t>    </a:t>
            </a:r>
          </a:p>
          <a:p>
            <a:pPr marL="342900" indent="-342900" algn="l"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</a:rPr>
              <a:t>A powerful technique 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6630" y="3625793"/>
            <a:ext cx="242637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Website:  </a:t>
            </a:r>
            <a:r>
              <a:rPr lang="en-US" dirty="0">
                <a:solidFill>
                  <a:srgbClr val="0070C0"/>
                </a:solidFill>
              </a:rPr>
              <a:t>hello.iitk.ac.in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419600" y="5307093"/>
            <a:ext cx="3368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traverse </a:t>
            </a:r>
            <a:r>
              <a:rPr lang="en-US" sz="2400" b="1" dirty="0"/>
              <a:t>a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/>
              <a:t>directed graph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563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/>
                  <a:t>from a vertex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1</a:t>
                </a:r>
                <a:r>
                  <a:rPr lang="en-US" sz="2000" dirty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visits </a:t>
                </a:r>
                <a:r>
                  <a:rPr lang="en-US" sz="2000" u="sng" dirty="0"/>
                  <a:t>all</a:t>
                </a:r>
                <a:r>
                  <a:rPr lang="en-US" sz="2000" dirty="0"/>
                  <a:t> vertices </a:t>
                </a:r>
                <a:r>
                  <a:rPr lang="en-US" sz="2000" u="sng" dirty="0"/>
                  <a:t>reachable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We show that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visits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Based on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three Observations</a:t>
                </a:r>
              </a:p>
              <a:p>
                <a:r>
                  <a:rPr lang="en-US" sz="2000" dirty="0"/>
                  <a:t>Induction on number of vertices in graph.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Focus on the </a:t>
                </a:r>
                <a:r>
                  <a:rPr lang="en-US" sz="2000" u="sng" dirty="0"/>
                  <a:t>first vertex</a:t>
                </a:r>
                <a:r>
                  <a:rPr lang="en-US" sz="2000" dirty="0"/>
                  <a:t> visited after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5560906" y="21336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ight Arrow 74"/>
          <p:cNvSpPr/>
          <p:nvPr/>
        </p:nvSpPr>
        <p:spPr>
          <a:xfrm rot="1556459">
            <a:off x="6304500" y="2702705"/>
            <a:ext cx="279303" cy="272272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581400" y="1828800"/>
            <a:ext cx="283055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00200" y="1219200"/>
            <a:ext cx="481175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3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  <p:bldP spid="6" grpId="1" uiExpand="1" build="p"/>
      <p:bldP spid="75" grpId="0" animBg="1"/>
      <p:bldP spid="46" grpId="0" animBg="1"/>
      <p:bldP spid="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/>
                  <a:t>from a vertex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1</a:t>
                </a:r>
                <a:r>
                  <a:rPr lang="en-US" sz="2000" dirty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visits </a:t>
                </a:r>
                <a:r>
                  <a:rPr lang="en-US" sz="2000" u="sng" dirty="0"/>
                  <a:t>all</a:t>
                </a:r>
                <a:r>
                  <a:rPr lang="en-US" sz="2000" dirty="0"/>
                  <a:t> vertices </a:t>
                </a:r>
                <a:r>
                  <a:rPr lang="en-US" sz="2000" u="sng" dirty="0"/>
                  <a:t>reachable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We show that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visits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Based on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three Observations</a:t>
                </a:r>
              </a:p>
              <a:p>
                <a:r>
                  <a:rPr lang="en-US" sz="2000" dirty="0"/>
                  <a:t>Induction on number of vertices in graph.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Focus on the </a:t>
                </a:r>
                <a:r>
                  <a:rPr lang="en-US" sz="2000" u="sng" dirty="0"/>
                  <a:t>first vertex</a:t>
                </a:r>
                <a:r>
                  <a:rPr lang="en-US" sz="2000" dirty="0"/>
                  <a:t> visited after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Case 1</a:t>
                </a:r>
                <a:r>
                  <a:rPr lang="en-US" sz="2000" dirty="0"/>
                  <a:t>: </a:t>
                </a:r>
                <a:r>
                  <a:rPr lang="en-US" sz="1800" dirty="0"/>
                  <a:t>that vertex has a path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in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G</a:t>
                </a:r>
                <a:r>
                  <a:rPr lang="en-US" sz="1800" dirty="0"/>
                  <a:t>\{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/>
                  <a:t>}.</a:t>
                </a:r>
              </a:p>
              <a:p>
                <a:pPr marL="0" indent="0">
                  <a:buNone/>
                </a:pPr>
                <a:r>
                  <a:rPr lang="en-US" sz="2000" dirty="0"/>
                  <a:t>(use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Observation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3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612" b="-5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/>
          <p:cNvGrpSpPr/>
          <p:nvPr/>
        </p:nvGrpSpPr>
        <p:grpSpPr>
          <a:xfrm>
            <a:off x="6970486" y="2198132"/>
            <a:ext cx="568587" cy="914400"/>
            <a:chOff x="2398486" y="685800"/>
            <a:chExt cx="568587" cy="914400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486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1447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0" name="Straight Arrow Connector 129"/>
          <p:cNvCxnSpPr/>
          <p:nvPr/>
        </p:nvCxnSpPr>
        <p:spPr>
          <a:xfrm>
            <a:off x="7048545" y="2350532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6029095" y="3722132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6333895" y="3722132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1" idx="0"/>
            <a:endCxn id="125" idx="1"/>
          </p:cNvCxnSpPr>
          <p:nvPr/>
        </p:nvCxnSpPr>
        <p:spPr>
          <a:xfrm flipV="1">
            <a:off x="7323737" y="3658942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5" idx="2"/>
            <a:endCxn id="128" idx="0"/>
          </p:cNvCxnSpPr>
          <p:nvPr/>
        </p:nvCxnSpPr>
        <p:spPr>
          <a:xfrm>
            <a:off x="7538314" y="3735142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5800495" y="4560332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125" idx="0"/>
          </p:cNvCxnSpPr>
          <p:nvPr/>
        </p:nvCxnSpPr>
        <p:spPr>
          <a:xfrm>
            <a:off x="7461015" y="3112532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1"/>
            <a:endCxn id="129" idx="3"/>
          </p:cNvCxnSpPr>
          <p:nvPr/>
        </p:nvCxnSpPr>
        <p:spPr>
          <a:xfrm flipH="1">
            <a:off x="5878553" y="4484132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6799881" y="4560332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836" y="3569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255" y="358274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036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822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883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436" y="5169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678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519" y="5093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6" name="Straight Arrow Connector 145"/>
          <p:cNvCxnSpPr>
            <a:stCxn id="128" idx="1"/>
            <a:endCxn id="131" idx="3"/>
          </p:cNvCxnSpPr>
          <p:nvPr/>
        </p:nvCxnSpPr>
        <p:spPr>
          <a:xfrm flipH="1">
            <a:off x="7401795" y="4484132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7162800" y="448413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7031148" y="21336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7467600" y="2819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6569138" y="5029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5637106" y="426720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5560906" y="51816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035738" y="34290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7618306" y="34935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7846906" y="4419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6477000" y="426720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722435" y="2350532"/>
            <a:ext cx="1737820" cy="2895600"/>
            <a:chOff x="5722435" y="2350532"/>
            <a:chExt cx="1737820" cy="2895600"/>
          </a:xfrm>
        </p:grpSpPr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3417332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5722435" y="2350532"/>
              <a:ext cx="1737820" cy="2895600"/>
              <a:chOff x="5722435" y="2350532"/>
              <a:chExt cx="1737820" cy="2895600"/>
            </a:xfrm>
          </p:grpSpPr>
          <p:cxnSp>
            <p:nvCxnSpPr>
              <p:cNvPr id="121" name="Straight Arrow Connector 120"/>
              <p:cNvCxnSpPr>
                <a:endCxn id="122" idx="0"/>
              </p:cNvCxnSpPr>
              <p:nvPr/>
            </p:nvCxnSpPr>
            <p:spPr>
              <a:xfrm flipH="1">
                <a:off x="6636836" y="2350532"/>
                <a:ext cx="411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>
                <a:stCxn id="122" idx="2"/>
                <a:endCxn id="125" idx="1"/>
              </p:cNvCxnSpPr>
              <p:nvPr/>
            </p:nvCxnSpPr>
            <p:spPr>
              <a:xfrm>
                <a:off x="6636836" y="3036332"/>
                <a:ext cx="823419" cy="6226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urved Connector 137"/>
              <p:cNvCxnSpPr>
                <a:stCxn id="129" idx="1"/>
                <a:endCxn id="122" idx="1"/>
              </p:cNvCxnSpPr>
              <p:nvPr/>
            </p:nvCxnSpPr>
            <p:spPr>
              <a:xfrm rot="10800000" flipH="1">
                <a:off x="5722435" y="2960132"/>
                <a:ext cx="836341" cy="2286000"/>
              </a:xfrm>
              <a:prstGeom prst="curvedConnector3">
                <a:avLst>
                  <a:gd name="adj1" fmla="val -111333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endCxn id="122" idx="3"/>
              </p:cNvCxnSpPr>
              <p:nvPr/>
            </p:nvCxnSpPr>
            <p:spPr>
              <a:xfrm flipH="1" flipV="1">
                <a:off x="6714894" y="2960132"/>
                <a:ext cx="668062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2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58777" y="288393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7" name="Curved Connector 6"/>
              <p:cNvCxnSpPr>
                <a:endCxn id="122" idx="2"/>
              </p:cNvCxnSpPr>
              <p:nvPr/>
            </p:nvCxnSpPr>
            <p:spPr>
              <a:xfrm rot="16200000" flipV="1">
                <a:off x="6029776" y="3643392"/>
                <a:ext cx="1359932" cy="145812"/>
              </a:xfrm>
              <a:prstGeom prst="curvedConnector3">
                <a:avLst>
                  <a:gd name="adj1" fmla="val 50000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ight Arrow 74"/>
              <p:cNvSpPr/>
              <p:nvPr/>
            </p:nvSpPr>
            <p:spPr>
              <a:xfrm rot="1556459">
                <a:off x="6304500" y="2702705"/>
                <a:ext cx="279303" cy="272272"/>
              </a:xfrm>
              <a:prstGeom prst="rightArrow">
                <a:avLst>
                  <a:gd name="adj1" fmla="val 50000"/>
                  <a:gd name="adj2" fmla="val 52301"/>
                </a:avLst>
              </a:prstGeom>
              <a:solidFill>
                <a:schemeClr val="accent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6322906" y="2960132"/>
            <a:ext cx="313930" cy="609600"/>
            <a:chOff x="6322906" y="2960132"/>
            <a:chExt cx="313930" cy="609600"/>
          </a:xfrm>
        </p:grpSpPr>
        <p:sp>
          <p:nvSpPr>
            <p:cNvPr id="95" name="TextBox 94"/>
            <p:cNvSpPr txBox="1"/>
            <p:nvPr/>
          </p:nvSpPr>
          <p:spPr>
            <a:xfrm>
              <a:off x="6322906" y="29601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6333895" y="3036332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Straight Arrow Connector 131"/>
          <p:cNvCxnSpPr/>
          <p:nvPr/>
        </p:nvCxnSpPr>
        <p:spPr>
          <a:xfrm flipH="1">
            <a:off x="6324600" y="30480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310267" y="4038600"/>
            <a:ext cx="333793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5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/>
                  <a:t>from a vertex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1</a:t>
                </a:r>
                <a:r>
                  <a:rPr lang="en-US" sz="2000" dirty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visits </a:t>
                </a:r>
                <a:r>
                  <a:rPr lang="en-US" sz="2000" u="sng" dirty="0"/>
                  <a:t>all</a:t>
                </a:r>
                <a:r>
                  <a:rPr lang="en-US" sz="2000" dirty="0"/>
                  <a:t> vertices </a:t>
                </a:r>
                <a:r>
                  <a:rPr lang="en-US" sz="2000" u="sng" dirty="0"/>
                  <a:t>reachable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We show that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visits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Based on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three Observations</a:t>
                </a:r>
              </a:p>
              <a:p>
                <a:r>
                  <a:rPr lang="en-US" sz="2000" dirty="0"/>
                  <a:t>Induction on number of vertices in graph.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Focus on the </a:t>
                </a:r>
                <a:r>
                  <a:rPr lang="en-US" sz="2000" u="sng" dirty="0"/>
                  <a:t>first vertex</a:t>
                </a:r>
                <a:r>
                  <a:rPr lang="en-US" sz="2000" dirty="0"/>
                  <a:t> visited after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Case 1</a:t>
                </a:r>
                <a:r>
                  <a:rPr lang="en-US" sz="2000" dirty="0"/>
                  <a:t>: </a:t>
                </a:r>
                <a:r>
                  <a:rPr lang="en-US" sz="1800" dirty="0"/>
                  <a:t>that vertex has a path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in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G</a:t>
                </a:r>
                <a:r>
                  <a:rPr lang="en-US" sz="1800" dirty="0"/>
                  <a:t>\{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/>
                  <a:t>}.</a:t>
                </a:r>
              </a:p>
              <a:p>
                <a:pPr marL="0" indent="0">
                  <a:buNone/>
                </a:pPr>
                <a:r>
                  <a:rPr lang="en-US" sz="2000" dirty="0"/>
                  <a:t>(use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Observation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3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Case 2</a:t>
                </a:r>
                <a:r>
                  <a:rPr lang="en-US" sz="2000" dirty="0"/>
                  <a:t>: </a:t>
                </a:r>
                <a:r>
                  <a:rPr lang="en-US" sz="1800" dirty="0"/>
                  <a:t>that vertex has no path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in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G</a:t>
                </a:r>
                <a:r>
                  <a:rPr lang="en-US" sz="1800" dirty="0"/>
                  <a:t>\{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/>
                  <a:t>}.</a:t>
                </a:r>
              </a:p>
              <a:p>
                <a:pPr marL="0" indent="0">
                  <a:buNone/>
                </a:pPr>
                <a:r>
                  <a:rPr lang="en-US" sz="2000" dirty="0"/>
                  <a:t>(use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Observation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1 ,2 </a:t>
                </a:r>
                <a:r>
                  <a:rPr lang="en-US" sz="2000" dirty="0"/>
                  <a:t>and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3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612" b="-34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/>
          <p:cNvGrpSpPr/>
          <p:nvPr/>
        </p:nvGrpSpPr>
        <p:grpSpPr>
          <a:xfrm>
            <a:off x="6970486" y="2198132"/>
            <a:ext cx="568587" cy="914400"/>
            <a:chOff x="2398486" y="685800"/>
            <a:chExt cx="568587" cy="914400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486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1447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0" name="Straight Arrow Connector 129"/>
          <p:cNvCxnSpPr/>
          <p:nvPr/>
        </p:nvCxnSpPr>
        <p:spPr>
          <a:xfrm>
            <a:off x="7048545" y="2350532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6029095" y="3722132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6333895" y="3722132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5800495" y="4560332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125" idx="0"/>
          </p:cNvCxnSpPr>
          <p:nvPr/>
        </p:nvCxnSpPr>
        <p:spPr>
          <a:xfrm>
            <a:off x="7461015" y="3112532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1"/>
            <a:endCxn id="129" idx="3"/>
          </p:cNvCxnSpPr>
          <p:nvPr/>
        </p:nvCxnSpPr>
        <p:spPr>
          <a:xfrm flipH="1">
            <a:off x="5878553" y="4484132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6799881" y="4560332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836" y="3569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036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822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436" y="5169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519" y="5093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9" name="TextBox 168"/>
          <p:cNvSpPr txBox="1"/>
          <p:nvPr/>
        </p:nvSpPr>
        <p:spPr>
          <a:xfrm>
            <a:off x="7031148" y="21336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7467600" y="2819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6569138" y="5029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5637106" y="426720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5560906" y="51816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035738" y="34290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162800" y="3493532"/>
            <a:ext cx="990600" cy="1359932"/>
            <a:chOff x="7162800" y="3493532"/>
            <a:chExt cx="990600" cy="1359932"/>
          </a:xfrm>
        </p:grpSpPr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3658942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3735142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35827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4484132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4484132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34935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4419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6477000" y="426720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cxnSp>
        <p:nvCxnSpPr>
          <p:cNvPr id="142" name="Curved Connector 141"/>
          <p:cNvCxnSpPr>
            <a:stCxn id="122" idx="2"/>
            <a:endCxn id="126" idx="1"/>
          </p:cNvCxnSpPr>
          <p:nvPr/>
        </p:nvCxnSpPr>
        <p:spPr>
          <a:xfrm rot="5400000">
            <a:off x="5570036" y="3417332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122" idx="0"/>
          </p:cNvCxnSpPr>
          <p:nvPr/>
        </p:nvCxnSpPr>
        <p:spPr>
          <a:xfrm flipH="1">
            <a:off x="6636836" y="2350532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6636836" y="3036332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137"/>
          <p:cNvCxnSpPr>
            <a:stCxn id="129" idx="1"/>
            <a:endCxn id="122" idx="1"/>
          </p:cNvCxnSpPr>
          <p:nvPr/>
        </p:nvCxnSpPr>
        <p:spPr>
          <a:xfrm rot="10800000" flipH="1">
            <a:off x="5722435" y="2960132"/>
            <a:ext cx="836341" cy="2286000"/>
          </a:xfrm>
          <a:prstGeom prst="curvedConnector3">
            <a:avLst>
              <a:gd name="adj1" fmla="val -11133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endCxn id="122" idx="3"/>
          </p:cNvCxnSpPr>
          <p:nvPr/>
        </p:nvCxnSpPr>
        <p:spPr>
          <a:xfrm flipH="1" flipV="1">
            <a:off x="6714894" y="2960132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777" y="2883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urved Connector 6"/>
          <p:cNvCxnSpPr>
            <a:endCxn id="122" idx="2"/>
          </p:cNvCxnSpPr>
          <p:nvPr/>
        </p:nvCxnSpPr>
        <p:spPr>
          <a:xfrm rot="16200000" flipV="1">
            <a:off x="6029776" y="3643392"/>
            <a:ext cx="1359932" cy="145812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ight Arrow 74"/>
          <p:cNvSpPr/>
          <p:nvPr/>
        </p:nvSpPr>
        <p:spPr>
          <a:xfrm rot="1556459">
            <a:off x="6304500" y="2702705"/>
            <a:ext cx="279303" cy="272272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322906" y="2960132"/>
            <a:ext cx="313930" cy="609600"/>
            <a:chOff x="6322906" y="2960132"/>
            <a:chExt cx="313930" cy="609600"/>
          </a:xfrm>
        </p:grpSpPr>
        <p:sp>
          <p:nvSpPr>
            <p:cNvPr id="95" name="TextBox 94"/>
            <p:cNvSpPr txBox="1"/>
            <p:nvPr/>
          </p:nvSpPr>
          <p:spPr>
            <a:xfrm>
              <a:off x="6322906" y="29601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6333895" y="3036332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/>
          <p:cNvCxnSpPr/>
          <p:nvPr/>
        </p:nvCxnSpPr>
        <p:spPr>
          <a:xfrm>
            <a:off x="6636836" y="3048000"/>
            <a:ext cx="823419" cy="62261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310267" y="4800600"/>
            <a:ext cx="356653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3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/>
                  <a:t>from a vertex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1</a:t>
                </a:r>
                <a:r>
                  <a:rPr lang="en-US" sz="2000" dirty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visits </a:t>
                </a:r>
                <a:r>
                  <a:rPr lang="en-US" sz="2000" u="sng" dirty="0"/>
                  <a:t>all</a:t>
                </a:r>
                <a:r>
                  <a:rPr lang="en-US" sz="2000" dirty="0"/>
                  <a:t> vertices </a:t>
                </a:r>
                <a:r>
                  <a:rPr lang="en-US" sz="2000" u="sng" dirty="0"/>
                  <a:t>reachable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Application 1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Computing reachability from all vertices in graph  </a:t>
                </a:r>
              </a:p>
              <a:p>
                <a:r>
                  <a:rPr lang="en-US" sz="2000" dirty="0"/>
                  <a:t>It suffices to execute fresh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from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Down Ribbon 3"/>
              <p:cNvSpPr/>
              <p:nvPr/>
            </p:nvSpPr>
            <p:spPr>
              <a:xfrm>
                <a:off x="2895600" y="3819962"/>
                <a:ext cx="31242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 O(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time algorithm</a:t>
                </a:r>
              </a:p>
            </p:txBody>
          </p:sp>
        </mc:Choice>
        <mc:Fallback xmlns="">
          <p:sp>
            <p:nvSpPr>
              <p:cNvPr id="4" name="Down Ribbon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819962"/>
                <a:ext cx="31242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80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</p:spPr>
            <p:txBody>
              <a:bodyPr>
                <a:normAutofit/>
              </a:bodyPr>
              <a:lstStyle/>
              <a:p>
                <a:pPr algn="ctr"/>
                <a:br>
                  <a:rPr lang="en-US" sz="3200" dirty="0">
                    <a:solidFill>
                      <a:srgbClr val="7030A0"/>
                    </a:solidFill>
                  </a:rPr>
                </a:br>
                <a:r>
                  <a:rPr lang="en-US" sz="3200" dirty="0">
                    <a:solidFill>
                      <a:srgbClr val="7030A0"/>
                    </a:solidFill>
                  </a:rPr>
                  <a:t>More insights </a:t>
                </a:r>
                <a:r>
                  <a:rPr lang="en-US" sz="3200" dirty="0"/>
                  <a:t>ABOUT </a:t>
                </a:r>
                <a:r>
                  <a:rPr lang="en-US" sz="3600" dirty="0"/>
                  <a:t>DFS</a:t>
                </a:r>
                <a:r>
                  <a:rPr lang="en-US" sz="3600" b="0" dirty="0"/>
                  <a:t>(</a:t>
                </a:r>
                <a14:m>
                  <m:oMath xmlns:m="http://schemas.openxmlformats.org/officeDocument/2006/math">
                    <m:r>
                      <a:rPr lang="en-US" sz="3600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600" b="0" dirty="0"/>
                  <a:t>)</a:t>
                </a:r>
                <a:r>
                  <a:rPr lang="en-US" sz="3600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  <a:blipFill rotWithShape="1">
                <a:blip r:embed="rId2"/>
                <a:stretch>
                  <a:fillRect t="-5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2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/>
                  <a:t>from a vertex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351106" y="21336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ight Arrow 74"/>
          <p:cNvSpPr/>
          <p:nvPr/>
        </p:nvSpPr>
        <p:spPr>
          <a:xfrm rot="1556459">
            <a:off x="4187713" y="268128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4114800" y="30480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810000" y="3733800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581400" y="4572000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114800" y="3733800"/>
            <a:ext cx="465986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584503" y="4572000"/>
            <a:ext cx="63697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ight Arrow 50"/>
          <p:cNvSpPr/>
          <p:nvPr/>
        </p:nvSpPr>
        <p:spPr>
          <a:xfrm rot="1556459">
            <a:off x="3864284" y="33025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1556459">
            <a:off x="3559484" y="415472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1556459">
            <a:off x="3330884" y="49789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rot="1556459">
            <a:off x="3559484" y="41407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1556459">
            <a:off x="3864284" y="33025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 rot="1556459">
            <a:off x="4321484" y="41407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1556459">
            <a:off x="4397684" y="49027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1556459">
            <a:off x="4326491" y="41407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 rot="1556459">
            <a:off x="3869291" y="33025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0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/>
                  <a:t>from a vertex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351106" y="21336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ight Arrow 74"/>
          <p:cNvSpPr/>
          <p:nvPr/>
        </p:nvSpPr>
        <p:spPr>
          <a:xfrm rot="1556459">
            <a:off x="4187713" y="268128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4114800" y="30480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810000" y="3733800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581400" y="4572000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114800" y="3733800"/>
            <a:ext cx="465986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584503" y="4572000"/>
            <a:ext cx="63697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434381" y="3048000"/>
            <a:ext cx="823419" cy="62261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ight Arrow 60"/>
          <p:cNvSpPr/>
          <p:nvPr/>
        </p:nvSpPr>
        <p:spPr>
          <a:xfrm rot="1556459">
            <a:off x="5088491" y="33025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 rot="1556459">
            <a:off x="5464484" y="423092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334000" y="3733800"/>
            <a:ext cx="384628" cy="67279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5181600" y="4495800"/>
            <a:ext cx="443088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ight Arrow 64"/>
          <p:cNvSpPr/>
          <p:nvPr/>
        </p:nvSpPr>
        <p:spPr>
          <a:xfrm rot="1556459">
            <a:off x="4854884" y="423092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/>
          <p:cNvSpPr/>
          <p:nvPr/>
        </p:nvSpPr>
        <p:spPr>
          <a:xfrm rot="1556459">
            <a:off x="5469491" y="423092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/>
          <p:cNvSpPr/>
          <p:nvPr/>
        </p:nvSpPr>
        <p:spPr>
          <a:xfrm rot="1556459">
            <a:off x="5088491" y="33025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 rot="1556459">
            <a:off x="4174091" y="270692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5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61" grpId="0" animBg="1"/>
      <p:bldP spid="61" grpId="1" animBg="1"/>
      <p:bldP spid="62" grpId="0" animBg="1"/>
      <p:bldP spid="62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/>
                  <a:t>from a vertex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2</a:t>
                </a:r>
                <a:r>
                  <a:rPr lang="en-US" sz="2000" dirty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computes a tree on </a:t>
                </a:r>
                <a:r>
                  <a:rPr lang="en-US" sz="2000" u="sng" dirty="0"/>
                  <a:t>all</a:t>
                </a:r>
                <a:r>
                  <a:rPr lang="en-US" sz="2000" dirty="0"/>
                  <a:t> vertices </a:t>
                </a:r>
                <a:r>
                  <a:rPr lang="en-US" sz="2000" u="sng" dirty="0"/>
                  <a:t>reachable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/>
          <p:cNvCxnSpPr>
            <a:stCxn id="122" idx="2"/>
            <a:endCxn id="124" idx="0"/>
          </p:cNvCxnSpPr>
          <p:nvPr/>
        </p:nvCxnSpPr>
        <p:spPr>
          <a:xfrm flipH="1">
            <a:off x="4124095" y="3036332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3819295" y="3722132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4124095" y="3722132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5" idx="2"/>
            <a:endCxn id="128" idx="0"/>
          </p:cNvCxnSpPr>
          <p:nvPr/>
        </p:nvCxnSpPr>
        <p:spPr>
          <a:xfrm>
            <a:off x="5328514" y="3735142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4427036" y="3036332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3590695" y="4560332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125" idx="0"/>
          </p:cNvCxnSpPr>
          <p:nvPr/>
        </p:nvCxnSpPr>
        <p:spPr>
          <a:xfrm>
            <a:off x="5251215" y="3112532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4590081" y="4560332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977" y="2883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036" y="3569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455" y="358274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236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022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083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636" y="5169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878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719" y="5093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6" name="Straight Arrow Connector 145"/>
          <p:cNvCxnSpPr>
            <a:stCxn id="128" idx="1"/>
            <a:endCxn id="131" idx="3"/>
          </p:cNvCxnSpPr>
          <p:nvPr/>
        </p:nvCxnSpPr>
        <p:spPr>
          <a:xfrm flipH="1">
            <a:off x="5191995" y="4484132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4953000" y="448413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113106" y="29601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27036" y="2133600"/>
            <a:ext cx="1119626" cy="1055132"/>
            <a:chOff x="4427036" y="2133600"/>
            <a:chExt cx="1119626" cy="10551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4427036" y="2350532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4760686" y="2198132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4838745" y="2350532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4505094" y="2960132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4821348" y="213360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5257800" y="28194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sp>
        <p:nvSpPr>
          <p:cNvPr id="181" name="TextBox 180"/>
          <p:cNvSpPr txBox="1"/>
          <p:nvPr/>
        </p:nvSpPr>
        <p:spPr>
          <a:xfrm>
            <a:off x="4359338" y="5029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3427306" y="426720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3351106" y="51816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3825938" y="34290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5408506" y="34935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5637106" y="4419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4267200" y="426720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12635" y="2960132"/>
            <a:ext cx="1737820" cy="2286000"/>
            <a:chOff x="3512635" y="2960132"/>
            <a:chExt cx="1737820" cy="2286000"/>
          </a:xfrm>
        </p:grpSpPr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5113937" y="3658942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3512635" y="2960132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3360236" y="3417332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3668753" y="4484132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3819976" y="3643392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Arrow Connector 45"/>
          <p:cNvCxnSpPr/>
          <p:nvPr/>
        </p:nvCxnSpPr>
        <p:spPr>
          <a:xfrm flipH="1">
            <a:off x="4114800" y="30480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810000" y="3733800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581400" y="4572000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114800" y="3733800"/>
            <a:ext cx="465986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584503" y="4572000"/>
            <a:ext cx="63697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434381" y="3048000"/>
            <a:ext cx="823419" cy="62261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334000" y="3733800"/>
            <a:ext cx="384628" cy="67279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5181600" y="4495800"/>
            <a:ext cx="443088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632875" y="1143000"/>
            <a:ext cx="598712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2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/>
                  <a:t>from a vertex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2</a:t>
                </a:r>
                <a:r>
                  <a:rPr lang="en-US" sz="2000" dirty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computes a tree on </a:t>
                </a:r>
                <a:r>
                  <a:rPr lang="en-US" sz="2000" u="sng" dirty="0"/>
                  <a:t>all</a:t>
                </a:r>
                <a:r>
                  <a:rPr lang="en-US" sz="2000" dirty="0"/>
                  <a:t> vertices </a:t>
                </a:r>
                <a:r>
                  <a:rPr lang="en-US" sz="2000" u="sng" dirty="0"/>
                  <a:t>reachable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Is the DFS tree unique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</a:t>
                </a:r>
                <a:r>
                  <a:rPr lang="en-US" sz="2000" dirty="0"/>
                  <a:t> No. But every tree is also </a:t>
                </a:r>
                <a:r>
                  <a:rPr lang="en-US" sz="2000" b="1" u="sng" dirty="0"/>
                  <a:t>not</a:t>
                </a:r>
                <a:r>
                  <a:rPr lang="en-US" sz="2000" dirty="0"/>
                  <a:t> a DFS tree.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3351106" y="2133600"/>
            <a:ext cx="2592494" cy="3417332"/>
            <a:chOff x="3351106" y="2133600"/>
            <a:chExt cx="2592494" cy="3417332"/>
          </a:xfrm>
        </p:grpSpPr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4124095" y="3036332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3819295" y="3722132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4124095" y="3722132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5328514" y="3735142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4427036" y="3036332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3590695" y="4560332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5251215" y="3112532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4590081" y="4560332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8977" y="2883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036" y="3569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0455" y="35827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236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2022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5083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2636" y="5169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5878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5719" y="5093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5191995" y="4484132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4953000" y="4484132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113106" y="29601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427036" y="2133600"/>
              <a:ext cx="1119626" cy="1055132"/>
              <a:chOff x="4427036" y="2133600"/>
              <a:chExt cx="1119626" cy="1055132"/>
            </a:xfrm>
          </p:grpSpPr>
          <p:cxnSp>
            <p:nvCxnSpPr>
              <p:cNvPr id="121" name="Straight Arrow Connector 120"/>
              <p:cNvCxnSpPr>
                <a:endCxn id="122" idx="0"/>
              </p:cNvCxnSpPr>
              <p:nvPr/>
            </p:nvCxnSpPr>
            <p:spPr>
              <a:xfrm flipH="1">
                <a:off x="4427036" y="2350532"/>
                <a:ext cx="411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oup 102"/>
              <p:cNvGrpSpPr/>
              <p:nvPr/>
            </p:nvGrpSpPr>
            <p:grpSpPr>
              <a:xfrm>
                <a:off x="4760686" y="2198132"/>
                <a:ext cx="568587" cy="914400"/>
                <a:chOff x="2398486" y="685800"/>
                <a:chExt cx="568587" cy="914400"/>
              </a:xfrm>
            </p:grpSpPr>
            <p:pic>
              <p:nvPicPr>
                <p:cNvPr id="120" name="Picture 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98486" y="685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3" name="Picture 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10956" y="1447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cxnSp>
            <p:nvCxnSpPr>
              <p:cNvPr id="130" name="Straight Arrow Connector 129"/>
              <p:cNvCxnSpPr/>
              <p:nvPr/>
            </p:nvCxnSpPr>
            <p:spPr>
              <a:xfrm>
                <a:off x="4838745" y="2350532"/>
                <a:ext cx="41247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endCxn id="122" idx="3"/>
              </p:cNvCxnSpPr>
              <p:nvPr/>
            </p:nvCxnSpPr>
            <p:spPr>
              <a:xfrm flipH="1" flipV="1">
                <a:off x="4505094" y="2960132"/>
                <a:ext cx="668062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TextBox 168"/>
              <p:cNvSpPr txBox="1"/>
              <p:nvPr/>
            </p:nvSpPr>
            <p:spPr>
              <a:xfrm>
                <a:off x="4821348" y="2133600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5257800" y="281940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</p:grpSp>
        <p:sp>
          <p:nvSpPr>
            <p:cNvPr id="181" name="TextBox 180"/>
            <p:cNvSpPr txBox="1"/>
            <p:nvPr/>
          </p:nvSpPr>
          <p:spPr>
            <a:xfrm>
              <a:off x="4359338" y="50292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3427306" y="4267200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351106" y="518160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825938" y="3429000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408506" y="34935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5637106" y="4419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4267200" y="4267200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512635" y="2960132"/>
              <a:ext cx="1737820" cy="2286000"/>
              <a:chOff x="3512635" y="2960132"/>
              <a:chExt cx="1737820" cy="2286000"/>
            </a:xfrm>
          </p:grpSpPr>
          <p:cxnSp>
            <p:nvCxnSpPr>
              <p:cNvPr id="135" name="Straight Arrow Connector 134"/>
              <p:cNvCxnSpPr>
                <a:stCxn id="131" idx="0"/>
                <a:endCxn id="125" idx="1"/>
              </p:cNvCxnSpPr>
              <p:nvPr/>
            </p:nvCxnSpPr>
            <p:spPr>
              <a:xfrm flipV="1">
                <a:off x="5113937" y="3658942"/>
                <a:ext cx="136518" cy="7489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urved Connector 137"/>
              <p:cNvCxnSpPr>
                <a:stCxn id="129" idx="1"/>
                <a:endCxn id="122" idx="1"/>
              </p:cNvCxnSpPr>
              <p:nvPr/>
            </p:nvCxnSpPr>
            <p:spPr>
              <a:xfrm rot="10800000" flipH="1">
                <a:off x="3512635" y="2960132"/>
                <a:ext cx="836341" cy="2286000"/>
              </a:xfrm>
              <a:prstGeom prst="curvedConnector3">
                <a:avLst>
                  <a:gd name="adj1" fmla="val -111333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urved Connector 141"/>
              <p:cNvCxnSpPr>
                <a:stCxn id="122" idx="2"/>
                <a:endCxn id="126" idx="1"/>
              </p:cNvCxnSpPr>
              <p:nvPr/>
            </p:nvCxnSpPr>
            <p:spPr>
              <a:xfrm rot="5400000">
                <a:off x="3360236" y="3417332"/>
                <a:ext cx="1447800" cy="685800"/>
              </a:xfrm>
              <a:prstGeom prst="curvedConnector4">
                <a:avLst>
                  <a:gd name="adj1" fmla="val 3466"/>
                  <a:gd name="adj2" fmla="val 102439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>
                <a:stCxn id="127" idx="1"/>
                <a:endCxn id="129" idx="3"/>
              </p:cNvCxnSpPr>
              <p:nvPr/>
            </p:nvCxnSpPr>
            <p:spPr>
              <a:xfrm flipH="1">
                <a:off x="3668753" y="4484132"/>
                <a:ext cx="843269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urved Connector 6"/>
              <p:cNvCxnSpPr>
                <a:endCxn id="122" idx="2"/>
              </p:cNvCxnSpPr>
              <p:nvPr/>
            </p:nvCxnSpPr>
            <p:spPr>
              <a:xfrm rot="16200000" flipV="1">
                <a:off x="3819976" y="3643392"/>
                <a:ext cx="1359932" cy="145812"/>
              </a:xfrm>
              <a:prstGeom prst="curvedConnector3">
                <a:avLst>
                  <a:gd name="adj1" fmla="val 50000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Arrow Connector 54"/>
            <p:cNvCxnSpPr>
              <a:stCxn id="126" idx="3"/>
              <a:endCxn id="145" idx="0"/>
            </p:cNvCxnSpPr>
            <p:nvPr/>
          </p:nvCxnSpPr>
          <p:spPr>
            <a:xfrm>
              <a:off x="3897353" y="4484132"/>
              <a:ext cx="756425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/>
          <p:cNvCxnSpPr/>
          <p:nvPr/>
        </p:nvCxnSpPr>
        <p:spPr>
          <a:xfrm>
            <a:off x="4114800" y="3733800"/>
            <a:ext cx="465986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 rot="5400000">
            <a:off x="3352800" y="3429001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584503" y="4572000"/>
            <a:ext cx="63697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4114800" y="30480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3581400" y="4572000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434381" y="3048000"/>
            <a:ext cx="823419" cy="62261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334000" y="3733800"/>
            <a:ext cx="384628" cy="67279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5181600" y="4495800"/>
            <a:ext cx="443088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810000" y="3733800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886200" y="4495800"/>
            <a:ext cx="756425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wn Ribbon 11"/>
          <p:cNvSpPr/>
          <p:nvPr/>
        </p:nvSpPr>
        <p:spPr>
          <a:xfrm>
            <a:off x="6400800" y="3303033"/>
            <a:ext cx="2133600" cy="8031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Another DFS tree</a:t>
            </a:r>
          </a:p>
        </p:txBody>
      </p:sp>
      <p:sp>
        <p:nvSpPr>
          <p:cNvPr id="73" name="Down Ribbon 72"/>
          <p:cNvSpPr/>
          <p:nvPr/>
        </p:nvSpPr>
        <p:spPr>
          <a:xfrm>
            <a:off x="6324600" y="3303032"/>
            <a:ext cx="2133600" cy="929116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 a DFS tree. Can you explain it?</a:t>
            </a:r>
          </a:p>
        </p:txBody>
      </p:sp>
      <p:sp>
        <p:nvSpPr>
          <p:cNvPr id="13" name="Cloud Callout 12"/>
          <p:cNvSpPr/>
          <p:nvPr/>
        </p:nvSpPr>
        <p:spPr>
          <a:xfrm>
            <a:off x="6172200" y="4363688"/>
            <a:ext cx="2514600" cy="1579912"/>
          </a:xfrm>
          <a:prstGeom prst="cloudCallout">
            <a:avLst>
              <a:gd name="adj1" fmla="val -53028"/>
              <a:gd name="adj2" fmla="val 8438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this a DFS tree ?</a:t>
            </a:r>
          </a:p>
        </p:txBody>
      </p:sp>
    </p:spTree>
    <p:extLst>
      <p:ext uri="{BB962C8B-B14F-4D97-AF65-F5344CB8AC3E}">
        <p14:creationId xmlns:p14="http://schemas.microsoft.com/office/powerpoint/2010/main" val="3899851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2" grpId="0" animBg="1"/>
      <p:bldP spid="12" grpId="1" animBg="1"/>
      <p:bldP spid="73" grpId="0" animBg="1"/>
      <p:bldP spid="73" grpId="1" animBg="1"/>
      <p:bldP spid="13" grpId="0" animBg="1"/>
      <p:bldP spid="1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>
            <a:normAutofit/>
          </a:bodyPr>
          <a:lstStyle/>
          <a:p>
            <a:pPr algn="ctr"/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600" dirty="0">
                <a:solidFill>
                  <a:srgbClr val="7030A0"/>
                </a:solidFill>
              </a:rPr>
              <a:t>DEPTH FIRST SEARCH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For entire graph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4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>
            <a:normAutofit/>
          </a:bodyPr>
          <a:lstStyle/>
          <a:p>
            <a:pPr algn="ctr"/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600" dirty="0">
                <a:solidFill>
                  <a:srgbClr val="7030A0"/>
                </a:solidFill>
              </a:rPr>
              <a:t>applications </a:t>
            </a:r>
            <a:r>
              <a:rPr lang="en-US" sz="3600" dirty="0">
                <a:solidFill>
                  <a:srgbClr val="002060"/>
                </a:solidFill>
              </a:rPr>
              <a:t>for motivation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Two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DFS on the graph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1600200"/>
                <a:ext cx="4040188" cy="4648200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Visited[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true;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++ 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</a:t>
                </a:r>
                <a:r>
                  <a:rPr lang="en-US" sz="2000" dirty="0">
                    <a:sym typeface="Wingdings" pitchFamily="2" charset="2"/>
                  </a:rPr>
                  <a:t>…;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For</a:t>
                </a:r>
                <a:r>
                  <a:rPr lang="en-US" sz="2000" dirty="0">
                    <a:sym typeface="Wingdings" pitchFamily="2" charset="2"/>
                  </a:rPr>
                  <a:t>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	   DFS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…;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}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1600200"/>
                <a:ext cx="4040188" cy="4648200"/>
              </a:xfrm>
              <a:blipFill rotWithShape="1">
                <a:blip r:embed="rId3"/>
                <a:stretch>
                  <a:fillRect l="-1353" t="-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8200" y="2667000"/>
                <a:ext cx="4041775" cy="2971800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DFS-graph(G=(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)){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2060"/>
                    </a:solidFill>
                  </a:rPr>
                  <a:t>  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do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Visited[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]</a:t>
                </a:r>
                <a:r>
                  <a:rPr lang="en-US" sz="2000" dirty="0">
                    <a:sym typeface="Wingdings" pitchFamily="2" charset="2"/>
                  </a:rPr>
                  <a:t> false;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  1;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</a:t>
                </a:r>
                <a:r>
                  <a:rPr lang="en-US" sz="2000" b="1" dirty="0">
                    <a:sym typeface="Wingdings" pitchFamily="2" charset="2"/>
                  </a:rPr>
                  <a:t>For</a:t>
                </a:r>
                <a:r>
                  <a:rPr lang="en-US" sz="2000" dirty="0">
                    <a:sym typeface="Wingdings" pitchFamily="2" charset="2"/>
                  </a:rPr>
                  <a:t>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do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</a:t>
                </a:r>
                <a:r>
                  <a:rPr lang="en-US" sz="2000" b="1" dirty="0">
                    <a:sym typeface="Wingdings" pitchFamily="2" charset="2"/>
                  </a:rPr>
                  <a:t>If</a:t>
                </a:r>
                <a:r>
                  <a:rPr lang="en-US" sz="2000" dirty="0">
                    <a:sym typeface="Wingdings" pitchFamily="2" charset="2"/>
                  </a:rPr>
                  <a:t>(Visited[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== false)  </a:t>
                </a:r>
                <a:r>
                  <a:rPr lang="en-US" sz="2000" dirty="0"/>
                  <a:t>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8200" y="2667000"/>
                <a:ext cx="4041775" cy="2971800"/>
              </a:xfrm>
              <a:blipFill rotWithShape="1">
                <a:blip r:embed="rId4"/>
                <a:stretch>
                  <a:fillRect l="-1504" t="-818" b="-28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821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1752599" y="4594303"/>
            <a:ext cx="1146718" cy="1163444"/>
            <a:chOff x="6705599" y="2308303"/>
            <a:chExt cx="1146718" cy="1163444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3" name="Straight Arrow Connector 72"/>
          <p:cNvCxnSpPr/>
          <p:nvPr/>
        </p:nvCxnSpPr>
        <p:spPr>
          <a:xfrm flipH="1">
            <a:off x="1830658" y="47244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821257" y="47987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1908717" y="46705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908717" y="46705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urved Connector 1042"/>
          <p:cNvCxnSpPr/>
          <p:nvPr/>
        </p:nvCxnSpPr>
        <p:spPr>
          <a:xfrm flipH="1" flipV="1">
            <a:off x="1901282" y="46342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20" idx="2"/>
            <a:endCxn id="122" idx="0"/>
          </p:cNvCxnSpPr>
          <p:nvPr/>
        </p:nvCxnSpPr>
        <p:spPr>
          <a:xfrm flipH="1">
            <a:off x="2064836" y="838200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2398486" y="685800"/>
            <a:ext cx="568587" cy="914400"/>
            <a:chOff x="2398486" y="685800"/>
            <a:chExt cx="568587" cy="914400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486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1447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0" name="Straight Arrow Connector 129"/>
          <p:cNvCxnSpPr>
            <a:stCxn id="120" idx="2"/>
            <a:endCxn id="123" idx="0"/>
          </p:cNvCxnSpPr>
          <p:nvPr/>
        </p:nvCxnSpPr>
        <p:spPr>
          <a:xfrm>
            <a:off x="2476545" y="838200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2" idx="2"/>
            <a:endCxn id="124" idx="0"/>
          </p:cNvCxnSpPr>
          <p:nvPr/>
        </p:nvCxnSpPr>
        <p:spPr>
          <a:xfrm flipH="1">
            <a:off x="1761895" y="1524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1457095" y="2209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1761895" y="2209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1" idx="0"/>
            <a:endCxn id="125" idx="1"/>
          </p:cNvCxnSpPr>
          <p:nvPr/>
        </p:nvCxnSpPr>
        <p:spPr>
          <a:xfrm flipV="1">
            <a:off x="2751737" y="2146610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5" idx="2"/>
            <a:endCxn id="128" idx="0"/>
          </p:cNvCxnSpPr>
          <p:nvPr/>
        </p:nvCxnSpPr>
        <p:spPr>
          <a:xfrm>
            <a:off x="2966314" y="2222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2064836" y="1524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137"/>
          <p:cNvCxnSpPr>
            <a:stCxn id="129" idx="1"/>
            <a:endCxn id="122" idx="1"/>
          </p:cNvCxnSpPr>
          <p:nvPr/>
        </p:nvCxnSpPr>
        <p:spPr>
          <a:xfrm rot="10800000" flipH="1">
            <a:off x="1150435" y="1447800"/>
            <a:ext cx="836341" cy="2286000"/>
          </a:xfrm>
          <a:prstGeom prst="curvedConnector3">
            <a:avLst>
              <a:gd name="adj1" fmla="val -11133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1228495" y="3048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23" idx="1"/>
            <a:endCxn id="122" idx="3"/>
          </p:cNvCxnSpPr>
          <p:nvPr/>
        </p:nvCxnSpPr>
        <p:spPr>
          <a:xfrm flipH="1" flipV="1">
            <a:off x="2142894" y="1447800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23" idx="2"/>
            <a:endCxn id="125" idx="0"/>
          </p:cNvCxnSpPr>
          <p:nvPr/>
        </p:nvCxnSpPr>
        <p:spPr>
          <a:xfrm>
            <a:off x="2889015" y="1600200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urved Connector 141"/>
          <p:cNvCxnSpPr>
            <a:stCxn id="122" idx="2"/>
            <a:endCxn id="126" idx="1"/>
          </p:cNvCxnSpPr>
          <p:nvPr/>
        </p:nvCxnSpPr>
        <p:spPr>
          <a:xfrm rot="5400000">
            <a:off x="998036" y="1905000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1"/>
            <a:endCxn id="129" idx="3"/>
          </p:cNvCxnSpPr>
          <p:nvPr/>
        </p:nvCxnSpPr>
        <p:spPr>
          <a:xfrm flipH="1">
            <a:off x="1306553" y="2971800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2227881" y="3048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1150436" y="1371600"/>
            <a:ext cx="2278564" cy="2438400"/>
            <a:chOff x="1150436" y="1371600"/>
            <a:chExt cx="2278564" cy="2438400"/>
          </a:xfrm>
        </p:grpSpPr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777" y="1371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3836" y="2057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8255" y="20704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036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822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883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436" y="3657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78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519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46" name="Straight Arrow Connector 145"/>
          <p:cNvCxnSpPr>
            <a:stCxn id="128" idx="1"/>
            <a:endCxn id="131" idx="3"/>
          </p:cNvCxnSpPr>
          <p:nvPr/>
        </p:nvCxnSpPr>
        <p:spPr>
          <a:xfrm flipH="1">
            <a:off x="2829795" y="2971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6477000" y="4431268"/>
            <a:ext cx="1601894" cy="1436132"/>
            <a:chOff x="6477000" y="4431268"/>
            <a:chExt cx="1601894" cy="1436132"/>
          </a:xfrm>
        </p:grpSpPr>
        <p:pic>
          <p:nvPicPr>
            <p:cNvPr id="15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1" y="4551556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1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9" y="4603595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56" name="Straight Arrow Connector 155"/>
            <p:cNvCxnSpPr>
              <a:endCxn id="153" idx="0"/>
            </p:cNvCxnSpPr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155" idx="2"/>
              <a:endCxn id="154" idx="0"/>
            </p:cNvCxnSpPr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152" idx="3"/>
              <a:endCxn id="155" idx="1"/>
            </p:cNvCxnSpPr>
            <p:nvPr/>
          </p:nvCxnSpPr>
          <p:spPr>
            <a:xfrm>
              <a:off x="6861718" y="4627756"/>
              <a:ext cx="834481" cy="5203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6477000" y="4431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7772400" y="4507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7772400" y="5421868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477000" y="5498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2590800" y="2971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979506" y="1459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2459148" y="6212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1522306" y="4495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2895600" y="1307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1522306" y="5498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817706" y="4572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447800" y="1905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065106" y="2754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988906" y="3669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2131906" y="3657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046306" y="1981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3274906" y="2907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905000" y="2754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6442296" y="1230868"/>
            <a:ext cx="2549304" cy="2731532"/>
            <a:chOff x="957590" y="4050268"/>
            <a:chExt cx="2549304" cy="2731532"/>
          </a:xfrm>
        </p:grpSpPr>
        <p:sp>
          <p:nvSpPr>
            <p:cNvPr id="190" name="TextBox 189"/>
            <p:cNvSpPr txBox="1"/>
            <p:nvPr/>
          </p:nvSpPr>
          <p:spPr>
            <a:xfrm>
              <a:off x="1752600" y="4050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957590" y="4191000"/>
              <a:ext cx="2549304" cy="2590800"/>
              <a:chOff x="957590" y="4191000"/>
              <a:chExt cx="2549304" cy="2590800"/>
            </a:xfrm>
          </p:grpSpPr>
          <p:sp>
            <p:nvSpPr>
              <p:cNvPr id="195" name="TextBox 194"/>
              <p:cNvSpPr txBox="1"/>
              <p:nvPr/>
            </p:nvSpPr>
            <p:spPr>
              <a:xfrm>
                <a:off x="957590" y="64124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098024" y="4191000"/>
                <a:ext cx="2408870" cy="2438400"/>
                <a:chOff x="1098024" y="4191000"/>
                <a:chExt cx="2408870" cy="2438400"/>
              </a:xfrm>
            </p:grpSpPr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79341" y="4191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1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400" y="4876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80819" y="488981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71600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42386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5447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6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43000" y="6477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66242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29" name="Straight Arrow Connector 28"/>
                <p:cNvCxnSpPr>
                  <a:stCxn id="9" idx="2"/>
                  <a:endCxn id="11" idx="0"/>
                </p:cNvCxnSpPr>
                <p:nvPr/>
              </p:nvCxnSpPr>
              <p:spPr>
                <a:xfrm flipH="1">
                  <a:off x="1754459" y="4343400"/>
                  <a:ext cx="302941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11" idx="2"/>
                  <a:endCxn id="13" idx="0"/>
                </p:cNvCxnSpPr>
                <p:nvPr/>
              </p:nvCxnSpPr>
              <p:spPr>
                <a:xfrm flipH="1">
                  <a:off x="1449659" y="5029200"/>
                  <a:ext cx="304800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11" idx="2"/>
                  <a:endCxn id="14" idx="0"/>
                </p:cNvCxnSpPr>
                <p:nvPr/>
              </p:nvCxnSpPr>
              <p:spPr>
                <a:xfrm>
                  <a:off x="1754459" y="5029200"/>
                  <a:ext cx="465986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>
                  <a:stCxn id="12" idx="2"/>
                  <a:endCxn id="15" idx="0"/>
                </p:cNvCxnSpPr>
                <p:nvPr/>
              </p:nvCxnSpPr>
              <p:spPr>
                <a:xfrm>
                  <a:off x="2958878" y="5042210"/>
                  <a:ext cx="384628" cy="67279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>
                  <a:stCxn id="9" idx="2"/>
                  <a:endCxn id="12" idx="1"/>
                </p:cNvCxnSpPr>
                <p:nvPr/>
              </p:nvCxnSpPr>
              <p:spPr>
                <a:xfrm>
                  <a:off x="2057400" y="4343400"/>
                  <a:ext cx="823419" cy="62261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>
                  <a:stCxn id="13" idx="2"/>
                  <a:endCxn id="16" idx="0"/>
                </p:cNvCxnSpPr>
                <p:nvPr/>
              </p:nvCxnSpPr>
              <p:spPr>
                <a:xfrm flipH="1">
                  <a:off x="1221059" y="5867400"/>
                  <a:ext cx="228600" cy="6096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/>
                <p:cNvCxnSpPr>
                  <a:stCxn id="14" idx="2"/>
                  <a:endCxn id="114" idx="0"/>
                </p:cNvCxnSpPr>
                <p:nvPr/>
              </p:nvCxnSpPr>
              <p:spPr>
                <a:xfrm>
                  <a:off x="2220445" y="5867400"/>
                  <a:ext cx="63697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6083" y="6400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17" name="Straight Arrow Connector 116"/>
                <p:cNvCxnSpPr>
                  <a:stCxn id="15" idx="1"/>
                  <a:endCxn id="24" idx="3"/>
                </p:cNvCxnSpPr>
                <p:nvPr/>
              </p:nvCxnSpPr>
              <p:spPr>
                <a:xfrm flipH="1">
                  <a:off x="2822359" y="5791200"/>
                  <a:ext cx="443088" cy="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TextBox 188"/>
                <p:cNvSpPr txBox="1"/>
                <p:nvPr/>
              </p:nvSpPr>
              <p:spPr>
                <a:xfrm>
                  <a:off x="1387538" y="4736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</a:t>
                  </a: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2971800" y="47360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q</a:t>
                  </a:r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3200400" y="57266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</a:t>
                  </a:r>
                </a:p>
              </p:txBody>
            </p:sp>
            <p:sp>
              <p:nvSpPr>
                <p:cNvPr id="193" name="TextBox 192"/>
                <p:cNvSpPr txBox="1"/>
                <p:nvPr/>
              </p:nvSpPr>
              <p:spPr>
                <a:xfrm>
                  <a:off x="2630784" y="5726668"/>
                  <a:ext cx="264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</a:t>
                  </a:r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1098024" y="5574268"/>
                  <a:ext cx="3497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w</a:t>
                  </a:r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1970632" y="5650468"/>
                  <a:ext cx="2391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j</a:t>
                  </a:r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1981200" y="6260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k</a:t>
                  </a:r>
                </a:p>
              </p:txBody>
            </p:sp>
          </p:grpSp>
        </p:grpSp>
      </p:grpSp>
      <p:grpSp>
        <p:nvGrpSpPr>
          <p:cNvPr id="97" name="Group 96"/>
          <p:cNvGrpSpPr/>
          <p:nvPr/>
        </p:nvGrpSpPr>
        <p:grpSpPr>
          <a:xfrm>
            <a:off x="6830991" y="152400"/>
            <a:ext cx="1017609" cy="1055803"/>
            <a:chOff x="4605253" y="4571329"/>
            <a:chExt cx="1017609" cy="1055803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5069" y="5410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1" name="Straight Arrow Connector 20"/>
            <p:cNvCxnSpPr/>
            <p:nvPr/>
          </p:nvCxnSpPr>
          <p:spPr>
            <a:xfrm>
              <a:off x="4889305" y="4827549"/>
              <a:ext cx="430674" cy="6096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4713249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8" name="TextBox 197"/>
            <p:cNvSpPr txBox="1"/>
            <p:nvPr/>
          </p:nvSpPr>
          <p:spPr>
            <a:xfrm>
              <a:off x="4605253" y="4571329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334000" y="52578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sp>
        <p:nvSpPr>
          <p:cNvPr id="99" name="Right Arrow 98"/>
          <p:cNvSpPr/>
          <p:nvPr/>
        </p:nvSpPr>
        <p:spPr>
          <a:xfrm rot="1556459">
            <a:off x="1760117" y="1184012"/>
            <a:ext cx="250464" cy="273326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ight Arrow 204"/>
          <p:cNvSpPr/>
          <p:nvPr/>
        </p:nvSpPr>
        <p:spPr>
          <a:xfrm rot="1556459">
            <a:off x="2197446" y="495684"/>
            <a:ext cx="245977" cy="30403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ight Arrow 205"/>
          <p:cNvSpPr/>
          <p:nvPr/>
        </p:nvSpPr>
        <p:spPr>
          <a:xfrm rot="1556459">
            <a:off x="1500843" y="4315277"/>
            <a:ext cx="285418" cy="28484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1527717" y="762000"/>
            <a:ext cx="2053683" cy="1403866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Lemma 3</a:t>
            </a:r>
            <a:r>
              <a:rPr lang="en-US" sz="2000" dirty="0"/>
              <a:t>: DFS partitions the graph into a forest of DFS trees.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575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1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205" grpId="0" animBg="1"/>
      <p:bldP spid="206" grpId="0" animBg="1"/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DFS on the graph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1600200"/>
                <a:ext cx="4040188" cy="4648200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Visited[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true;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++ 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</a:t>
                </a:r>
                <a:r>
                  <a:rPr lang="en-US" sz="2000" dirty="0">
                    <a:sym typeface="Wingdings" pitchFamily="2" charset="2"/>
                  </a:rPr>
                  <a:t>…;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For</a:t>
                </a:r>
                <a:r>
                  <a:rPr lang="en-US" sz="2000" dirty="0">
                    <a:sym typeface="Wingdings" pitchFamily="2" charset="2"/>
                  </a:rPr>
                  <a:t>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{  </a:t>
                </a:r>
                <a:r>
                  <a:rPr lang="en-US" sz="2000" b="1" dirty="0">
                    <a:sym typeface="Wingdings" pitchFamily="2" charset="2"/>
                  </a:rPr>
                  <a:t>If</a:t>
                </a:r>
                <a:r>
                  <a:rPr lang="en-US" sz="2000" dirty="0">
                    <a:sym typeface="Wingdings" pitchFamily="2" charset="2"/>
                  </a:rPr>
                  <a:t>(Visited[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= false)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	   DFS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….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…;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}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1600200"/>
                <a:ext cx="4040188" cy="4648200"/>
              </a:xfrm>
              <a:blipFill rotWithShape="1">
                <a:blip r:embed="rId3"/>
                <a:stretch>
                  <a:fillRect l="-1353" t="-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8200" y="2667000"/>
                <a:ext cx="4041775" cy="2971800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DFS-graph(G=(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)){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2060"/>
                    </a:solidFill>
                  </a:rPr>
                  <a:t>  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do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Visited[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]</a:t>
                </a:r>
                <a:r>
                  <a:rPr lang="en-US" sz="2000" dirty="0">
                    <a:sym typeface="Wingdings" pitchFamily="2" charset="2"/>
                  </a:rPr>
                  <a:t> false;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  1;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</a:t>
                </a:r>
                <a:r>
                  <a:rPr lang="en-US" sz="2000" b="1" dirty="0">
                    <a:sym typeface="Wingdings" pitchFamily="2" charset="2"/>
                  </a:rPr>
                  <a:t>For</a:t>
                </a:r>
                <a:r>
                  <a:rPr lang="en-US" sz="2000" dirty="0">
                    <a:sym typeface="Wingdings" pitchFamily="2" charset="2"/>
                  </a:rPr>
                  <a:t>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do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</a:t>
                </a:r>
                <a:r>
                  <a:rPr lang="en-US" sz="2000" b="1" dirty="0">
                    <a:sym typeface="Wingdings" pitchFamily="2" charset="2"/>
                  </a:rPr>
                  <a:t>If</a:t>
                </a:r>
                <a:r>
                  <a:rPr lang="en-US" sz="2000" dirty="0">
                    <a:sym typeface="Wingdings" pitchFamily="2" charset="2"/>
                  </a:rPr>
                  <a:t>(Visited[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== false)  </a:t>
                </a:r>
                <a:r>
                  <a:rPr lang="en-US" sz="2000" dirty="0"/>
                  <a:t>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8200" y="2667000"/>
                <a:ext cx="4041775" cy="2971800"/>
              </a:xfrm>
              <a:blipFill rotWithShape="1">
                <a:blip r:embed="rId4"/>
                <a:stretch>
                  <a:fillRect l="-1504" t="-818" b="-28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838200" y="2006025"/>
            <a:ext cx="7543801" cy="584775"/>
            <a:chOff x="838200" y="2006025"/>
            <a:chExt cx="7543801" cy="584775"/>
          </a:xfrm>
        </p:grpSpPr>
        <p:sp>
          <p:nvSpPr>
            <p:cNvPr id="2" name="Bent-Up Arrow 1"/>
            <p:cNvSpPr/>
            <p:nvPr/>
          </p:nvSpPr>
          <p:spPr>
            <a:xfrm flipH="1" flipV="1">
              <a:off x="838200" y="2286000"/>
              <a:ext cx="4038600" cy="152400"/>
            </a:xfrm>
            <a:prstGeom prst="bentUpArrow">
              <a:avLst/>
            </a:prstGeom>
            <a:solidFill>
              <a:srgbClr val="FFC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76801" y="2006025"/>
              <a:ext cx="3505200" cy="58477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C00000"/>
                  </a:solidFill>
                </a:rPr>
                <a:t>DFN number </a:t>
              </a:r>
              <a:r>
                <a:rPr lang="en-US" sz="1600" b="1" dirty="0"/>
                <a:t> of </a:t>
              </a:r>
              <a:r>
                <a:rPr lang="en-US" sz="1600" b="1" dirty="0">
                  <a:solidFill>
                    <a:srgbClr val="0070C0"/>
                  </a:solidFill>
                </a:rPr>
                <a:t>v</a:t>
              </a:r>
              <a:r>
                <a:rPr lang="en-US" sz="1600" b="1" dirty="0"/>
                <a:t> :</a:t>
              </a:r>
            </a:p>
            <a:p>
              <a:pPr algn="ctr"/>
              <a:r>
                <a:rPr lang="en-US" sz="1600" b="1" dirty="0"/>
                <a:t> the time when DFS starts at </a:t>
              </a:r>
              <a:r>
                <a:rPr lang="en-US" sz="1600" b="1" dirty="0">
                  <a:solidFill>
                    <a:srgbClr val="0070C0"/>
                  </a:solidFill>
                </a:rPr>
                <a:t>v</a:t>
              </a:r>
              <a:r>
                <a:rPr lang="en-US" sz="1600" b="1" dirty="0"/>
                <a:t>.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41141" y="4857690"/>
                <a:ext cx="190205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++ ;</a:t>
                </a:r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41" y="4857690"/>
                <a:ext cx="1902059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3526" t="-9091" r="-544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914400" y="5257800"/>
            <a:ext cx="6705601" cy="965775"/>
            <a:chOff x="1140919" y="5478274"/>
            <a:chExt cx="6522515" cy="745304"/>
          </a:xfrm>
        </p:grpSpPr>
        <p:sp>
          <p:nvSpPr>
            <p:cNvPr id="6" name="Bent-Up Arrow 5"/>
            <p:cNvSpPr/>
            <p:nvPr/>
          </p:nvSpPr>
          <p:spPr>
            <a:xfrm flipH="1">
              <a:off x="1140919" y="5478274"/>
              <a:ext cx="3735881" cy="427227"/>
            </a:xfrm>
            <a:prstGeom prst="bentUpArrow">
              <a:avLst>
                <a:gd name="adj1" fmla="val 9056"/>
                <a:gd name="adj2" fmla="val 14371"/>
                <a:gd name="adj3" fmla="val 26329"/>
              </a:avLst>
            </a:prstGeom>
            <a:solidFill>
              <a:srgbClr val="FFC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76800" y="5772298"/>
              <a:ext cx="2786634" cy="45128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C00000"/>
                  </a:solidFill>
                </a:rPr>
                <a:t>Finish number </a:t>
              </a:r>
              <a:r>
                <a:rPr lang="en-US" sz="1600" b="1" dirty="0"/>
                <a:t>of </a:t>
              </a:r>
              <a:r>
                <a:rPr lang="en-US" sz="1600" b="1" dirty="0">
                  <a:solidFill>
                    <a:srgbClr val="0070C0"/>
                  </a:solidFill>
                </a:rPr>
                <a:t>v</a:t>
              </a:r>
              <a:r>
                <a:rPr lang="en-US" sz="1600" b="1" dirty="0"/>
                <a:t> :</a:t>
              </a:r>
            </a:p>
            <a:p>
              <a:pPr algn="ctr"/>
              <a:r>
                <a:rPr lang="en-US" sz="1600" b="1" dirty="0"/>
                <a:t>the time when DFS at </a:t>
              </a:r>
              <a:r>
                <a:rPr lang="en-US" sz="1600" b="1" dirty="0">
                  <a:solidFill>
                    <a:srgbClr val="0070C0"/>
                  </a:solidFill>
                </a:rPr>
                <a:t>v</a:t>
              </a:r>
              <a:r>
                <a:rPr lang="en-US" sz="1600" b="1" dirty="0"/>
                <a:t> ends.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5459009" y="1219200"/>
            <a:ext cx="3048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288214" y="2286000"/>
            <a:ext cx="2682374" cy="2923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86325" y="5914593"/>
            <a:ext cx="2682374" cy="2923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3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2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 animBg="1"/>
      <p:bldP spid="5" grpId="0" build="p" animBg="1"/>
      <p:bldP spid="12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DFS on the graph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𝒔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𝟔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𝟕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𝟗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1662" t="-674" b="-24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1217506" y="1916668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ight Arrow 74"/>
          <p:cNvSpPr/>
          <p:nvPr/>
        </p:nvSpPr>
        <p:spPr>
          <a:xfrm rot="1556459">
            <a:off x="2054113" y="246434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981200" y="2831068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676400" y="3516868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1447800" y="4355068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981200" y="3516868"/>
            <a:ext cx="465986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450903" y="4355068"/>
            <a:ext cx="63697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ight Arrow 50"/>
          <p:cNvSpPr/>
          <p:nvPr/>
        </p:nvSpPr>
        <p:spPr>
          <a:xfrm rot="1556459">
            <a:off x="1730684" y="30856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1556459">
            <a:off x="1425884" y="3937797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1556459">
            <a:off x="1197284" y="47620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rot="1556459">
            <a:off x="1425884" y="39238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1556459">
            <a:off x="1730684" y="30856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 rot="1556459">
            <a:off x="2187884" y="39238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1556459">
            <a:off x="2264084" y="46858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1556459">
            <a:off x="2192891" y="39238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 rot="1556459">
            <a:off x="1735691" y="30856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5791200" y="4343400"/>
            <a:ext cx="0" cy="4953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943600" y="4050268"/>
            <a:ext cx="0" cy="11313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943600" y="2438400"/>
            <a:ext cx="0" cy="11313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791200" y="2819400"/>
            <a:ext cx="0" cy="4953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324600" y="2133600"/>
            <a:ext cx="0" cy="33411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781800" y="1752600"/>
            <a:ext cx="0" cy="44958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73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5" grpId="0" animBg="1"/>
      <p:bldP spid="75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/>
                  <a:t>How is </a:t>
                </a:r>
                <a:r>
                  <a:rPr lang="en-US" sz="3200" dirty="0"/>
                  <a:t>(</a:t>
                </a:r>
                <a:r>
                  <a:rPr lang="en-US" sz="32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32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dirty="0">
                    <a:sym typeface="Wingdings" pitchFamily="2" charset="2"/>
                  </a:rPr>
                  <a:t>]</a:t>
                </a:r>
                <a:r>
                  <a:rPr lang="en-US" sz="3200" dirty="0"/>
                  <a:t>,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32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dirty="0">
                    <a:sym typeface="Wingdings" pitchFamily="2" charset="2"/>
                  </a:rPr>
                  <a:t>]</a:t>
                </a:r>
                <a:r>
                  <a:rPr lang="en-US" sz="3200" dirty="0"/>
                  <a:t>)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 related to </a:t>
                </a:r>
                <a:r>
                  <a:rPr lang="en-US" sz="3200" dirty="0"/>
                  <a:t>(</a:t>
                </a:r>
                <a:r>
                  <a:rPr lang="en-US" sz="32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32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3200" dirty="0">
                    <a:sym typeface="Wingdings" pitchFamily="2" charset="2"/>
                  </a:rPr>
                  <a:t>]</a:t>
                </a:r>
                <a:r>
                  <a:rPr lang="en-US" sz="3200" dirty="0"/>
                  <a:t>,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32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3200" dirty="0">
                    <a:sym typeface="Wingdings" pitchFamily="2" charset="2"/>
                  </a:rPr>
                  <a:t>]</a:t>
                </a:r>
                <a:r>
                  <a:rPr lang="en-US" sz="3200" dirty="0"/>
                  <a:t>)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/>
                  <a:t>Disjoint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/>
                  <a:t>One enclosing another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</a:rPr>
                  <a:t>What about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&lt;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 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&lt;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 &lt;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</a:t>
                </a:r>
                <a:r>
                  <a:rPr lang="en-US" sz="2000" dirty="0">
                    <a:solidFill>
                      <a:srgbClr val="7030A0"/>
                    </a:solidFill>
                  </a:rPr>
                  <a:t>? 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809" b="-6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3850213" y="1905000"/>
            <a:ext cx="4905516" cy="478161"/>
            <a:chOff x="3850213" y="1905000"/>
            <a:chExt cx="4905516" cy="47816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912571" y="1916151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850213" y="2004536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213" y="2004536"/>
                  <a:ext cx="62068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8911" t="-8333" r="-1782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455954" y="2013829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5954" y="2013829"/>
                  <a:ext cx="58060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8421" t="-8197" r="-189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670519" y="1992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519" y="1992868"/>
                  <a:ext cx="60946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8186342" y="2013829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6342" y="2013829"/>
                  <a:ext cx="5693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9677" t="-8197" r="-182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/>
            <p:cNvCxnSpPr/>
            <p:nvPr/>
          </p:nvCxnSpPr>
          <p:spPr>
            <a:xfrm>
              <a:off x="4191000" y="1905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4383613" y="3505200"/>
            <a:ext cx="4137104" cy="685800"/>
            <a:chOff x="4383613" y="3505200"/>
            <a:chExt cx="4137104" cy="6858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638800" y="3810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24400" y="3505200"/>
              <a:ext cx="35052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7843" t="-8197" r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474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334000" y="3821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3821668"/>
                  <a:ext cx="60946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000" t="-8197" r="-17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822919" y="38216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919" y="3821668"/>
                  <a:ext cx="56938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8511" t="-8197" r="-1808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/>
          <p:cNvGrpSpPr/>
          <p:nvPr/>
        </p:nvGrpSpPr>
        <p:grpSpPr>
          <a:xfrm>
            <a:off x="4343400" y="5181600"/>
            <a:ext cx="3650329" cy="762000"/>
            <a:chOff x="4343400" y="5181600"/>
            <a:chExt cx="3650329" cy="762000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4648200" y="5254083"/>
              <a:ext cx="2154044" cy="371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790688" y="5638800"/>
              <a:ext cx="195957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343400" y="5181600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5181600"/>
                  <a:ext cx="620683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8911" t="-8197" r="-1782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553200" y="5181600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5181600"/>
                  <a:ext cx="580608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421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10200" y="55742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5574268"/>
                  <a:ext cx="609462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9091" t="-8197" r="-1818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7424342" y="55742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4342" y="5574268"/>
                  <a:ext cx="56938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9677" t="-8197" r="-182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&quot;No&quot; Symbol 29"/>
          <p:cNvSpPr/>
          <p:nvPr/>
        </p:nvSpPr>
        <p:spPr>
          <a:xfrm>
            <a:off x="7848600" y="5029200"/>
            <a:ext cx="914400" cy="914400"/>
          </a:xfrm>
          <a:prstGeom prst="noSmoking">
            <a:avLst>
              <a:gd name="adj" fmla="val 1031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42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Application </a:t>
            </a:r>
            <a:r>
              <a:rPr lang="en-US" b="1" dirty="0"/>
              <a:t>- 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6858000" cy="17526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Alternate algorithm 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for</a:t>
            </a:r>
            <a:r>
              <a:rPr lang="en-US" sz="2800" b="1" dirty="0">
                <a:solidFill>
                  <a:srgbClr val="7030A0"/>
                </a:solidFill>
              </a:rPr>
              <a:t> topological numbering </a:t>
            </a:r>
            <a:r>
              <a:rPr lang="en-US" sz="2800" b="1" dirty="0">
                <a:solidFill>
                  <a:schemeClr val="tx1"/>
                </a:solidFill>
              </a:rPr>
              <a:t>of a DAG.</a:t>
            </a:r>
          </a:p>
        </p:txBody>
      </p:sp>
    </p:spTree>
    <p:extLst>
      <p:ext uri="{BB962C8B-B14F-4D97-AF65-F5344CB8AC3E}">
        <p14:creationId xmlns:p14="http://schemas.microsoft.com/office/powerpoint/2010/main" val="317231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DFS on a DAG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3" name="Content Placeholder 3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3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Suppose DFS visits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before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: </a:t>
                </a:r>
              </a:p>
              <a:p>
                <a:endParaRPr lang="en-US" sz="2000" b="1" dirty="0">
                  <a:solidFill>
                    <a:srgbClr val="00B050"/>
                  </a:solidFill>
                  <a:sym typeface="Wingdings" pitchFamily="2" charset="2"/>
                </a:endParaRPr>
              </a:p>
              <a:p>
                <a:endParaRPr lang="en-US" sz="2000" b="1" dirty="0">
                  <a:solidFill>
                    <a:srgbClr val="00B05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             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Suppose DFS visits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before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: </a:t>
                </a:r>
              </a:p>
              <a:p>
                <a:endParaRPr lang="en-US" sz="2000" b="1" dirty="0">
                  <a:solidFill>
                    <a:srgbClr val="00B050"/>
                  </a:solidFill>
                  <a:sym typeface="Wingdings" pitchFamily="2" charset="2"/>
                </a:endParaRPr>
              </a:p>
              <a:p>
                <a:endParaRPr lang="en-US" sz="2000" b="1" dirty="0">
                  <a:solidFill>
                    <a:srgbClr val="00B05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             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4" name="Content Placeholder 3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1662" t="-674" b="-32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879" y="30480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>
            <a:stCxn id="4" idx="2"/>
            <a:endCxn id="6" idx="0"/>
          </p:cNvCxnSpPr>
          <p:nvPr/>
        </p:nvCxnSpPr>
        <p:spPr>
          <a:xfrm flipH="1">
            <a:off x="2375229" y="3200400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70" y="3733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349" y="38100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229" y="4419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648" y="443261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429" y="5257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215" y="5257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276" y="5257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829" y="6019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>
            <a:stCxn id="4" idx="2"/>
            <a:endCxn id="7" idx="0"/>
          </p:cNvCxnSpPr>
          <p:nvPr/>
        </p:nvCxnSpPr>
        <p:spPr>
          <a:xfrm>
            <a:off x="2786938" y="3200400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071" y="5257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>
          <a:xfrm flipH="1">
            <a:off x="2072288" y="38862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10" idx="0"/>
          </p:cNvCxnSpPr>
          <p:nvPr/>
        </p:nvCxnSpPr>
        <p:spPr>
          <a:xfrm flipH="1">
            <a:off x="1767488" y="45720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11" idx="0"/>
          </p:cNvCxnSpPr>
          <p:nvPr/>
        </p:nvCxnSpPr>
        <p:spPr>
          <a:xfrm>
            <a:off x="2072288" y="45720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5" idx="0"/>
          </p:cNvCxnSpPr>
          <p:nvPr/>
        </p:nvCxnSpPr>
        <p:spPr>
          <a:xfrm flipH="1">
            <a:off x="3062130" y="4585010"/>
            <a:ext cx="214577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2" idx="0"/>
          </p:cNvCxnSpPr>
          <p:nvPr/>
        </p:nvCxnSpPr>
        <p:spPr>
          <a:xfrm>
            <a:off x="3276707" y="45850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9" idx="1"/>
          </p:cNvCxnSpPr>
          <p:nvPr/>
        </p:nvCxnSpPr>
        <p:spPr>
          <a:xfrm>
            <a:off x="2375229" y="38862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4" idx="0"/>
          </p:cNvCxnSpPr>
          <p:nvPr/>
        </p:nvCxnSpPr>
        <p:spPr>
          <a:xfrm rot="16200000" flipH="1">
            <a:off x="2120164" y="3714774"/>
            <a:ext cx="2286002" cy="952455"/>
          </a:xfrm>
          <a:prstGeom prst="curvedConnector3">
            <a:avLst>
              <a:gd name="adj1" fmla="val -1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3" idx="0"/>
          </p:cNvCxnSpPr>
          <p:nvPr/>
        </p:nvCxnSpPr>
        <p:spPr>
          <a:xfrm flipH="1">
            <a:off x="1538888" y="54102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1"/>
            <a:endCxn id="6" idx="3"/>
          </p:cNvCxnSpPr>
          <p:nvPr/>
        </p:nvCxnSpPr>
        <p:spPr>
          <a:xfrm flipH="1" flipV="1">
            <a:off x="2453287" y="3810000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9" idx="0"/>
          </p:cNvCxnSpPr>
          <p:nvPr/>
        </p:nvCxnSpPr>
        <p:spPr>
          <a:xfrm>
            <a:off x="3199408" y="3962400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6" idx="2"/>
            <a:endCxn id="10" idx="1"/>
          </p:cNvCxnSpPr>
          <p:nvPr/>
        </p:nvCxnSpPr>
        <p:spPr>
          <a:xfrm rot="5400000">
            <a:off x="1308429" y="4267200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1"/>
            <a:endCxn id="13" idx="3"/>
          </p:cNvCxnSpPr>
          <p:nvPr/>
        </p:nvCxnSpPr>
        <p:spPr>
          <a:xfrm flipH="1">
            <a:off x="1616946" y="5334000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29" idx="0"/>
          </p:cNvCxnSpPr>
          <p:nvPr/>
        </p:nvCxnSpPr>
        <p:spPr>
          <a:xfrm>
            <a:off x="2538274" y="54102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912" y="5943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0" name="Straight Arrow Connector 29"/>
          <p:cNvCxnSpPr>
            <a:stCxn id="12" idx="1"/>
            <a:endCxn id="15" idx="3"/>
          </p:cNvCxnSpPr>
          <p:nvPr/>
        </p:nvCxnSpPr>
        <p:spPr>
          <a:xfrm flipH="1">
            <a:off x="3140188" y="53340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1"/>
            <a:endCxn id="10" idx="3"/>
          </p:cNvCxnSpPr>
          <p:nvPr/>
        </p:nvCxnSpPr>
        <p:spPr>
          <a:xfrm flipH="1">
            <a:off x="1845546" y="4508810"/>
            <a:ext cx="1353102" cy="82519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1447800" y="4324144"/>
            <a:ext cx="2178022" cy="1302988"/>
            <a:chOff x="3194807" y="3714544"/>
            <a:chExt cx="2178022" cy="1302988"/>
          </a:xfrm>
        </p:grpSpPr>
        <p:sp>
          <p:nvSpPr>
            <p:cNvPr id="45" name="TextBox 44"/>
            <p:cNvSpPr txBox="1"/>
            <p:nvPr/>
          </p:nvSpPr>
          <p:spPr>
            <a:xfrm>
              <a:off x="5066335" y="371454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u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194807" y="46482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v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rved Down Ribbon 37"/>
              <p:cNvSpPr/>
              <p:nvPr/>
            </p:nvSpPr>
            <p:spPr>
              <a:xfrm>
                <a:off x="5029200" y="5486400"/>
                <a:ext cx="3276600" cy="914400"/>
              </a:xfrm>
              <a:prstGeom prst="ellipseRibbon">
                <a:avLst>
                  <a:gd name="adj1" fmla="val 25000"/>
                  <a:gd name="adj2" fmla="val 75000"/>
                  <a:gd name="adj3" fmla="val 125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>
                    <a:solidFill>
                      <a:srgbClr val="0070C0"/>
                    </a:solidFill>
                  </a:rPr>
                  <a:t> &gt;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always !!</a:t>
                </a:r>
                <a:endParaRPr lang="en-US" dirty="0"/>
              </a:p>
            </p:txBody>
          </p:sp>
        </mc:Choice>
        <mc:Fallback xmlns="">
          <p:sp>
            <p:nvSpPr>
              <p:cNvPr id="38" name="Curved Down Ribbon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486400"/>
                <a:ext cx="3276600" cy="914400"/>
              </a:xfrm>
              <a:prstGeom prst="ellipseRibbon">
                <a:avLst>
                  <a:gd name="adj1" fmla="val 25000"/>
                  <a:gd name="adj2" fmla="val 75000"/>
                  <a:gd name="adj3" fmla="val 12500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553200" y="2718911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&lt;</a:t>
                </a:r>
                <a:r>
                  <a:rPr lang="en-US" b="1" dirty="0">
                    <a:solidFill>
                      <a:srgbClr val="00B050"/>
                    </a:solidFill>
                    <a:sym typeface="Wingdings" pitchFamily="2" charset="2"/>
                  </a:rPr>
                  <a:t> D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 &lt;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2718911"/>
                <a:ext cx="140615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463" t="-8197" r="-649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924467" y="4545568"/>
                <a:ext cx="1383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&lt;</a:t>
                </a:r>
                <a:r>
                  <a:rPr lang="en-US" b="1" dirty="0">
                    <a:solidFill>
                      <a:srgbClr val="00B050"/>
                    </a:solidFill>
                    <a:sym typeface="Wingdings" pitchFamily="2" charset="2"/>
                  </a:rPr>
                  <a:t> D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 &lt;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467" y="4545568"/>
                <a:ext cx="1383712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965" t="-8333" r="-660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210431" y="4545568"/>
                <a:ext cx="748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&lt;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431" y="4545568"/>
                <a:ext cx="748923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7317" t="-8333" r="-1300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943600" y="2709386"/>
                <a:ext cx="737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&lt;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709386"/>
                <a:ext cx="737702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6612" t="-8197" r="-1322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5410200" y="2743200"/>
            <a:ext cx="762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781800" y="2743200"/>
            <a:ext cx="6477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486400" y="4502976"/>
            <a:ext cx="1328252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3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4" grpId="0" uiExpand="1" build="p"/>
      <p:bldP spid="38" grpId="0" animBg="1"/>
      <p:bldP spid="3" grpId="0"/>
      <p:bldP spid="31" grpId="0"/>
      <p:bldP spid="35" grpId="0"/>
      <p:bldP spid="36" grpId="0"/>
      <p:bldP spid="39" grpId="0" animBg="1"/>
      <p:bldP spid="48" grpId="0" animBg="1"/>
      <p:bldP spid="4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DFS on a DAG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Lemma 4</a:t>
                </a:r>
                <a:r>
                  <a:rPr lang="en-US" sz="2000" b="1" dirty="0"/>
                  <a:t>: </a:t>
                </a:r>
                <a:r>
                  <a:rPr lang="en-US" sz="2000" dirty="0"/>
                  <a:t>For any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 ,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 &gt;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 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</a:t>
                </a:r>
                <a:r>
                  <a:rPr lang="en-US" sz="2000" dirty="0"/>
                  <a:t> always.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Vertices arranged in decreasing order of their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finish time </a:t>
                </a:r>
                <a:r>
                  <a:rPr lang="en-US" sz="2000" dirty="0"/>
                  <a:t>during DFS </a:t>
                </a:r>
              </a:p>
              <a:p>
                <a:pPr marL="0" indent="0">
                  <a:buNone/>
                </a:pPr>
                <a:r>
                  <a:rPr lang="en-US" sz="2000" dirty="0"/>
                  <a:t>is a valid topological ordering. 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371600" y="3581400"/>
            <a:ext cx="5871117" cy="159834"/>
            <a:chOff x="1447800" y="4038600"/>
            <a:chExt cx="5871117" cy="159834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956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3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3361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2" name="TextBox 81"/>
          <p:cNvSpPr txBox="1"/>
          <p:nvPr/>
        </p:nvSpPr>
        <p:spPr>
          <a:xfrm>
            <a:off x="1371600" y="3212068"/>
            <a:ext cx="614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1        2          3        4       5          6          7         8        9        10      11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447800" y="3714749"/>
            <a:ext cx="5716859" cy="19051"/>
            <a:chOff x="1524000" y="3333749"/>
            <a:chExt cx="5716859" cy="19051"/>
          </a:xfrm>
        </p:grpSpPr>
        <p:cxnSp>
          <p:nvCxnSpPr>
            <p:cNvPr id="43" name="Curved Connector 42"/>
            <p:cNvCxnSpPr/>
            <p:nvPr/>
          </p:nvCxnSpPr>
          <p:spPr>
            <a:xfrm>
              <a:off x="6637609" y="3333749"/>
              <a:ext cx="603250" cy="13784"/>
            </a:xfrm>
            <a:prstGeom prst="curvedConnector4">
              <a:avLst>
                <a:gd name="adj1" fmla="val 1015"/>
                <a:gd name="adj2" fmla="val 2486542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48"/>
            <p:cNvCxnSpPr/>
            <p:nvPr/>
          </p:nvCxnSpPr>
          <p:spPr>
            <a:xfrm rot="16200000" flipH="1">
              <a:off x="4096639" y="3055318"/>
              <a:ext cx="12700" cy="569561"/>
            </a:xfrm>
            <a:prstGeom prst="curvedConnector3">
              <a:avLst>
                <a:gd name="adj1" fmla="val 2678047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urved Connector 52"/>
            <p:cNvCxnSpPr/>
            <p:nvPr/>
          </p:nvCxnSpPr>
          <p:spPr>
            <a:xfrm rot="16200000" flipH="1">
              <a:off x="4683937" y="2468021"/>
              <a:ext cx="12700" cy="1744156"/>
            </a:xfrm>
            <a:prstGeom prst="curvedConnector3">
              <a:avLst>
                <a:gd name="adj1" fmla="val 6102441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urved Connector 57"/>
            <p:cNvCxnSpPr/>
            <p:nvPr/>
          </p:nvCxnSpPr>
          <p:spPr>
            <a:xfrm rot="16200000" flipH="1">
              <a:off x="2945431" y="3061669"/>
              <a:ext cx="12700" cy="569561"/>
            </a:xfrm>
            <a:prstGeom prst="curvedConnector3">
              <a:avLst>
                <a:gd name="adj1" fmla="val 2678047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urved Connector 58"/>
            <p:cNvCxnSpPr/>
            <p:nvPr/>
          </p:nvCxnSpPr>
          <p:spPr>
            <a:xfrm rot="5400000" flipH="1" flipV="1">
              <a:off x="3541442" y="1934116"/>
              <a:ext cx="7434" cy="2819400"/>
            </a:xfrm>
            <a:prstGeom prst="curvedConnector3">
              <a:avLst>
                <a:gd name="adj1" fmla="val -11025222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urved Connector 62"/>
            <p:cNvCxnSpPr/>
            <p:nvPr/>
          </p:nvCxnSpPr>
          <p:spPr>
            <a:xfrm rot="5400000" flipH="1" flipV="1">
              <a:off x="2665142" y="2200816"/>
              <a:ext cx="7434" cy="2286000"/>
            </a:xfrm>
            <a:prstGeom prst="curvedConnector3">
              <a:avLst>
                <a:gd name="adj1" fmla="val -11175222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76"/>
            <p:cNvCxnSpPr/>
            <p:nvPr/>
          </p:nvCxnSpPr>
          <p:spPr>
            <a:xfrm rot="16200000" flipH="1">
              <a:off x="6663783" y="2770457"/>
              <a:ext cx="7434" cy="1146717"/>
            </a:xfrm>
            <a:prstGeom prst="curvedConnector3">
              <a:avLst>
                <a:gd name="adj1" fmla="val 8425182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/>
            <p:nvPr/>
          </p:nvCxnSpPr>
          <p:spPr>
            <a:xfrm rot="16200000" flipH="1">
              <a:off x="2093642" y="2770458"/>
              <a:ext cx="7434" cy="1146717"/>
            </a:xfrm>
            <a:prstGeom prst="curvedConnector3">
              <a:avLst>
                <a:gd name="adj1" fmla="val 5789414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ight Arrow 64"/>
          <p:cNvSpPr/>
          <p:nvPr/>
        </p:nvSpPr>
        <p:spPr>
          <a:xfrm>
            <a:off x="2790513" y="2362200"/>
            <a:ext cx="3229287" cy="82881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Decreasing order of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F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00200" y="1600200"/>
            <a:ext cx="2141809" cy="444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733800" y="1612612"/>
            <a:ext cx="2141809" cy="444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4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2" grpId="0"/>
      <p:bldP spid="65" grpId="0" uiExpand="1" animBg="1"/>
      <p:bldP spid="27" grpId="0" animBg="1"/>
      <p:bldP spid="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Classification of </a:t>
            </a:r>
            <a:r>
              <a:rPr lang="en-US" b="1" dirty="0">
                <a:solidFill>
                  <a:srgbClr val="7030A0"/>
                </a:solidFill>
              </a:rPr>
              <a:t>non-tree edges</a:t>
            </a:r>
            <a:br>
              <a:rPr lang="en-US" b="1" dirty="0">
                <a:solidFill>
                  <a:srgbClr val="7030A0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using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64085" y="4641653"/>
                <a:ext cx="18726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</a:t>
                </a:r>
                <a:r>
                  <a:rPr lang="en-US" sz="2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,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085" y="4641653"/>
                <a:ext cx="1872629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6494" t="-10465" r="-100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129480" y="4658380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44438" y="4641653"/>
                <a:ext cx="18373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</a:t>
                </a:r>
                <a:r>
                  <a:rPr lang="en-US" sz="2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,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438" y="4641653"/>
                <a:ext cx="1837362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6623" t="-10465" r="-102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31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be continued in the next lecture …</a:t>
            </a:r>
          </a:p>
        </p:txBody>
      </p:sp>
    </p:spTree>
    <p:extLst>
      <p:ext uri="{BB962C8B-B14F-4D97-AF65-F5344CB8AC3E}">
        <p14:creationId xmlns:p14="http://schemas.microsoft.com/office/powerpoint/2010/main" val="630511452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Topological ordering</a:t>
            </a:r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vertices of a </a:t>
                </a:r>
                <a:r>
                  <a:rPr lang="en-US" sz="2000" b="1" dirty="0"/>
                  <a:t>DAG</a:t>
                </a:r>
                <a:r>
                  <a:rPr lang="en-US" sz="2000" dirty="0"/>
                  <a:t> can be arranged along a line so that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every edge goes from </a:t>
                </a:r>
                <a:r>
                  <a:rPr lang="en-US" sz="2000" b="1" dirty="0"/>
                  <a:t>left </a:t>
                </a:r>
                <a:r>
                  <a:rPr lang="en-US" sz="2000" dirty="0"/>
                  <a:t>to</a:t>
                </a:r>
                <a:r>
                  <a:rPr lang="en-US" sz="2000" b="1" dirty="0"/>
                  <a:t> right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There exists 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[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such that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&lt;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urved Connector 42"/>
          <p:cNvCxnSpPr/>
          <p:nvPr/>
        </p:nvCxnSpPr>
        <p:spPr>
          <a:xfrm>
            <a:off x="6637609" y="3333749"/>
            <a:ext cx="603250" cy="13784"/>
          </a:xfrm>
          <a:prstGeom prst="curvedConnector4">
            <a:avLst>
              <a:gd name="adj1" fmla="val 1015"/>
              <a:gd name="adj2" fmla="val 248654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/>
          <p:nvPr/>
        </p:nvCxnSpPr>
        <p:spPr>
          <a:xfrm rot="16200000" flipH="1">
            <a:off x="4096639" y="3055318"/>
            <a:ext cx="12700" cy="569561"/>
          </a:xfrm>
          <a:prstGeom prst="curvedConnector3">
            <a:avLst>
              <a:gd name="adj1" fmla="val 2678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16200000" flipH="1">
            <a:off x="4683937" y="2468021"/>
            <a:ext cx="12700" cy="1744156"/>
          </a:xfrm>
          <a:prstGeom prst="curvedConnector3">
            <a:avLst>
              <a:gd name="adj1" fmla="val 610244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16200000" flipH="1">
            <a:off x="2945431" y="3061669"/>
            <a:ext cx="12700" cy="569561"/>
          </a:xfrm>
          <a:prstGeom prst="curvedConnector3">
            <a:avLst>
              <a:gd name="adj1" fmla="val 2678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/>
          <p:nvPr/>
        </p:nvCxnSpPr>
        <p:spPr>
          <a:xfrm rot="5400000" flipH="1" flipV="1">
            <a:off x="3541442" y="1934116"/>
            <a:ext cx="7434" cy="2819400"/>
          </a:xfrm>
          <a:prstGeom prst="curvedConnector3">
            <a:avLst>
              <a:gd name="adj1" fmla="val -1102522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 rot="5400000" flipH="1" flipV="1">
            <a:off x="2665142" y="2200816"/>
            <a:ext cx="7434" cy="2286000"/>
          </a:xfrm>
          <a:prstGeom prst="curvedConnector3">
            <a:avLst>
              <a:gd name="adj1" fmla="val -1117522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 rot="16200000" flipH="1">
            <a:off x="6663783" y="2770457"/>
            <a:ext cx="7434" cy="1146717"/>
          </a:xfrm>
          <a:prstGeom prst="curvedConnector3">
            <a:avLst>
              <a:gd name="adj1" fmla="val 842518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384758" y="2714960"/>
            <a:ext cx="614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1        2          3        4       5          6          7         8        9        10      11</a:t>
            </a:r>
          </a:p>
        </p:txBody>
      </p:sp>
      <p:cxnSp>
        <p:nvCxnSpPr>
          <p:cNvPr id="26" name="Curved Connector 25"/>
          <p:cNvCxnSpPr/>
          <p:nvPr/>
        </p:nvCxnSpPr>
        <p:spPr>
          <a:xfrm rot="16200000" flipH="1">
            <a:off x="2093642" y="2770458"/>
            <a:ext cx="7434" cy="1146717"/>
          </a:xfrm>
          <a:prstGeom prst="curvedConnector3">
            <a:avLst>
              <a:gd name="adj1" fmla="val 57894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Down Ribbon 24"/>
              <p:cNvSpPr/>
              <p:nvPr/>
            </p:nvSpPr>
            <p:spPr>
              <a:xfrm>
                <a:off x="5638800" y="4886762"/>
                <a:ext cx="33528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 alternate  O(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time algorithm 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Down Ribbon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886762"/>
                <a:ext cx="33528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447800" y="3200400"/>
            <a:ext cx="5877467" cy="197000"/>
            <a:chOff x="1447800" y="3200400"/>
            <a:chExt cx="5877467" cy="197000"/>
          </a:xfrm>
        </p:grpSpPr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200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3200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8941" y="32073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8503" y="32073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150" y="321991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5286" y="3245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323942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2683" y="3239411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2" y="320874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9550" y="3239411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9150" y="3245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1495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82" grpId="0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Strongly connected components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:</a:t>
                </a:r>
                <a:r>
                  <a:rPr lang="en-US" sz="2000" dirty="0"/>
                  <a:t> Two vertices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are said to be </a:t>
                </a:r>
                <a:r>
                  <a:rPr lang="en-US" sz="2000" b="1" dirty="0"/>
                  <a:t>strongly connected </a:t>
                </a:r>
                <a:r>
                  <a:rPr lang="en-US" sz="2000" dirty="0"/>
                  <a:t>if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 strongly connected component</a:t>
                </a:r>
                <a:r>
                  <a:rPr lang="en-US" sz="2000" b="1" dirty="0"/>
                  <a:t>: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a </a:t>
                </a:r>
                <a:r>
                  <a:rPr lang="en-US" sz="2000" b="1" dirty="0"/>
                  <a:t>maximal</a:t>
                </a:r>
                <a:r>
                  <a:rPr lang="en-US" sz="2000" dirty="0"/>
                  <a:t> subset of “strongly connected vertices”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/>
          <p:cNvGrpSpPr/>
          <p:nvPr/>
        </p:nvGrpSpPr>
        <p:grpSpPr>
          <a:xfrm>
            <a:off x="988906" y="3124200"/>
            <a:ext cx="7088294" cy="3505200"/>
            <a:chOff x="988906" y="3124200"/>
            <a:chExt cx="7088294" cy="3505200"/>
          </a:xfrm>
        </p:grpSpPr>
        <p:grpSp>
          <p:nvGrpSpPr>
            <p:cNvPr id="49" name="Group 48"/>
            <p:cNvGrpSpPr/>
            <p:nvPr/>
          </p:nvGrpSpPr>
          <p:grpSpPr>
            <a:xfrm>
              <a:off x="988906" y="4050268"/>
              <a:ext cx="2592494" cy="2579132"/>
              <a:chOff x="988906" y="1459468"/>
              <a:chExt cx="2592494" cy="2579132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1979506" y="1459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447800" y="190500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065106" y="2754868"/>
                <a:ext cx="349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988906" y="36692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131906" y="365760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k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046306" y="19812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274906" y="29072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905000" y="2754868"/>
                <a:ext cx="239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590800" y="2971800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1150436" y="3124200"/>
              <a:ext cx="6926764" cy="3276600"/>
              <a:chOff x="1150436" y="3124200"/>
              <a:chExt cx="6926764" cy="3276600"/>
            </a:xfrm>
          </p:grpSpPr>
          <p:pic>
            <p:nvPicPr>
              <p:cNvPr id="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5600" y="4899103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5599" y="5910147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6200" y="5910147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6198" y="495114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0" name="Straight Arrow Connector 9"/>
              <p:cNvCxnSpPr>
                <a:endCxn id="7" idx="0"/>
              </p:cNvCxnSpPr>
              <p:nvPr/>
            </p:nvCxnSpPr>
            <p:spPr>
              <a:xfrm flipH="1">
                <a:off x="6783658" y="5029200"/>
                <a:ext cx="24668" cy="88094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9" idx="2"/>
                <a:endCxn id="8" idx="0"/>
              </p:cNvCxnSpPr>
              <p:nvPr/>
            </p:nvCxnSpPr>
            <p:spPr>
              <a:xfrm>
                <a:off x="7774257" y="5103542"/>
                <a:ext cx="2" cy="80660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6" idx="3"/>
                <a:endCxn id="9" idx="1"/>
              </p:cNvCxnSpPr>
              <p:nvPr/>
            </p:nvCxnSpPr>
            <p:spPr>
              <a:xfrm>
                <a:off x="6861717" y="4975303"/>
                <a:ext cx="834481" cy="5203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6" idx="3"/>
                <a:endCxn id="8" idx="1"/>
              </p:cNvCxnSpPr>
              <p:nvPr/>
            </p:nvCxnSpPr>
            <p:spPr>
              <a:xfrm>
                <a:off x="6861717" y="4975303"/>
                <a:ext cx="834483" cy="101104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urved Connector 13"/>
              <p:cNvCxnSpPr>
                <a:stCxn id="8" idx="3"/>
              </p:cNvCxnSpPr>
              <p:nvPr/>
            </p:nvCxnSpPr>
            <p:spPr>
              <a:xfrm flipH="1" flipV="1">
                <a:off x="6854282" y="4939061"/>
                <a:ext cx="998035" cy="1047286"/>
              </a:xfrm>
              <a:prstGeom prst="curvedConnector4">
                <a:avLst>
                  <a:gd name="adj1" fmla="val -22905"/>
                  <a:gd name="adj2" fmla="val 144144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3276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6" name="Straight Arrow Connector 15"/>
              <p:cNvCxnSpPr>
                <a:stCxn id="15" idx="2"/>
                <a:endCxn id="17" idx="0"/>
              </p:cNvCxnSpPr>
              <p:nvPr/>
            </p:nvCxnSpPr>
            <p:spPr>
              <a:xfrm flipH="1">
                <a:off x="2064836" y="3429000"/>
                <a:ext cx="411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6777" y="3962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4038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3836" y="46482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8255" y="466121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9036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2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49822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2883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4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0436" y="6248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5" name="Straight Arrow Connector 24"/>
              <p:cNvCxnSpPr>
                <a:stCxn id="15" idx="2"/>
                <a:endCxn id="18" idx="0"/>
              </p:cNvCxnSpPr>
              <p:nvPr/>
            </p:nvCxnSpPr>
            <p:spPr>
              <a:xfrm>
                <a:off x="2476545" y="3429000"/>
                <a:ext cx="41247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3678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7" name="Straight Arrow Connector 26"/>
              <p:cNvCxnSpPr>
                <a:stCxn id="17" idx="2"/>
                <a:endCxn id="19" idx="0"/>
              </p:cNvCxnSpPr>
              <p:nvPr/>
            </p:nvCxnSpPr>
            <p:spPr>
              <a:xfrm flipH="1">
                <a:off x="1761895" y="4114800"/>
                <a:ext cx="302941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9" idx="2"/>
                <a:endCxn id="21" idx="0"/>
              </p:cNvCxnSpPr>
              <p:nvPr/>
            </p:nvCxnSpPr>
            <p:spPr>
              <a:xfrm flipH="1">
                <a:off x="1457095" y="4800600"/>
                <a:ext cx="304800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19" idx="2"/>
                <a:endCxn id="22" idx="0"/>
              </p:cNvCxnSpPr>
              <p:nvPr/>
            </p:nvCxnSpPr>
            <p:spPr>
              <a:xfrm>
                <a:off x="1761895" y="4800600"/>
                <a:ext cx="465986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26" idx="0"/>
                <a:endCxn id="20" idx="1"/>
              </p:cNvCxnSpPr>
              <p:nvPr/>
            </p:nvCxnSpPr>
            <p:spPr>
              <a:xfrm flipV="1">
                <a:off x="2751737" y="4737410"/>
                <a:ext cx="136518" cy="7489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0" idx="2"/>
                <a:endCxn id="23" idx="0"/>
              </p:cNvCxnSpPr>
              <p:nvPr/>
            </p:nvCxnSpPr>
            <p:spPr>
              <a:xfrm>
                <a:off x="2966314" y="4813610"/>
                <a:ext cx="384628" cy="6727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17" idx="2"/>
                <a:endCxn id="20" idx="1"/>
              </p:cNvCxnSpPr>
              <p:nvPr/>
            </p:nvCxnSpPr>
            <p:spPr>
              <a:xfrm>
                <a:off x="2064836" y="4114800"/>
                <a:ext cx="823419" cy="6226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21" idx="2"/>
                <a:endCxn id="24" idx="0"/>
              </p:cNvCxnSpPr>
              <p:nvPr/>
            </p:nvCxnSpPr>
            <p:spPr>
              <a:xfrm flipH="1">
                <a:off x="1228495" y="5638800"/>
                <a:ext cx="22860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8" idx="1"/>
                <a:endCxn id="17" idx="3"/>
              </p:cNvCxnSpPr>
              <p:nvPr/>
            </p:nvCxnSpPr>
            <p:spPr>
              <a:xfrm flipH="1" flipV="1">
                <a:off x="2142894" y="4038600"/>
                <a:ext cx="668062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8" idx="2"/>
                <a:endCxn id="20" idx="0"/>
              </p:cNvCxnSpPr>
              <p:nvPr/>
            </p:nvCxnSpPr>
            <p:spPr>
              <a:xfrm>
                <a:off x="2889015" y="4191000"/>
                <a:ext cx="77299" cy="4702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urved Connector 35"/>
              <p:cNvCxnSpPr>
                <a:endCxn id="17" idx="1"/>
              </p:cNvCxnSpPr>
              <p:nvPr/>
            </p:nvCxnSpPr>
            <p:spPr>
              <a:xfrm flipV="1">
                <a:off x="1414882" y="4038600"/>
                <a:ext cx="571895" cy="1491734"/>
              </a:xfrm>
              <a:prstGeom prst="curvedConnector3">
                <a:avLst>
                  <a:gd name="adj1" fmla="val -55293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2" idx="1"/>
                <a:endCxn id="24" idx="3"/>
              </p:cNvCxnSpPr>
              <p:nvPr/>
            </p:nvCxnSpPr>
            <p:spPr>
              <a:xfrm flipH="1">
                <a:off x="1306553" y="5562600"/>
                <a:ext cx="843269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22" idx="2"/>
                <a:endCxn id="39" idx="0"/>
              </p:cNvCxnSpPr>
              <p:nvPr/>
            </p:nvCxnSpPr>
            <p:spPr>
              <a:xfrm>
                <a:off x="2227881" y="5638800"/>
                <a:ext cx="63697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3519" y="61722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40" name="Straight Arrow Connector 39"/>
              <p:cNvCxnSpPr>
                <a:stCxn id="23" idx="1"/>
                <a:endCxn id="26" idx="3"/>
              </p:cNvCxnSpPr>
              <p:nvPr/>
            </p:nvCxnSpPr>
            <p:spPr>
              <a:xfrm flipH="1">
                <a:off x="2829795" y="5562600"/>
                <a:ext cx="443088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 40"/>
              <p:cNvGrpSpPr/>
              <p:nvPr/>
            </p:nvGrpSpPr>
            <p:grpSpPr>
              <a:xfrm>
                <a:off x="2209800" y="3124200"/>
                <a:ext cx="974662" cy="1143000"/>
                <a:chOff x="2209800" y="533400"/>
                <a:chExt cx="974662" cy="1143000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2209800" y="533400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2895600" y="1307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</a:t>
                  </a:r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6475306" y="4800600"/>
                <a:ext cx="1601894" cy="1600200"/>
                <a:chOff x="6475306" y="2209800"/>
                <a:chExt cx="1601894" cy="1600200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6475306" y="22098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b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6475306" y="32120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h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7770706" y="22860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694506" y="3440668"/>
                  <a:ext cx="2824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</a:t>
                  </a:r>
                </a:p>
              </p:txBody>
            </p:sp>
          </p:grpSp>
          <p:cxnSp>
            <p:nvCxnSpPr>
              <p:cNvPr id="59" name="Straight Arrow Connector 58"/>
              <p:cNvCxnSpPr>
                <a:stCxn id="22" idx="1"/>
                <a:endCxn id="21" idx="3"/>
              </p:cNvCxnSpPr>
              <p:nvPr/>
            </p:nvCxnSpPr>
            <p:spPr>
              <a:xfrm flipH="1">
                <a:off x="1535153" y="5562600"/>
                <a:ext cx="614669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urved Connector 59"/>
              <p:cNvCxnSpPr/>
              <p:nvPr/>
            </p:nvCxnSpPr>
            <p:spPr>
              <a:xfrm rot="10800000">
                <a:off x="2504553" y="3388112"/>
                <a:ext cx="436452" cy="685800"/>
              </a:xfrm>
              <a:prstGeom prst="curvedConnector3">
                <a:avLst>
                  <a:gd name="adj1" fmla="val -57131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H="1">
                <a:off x="1317452" y="6286500"/>
                <a:ext cx="906966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Freeform 72"/>
          <p:cNvSpPr/>
          <p:nvPr/>
        </p:nvSpPr>
        <p:spPr>
          <a:xfrm>
            <a:off x="2587083" y="4319239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1150437" y="3873191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6612673" y="4787590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553200" y="5867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133600" y="60960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2185639" y="313721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990600" y="6172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Down Ribbon 80"/>
              <p:cNvSpPr/>
              <p:nvPr/>
            </p:nvSpPr>
            <p:spPr>
              <a:xfrm>
                <a:off x="5257800" y="3137210"/>
                <a:ext cx="31242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 O(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time algorithm</a:t>
                </a:r>
              </a:p>
            </p:txBody>
          </p:sp>
        </mc:Choice>
        <mc:Fallback xmlns="">
          <p:sp>
            <p:nvSpPr>
              <p:cNvPr id="81" name="Down Ribbon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137210"/>
                <a:ext cx="31242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711382" y="1066800"/>
            <a:ext cx="225101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962400" y="11430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810000" y="25908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9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1" grpId="0" animBg="1"/>
      <p:bldP spid="2" grpId="0" animBg="1"/>
      <p:bldP spid="71" grpId="0" animBg="1"/>
      <p:bldP spid="8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Depth First Search (DFS)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C00000"/>
                </a:solidFill>
              </a:rPr>
              <a:t>A graph traversal algorithm</a:t>
            </a:r>
          </a:p>
          <a:p>
            <a:pPr marL="0" indent="0">
              <a:buNone/>
            </a:pPr>
            <a:r>
              <a:rPr lang="en-US" sz="2000" b="1" dirty="0"/>
              <a:t>Key properties</a:t>
            </a:r>
            <a:r>
              <a:rPr lang="en-US" sz="2000" dirty="0"/>
              <a:t>:</a:t>
            </a:r>
          </a:p>
          <a:p>
            <a:r>
              <a:rPr lang="en-US" sz="2000" dirty="0"/>
              <a:t>Recursive algorithm</a:t>
            </a:r>
          </a:p>
          <a:p>
            <a:r>
              <a:rPr lang="en-US" sz="2000" dirty="0"/>
              <a:t>Quite </a:t>
            </a:r>
            <a:r>
              <a:rPr lang="en-US" sz="2000" u="sng" dirty="0"/>
              <a:t>different</a:t>
            </a:r>
            <a:r>
              <a:rPr lang="en-US" sz="2000" dirty="0"/>
              <a:t> for directed and undirected graphs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Applications</a:t>
            </a:r>
            <a:r>
              <a:rPr lang="en-US" sz="2000" dirty="0"/>
              <a:t>:   </a:t>
            </a:r>
          </a:p>
          <a:p>
            <a:r>
              <a:rPr lang="en-US" sz="2000" dirty="0"/>
              <a:t>Computing reachability</a:t>
            </a:r>
          </a:p>
          <a:p>
            <a:r>
              <a:rPr lang="en-US" sz="2000" dirty="0"/>
              <a:t>Alternate algorithm for </a:t>
            </a:r>
            <a:r>
              <a:rPr lang="en-US" sz="2000" b="1" dirty="0"/>
              <a:t>topological ordering </a:t>
            </a:r>
            <a:r>
              <a:rPr lang="en-US" sz="2000" dirty="0"/>
              <a:t>of a DAG</a:t>
            </a:r>
          </a:p>
          <a:p>
            <a:r>
              <a:rPr lang="en-US" sz="2000" dirty="0"/>
              <a:t>Computing </a:t>
            </a:r>
            <a:r>
              <a:rPr lang="en-US" sz="2000" b="1" dirty="0"/>
              <a:t>Strongly connected components</a:t>
            </a:r>
            <a:r>
              <a:rPr lang="en-US" sz="2000" dirty="0"/>
              <a:t>.</a:t>
            </a:r>
          </a:p>
          <a:p>
            <a:r>
              <a:rPr lang="en-US" sz="2000" dirty="0"/>
              <a:t>Checking if a graph is </a:t>
            </a:r>
            <a:r>
              <a:rPr lang="en-US" sz="2000" b="1" dirty="0" err="1"/>
              <a:t>Eulerian</a:t>
            </a:r>
            <a:r>
              <a:rPr lang="en-US" sz="2000" dirty="0"/>
              <a:t>.</a:t>
            </a:r>
          </a:p>
          <a:p>
            <a:r>
              <a:rPr lang="en-US" sz="2000" dirty="0"/>
              <a:t>Checking if a graph is </a:t>
            </a:r>
            <a:r>
              <a:rPr lang="en-US" sz="2000" b="1" dirty="0"/>
              <a:t>unique-path graph</a:t>
            </a:r>
            <a:r>
              <a:rPr lang="en-US" sz="2000" dirty="0"/>
              <a:t>.</a:t>
            </a:r>
          </a:p>
          <a:p>
            <a:r>
              <a:rPr lang="en-US" sz="2200" dirty="0"/>
              <a:t>Maximum flow, </a:t>
            </a:r>
          </a:p>
          <a:p>
            <a:r>
              <a:rPr lang="en-US" sz="2200" dirty="0"/>
              <a:t>Matching,</a:t>
            </a:r>
          </a:p>
          <a:p>
            <a:r>
              <a:rPr lang="en-US" sz="2200" dirty="0"/>
              <a:t>…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317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>
            <a:normAutofit/>
          </a:bodyPr>
          <a:lstStyle/>
          <a:p>
            <a:pPr algn="ctr"/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600" dirty="0">
                <a:solidFill>
                  <a:srgbClr val="7030A0"/>
                </a:solidFill>
              </a:rPr>
              <a:t>DEPTH FIRST SEARCH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From a vertex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2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Searching </a:t>
                </a:r>
                <a:r>
                  <a:rPr lang="en-US" sz="3200" b="1" dirty="0"/>
                  <a:t>path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/>
                  <a:t>from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b="1" dirty="0"/>
                  <a:t> to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219200"/>
                <a:ext cx="4038600" cy="5334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Search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If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 print “</a:t>
                </a:r>
                <a:r>
                  <a:rPr lang="en-US" sz="2000" dirty="0">
                    <a:solidFill>
                      <a:srgbClr val="00B050"/>
                    </a:solidFill>
                    <a:sym typeface="Wingdings" pitchFamily="2" charset="2"/>
                  </a:rPr>
                  <a:t>path-found</a:t>
                </a:r>
                <a:r>
                  <a:rPr lang="en-US" sz="2000" dirty="0">
                    <a:sym typeface="Wingdings" pitchFamily="2" charset="2"/>
                  </a:rPr>
                  <a:t>”;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Else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{For</a:t>
                </a:r>
                <a:r>
                  <a:rPr lang="en-US" sz="2000" dirty="0">
                    <a:sym typeface="Wingdings" pitchFamily="2" charset="2"/>
                  </a:rPr>
                  <a:t> each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	   Search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</a:t>
                </a:r>
                <a:r>
                  <a:rPr lang="en-US" sz="2000" b="1" dirty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}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Main</a:t>
                </a:r>
                <a:r>
                  <a:rPr lang="en-US" sz="2000" dirty="0"/>
                  <a:t>()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Search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219200"/>
                <a:ext cx="4038600" cy="5334000"/>
              </a:xfrm>
              <a:blipFill rotWithShape="1">
                <a:blip r:embed="rId3"/>
                <a:stretch>
                  <a:fillRect l="-1508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143000" y="3048000"/>
                <a:ext cx="2024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If</a:t>
                </a:r>
                <a:r>
                  <a:rPr lang="en-US" dirty="0">
                    <a:sym typeface="Wingdings" pitchFamily="2" charset="2"/>
                  </a:rPr>
                  <a:t> (Visited[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]=false)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048000"/>
                <a:ext cx="202433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711" t="-8197" r="-48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57297" y="1600200"/>
                <a:ext cx="1890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Visited[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] </a:t>
                </a:r>
                <a:r>
                  <a:rPr lang="en-US" dirty="0">
                    <a:sym typeface="Wingdings" pitchFamily="2" charset="2"/>
                  </a:rPr>
                  <a:t> true;</a:t>
                </a:r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97" y="1600200"/>
                <a:ext cx="189096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903" t="-10000" r="-483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7315" y="5257800"/>
                <a:ext cx="3656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For</a:t>
                </a:r>
                <a:r>
                  <a:rPr lang="en-US" dirty="0">
                    <a:sym typeface="Wingdings" pitchFamily="2" charset="2"/>
                  </a:rPr>
                  <a:t> each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     </a:t>
                </a:r>
                <a:r>
                  <a:rPr lang="en-US" dirty="0"/>
                  <a:t>Visited[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] </a:t>
                </a:r>
                <a:r>
                  <a:rPr lang="en-US" dirty="0">
                    <a:sym typeface="Wingdings" pitchFamily="2" charset="2"/>
                  </a:rPr>
                  <a:t> false;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15" y="5257800"/>
                <a:ext cx="3656578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500" t="-10000" r="-18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5560906" y="1143000"/>
            <a:ext cx="2592494" cy="5474732"/>
            <a:chOff x="5560906" y="773668"/>
            <a:chExt cx="2592494" cy="5474732"/>
          </a:xfrm>
        </p:grpSpPr>
        <p:grpSp>
          <p:nvGrpSpPr>
            <p:cNvPr id="15" name="Group 14"/>
            <p:cNvGrpSpPr/>
            <p:nvPr/>
          </p:nvGrpSpPr>
          <p:grpSpPr>
            <a:xfrm>
              <a:off x="6172200" y="4812268"/>
              <a:ext cx="1601894" cy="1436132"/>
              <a:chOff x="6172200" y="4812268"/>
              <a:chExt cx="1601894" cy="1436132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6402493" y="4910771"/>
                <a:ext cx="1146718" cy="1163444"/>
                <a:chOff x="6705599" y="2308303"/>
                <a:chExt cx="1146718" cy="1163444"/>
              </a:xfrm>
            </p:grpSpPr>
            <p:pic>
              <p:nvPicPr>
                <p:cNvPr id="25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05600" y="2308303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6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05599" y="3319347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7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96200" y="3319347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8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96198" y="2360342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cxnSp>
            <p:nvCxnSpPr>
              <p:cNvPr id="73" name="Straight Arrow Connector 72"/>
              <p:cNvCxnSpPr/>
              <p:nvPr/>
            </p:nvCxnSpPr>
            <p:spPr>
              <a:xfrm flipH="1">
                <a:off x="6480552" y="5040868"/>
                <a:ext cx="24668" cy="88094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7471151" y="5115210"/>
                <a:ext cx="2" cy="80660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6558611" y="4986971"/>
                <a:ext cx="834481" cy="5203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6558611" y="4986971"/>
                <a:ext cx="834483" cy="101104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3" name="Curved Connector 1042"/>
              <p:cNvCxnSpPr/>
              <p:nvPr/>
            </p:nvCxnSpPr>
            <p:spPr>
              <a:xfrm flipH="1" flipV="1">
                <a:off x="6551176" y="4950729"/>
                <a:ext cx="998035" cy="1047286"/>
              </a:xfrm>
              <a:prstGeom prst="curvedConnector4">
                <a:avLst>
                  <a:gd name="adj1" fmla="val -22905"/>
                  <a:gd name="adj2" fmla="val 144144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TextBox 169"/>
              <p:cNvSpPr txBox="1"/>
              <p:nvPr/>
            </p:nvSpPr>
            <p:spPr>
              <a:xfrm>
                <a:off x="6172200" y="48122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6172200" y="5814536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7467600" y="4888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7162800" y="5879068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60906" y="773668"/>
              <a:ext cx="2592494" cy="3417332"/>
              <a:chOff x="5560906" y="773668"/>
              <a:chExt cx="2592494" cy="3417332"/>
            </a:xfrm>
          </p:grpSpPr>
          <p:cxnSp>
            <p:nvCxnSpPr>
              <p:cNvPr id="121" name="Straight Arrow Connector 120"/>
              <p:cNvCxnSpPr>
                <a:endCxn id="122" idx="0"/>
              </p:cNvCxnSpPr>
              <p:nvPr/>
            </p:nvCxnSpPr>
            <p:spPr>
              <a:xfrm flipH="1">
                <a:off x="6636836" y="990600"/>
                <a:ext cx="411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oup 102"/>
              <p:cNvGrpSpPr/>
              <p:nvPr/>
            </p:nvGrpSpPr>
            <p:grpSpPr>
              <a:xfrm>
                <a:off x="6970486" y="838200"/>
                <a:ext cx="568587" cy="914400"/>
                <a:chOff x="2398486" y="685800"/>
                <a:chExt cx="568587" cy="914400"/>
              </a:xfrm>
            </p:grpSpPr>
            <p:pic>
              <p:nvPicPr>
                <p:cNvPr id="120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98486" y="685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3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10956" y="1447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cxnSp>
            <p:nvCxnSpPr>
              <p:cNvPr id="130" name="Straight Arrow Connector 129"/>
              <p:cNvCxnSpPr/>
              <p:nvPr/>
            </p:nvCxnSpPr>
            <p:spPr>
              <a:xfrm>
                <a:off x="7048545" y="990600"/>
                <a:ext cx="41247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>
                <a:stCxn id="122" idx="2"/>
                <a:endCxn id="124" idx="0"/>
              </p:cNvCxnSpPr>
              <p:nvPr/>
            </p:nvCxnSpPr>
            <p:spPr>
              <a:xfrm flipH="1">
                <a:off x="6333895" y="1676400"/>
                <a:ext cx="302941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>
                <a:stCxn id="124" idx="2"/>
                <a:endCxn id="126" idx="0"/>
              </p:cNvCxnSpPr>
              <p:nvPr/>
            </p:nvCxnSpPr>
            <p:spPr>
              <a:xfrm flipH="1">
                <a:off x="6029095" y="2362200"/>
                <a:ext cx="304800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>
                <a:stCxn id="124" idx="2"/>
                <a:endCxn id="127" idx="0"/>
              </p:cNvCxnSpPr>
              <p:nvPr/>
            </p:nvCxnSpPr>
            <p:spPr>
              <a:xfrm>
                <a:off x="6333895" y="2362200"/>
                <a:ext cx="465986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stCxn id="131" idx="0"/>
                <a:endCxn id="125" idx="1"/>
              </p:cNvCxnSpPr>
              <p:nvPr/>
            </p:nvCxnSpPr>
            <p:spPr>
              <a:xfrm flipV="1">
                <a:off x="7323737" y="2299010"/>
                <a:ext cx="136518" cy="7489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>
                <a:stCxn id="125" idx="2"/>
                <a:endCxn id="128" idx="0"/>
              </p:cNvCxnSpPr>
              <p:nvPr/>
            </p:nvCxnSpPr>
            <p:spPr>
              <a:xfrm>
                <a:off x="7538314" y="2375210"/>
                <a:ext cx="384628" cy="6727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>
                <a:stCxn id="122" idx="2"/>
                <a:endCxn id="125" idx="1"/>
              </p:cNvCxnSpPr>
              <p:nvPr/>
            </p:nvCxnSpPr>
            <p:spPr>
              <a:xfrm>
                <a:off x="6636836" y="1676400"/>
                <a:ext cx="823419" cy="6226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urved Connector 137"/>
              <p:cNvCxnSpPr>
                <a:stCxn id="129" idx="1"/>
                <a:endCxn id="122" idx="1"/>
              </p:cNvCxnSpPr>
              <p:nvPr/>
            </p:nvCxnSpPr>
            <p:spPr>
              <a:xfrm rot="10800000" flipH="1">
                <a:off x="5722435" y="1600200"/>
                <a:ext cx="836341" cy="2286000"/>
              </a:xfrm>
              <a:prstGeom prst="curvedConnector3">
                <a:avLst>
                  <a:gd name="adj1" fmla="val -111333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>
                <a:stCxn id="126" idx="2"/>
                <a:endCxn id="129" idx="0"/>
              </p:cNvCxnSpPr>
              <p:nvPr/>
            </p:nvCxnSpPr>
            <p:spPr>
              <a:xfrm flipH="1">
                <a:off x="5800495" y="3200400"/>
                <a:ext cx="22860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endCxn id="122" idx="3"/>
              </p:cNvCxnSpPr>
              <p:nvPr/>
            </p:nvCxnSpPr>
            <p:spPr>
              <a:xfrm flipH="1" flipV="1">
                <a:off x="6714894" y="1600200"/>
                <a:ext cx="668062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endCxn id="125" idx="0"/>
              </p:cNvCxnSpPr>
              <p:nvPr/>
            </p:nvCxnSpPr>
            <p:spPr>
              <a:xfrm>
                <a:off x="7461015" y="1752600"/>
                <a:ext cx="77299" cy="4702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urved Connector 141"/>
              <p:cNvCxnSpPr>
                <a:stCxn id="122" idx="2"/>
                <a:endCxn id="126" idx="1"/>
              </p:cNvCxnSpPr>
              <p:nvPr/>
            </p:nvCxnSpPr>
            <p:spPr>
              <a:xfrm rot="5400000">
                <a:off x="5570036" y="2057400"/>
                <a:ext cx="1447800" cy="685800"/>
              </a:xfrm>
              <a:prstGeom prst="curvedConnector4">
                <a:avLst>
                  <a:gd name="adj1" fmla="val 3466"/>
                  <a:gd name="adj2" fmla="val 102439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>
                <a:stCxn id="127" idx="1"/>
                <a:endCxn id="129" idx="3"/>
              </p:cNvCxnSpPr>
              <p:nvPr/>
            </p:nvCxnSpPr>
            <p:spPr>
              <a:xfrm flipH="1">
                <a:off x="5878553" y="3124200"/>
                <a:ext cx="843269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>
                <a:stCxn id="127" idx="2"/>
                <a:endCxn id="145" idx="0"/>
              </p:cNvCxnSpPr>
              <p:nvPr/>
            </p:nvCxnSpPr>
            <p:spPr>
              <a:xfrm>
                <a:off x="6799881" y="3200400"/>
                <a:ext cx="63697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2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58777" y="152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4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5836" y="2209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5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0255" y="222281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6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1036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7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1822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8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4883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9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2436" y="3810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1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5678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5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5519" y="3733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46" name="Straight Arrow Connector 145"/>
              <p:cNvCxnSpPr>
                <a:stCxn id="128" idx="1"/>
                <a:endCxn id="131" idx="3"/>
              </p:cNvCxnSpPr>
              <p:nvPr/>
            </p:nvCxnSpPr>
            <p:spPr>
              <a:xfrm flipH="1">
                <a:off x="7401795" y="3124200"/>
                <a:ext cx="443088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TextBox 186"/>
              <p:cNvSpPr txBox="1"/>
              <p:nvPr/>
            </p:nvSpPr>
            <p:spPr>
              <a:xfrm>
                <a:off x="7162800" y="3124200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322906" y="16002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7031148" y="773668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7467600" y="1459468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6569138" y="36692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z</a:t>
                </a: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5637106" y="2907268"/>
                <a:ext cx="349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</a:t>
                </a: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5560906" y="38216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6035738" y="2069068"/>
                <a:ext cx="274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</a:t>
                </a: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7618306" y="21336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7846906" y="30596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</a:t>
                </a: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6477000" y="2907268"/>
                <a:ext cx="239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cxnSp>
            <p:nvCxnSpPr>
              <p:cNvPr id="7" name="Curved Connector 6"/>
              <p:cNvCxnSpPr>
                <a:endCxn id="122" idx="2"/>
              </p:cNvCxnSpPr>
              <p:nvPr/>
            </p:nvCxnSpPr>
            <p:spPr>
              <a:xfrm rot="16200000" flipV="1">
                <a:off x="6029776" y="2283460"/>
                <a:ext cx="1359932" cy="145812"/>
              </a:xfrm>
              <a:prstGeom prst="curvedConnector3">
                <a:avLst>
                  <a:gd name="adj1" fmla="val 50000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Right Arrow 74"/>
          <p:cNvSpPr/>
          <p:nvPr/>
        </p:nvSpPr>
        <p:spPr>
          <a:xfrm rot="1556459">
            <a:off x="6322033" y="1708066"/>
            <a:ext cx="268608" cy="305997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7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1" grpId="0"/>
      <p:bldP spid="62" grpId="0"/>
      <p:bldP spid="5" grpId="0"/>
      <p:bldP spid="7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/>
                  <a:t>from a vertex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219200"/>
                <a:ext cx="4038600" cy="53340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++ 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</a:t>
                </a:r>
                <a:r>
                  <a:rPr lang="en-US" sz="2000" dirty="0">
                    <a:sym typeface="Wingdings" pitchFamily="2" charset="2"/>
                  </a:rPr>
                  <a:t>…;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For</a:t>
                </a:r>
                <a:r>
                  <a:rPr lang="en-US" sz="2000" dirty="0">
                    <a:sym typeface="Wingdings" pitchFamily="2" charset="2"/>
                  </a:rPr>
                  <a:t> each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	   DFS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…;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}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Main</a:t>
                </a:r>
                <a:r>
                  <a:rPr lang="en-US" sz="2000" dirty="0"/>
                  <a:t>()</a:t>
                </a:r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</a:p>
              <a:p>
                <a:pPr marL="0" indent="0">
                  <a:buNone/>
                </a:pPr>
                <a:r>
                  <a:rPr lang="en-US" sz="2000" dirty="0"/>
                  <a:t>    </a:t>
                </a:r>
                <a:r>
                  <a:rPr lang="en-US" sz="2000" dirty="0">
                    <a:solidFill>
                      <a:srgbClr val="0070C0"/>
                    </a:solidFill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 1;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219200"/>
                <a:ext cx="4038600" cy="5334000"/>
              </a:xfrm>
              <a:blipFill rotWithShape="1">
                <a:blip r:embed="rId3"/>
                <a:stretch>
                  <a:fillRect l="-1508" t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143000" y="2895600"/>
                <a:ext cx="2024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If</a:t>
                </a:r>
                <a:r>
                  <a:rPr lang="en-US" dirty="0">
                    <a:sym typeface="Wingdings" pitchFamily="2" charset="2"/>
                  </a:rPr>
                  <a:t> (Visited[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]=false)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895600"/>
                <a:ext cx="202433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711" t="-8197" r="-48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57297" y="1600200"/>
                <a:ext cx="1890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Visited[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] </a:t>
                </a:r>
                <a:r>
                  <a:rPr lang="en-US" dirty="0">
                    <a:sym typeface="Wingdings" pitchFamily="2" charset="2"/>
                  </a:rPr>
                  <a:t> true;</a:t>
                </a:r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97" y="1600200"/>
                <a:ext cx="189096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903" t="-10000" r="-483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7315" y="4964668"/>
                <a:ext cx="3698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For</a:t>
                </a:r>
                <a:r>
                  <a:rPr lang="en-US" dirty="0">
                    <a:sym typeface="Wingdings" pitchFamily="2" charset="2"/>
                  </a:rPr>
                  <a:t> each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      </a:t>
                </a:r>
                <a:r>
                  <a:rPr lang="en-US" dirty="0"/>
                  <a:t>Visited[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] </a:t>
                </a:r>
                <a:r>
                  <a:rPr lang="en-US" dirty="0">
                    <a:sym typeface="Wingdings" pitchFamily="2" charset="2"/>
                  </a:rPr>
                  <a:t> false;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15" y="4964668"/>
                <a:ext cx="369825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485" t="-9836" r="-198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5560906" y="1143000"/>
            <a:ext cx="2592494" cy="5474732"/>
            <a:chOff x="5560906" y="773668"/>
            <a:chExt cx="2592494" cy="5474732"/>
          </a:xfrm>
        </p:grpSpPr>
        <p:grpSp>
          <p:nvGrpSpPr>
            <p:cNvPr id="15" name="Group 14"/>
            <p:cNvGrpSpPr/>
            <p:nvPr/>
          </p:nvGrpSpPr>
          <p:grpSpPr>
            <a:xfrm>
              <a:off x="6172200" y="4812268"/>
              <a:ext cx="1601894" cy="1436132"/>
              <a:chOff x="6172200" y="4812268"/>
              <a:chExt cx="1601894" cy="1436132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6402493" y="4910771"/>
                <a:ext cx="1146718" cy="1163444"/>
                <a:chOff x="6705599" y="2308303"/>
                <a:chExt cx="1146718" cy="1163444"/>
              </a:xfrm>
            </p:grpSpPr>
            <p:pic>
              <p:nvPicPr>
                <p:cNvPr id="25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05600" y="2308303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6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05599" y="3319347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7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96200" y="3319347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8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96198" y="2360342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cxnSp>
            <p:nvCxnSpPr>
              <p:cNvPr id="73" name="Straight Arrow Connector 72"/>
              <p:cNvCxnSpPr/>
              <p:nvPr/>
            </p:nvCxnSpPr>
            <p:spPr>
              <a:xfrm flipH="1">
                <a:off x="6480552" y="5040868"/>
                <a:ext cx="24668" cy="88094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7471151" y="5115210"/>
                <a:ext cx="2" cy="80660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6558611" y="4986971"/>
                <a:ext cx="834481" cy="5203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6558611" y="4986971"/>
                <a:ext cx="834483" cy="101104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3" name="Curved Connector 1042"/>
              <p:cNvCxnSpPr/>
              <p:nvPr/>
            </p:nvCxnSpPr>
            <p:spPr>
              <a:xfrm flipH="1" flipV="1">
                <a:off x="6551176" y="4950729"/>
                <a:ext cx="998035" cy="1047286"/>
              </a:xfrm>
              <a:prstGeom prst="curvedConnector4">
                <a:avLst>
                  <a:gd name="adj1" fmla="val -22905"/>
                  <a:gd name="adj2" fmla="val 144144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TextBox 169"/>
              <p:cNvSpPr txBox="1"/>
              <p:nvPr/>
            </p:nvSpPr>
            <p:spPr>
              <a:xfrm>
                <a:off x="6172200" y="48122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6172200" y="5814536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7467600" y="4888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7162800" y="5879068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60906" y="773668"/>
              <a:ext cx="2592494" cy="3417332"/>
              <a:chOff x="5560906" y="773668"/>
              <a:chExt cx="2592494" cy="3417332"/>
            </a:xfrm>
          </p:grpSpPr>
          <p:cxnSp>
            <p:nvCxnSpPr>
              <p:cNvPr id="121" name="Straight Arrow Connector 120"/>
              <p:cNvCxnSpPr>
                <a:endCxn id="122" idx="0"/>
              </p:cNvCxnSpPr>
              <p:nvPr/>
            </p:nvCxnSpPr>
            <p:spPr>
              <a:xfrm flipH="1">
                <a:off x="6636836" y="990600"/>
                <a:ext cx="411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oup 102"/>
              <p:cNvGrpSpPr/>
              <p:nvPr/>
            </p:nvGrpSpPr>
            <p:grpSpPr>
              <a:xfrm>
                <a:off x="6970486" y="838200"/>
                <a:ext cx="568587" cy="914400"/>
                <a:chOff x="2398486" y="685800"/>
                <a:chExt cx="568587" cy="914400"/>
              </a:xfrm>
            </p:grpSpPr>
            <p:pic>
              <p:nvPicPr>
                <p:cNvPr id="120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98486" y="685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3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10956" y="1447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cxnSp>
            <p:nvCxnSpPr>
              <p:cNvPr id="130" name="Straight Arrow Connector 129"/>
              <p:cNvCxnSpPr/>
              <p:nvPr/>
            </p:nvCxnSpPr>
            <p:spPr>
              <a:xfrm>
                <a:off x="7048545" y="990600"/>
                <a:ext cx="41247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>
                <a:stCxn id="122" idx="2"/>
                <a:endCxn id="124" idx="0"/>
              </p:cNvCxnSpPr>
              <p:nvPr/>
            </p:nvCxnSpPr>
            <p:spPr>
              <a:xfrm flipH="1">
                <a:off x="6333895" y="1676400"/>
                <a:ext cx="302941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>
                <a:stCxn id="124" idx="2"/>
                <a:endCxn id="126" idx="0"/>
              </p:cNvCxnSpPr>
              <p:nvPr/>
            </p:nvCxnSpPr>
            <p:spPr>
              <a:xfrm flipH="1">
                <a:off x="6029095" y="2362200"/>
                <a:ext cx="304800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>
                <a:stCxn id="124" idx="2"/>
                <a:endCxn id="127" idx="0"/>
              </p:cNvCxnSpPr>
              <p:nvPr/>
            </p:nvCxnSpPr>
            <p:spPr>
              <a:xfrm>
                <a:off x="6333895" y="2362200"/>
                <a:ext cx="465986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stCxn id="131" idx="0"/>
                <a:endCxn id="125" idx="1"/>
              </p:cNvCxnSpPr>
              <p:nvPr/>
            </p:nvCxnSpPr>
            <p:spPr>
              <a:xfrm flipV="1">
                <a:off x="7323737" y="2299010"/>
                <a:ext cx="136518" cy="7489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>
                <a:stCxn id="125" idx="2"/>
                <a:endCxn id="128" idx="0"/>
              </p:cNvCxnSpPr>
              <p:nvPr/>
            </p:nvCxnSpPr>
            <p:spPr>
              <a:xfrm>
                <a:off x="7538314" y="2375210"/>
                <a:ext cx="384628" cy="6727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>
                <a:stCxn id="122" idx="2"/>
                <a:endCxn id="125" idx="1"/>
              </p:cNvCxnSpPr>
              <p:nvPr/>
            </p:nvCxnSpPr>
            <p:spPr>
              <a:xfrm>
                <a:off x="6636836" y="1676400"/>
                <a:ext cx="823419" cy="6226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urved Connector 137"/>
              <p:cNvCxnSpPr>
                <a:stCxn id="129" idx="1"/>
                <a:endCxn id="122" idx="1"/>
              </p:cNvCxnSpPr>
              <p:nvPr/>
            </p:nvCxnSpPr>
            <p:spPr>
              <a:xfrm rot="10800000" flipH="1">
                <a:off x="5722435" y="1600200"/>
                <a:ext cx="836341" cy="2286000"/>
              </a:xfrm>
              <a:prstGeom prst="curvedConnector3">
                <a:avLst>
                  <a:gd name="adj1" fmla="val -111333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>
                <a:stCxn id="126" idx="2"/>
                <a:endCxn id="129" idx="0"/>
              </p:cNvCxnSpPr>
              <p:nvPr/>
            </p:nvCxnSpPr>
            <p:spPr>
              <a:xfrm flipH="1">
                <a:off x="5800495" y="3200400"/>
                <a:ext cx="22860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endCxn id="122" idx="3"/>
              </p:cNvCxnSpPr>
              <p:nvPr/>
            </p:nvCxnSpPr>
            <p:spPr>
              <a:xfrm flipH="1" flipV="1">
                <a:off x="6714894" y="1600200"/>
                <a:ext cx="668062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endCxn id="125" idx="0"/>
              </p:cNvCxnSpPr>
              <p:nvPr/>
            </p:nvCxnSpPr>
            <p:spPr>
              <a:xfrm>
                <a:off x="7461015" y="1752600"/>
                <a:ext cx="77299" cy="4702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urved Connector 141"/>
              <p:cNvCxnSpPr>
                <a:stCxn id="122" idx="2"/>
                <a:endCxn id="126" idx="1"/>
              </p:cNvCxnSpPr>
              <p:nvPr/>
            </p:nvCxnSpPr>
            <p:spPr>
              <a:xfrm rot="5400000">
                <a:off x="5570036" y="2057400"/>
                <a:ext cx="1447800" cy="685800"/>
              </a:xfrm>
              <a:prstGeom prst="curvedConnector4">
                <a:avLst>
                  <a:gd name="adj1" fmla="val 3466"/>
                  <a:gd name="adj2" fmla="val 102439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>
                <a:stCxn id="127" idx="1"/>
                <a:endCxn id="129" idx="3"/>
              </p:cNvCxnSpPr>
              <p:nvPr/>
            </p:nvCxnSpPr>
            <p:spPr>
              <a:xfrm flipH="1">
                <a:off x="5878553" y="3124200"/>
                <a:ext cx="843269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>
                <a:stCxn id="127" idx="2"/>
                <a:endCxn id="145" idx="0"/>
              </p:cNvCxnSpPr>
              <p:nvPr/>
            </p:nvCxnSpPr>
            <p:spPr>
              <a:xfrm>
                <a:off x="6799881" y="3200400"/>
                <a:ext cx="63697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2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58777" y="152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4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5836" y="2209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5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0255" y="222281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6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1036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7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1822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8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4883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9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2436" y="3810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1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5678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5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5519" y="3733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46" name="Straight Arrow Connector 145"/>
              <p:cNvCxnSpPr>
                <a:stCxn id="128" idx="1"/>
                <a:endCxn id="131" idx="3"/>
              </p:cNvCxnSpPr>
              <p:nvPr/>
            </p:nvCxnSpPr>
            <p:spPr>
              <a:xfrm flipH="1">
                <a:off x="7401795" y="3124200"/>
                <a:ext cx="443088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TextBox 186"/>
              <p:cNvSpPr txBox="1"/>
              <p:nvPr/>
            </p:nvSpPr>
            <p:spPr>
              <a:xfrm>
                <a:off x="7162800" y="3124200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322906" y="16002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7031148" y="773668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7467600" y="1459468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6569138" y="36692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z</a:t>
                </a: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5637106" y="2907268"/>
                <a:ext cx="349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</a:t>
                </a: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5560906" y="38216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6035738" y="2069068"/>
                <a:ext cx="274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</a:t>
                </a: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7618306" y="21336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7846906" y="30596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</a:t>
                </a: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6477000" y="2907268"/>
                <a:ext cx="239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cxnSp>
            <p:nvCxnSpPr>
              <p:cNvPr id="7" name="Curved Connector 6"/>
              <p:cNvCxnSpPr>
                <a:endCxn id="122" idx="2"/>
              </p:cNvCxnSpPr>
              <p:nvPr/>
            </p:nvCxnSpPr>
            <p:spPr>
              <a:xfrm rot="16200000" flipV="1">
                <a:off x="6029776" y="2283460"/>
                <a:ext cx="1359932" cy="145812"/>
              </a:xfrm>
              <a:prstGeom prst="curvedConnector3">
                <a:avLst>
                  <a:gd name="adj1" fmla="val 50000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Right Arrow 74"/>
          <p:cNvSpPr/>
          <p:nvPr/>
        </p:nvSpPr>
        <p:spPr>
          <a:xfrm rot="1556459">
            <a:off x="6298891" y="1713397"/>
            <a:ext cx="290522" cy="295336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1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1" grpId="0"/>
      <p:bldP spid="6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Relation among various DFS() calls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4582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Observation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: </a:t>
                </a:r>
                <a:r>
                  <a:rPr lang="en-US" sz="1800" dirty="0"/>
                  <a:t>If </a:t>
                </a:r>
                <a:r>
                  <a:rPr lang="en-US" sz="1800" b="1" dirty="0"/>
                  <a:t>DFS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) invokes </a:t>
                </a:r>
                <a:r>
                  <a:rPr lang="en-US" sz="1800" b="1" dirty="0"/>
                  <a:t>DFS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), </a:t>
                </a:r>
              </a:p>
              <a:p>
                <a:pPr marL="0" indent="0">
                  <a:buNone/>
                </a:pPr>
                <a:r>
                  <a:rPr lang="en-US" sz="1800" dirty="0"/>
                  <a:t>After </a:t>
                </a:r>
                <a:r>
                  <a:rPr lang="en-US" sz="1800" b="1" dirty="0"/>
                  <a:t>DFS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is finished, the control returns to </a:t>
                </a:r>
                <a:r>
                  <a:rPr lang="en-US" sz="1800" b="1" dirty="0"/>
                  <a:t>DFS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) .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Observation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: </a:t>
                </a:r>
                <a:r>
                  <a:rPr lang="en-US" sz="1800" dirty="0"/>
                  <a:t>If there is no path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/>
                  <a:t>then DFS starting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will </a:t>
                </a:r>
                <a:r>
                  <a:rPr lang="en-US" sz="1800" b="1" dirty="0"/>
                  <a:t>NOT</a:t>
                </a:r>
                <a:r>
                  <a:rPr lang="en-US" sz="1800" dirty="0"/>
                  <a:t> visit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Observation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3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U</a:t>
                </a:r>
                <a:r>
                  <a:rPr lang="en-US" sz="1800" dirty="0"/>
                  <a:t> be the set of vertices visited before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, then </a:t>
                </a:r>
                <a:r>
                  <a:rPr lang="en-US" sz="1800" b="1" dirty="0"/>
                  <a:t>DFS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) is </a:t>
                </a:r>
              </a:p>
              <a:p>
                <a:pPr marL="0" indent="0">
                  <a:buNone/>
                </a:pPr>
                <a:r>
                  <a:rPr lang="en-US" sz="1800" dirty="0"/>
                  <a:t>identical to a </a:t>
                </a:r>
                <a:r>
                  <a:rPr lang="en-US" sz="1800" u="sng" dirty="0"/>
                  <a:t>fresh</a:t>
                </a:r>
                <a:r>
                  <a:rPr lang="en-US" sz="1800" dirty="0"/>
                  <a:t> </a:t>
                </a:r>
                <a:r>
                  <a:rPr lang="en-US" sz="1800" b="1" dirty="0"/>
                  <a:t>DFS</a:t>
                </a:r>
                <a:r>
                  <a:rPr lang="en-US" sz="1800" dirty="0"/>
                  <a:t> starting from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in  graph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G\U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458200" cy="4525963"/>
              </a:xfrm>
              <a:blipFill rotWithShape="1">
                <a:blip r:embed="rId2"/>
                <a:stretch>
                  <a:fillRect l="-720" t="-674" b="-22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/>
          <p:cNvGrpSpPr/>
          <p:nvPr/>
        </p:nvGrpSpPr>
        <p:grpSpPr>
          <a:xfrm>
            <a:off x="6402493" y="5280103"/>
            <a:ext cx="1146718" cy="1163444"/>
            <a:chOff x="6705599" y="2308303"/>
            <a:chExt cx="1146718" cy="1163444"/>
          </a:xfrm>
        </p:grpSpPr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51" name="Straight Arrow Connector 50"/>
          <p:cNvCxnSpPr/>
          <p:nvPr/>
        </p:nvCxnSpPr>
        <p:spPr>
          <a:xfrm flipH="1">
            <a:off x="6480552" y="54102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471151" y="54845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558611" y="53563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558611" y="53563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/>
          <p:nvPr/>
        </p:nvCxnSpPr>
        <p:spPr>
          <a:xfrm flipH="1" flipV="1">
            <a:off x="6551176" y="53200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172200" y="5181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172200" y="61838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467600" y="5257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162800" y="62484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4" name="Straight Arrow Connector 13"/>
          <p:cNvCxnSpPr>
            <a:stCxn id="27" idx="2"/>
            <a:endCxn id="29" idx="0"/>
          </p:cNvCxnSpPr>
          <p:nvPr/>
        </p:nvCxnSpPr>
        <p:spPr>
          <a:xfrm flipH="1">
            <a:off x="6029095" y="2731532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7" idx="2"/>
            <a:endCxn id="30" idx="0"/>
          </p:cNvCxnSpPr>
          <p:nvPr/>
        </p:nvCxnSpPr>
        <p:spPr>
          <a:xfrm>
            <a:off x="6333895" y="2731532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0"/>
            <a:endCxn id="28" idx="1"/>
          </p:cNvCxnSpPr>
          <p:nvPr/>
        </p:nvCxnSpPr>
        <p:spPr>
          <a:xfrm flipV="1">
            <a:off x="7323737" y="2668342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8" idx="2"/>
            <a:endCxn id="31" idx="0"/>
          </p:cNvCxnSpPr>
          <p:nvPr/>
        </p:nvCxnSpPr>
        <p:spPr>
          <a:xfrm>
            <a:off x="7538314" y="2744542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9" idx="2"/>
            <a:endCxn id="32" idx="0"/>
          </p:cNvCxnSpPr>
          <p:nvPr/>
        </p:nvCxnSpPr>
        <p:spPr>
          <a:xfrm flipH="1">
            <a:off x="5800495" y="3569732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0" idx="1"/>
            <a:endCxn id="32" idx="3"/>
          </p:cNvCxnSpPr>
          <p:nvPr/>
        </p:nvCxnSpPr>
        <p:spPr>
          <a:xfrm flipH="1">
            <a:off x="5878553" y="3493532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0" idx="2"/>
            <a:endCxn id="34" idx="0"/>
          </p:cNvCxnSpPr>
          <p:nvPr/>
        </p:nvCxnSpPr>
        <p:spPr>
          <a:xfrm>
            <a:off x="6799881" y="3569732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836" y="25791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255" y="259214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036" y="34173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822" y="34173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883" y="34173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436" y="41793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678" y="34173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519" y="41031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5" name="Straight Arrow Connector 34"/>
          <p:cNvCxnSpPr>
            <a:stCxn id="31" idx="1"/>
            <a:endCxn id="33" idx="3"/>
          </p:cNvCxnSpPr>
          <p:nvPr/>
        </p:nvCxnSpPr>
        <p:spPr>
          <a:xfrm flipH="1">
            <a:off x="7401795" y="3493532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62800" y="349353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69138" y="40386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37106" y="327660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560906" y="41910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035738" y="24384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618306" y="25029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46906" y="3429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7000" y="327660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5722435" y="1143000"/>
            <a:ext cx="2034027" cy="3112532"/>
            <a:chOff x="5722435" y="1143000"/>
            <a:chExt cx="2034027" cy="3112532"/>
          </a:xfrm>
        </p:grpSpPr>
        <p:grpSp>
          <p:nvGrpSpPr>
            <p:cNvPr id="70" name="Group 69"/>
            <p:cNvGrpSpPr/>
            <p:nvPr/>
          </p:nvGrpSpPr>
          <p:grpSpPr>
            <a:xfrm>
              <a:off x="5722435" y="1143000"/>
              <a:ext cx="2034027" cy="3112532"/>
              <a:chOff x="5722435" y="1143000"/>
              <a:chExt cx="2034027" cy="3112532"/>
            </a:xfrm>
          </p:grpSpPr>
          <p:cxnSp>
            <p:nvCxnSpPr>
              <p:cNvPr id="10" name="Straight Arrow Connector 9"/>
              <p:cNvCxnSpPr>
                <a:endCxn id="26" idx="0"/>
              </p:cNvCxnSpPr>
              <p:nvPr/>
            </p:nvCxnSpPr>
            <p:spPr>
              <a:xfrm flipH="1">
                <a:off x="6636836" y="1359932"/>
                <a:ext cx="411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8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0486" y="120753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82956" y="196953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2" name="Straight Arrow Connector 11"/>
              <p:cNvCxnSpPr/>
              <p:nvPr/>
            </p:nvCxnSpPr>
            <p:spPr>
              <a:xfrm>
                <a:off x="7048545" y="1359932"/>
                <a:ext cx="41247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26" idx="2"/>
                <a:endCxn id="27" idx="0"/>
              </p:cNvCxnSpPr>
              <p:nvPr/>
            </p:nvCxnSpPr>
            <p:spPr>
              <a:xfrm flipH="1">
                <a:off x="6333895" y="2045732"/>
                <a:ext cx="302941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26" idx="2"/>
                <a:endCxn id="28" idx="1"/>
              </p:cNvCxnSpPr>
              <p:nvPr/>
            </p:nvCxnSpPr>
            <p:spPr>
              <a:xfrm>
                <a:off x="6636836" y="2045732"/>
                <a:ext cx="823419" cy="6226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/>
              <p:cNvCxnSpPr>
                <a:stCxn id="32" idx="1"/>
                <a:endCxn id="26" idx="1"/>
              </p:cNvCxnSpPr>
              <p:nvPr/>
            </p:nvCxnSpPr>
            <p:spPr>
              <a:xfrm rot="10800000" flipH="1">
                <a:off x="5722435" y="1969532"/>
                <a:ext cx="836341" cy="2286000"/>
              </a:xfrm>
              <a:prstGeom prst="curvedConnector3">
                <a:avLst>
                  <a:gd name="adj1" fmla="val -111333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endCxn id="26" idx="3"/>
              </p:cNvCxnSpPr>
              <p:nvPr/>
            </p:nvCxnSpPr>
            <p:spPr>
              <a:xfrm flipH="1" flipV="1">
                <a:off x="6714894" y="1969532"/>
                <a:ext cx="668062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endCxn id="28" idx="0"/>
              </p:cNvCxnSpPr>
              <p:nvPr/>
            </p:nvCxnSpPr>
            <p:spPr>
              <a:xfrm>
                <a:off x="7461015" y="2121932"/>
                <a:ext cx="77299" cy="4702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urved Connector 22"/>
              <p:cNvCxnSpPr>
                <a:stCxn id="26" idx="2"/>
                <a:endCxn id="29" idx="1"/>
              </p:cNvCxnSpPr>
              <p:nvPr/>
            </p:nvCxnSpPr>
            <p:spPr>
              <a:xfrm rot="5400000">
                <a:off x="5570036" y="2426732"/>
                <a:ext cx="1447800" cy="685800"/>
              </a:xfrm>
              <a:prstGeom prst="curvedConnector4">
                <a:avLst>
                  <a:gd name="adj1" fmla="val 3466"/>
                  <a:gd name="adj2" fmla="val 102439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58777" y="189333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6322906" y="196953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7031148" y="1143000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467600" y="182880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</p:grpSp>
        <p:cxnSp>
          <p:nvCxnSpPr>
            <p:cNvPr id="47" name="Curved Connector 46"/>
            <p:cNvCxnSpPr>
              <a:endCxn id="26" idx="2"/>
            </p:cNvCxnSpPr>
            <p:nvPr/>
          </p:nvCxnSpPr>
          <p:spPr>
            <a:xfrm rot="16200000" flipV="1">
              <a:off x="6029776" y="2652792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Arrow Connector 63"/>
          <p:cNvCxnSpPr/>
          <p:nvPr/>
        </p:nvCxnSpPr>
        <p:spPr>
          <a:xfrm flipH="1">
            <a:off x="6326459" y="20574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7010400" y="1327666"/>
            <a:ext cx="429867" cy="64186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6705600" y="1981200"/>
            <a:ext cx="668062" cy="762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ight Arrow 68"/>
          <p:cNvSpPr/>
          <p:nvPr/>
        </p:nvSpPr>
        <p:spPr>
          <a:xfrm rot="1556459">
            <a:off x="6078795" y="2329336"/>
            <a:ext cx="268608" cy="305997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827106" y="1512332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637264" y="1928336"/>
            <a:ext cx="2696736" cy="4338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828800" y="3180781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466385" y="52578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459394" y="4889810"/>
            <a:ext cx="168121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loud Callout 1"/>
              <p:cNvSpPr/>
              <p:nvPr/>
            </p:nvSpPr>
            <p:spPr>
              <a:xfrm>
                <a:off x="3055436" y="4267200"/>
                <a:ext cx="3200400" cy="1295400"/>
              </a:xfrm>
              <a:prstGeom prst="cloudCallout">
                <a:avLst>
                  <a:gd name="adj1" fmla="val 21397"/>
                  <a:gd name="adj2" fmla="val 8248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If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is not the vertex that starts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DFS</a:t>
                </a:r>
                <a:r>
                  <a:rPr lang="en-US" sz="1600" dirty="0">
                    <a:solidFill>
                      <a:schemeClr val="tx1"/>
                    </a:solidFill>
                  </a:rPr>
                  <a:t>, how does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DFS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  <a:r>
                  <a:rPr lang="en-US" sz="1600" dirty="0"/>
                  <a:t>  </a:t>
                </a:r>
                <a:r>
                  <a:rPr lang="en-US" sz="1600" i="1" dirty="0">
                    <a:solidFill>
                      <a:schemeClr val="tx1"/>
                    </a:solidFill>
                  </a:rPr>
                  <a:t>behave ?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loud Callout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436" y="4267200"/>
                <a:ext cx="3200400" cy="1295400"/>
              </a:xfrm>
              <a:prstGeom prst="cloudCallout">
                <a:avLst>
                  <a:gd name="adj1" fmla="val 21397"/>
                  <a:gd name="adj2" fmla="val 82484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193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75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0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0" dur="1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uiExpand="1" build="p"/>
      <p:bldP spid="69" grpId="0" animBg="1"/>
      <p:bldP spid="67" grpId="0" animBg="1"/>
      <p:bldP spid="68" grpId="0" animBg="1"/>
      <p:bldP spid="72" grpId="0" animBg="1"/>
      <p:bldP spid="73" grpId="0" animBg="1"/>
      <p:bldP spid="74" grpId="0" animBg="1"/>
      <p:bldP spid="2" grpId="0" animBg="1"/>
      <p:bldP spid="2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4857</TotalTime>
  <Words>1757</Words>
  <Application>Microsoft Macintosh PowerPoint</Application>
  <PresentationFormat>On-screen Show (4:3)</PresentationFormat>
  <Paragraphs>485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Cambria Math</vt:lpstr>
      <vt:lpstr>Office Theme</vt:lpstr>
      <vt:lpstr>Design and Analysis of Algorithms </vt:lpstr>
      <vt:lpstr> applications for motivation </vt:lpstr>
      <vt:lpstr>Topological ordering</vt:lpstr>
      <vt:lpstr>Strongly connected components </vt:lpstr>
      <vt:lpstr>Depth First Search (DFS)</vt:lpstr>
      <vt:lpstr> DEPTH FIRST SEARCH </vt:lpstr>
      <vt:lpstr>Searching path from u to z </vt:lpstr>
      <vt:lpstr>DFS from a vertex u </vt:lpstr>
      <vt:lpstr>Relation among various DFS() calls</vt:lpstr>
      <vt:lpstr>DFS from a vertex u </vt:lpstr>
      <vt:lpstr>DFS from a vertex u </vt:lpstr>
      <vt:lpstr>DFS from a vertex u </vt:lpstr>
      <vt:lpstr>DFS from a vertex u </vt:lpstr>
      <vt:lpstr> More insights ABOUT DFS(u) </vt:lpstr>
      <vt:lpstr>DFS from a vertex u </vt:lpstr>
      <vt:lpstr>DFS from a vertex u </vt:lpstr>
      <vt:lpstr>DFS from a vertex u </vt:lpstr>
      <vt:lpstr>DFS from a vertex u </vt:lpstr>
      <vt:lpstr> DEPTH FIRST SEARCH </vt:lpstr>
      <vt:lpstr>DFS on the graph </vt:lpstr>
      <vt:lpstr>PowerPoint Presentation</vt:lpstr>
      <vt:lpstr>DFS on the graph </vt:lpstr>
      <vt:lpstr>DFS on the graph </vt:lpstr>
      <vt:lpstr>How is (D[u], F[u])  related to (D[v], F[v]) ?</vt:lpstr>
      <vt:lpstr>Application - I</vt:lpstr>
      <vt:lpstr>DFS on a DAG </vt:lpstr>
      <vt:lpstr>DFS on a DAG </vt:lpstr>
      <vt:lpstr>Classification of non-tree edges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386</cp:revision>
  <dcterms:created xsi:type="dcterms:W3CDTF">2011-12-03T04:13:03Z</dcterms:created>
  <dcterms:modified xsi:type="dcterms:W3CDTF">2020-10-21T06:32:20Z</dcterms:modified>
</cp:coreProperties>
</file>