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578" r:id="rId2"/>
    <p:sldId id="577" r:id="rId3"/>
    <p:sldId id="489" r:id="rId4"/>
    <p:sldId id="505" r:id="rId5"/>
    <p:sldId id="506" r:id="rId6"/>
    <p:sldId id="498" r:id="rId7"/>
    <p:sldId id="493" r:id="rId8"/>
    <p:sldId id="499" r:id="rId9"/>
    <p:sldId id="488" r:id="rId10"/>
    <p:sldId id="490" r:id="rId11"/>
    <p:sldId id="580" r:id="rId12"/>
    <p:sldId id="496" r:id="rId13"/>
    <p:sldId id="536" r:id="rId14"/>
    <p:sldId id="507" r:id="rId15"/>
    <p:sldId id="519" r:id="rId16"/>
    <p:sldId id="520" r:id="rId17"/>
    <p:sldId id="500" r:id="rId18"/>
    <p:sldId id="529" r:id="rId19"/>
    <p:sldId id="541" r:id="rId20"/>
    <p:sldId id="571" r:id="rId21"/>
    <p:sldId id="566" r:id="rId22"/>
    <p:sldId id="544" r:id="rId23"/>
    <p:sldId id="545" r:id="rId24"/>
    <p:sldId id="546" r:id="rId25"/>
    <p:sldId id="584" r:id="rId26"/>
    <p:sldId id="547" r:id="rId27"/>
    <p:sldId id="548" r:id="rId28"/>
    <p:sldId id="549" r:id="rId29"/>
    <p:sldId id="573" r:id="rId30"/>
    <p:sldId id="551" r:id="rId31"/>
    <p:sldId id="576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8" autoAdjust="0"/>
    <p:restoredTop sz="94659" autoAdjust="0"/>
  </p:normalViewPr>
  <p:slideViewPr>
    <p:cSldViewPr>
      <p:cViewPr varScale="1">
        <p:scale>
          <a:sx n="87" d="100"/>
          <a:sy n="87" d="100"/>
        </p:scale>
        <p:origin x="200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10/28/20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10/28/20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10/28/20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10/28/20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10/28/20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10/28/20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10" Type="http://schemas.openxmlformats.org/officeDocument/2006/relationships/image" Target="../media/image16.png"/><Relationship Id="rId4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0.png"/><Relationship Id="rId7" Type="http://schemas.openxmlformats.org/officeDocument/2006/relationships/image" Target="../media/image1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11" Type="http://schemas.openxmlformats.org/officeDocument/2006/relationships/image" Target="../media/image221.png"/><Relationship Id="rId5" Type="http://schemas.openxmlformats.org/officeDocument/2006/relationships/image" Target="../media/image120.png"/><Relationship Id="rId10" Type="http://schemas.openxmlformats.org/officeDocument/2006/relationships/image" Target="../media/image201.png"/><Relationship Id="rId4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11" Type="http://schemas.openxmlformats.org/officeDocument/2006/relationships/image" Target="../media/image221.png"/><Relationship Id="rId5" Type="http://schemas.openxmlformats.org/officeDocument/2006/relationships/image" Target="../media/image120.png"/><Relationship Id="rId10" Type="http://schemas.openxmlformats.org/officeDocument/2006/relationships/image" Target="../media/image201.png"/><Relationship Id="rId4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12" Type="http://schemas.openxmlformats.org/officeDocument/2006/relationships/image" Target="../media/image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31.png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10" Type="http://schemas.openxmlformats.org/officeDocument/2006/relationships/image" Target="../media/image201.png"/><Relationship Id="rId4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1.png"/><Relationship Id="rId3" Type="http://schemas.openxmlformats.org/officeDocument/2006/relationships/image" Target="../media/image261.png"/><Relationship Id="rId7" Type="http://schemas.openxmlformats.org/officeDocument/2006/relationships/image" Target="../media/image240.png"/><Relationship Id="rId12" Type="http://schemas.openxmlformats.org/officeDocument/2006/relationships/image" Target="../media/image30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1.png"/><Relationship Id="rId5" Type="http://schemas.openxmlformats.org/officeDocument/2006/relationships/image" Target="../media/image220.png"/><Relationship Id="rId10" Type="http://schemas.openxmlformats.org/officeDocument/2006/relationships/image" Target="../media/image270.png"/><Relationship Id="rId4" Type="http://schemas.openxmlformats.org/officeDocument/2006/relationships/image" Target="../media/image200.png"/><Relationship Id="rId9" Type="http://schemas.openxmlformats.org/officeDocument/2006/relationships/image" Target="../media/image2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1.png"/><Relationship Id="rId3" Type="http://schemas.openxmlformats.org/officeDocument/2006/relationships/image" Target="../media/image190.png"/><Relationship Id="rId7" Type="http://schemas.openxmlformats.org/officeDocument/2006/relationships/image" Target="../media/image240.png"/><Relationship Id="rId12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1.png"/><Relationship Id="rId5" Type="http://schemas.openxmlformats.org/officeDocument/2006/relationships/image" Target="../media/image220.png"/><Relationship Id="rId10" Type="http://schemas.openxmlformats.org/officeDocument/2006/relationships/image" Target="../media/image270.png"/><Relationship Id="rId4" Type="http://schemas.openxmlformats.org/officeDocument/2006/relationships/image" Target="../media/image200.png"/><Relationship Id="rId9" Type="http://schemas.openxmlformats.org/officeDocument/2006/relationships/image" Target="../media/image260.png"/><Relationship Id="rId1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11" Type="http://schemas.openxmlformats.org/officeDocument/2006/relationships/image" Target="../media/image42.png"/><Relationship Id="rId5" Type="http://schemas.openxmlformats.org/officeDocument/2006/relationships/image" Target="../media/image350.png"/><Relationship Id="rId10" Type="http://schemas.openxmlformats.org/officeDocument/2006/relationships/image" Target="../media/image41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8.png"/><Relationship Id="rId7" Type="http://schemas.openxmlformats.org/officeDocument/2006/relationships/image" Target="../media/image4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2.png"/><Relationship Id="rId4" Type="http://schemas.openxmlformats.org/officeDocument/2006/relationships/image" Target="../media/image430.png"/><Relationship Id="rId9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1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10" Type="http://schemas.openxmlformats.org/officeDocument/2006/relationships/image" Target="../media/image42.png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65.png"/><Relationship Id="rId3" Type="http://schemas.openxmlformats.org/officeDocument/2006/relationships/image" Target="../media/image91.png"/><Relationship Id="rId7" Type="http://schemas.openxmlformats.org/officeDocument/2006/relationships/image" Target="../media/image52.png"/><Relationship Id="rId12" Type="http://schemas.openxmlformats.org/officeDocument/2006/relationships/image" Target="../media/image61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40.png"/><Relationship Id="rId5" Type="http://schemas.openxmlformats.org/officeDocument/2006/relationships/image" Target="../media/image110.png"/><Relationship Id="rId10" Type="http://schemas.openxmlformats.org/officeDocument/2006/relationships/image" Target="../media/image30.png"/><Relationship Id="rId4" Type="http://schemas.openxmlformats.org/officeDocument/2006/relationships/image" Target="../media/image100.png"/><Relationship Id="rId9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75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0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19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Network Flow – II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317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Executing</a:t>
            </a:r>
            <a:r>
              <a:rPr lang="en-US" sz="3600" b="1" dirty="0"/>
              <a:t> our </a:t>
            </a:r>
            <a:r>
              <a:rPr lang="en-US" sz="3600" b="1" dirty="0">
                <a:solidFill>
                  <a:srgbClr val="7030A0"/>
                </a:solidFill>
              </a:rPr>
              <a:t>first attempt algorithm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676655" y="36429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30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3" name="Straight Arrow Connector 62"/>
              <p:cNvCxnSpPr/>
              <p:nvPr/>
            </p:nvCxnSpPr>
            <p:spPr>
              <a:xfrm>
                <a:off x="6600455" y="2274332"/>
                <a:ext cx="76200" cy="3048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67400" y="5943600"/>
            <a:ext cx="1477777" cy="914400"/>
            <a:chOff x="5867400" y="5943600"/>
            <a:chExt cx="1477777" cy="914400"/>
          </a:xfrm>
        </p:grpSpPr>
        <p:sp>
          <p:nvSpPr>
            <p:cNvPr id="10" name="Smiley Face 9"/>
            <p:cNvSpPr/>
            <p:nvPr/>
          </p:nvSpPr>
          <p:spPr>
            <a:xfrm>
              <a:off x="6324600" y="5943600"/>
              <a:ext cx="533400" cy="533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867400" y="6488668"/>
                  <a:ext cx="14777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a14:m>
                  <a:r>
                    <a:rPr lang="en-US" dirty="0"/>
                    <a:t> path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6488668"/>
                  <a:ext cx="147777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3719" t="-8197" r="-702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240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/>
      <p:bldP spid="70" grpId="0"/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Finding a solution with </a:t>
            </a:r>
            <a:r>
              <a:rPr lang="en-US" sz="3600" b="1" dirty="0">
                <a:solidFill>
                  <a:srgbClr val="7030A0"/>
                </a:solidFill>
              </a:rPr>
              <a:t>scientific spirit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Patience and perseverance paid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63482" y="3863882"/>
            <a:ext cx="1734030" cy="1546318"/>
            <a:chOff x="663482" y="3863882"/>
            <a:chExt cx="1734030" cy="1546318"/>
          </a:xfrm>
        </p:grpSpPr>
        <p:cxnSp>
          <p:nvCxnSpPr>
            <p:cNvPr id="64" name="Straight Arrow Connector 63"/>
            <p:cNvCxnSpPr>
              <a:stCxn id="28" idx="5"/>
              <a:endCxn id="20" idx="0"/>
            </p:cNvCxnSpPr>
            <p:nvPr/>
          </p:nvCxnSpPr>
          <p:spPr>
            <a:xfrm>
              <a:off x="663482" y="3863882"/>
              <a:ext cx="1734030" cy="1546318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371600" y="4267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loud Callout 17"/>
              <p:cNvSpPr/>
              <p:nvPr/>
            </p:nvSpPr>
            <p:spPr>
              <a:xfrm>
                <a:off x="4876800" y="3321236"/>
                <a:ext cx="3962400" cy="1479364"/>
              </a:xfrm>
              <a:prstGeom prst="cloudCallout">
                <a:avLst>
                  <a:gd name="adj1" fmla="val 56232"/>
                  <a:gd name="adj2" fmla="val 5889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How to send extra </a:t>
                </a:r>
                <a:r>
                  <a:rPr lang="en-US" b="1" dirty="0">
                    <a:solidFill>
                      <a:srgbClr val="0070C0"/>
                    </a:solidFill>
                  </a:rPr>
                  <a:t>10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units of flow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to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18" name="Cloud Callout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321236"/>
                <a:ext cx="3962400" cy="1479364"/>
              </a:xfrm>
              <a:prstGeom prst="cloudCallout">
                <a:avLst>
                  <a:gd name="adj1" fmla="val 56232"/>
                  <a:gd name="adj2" fmla="val 58896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Line Callout 1 18"/>
              <p:cNvSpPr/>
              <p:nvPr/>
            </p:nvSpPr>
            <p:spPr>
              <a:xfrm>
                <a:off x="2272408" y="5791200"/>
                <a:ext cx="2985392" cy="533400"/>
              </a:xfrm>
              <a:prstGeom prst="borderCallout1">
                <a:avLst>
                  <a:gd name="adj1" fmla="val -1776"/>
                  <a:gd name="adj2" fmla="val 50416"/>
                  <a:gd name="adj3" fmla="val -61786"/>
                  <a:gd name="adj4" fmla="val 651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Conservation</a:t>
                </a:r>
                <a:r>
                  <a:rPr lang="en-US" dirty="0">
                    <a:solidFill>
                      <a:srgbClr val="C00000"/>
                    </a:solidFill>
                  </a:rPr>
                  <a:t> violated </a:t>
                </a:r>
                <a:r>
                  <a:rPr lang="en-US" dirty="0">
                    <a:solidFill>
                      <a:srgbClr val="002060"/>
                    </a:solidFill>
                  </a:rPr>
                  <a:t>at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Line Callout 1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408" y="5791200"/>
                <a:ext cx="2985392" cy="533400"/>
              </a:xfrm>
              <a:prstGeom prst="borderCallout1">
                <a:avLst>
                  <a:gd name="adj1" fmla="val -1776"/>
                  <a:gd name="adj2" fmla="val 50416"/>
                  <a:gd name="adj3" fmla="val -61786"/>
                  <a:gd name="adj4" fmla="val 6516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Line Callout 1 65"/>
              <p:cNvSpPr/>
              <p:nvPr/>
            </p:nvSpPr>
            <p:spPr>
              <a:xfrm>
                <a:off x="1891408" y="1219200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187193"/>
                  <a:gd name="adj4" fmla="val 1745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Conservation</a:t>
                </a:r>
                <a:r>
                  <a:rPr lang="en-US" dirty="0">
                    <a:solidFill>
                      <a:srgbClr val="C00000"/>
                    </a:solidFill>
                  </a:rPr>
                  <a:t> violated </a:t>
                </a:r>
                <a:r>
                  <a:rPr lang="en-US" dirty="0">
                    <a:solidFill>
                      <a:srgbClr val="002060"/>
                    </a:solidFill>
                  </a:rPr>
                  <a:t>at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6" name="Line Callout 1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408" y="1219200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187193"/>
                  <a:gd name="adj4" fmla="val 17455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2416082" y="2263682"/>
            <a:ext cx="1851118" cy="1546318"/>
            <a:chOff x="546394" y="3863882"/>
            <a:chExt cx="1851118" cy="1546318"/>
          </a:xfrm>
        </p:grpSpPr>
        <p:cxnSp>
          <p:nvCxnSpPr>
            <p:cNvPr id="74" name="Straight Arrow Connector 73"/>
            <p:cNvCxnSpPr>
              <a:stCxn id="11" idx="5"/>
            </p:cNvCxnSpPr>
            <p:nvPr/>
          </p:nvCxnSpPr>
          <p:spPr>
            <a:xfrm>
              <a:off x="546394" y="3863882"/>
              <a:ext cx="1851118" cy="1546318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96704" y="4419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10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00945" y="1905000"/>
            <a:ext cx="4162055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27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70" grpId="0"/>
      <p:bldP spid="18" grpId="0" animBg="1"/>
      <p:bldP spid="18" grpId="1" animBg="1"/>
      <p:bldP spid="19" grpId="0" animBg="1"/>
      <p:bldP spid="19" grpId="1" animBg="1"/>
      <p:bldP spid="66" grpId="0" animBg="1"/>
      <p:bldP spid="66" grpId="1" animBg="1"/>
      <p:bldP spid="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Insight</a:t>
            </a:r>
            <a:br>
              <a:rPr lang="en-US" sz="3600" b="1" dirty="0"/>
            </a:br>
            <a:r>
              <a:rPr lang="en-US" sz="3600" b="1" dirty="0"/>
              <a:t>gained from the example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648199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Redistribution</a:t>
                </a:r>
                <a:r>
                  <a:rPr lang="en-US" sz="1800" dirty="0"/>
                  <a:t> of existing flow may help.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1800" dirty="0"/>
                  <a:t>Need a structure to facilitate this redistribution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dirty="0">
                    <a:solidFill>
                      <a:srgbClr val="0070C0"/>
                    </a:solidFill>
                  </a:rPr>
                  <a:t>Increasing</a:t>
                </a:r>
                <a:r>
                  <a:rPr lang="en-US" sz="1800" dirty="0"/>
                  <a:t> flow along an edge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(if the current flow is less than capacity)</a:t>
                </a:r>
              </a:p>
              <a:p>
                <a:r>
                  <a:rPr lang="en-US" sz="1800" dirty="0">
                    <a:solidFill>
                      <a:srgbClr val="7030A0"/>
                    </a:solidFill>
                  </a:rPr>
                  <a:t>Reducing</a:t>
                </a:r>
                <a:r>
                  <a:rPr lang="en-US" sz="1800" dirty="0"/>
                  <a:t> flow along an edge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(if it is carrying some positive flow.)</a:t>
                </a:r>
              </a:p>
              <a:p>
                <a:r>
                  <a:rPr lang="en-US" sz="1800" dirty="0"/>
                  <a:t>Follow a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(all whose edges are not necessarily present in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648199" cy="4525963"/>
              </a:xfrm>
              <a:blipFill rotWithShape="1">
                <a:blip r:embed="rId2"/>
                <a:stretch>
                  <a:fillRect l="-1181" t="-674" r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63482" y="3863882"/>
            <a:ext cx="1734030" cy="1546318"/>
            <a:chOff x="663482" y="3863882"/>
            <a:chExt cx="1734030" cy="1546318"/>
          </a:xfrm>
        </p:grpSpPr>
        <p:cxnSp>
          <p:nvCxnSpPr>
            <p:cNvPr id="64" name="Straight Arrow Connector 63"/>
            <p:cNvCxnSpPr>
              <a:stCxn id="28" idx="5"/>
              <a:endCxn id="20" idx="0"/>
            </p:cNvCxnSpPr>
            <p:nvPr/>
          </p:nvCxnSpPr>
          <p:spPr>
            <a:xfrm>
              <a:off x="663482" y="3863882"/>
              <a:ext cx="1734030" cy="1546318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371600" y="4267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10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cxnSp>
        <p:nvCxnSpPr>
          <p:cNvPr id="74" name="Straight Arrow Connector 73"/>
          <p:cNvCxnSpPr>
            <a:stCxn id="11" idx="5"/>
          </p:cNvCxnSpPr>
          <p:nvPr/>
        </p:nvCxnSpPr>
        <p:spPr>
          <a:xfrm>
            <a:off x="2416082" y="2263682"/>
            <a:ext cx="1851118" cy="1546318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66392" y="28194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Cloud Callout 38"/>
          <p:cNvSpPr/>
          <p:nvPr/>
        </p:nvSpPr>
        <p:spPr>
          <a:xfrm>
            <a:off x="4800600" y="4879777"/>
            <a:ext cx="3962400" cy="1597223"/>
          </a:xfrm>
          <a:prstGeom prst="cloudCallout">
            <a:avLst>
              <a:gd name="adj1" fmla="val 26301"/>
              <a:gd name="adj2" fmla="val 7230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Think for a while about the </a:t>
            </a:r>
            <a:r>
              <a:rPr lang="en-US" sz="1600" b="1" dirty="0">
                <a:solidFill>
                  <a:schemeClr val="tx1"/>
                </a:solidFill>
              </a:rPr>
              <a:t>structure</a:t>
            </a:r>
            <a:r>
              <a:rPr lang="en-US" sz="1600" dirty="0">
                <a:solidFill>
                  <a:schemeClr val="tx1"/>
                </a:solidFill>
              </a:rPr>
              <a:t> that will facilitate these operations.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10737" y="3810000"/>
            <a:ext cx="1470118" cy="12954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-533400" y="1295401"/>
            <a:ext cx="3276599" cy="4953000"/>
            <a:chOff x="4114800" y="1295401"/>
            <a:chExt cx="3276599" cy="4953000"/>
          </a:xfrm>
        </p:grpSpPr>
        <p:sp>
          <p:nvSpPr>
            <p:cNvPr id="49" name="Arc 48"/>
            <p:cNvSpPr/>
            <p:nvPr/>
          </p:nvSpPr>
          <p:spPr>
            <a:xfrm rot="5400000">
              <a:off x="3276600" y="2133601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 flipV="1">
              <a:off x="7010400" y="2144501"/>
              <a:ext cx="103654" cy="217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/>
          <p:nvPr/>
        </p:nvCxnSpPr>
        <p:spPr>
          <a:xfrm>
            <a:off x="2514600" y="2286000"/>
            <a:ext cx="1593573" cy="135695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813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uiExpand="1" build="p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Residual </a:t>
            </a:r>
            <a:r>
              <a:rPr lang="en-US" sz="3600" b="1" dirty="0"/>
              <a:t>network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be a network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be any valid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The </a:t>
                </a:r>
                <a:r>
                  <a:rPr lang="en-US" sz="2000" dirty="0">
                    <a:solidFill>
                      <a:srgbClr val="7030A0"/>
                    </a:solidFill>
                  </a:rPr>
                  <a:t>residual </a:t>
                </a:r>
                <a:r>
                  <a:rPr lang="en-US" sz="2000" dirty="0"/>
                  <a:t>network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Vertices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   Edges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=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),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  	         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capacity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                                     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</a:t>
                </a:r>
                <a:r>
                  <a:rPr lang="en-US" sz="2000" b="1" dirty="0"/>
                  <a:t>capacity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  <a:blipFill rotWithShape="1">
                <a:blip r:embed="rId2"/>
                <a:stretch>
                  <a:fillRect l="-720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5029200"/>
            <a:ext cx="14930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Forward edge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7827" y="5791200"/>
            <a:ext cx="16339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Backward 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446099" y="4953000"/>
                <a:ext cx="1697901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-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099" y="4953000"/>
                <a:ext cx="1697901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6093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96200" y="5791200"/>
                <a:ext cx="7841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791200"/>
                <a:ext cx="78418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344" t="-8197" r="-132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09800" y="3124200"/>
                <a:ext cx="3866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124200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98422" y="3505200"/>
                <a:ext cx="492378" cy="3955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22" y="3505200"/>
                <a:ext cx="492378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210545" y="5791200"/>
            <a:ext cx="2877749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53000" y="5029200"/>
            <a:ext cx="2743199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8" grpId="0" animBg="1"/>
      <p:bldP spid="9" grpId="0" animBg="1"/>
      <p:bldP spid="2" grpId="0" animBg="1"/>
      <p:bldP spid="3" grpId="0" animBg="1"/>
      <p:bldP spid="4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 of </a:t>
            </a:r>
            <a:r>
              <a:rPr lang="en-US" sz="3600" b="1" dirty="0">
                <a:solidFill>
                  <a:srgbClr val="7030A0"/>
                </a:solidFill>
              </a:rPr>
              <a:t>Residual Network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cxnSp>
        <p:nvCxnSpPr>
          <p:cNvPr id="64" name="Straight Arrow Connector 63"/>
          <p:cNvCxnSpPr>
            <a:stCxn id="47" idx="3"/>
            <a:endCxn id="68" idx="7"/>
          </p:cNvCxnSpPr>
          <p:nvPr/>
        </p:nvCxnSpPr>
        <p:spPr>
          <a:xfrm flipH="1">
            <a:off x="5235482" y="2252014"/>
            <a:ext cx="1615891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26" name="Arc 25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26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 flipH="1">
            <a:off x="7010401" y="3886200"/>
            <a:ext cx="1799854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910328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28792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943600" y="259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81455" y="36429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/>
          <p:nvPr/>
        </p:nvCxnSpPr>
        <p:spPr>
          <a:xfrm>
            <a:off x="5358937" y="3810000"/>
            <a:ext cx="1470118" cy="12954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114800" y="1295401"/>
            <a:ext cx="3276599" cy="4953000"/>
            <a:chOff x="4114800" y="1295401"/>
            <a:chExt cx="3276599" cy="4953000"/>
          </a:xfrm>
        </p:grpSpPr>
        <p:sp>
          <p:nvSpPr>
            <p:cNvPr id="75" name="Arc 74"/>
            <p:cNvSpPr/>
            <p:nvPr/>
          </p:nvSpPr>
          <p:spPr>
            <a:xfrm rot="5400000">
              <a:off x="3276600" y="2133601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H="1" flipV="1">
              <a:off x="7010400" y="2144501"/>
              <a:ext cx="103654" cy="217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/>
          <p:cNvCxnSpPr/>
          <p:nvPr/>
        </p:nvCxnSpPr>
        <p:spPr>
          <a:xfrm>
            <a:off x="7162800" y="2286000"/>
            <a:ext cx="1593573" cy="135695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55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5" grpId="1" animBg="1"/>
      <p:bldP spid="6" grpId="0"/>
      <p:bldP spid="70" grpId="0"/>
      <p:bldP spid="71" grpId="0"/>
      <p:bldP spid="76" grpId="0"/>
      <p:bldP spid="77" grpId="0"/>
      <p:bldP spid="78" grpId="0"/>
      <p:bldP spid="80" grpId="0"/>
      <p:bldP spid="81" grpId="0"/>
      <p:bldP spid="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 of </a:t>
            </a:r>
            <a:r>
              <a:rPr lang="en-US" sz="3600" b="1" dirty="0">
                <a:solidFill>
                  <a:srgbClr val="7030A0"/>
                </a:solidFill>
              </a:rPr>
              <a:t>Residual Network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 rot="10800000"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cxnSp>
        <p:nvCxnSpPr>
          <p:cNvPr id="64" name="Straight Arrow Connector 63"/>
          <p:cNvCxnSpPr>
            <a:stCxn id="47" idx="3"/>
            <a:endCxn id="68" idx="7"/>
          </p:cNvCxnSpPr>
          <p:nvPr/>
        </p:nvCxnSpPr>
        <p:spPr>
          <a:xfrm flipH="1">
            <a:off x="5235482" y="2252014"/>
            <a:ext cx="1615891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26" name="Arc 25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26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 flipH="1">
            <a:off x="7010401" y="3886200"/>
            <a:ext cx="1799854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910328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28792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943600" y="259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81455" y="36429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endCxn id="27" idx="1"/>
          </p:cNvCxnSpPr>
          <p:nvPr/>
        </p:nvCxnSpPr>
        <p:spPr>
          <a:xfrm>
            <a:off x="685800" y="3854636"/>
            <a:ext cx="1698718" cy="150168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358937" y="3810000"/>
            <a:ext cx="1470118" cy="12954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4114800" y="1295401"/>
            <a:ext cx="3276599" cy="4953000"/>
            <a:chOff x="4114800" y="1295401"/>
            <a:chExt cx="3276599" cy="4953000"/>
          </a:xfrm>
        </p:grpSpPr>
        <p:sp>
          <p:nvSpPr>
            <p:cNvPr id="85" name="Arc 84"/>
            <p:cNvSpPr/>
            <p:nvPr/>
          </p:nvSpPr>
          <p:spPr>
            <a:xfrm rot="5400000">
              <a:off x="3276600" y="2133601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 flipV="1">
              <a:off x="7010400" y="2144501"/>
              <a:ext cx="103654" cy="217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/>
          <p:nvPr/>
        </p:nvCxnSpPr>
        <p:spPr>
          <a:xfrm>
            <a:off x="7162800" y="2286000"/>
            <a:ext cx="1593573" cy="135695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070992" y="3657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1" idx="5"/>
          </p:cNvCxnSpPr>
          <p:nvPr/>
        </p:nvCxnSpPr>
        <p:spPr>
          <a:xfrm>
            <a:off x="2416082" y="2263682"/>
            <a:ext cx="1774918" cy="14701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385192" y="42642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66392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5671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0" grpId="0"/>
      <p:bldP spid="88" grpId="0"/>
      <p:bldP spid="91" grpId="0"/>
      <p:bldP spid="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 of </a:t>
            </a:r>
            <a:r>
              <a:rPr lang="en-US" sz="3600" b="1" dirty="0">
                <a:solidFill>
                  <a:srgbClr val="7030A0"/>
                </a:solidFill>
              </a:rPr>
              <a:t>Residual Network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endCxn id="27" idx="1"/>
          </p:cNvCxnSpPr>
          <p:nvPr/>
        </p:nvCxnSpPr>
        <p:spPr>
          <a:xfrm>
            <a:off x="685800" y="3854636"/>
            <a:ext cx="1698718" cy="150168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070992" y="3657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cxnSp>
        <p:nvCxnSpPr>
          <p:cNvPr id="90" name="Straight Arrow Connector 89"/>
          <p:cNvCxnSpPr>
            <a:stCxn id="11" idx="5"/>
          </p:cNvCxnSpPr>
          <p:nvPr/>
        </p:nvCxnSpPr>
        <p:spPr>
          <a:xfrm>
            <a:off x="2416082" y="2263682"/>
            <a:ext cx="1774918" cy="14701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385192" y="42642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66392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5235482" y="2252014"/>
            <a:ext cx="1615891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7010401" y="3886200"/>
            <a:ext cx="1799854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910328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328792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943600" y="259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981455" y="36429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103" name="Arc 102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>
              <a:endCxn id="103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106" name="Group 105"/>
            <p:cNvGrpSpPr/>
            <p:nvPr/>
          </p:nvGrpSpPr>
          <p:grpSpPr>
            <a:xfrm>
              <a:off x="6448055" y="1828800"/>
              <a:ext cx="2391145" cy="3939064"/>
              <a:chOff x="6448055" y="1828800"/>
              <a:chExt cx="2391145" cy="393906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6448055" y="1828800"/>
                <a:ext cx="375424" cy="3939064"/>
                <a:chOff x="2209800" y="1840468"/>
                <a:chExt cx="375424" cy="3939064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2286000" y="2133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362200" y="5334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/>
                    <p:cNvSpPr txBox="1"/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333" r="-213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3" name="Group 11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07" name="Group 10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23" name="Straight Arrow Connector 122"/>
          <p:cNvCxnSpPr>
            <a:stCxn id="120" idx="1"/>
          </p:cNvCxnSpPr>
          <p:nvPr/>
        </p:nvCxnSpPr>
        <p:spPr>
          <a:xfrm flipH="1" flipV="1">
            <a:off x="5181600" y="3896850"/>
            <a:ext cx="1745973" cy="1447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4" idx="1"/>
          </p:cNvCxnSpPr>
          <p:nvPr/>
        </p:nvCxnSpPr>
        <p:spPr>
          <a:xfrm flipH="1" flipV="1">
            <a:off x="6940828" y="2209800"/>
            <a:ext cx="1815545" cy="15346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686055" y="45573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048255" y="296013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763166" y="5779532"/>
                <a:ext cx="26466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exists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166" y="5779532"/>
                <a:ext cx="2646687" cy="395558"/>
              </a:xfrm>
              <a:prstGeom prst="rect">
                <a:avLst/>
              </a:prstGeom>
              <a:blipFill rotWithShape="1">
                <a:blip r:embed="rId12"/>
                <a:stretch>
                  <a:fillRect l="-1839" t="-6154" r="-298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08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4" grpId="0"/>
      <p:bldP spid="95" grpId="0"/>
      <p:bldP spid="96" grpId="0"/>
      <p:bldP spid="98" grpId="0"/>
      <p:bldP spid="99" grpId="0"/>
      <p:bldP spid="125" grpId="0"/>
      <p:bldP spid="126" grpId="0"/>
      <p:bldP spid="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loud 39"/>
          <p:cNvSpPr/>
          <p:nvPr/>
        </p:nvSpPr>
        <p:spPr>
          <a:xfrm>
            <a:off x="609600" y="3962400"/>
            <a:ext cx="7848600" cy="14478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generic step of increasing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Find a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If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on the path 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         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Increase</a:t>
                </a:r>
                <a:r>
                  <a:rPr lang="en-US" sz="2000" dirty="0">
                    <a:sym typeface="Wingdings" pitchFamily="2" charset="2"/>
                  </a:rPr>
                  <a:t> flow along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934200" y="4431268"/>
            <a:ext cx="533401" cy="369332"/>
            <a:chOff x="6934200" y="4431268"/>
            <a:chExt cx="533401" cy="369332"/>
          </a:xfrm>
        </p:grpSpPr>
        <p:sp>
          <p:nvSpPr>
            <p:cNvPr id="10" name="Oval 9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133855" y="4431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1219200" y="4442936"/>
            <a:ext cx="429181" cy="369332"/>
            <a:chOff x="1219200" y="4442936"/>
            <a:chExt cx="429181" cy="369332"/>
          </a:xfrm>
        </p:grpSpPr>
        <p:sp>
          <p:nvSpPr>
            <p:cNvPr id="13" name="Oval 12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41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648381" y="4572000"/>
            <a:ext cx="5308137" cy="152400"/>
            <a:chOff x="1648381" y="4572000"/>
            <a:chExt cx="5308137" cy="1524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648381" y="46482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324600" y="4648200"/>
              <a:ext cx="6319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4384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2590800" y="4636532"/>
              <a:ext cx="3581400" cy="1166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363186" y="45755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3581400" y="4419600"/>
                <a:ext cx="8068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Cloud 30"/>
          <p:cNvSpPr/>
          <p:nvPr/>
        </p:nvSpPr>
        <p:spPr>
          <a:xfrm>
            <a:off x="457200" y="1752600"/>
            <a:ext cx="7848600" cy="144780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95400" y="2221468"/>
            <a:ext cx="429181" cy="369332"/>
            <a:chOff x="1219200" y="4442936"/>
            <a:chExt cx="429181" cy="369332"/>
          </a:xfrm>
        </p:grpSpPr>
        <p:sp>
          <p:nvSpPr>
            <p:cNvPr id="34" name="Oval 33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6934200" y="2133600"/>
            <a:ext cx="533400" cy="369332"/>
            <a:chOff x="6934200" y="4431268"/>
            <a:chExt cx="533400" cy="369332"/>
          </a:xfrm>
        </p:grpSpPr>
        <p:sp>
          <p:nvSpPr>
            <p:cNvPr id="38" name="Oval 37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blipFill rotWithShape="1">
                <a:blip r:embed="rId10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711060" y="4343400"/>
            <a:ext cx="5223140" cy="381000"/>
            <a:chOff x="1711060" y="4343400"/>
            <a:chExt cx="522314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226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352800" y="23657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>
                <a:off x="3581400" y="4419600"/>
                <a:ext cx="806896" cy="0"/>
              </a:xfrm>
              <a:prstGeom prst="straightConnector1">
                <a:avLst/>
              </a:prstGeom>
              <a:ln w="28575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40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" grpId="0"/>
      <p:bldP spid="3" grpId="0" uiExpand="1" build="p"/>
      <p:bldP spid="31" grpId="0" animBg="1"/>
      <p:bldP spid="42" grpId="0"/>
      <p:bldP spid="4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loud 39"/>
          <p:cNvSpPr/>
          <p:nvPr/>
        </p:nvSpPr>
        <p:spPr>
          <a:xfrm>
            <a:off x="609600" y="3962400"/>
            <a:ext cx="7848600" cy="14478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generic step of increasing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Find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If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on the path is a </a:t>
                </a:r>
                <a:r>
                  <a:rPr lang="en-US" sz="2000" b="1" dirty="0"/>
                  <a:t>backward</a:t>
                </a:r>
                <a:r>
                  <a:rPr lang="en-US" sz="2000" dirty="0"/>
                  <a:t> edge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                 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Decrease</a:t>
                </a:r>
                <a:r>
                  <a:rPr lang="en-US" sz="2000" dirty="0">
                    <a:sym typeface="Wingdings" pitchFamily="2" charset="2"/>
                  </a:rPr>
                  <a:t> flow along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b="-8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934200" y="4431268"/>
            <a:ext cx="533400" cy="369332"/>
            <a:chOff x="6934200" y="4431268"/>
            <a:chExt cx="533400" cy="369332"/>
          </a:xfrm>
        </p:grpSpPr>
        <p:sp>
          <p:nvSpPr>
            <p:cNvPr id="10" name="Oval 9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1219200" y="4442936"/>
            <a:ext cx="429181" cy="369332"/>
            <a:chOff x="1219200" y="4442936"/>
            <a:chExt cx="429181" cy="369332"/>
          </a:xfrm>
        </p:grpSpPr>
        <p:sp>
          <p:nvSpPr>
            <p:cNvPr id="13" name="Oval 12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41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648381" y="4572000"/>
            <a:ext cx="5308137" cy="152400"/>
            <a:chOff x="1648381" y="4572000"/>
            <a:chExt cx="5308137" cy="1524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648381" y="46482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324600" y="4648200"/>
              <a:ext cx="6319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4384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2590800" y="4636532"/>
              <a:ext cx="3581400" cy="1166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363186" y="45755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3581400" y="4419600"/>
                <a:ext cx="806896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Cloud 30"/>
          <p:cNvSpPr/>
          <p:nvPr/>
        </p:nvSpPr>
        <p:spPr>
          <a:xfrm>
            <a:off x="457200" y="1752600"/>
            <a:ext cx="7848600" cy="144780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95400" y="2221468"/>
            <a:ext cx="429181" cy="369332"/>
            <a:chOff x="1219200" y="4442936"/>
            <a:chExt cx="429181" cy="369332"/>
          </a:xfrm>
        </p:grpSpPr>
        <p:sp>
          <p:nvSpPr>
            <p:cNvPr id="34" name="Oval 33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6934200" y="2133600"/>
            <a:ext cx="533400" cy="369332"/>
            <a:chOff x="6934200" y="4431268"/>
            <a:chExt cx="533400" cy="369332"/>
          </a:xfrm>
        </p:grpSpPr>
        <p:sp>
          <p:nvSpPr>
            <p:cNvPr id="38" name="Oval 37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blipFill rotWithShape="1">
                <a:blip r:embed="rId10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711060" y="4343400"/>
            <a:ext cx="5223140" cy="381000"/>
            <a:chOff x="1711060" y="4343400"/>
            <a:chExt cx="522314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226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515586" y="23657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50" name="Straight Arrow Connector 49"/>
              <p:cNvCxnSpPr>
                <a:endCxn id="51" idx="6"/>
              </p:cNvCxnSpPr>
              <p:nvPr/>
            </p:nvCxnSpPr>
            <p:spPr>
              <a:xfrm flipH="1">
                <a:off x="3581400" y="4404412"/>
                <a:ext cx="838200" cy="15188"/>
              </a:xfrm>
              <a:prstGeom prst="straightConnector1">
                <a:avLst/>
              </a:prstGeom>
              <a:ln w="28575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Straight Arrow Connector 52"/>
          <p:cNvCxnSpPr/>
          <p:nvPr/>
        </p:nvCxnSpPr>
        <p:spPr>
          <a:xfrm>
            <a:off x="4724400" y="2514600"/>
            <a:ext cx="381000" cy="457200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3"/>
          </p:cNvCxnSpPr>
          <p:nvPr/>
        </p:nvCxnSpPr>
        <p:spPr>
          <a:xfrm flipV="1">
            <a:off x="3200400" y="2495802"/>
            <a:ext cx="436225" cy="475998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04800" y="3429000"/>
                <a:ext cx="8686800" cy="58477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This reduction of flow along 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) is a part of redistribution: we divert a part of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) along some other outgoing edge of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/>
                  <a:t>, and increase flow along some edge entering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. Recall our example.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429000"/>
                <a:ext cx="8686800" cy="584775"/>
              </a:xfrm>
              <a:prstGeom prst="rect">
                <a:avLst/>
              </a:prstGeom>
              <a:blipFill rotWithShape="1">
                <a:blip r:embed="rId14"/>
                <a:stretch>
                  <a:fillRect l="-351" t="-3158" b="-1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971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Ford Fulkerson </a:t>
            </a:r>
            <a:r>
              <a:rPr lang="en-US" sz="3200" dirty="0"/>
              <a:t>algorithm</a:t>
            </a:r>
            <a:br>
              <a:rPr lang="en-US" sz="3200" dirty="0"/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A simple </a:t>
            </a:r>
            <a:r>
              <a:rPr lang="en-US" sz="2800" b="1" u="sng" dirty="0">
                <a:solidFill>
                  <a:srgbClr val="0070C0"/>
                </a:solidFill>
              </a:rPr>
              <a:t>path based</a:t>
            </a:r>
            <a:r>
              <a:rPr lang="en-US" sz="2800" b="1" dirty="0">
                <a:solidFill>
                  <a:srgbClr val="002060"/>
                </a:solidFill>
              </a:rPr>
              <a:t> algorithm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+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Residual</a:t>
            </a:r>
            <a:r>
              <a:rPr lang="en-US" sz="2800" b="1" dirty="0">
                <a:solidFill>
                  <a:srgbClr val="002060"/>
                </a:solidFill>
              </a:rPr>
              <a:t>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8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5600" y="2754868"/>
            <a:ext cx="340689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quick recap 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41669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0" y="15240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39624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46482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9200" y="28194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own Ribbon 9"/>
              <p:cNvSpPr/>
              <p:nvPr/>
            </p:nvSpPr>
            <p:spPr>
              <a:xfrm>
                <a:off x="1905000" y="5562600"/>
                <a:ext cx="5608297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Note that the flow changes in each iteration and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also changes. However, for the sake of compactness, we have not shown the code for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updation</a:t>
                </a:r>
                <a:r>
                  <a:rPr lang="en-US" sz="1400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As a </a:t>
                </a:r>
                <a:r>
                  <a:rPr lang="en-US" sz="14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1400" dirty="0">
                    <a:solidFill>
                      <a:schemeClr val="tx1"/>
                    </a:solidFill>
                  </a:rPr>
                  <a:t>, write the code for the same. </a:t>
                </a:r>
              </a:p>
            </p:txBody>
          </p:sp>
        </mc:Choice>
        <mc:Fallback xmlns="">
          <p:sp>
            <p:nvSpPr>
              <p:cNvPr id="10" name="Down Ribb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562600"/>
                <a:ext cx="5608297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5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401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  <p:bldP spid="1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/>
                  <a:t>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Does the algorithm compute a valid flow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Capacity constraint is satisfied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Conservation 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 rotWithShape="1">
                <a:blip r:embed="rId3"/>
                <a:stretch>
                  <a:fillRect l="-14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5715000" y="4953000"/>
            <a:ext cx="1986009" cy="457200"/>
            <a:chOff x="5715000" y="4953000"/>
            <a:chExt cx="1986009" cy="457200"/>
          </a:xfrm>
        </p:grpSpPr>
        <p:grpSp>
          <p:nvGrpSpPr>
            <p:cNvPr id="18" name="Group 17"/>
            <p:cNvGrpSpPr/>
            <p:nvPr/>
          </p:nvGrpSpPr>
          <p:grpSpPr>
            <a:xfrm>
              <a:off x="6477000" y="4964668"/>
              <a:ext cx="370614" cy="445532"/>
              <a:chOff x="6477000" y="4114800"/>
              <a:chExt cx="370614" cy="4455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629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77000" y="41910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7000" y="41910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5715000" y="4953000"/>
              <a:ext cx="1986009" cy="457200"/>
              <a:chOff x="5715000" y="4114800"/>
              <a:chExt cx="1986009" cy="45720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6019800" y="4191000"/>
                <a:ext cx="1371600" cy="0"/>
                <a:chOff x="6019800" y="4191000"/>
                <a:chExt cx="1371600" cy="0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6781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Oval 28"/>
              <p:cNvSpPr/>
              <p:nvPr/>
            </p:nvSpPr>
            <p:spPr>
              <a:xfrm>
                <a:off x="5867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391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715000" y="41910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1910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7325586" y="4202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5586" y="4202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8" name="Group 37"/>
          <p:cNvGrpSpPr/>
          <p:nvPr/>
        </p:nvGrpSpPr>
        <p:grpSpPr>
          <a:xfrm>
            <a:off x="5715000" y="4038600"/>
            <a:ext cx="2679056" cy="533400"/>
            <a:chOff x="5715000" y="4038600"/>
            <a:chExt cx="2679056" cy="533400"/>
          </a:xfrm>
        </p:grpSpPr>
        <p:grpSp>
          <p:nvGrpSpPr>
            <p:cNvPr id="13" name="Group 12"/>
            <p:cNvGrpSpPr/>
            <p:nvPr/>
          </p:nvGrpSpPr>
          <p:grpSpPr>
            <a:xfrm>
              <a:off x="6477000" y="4114800"/>
              <a:ext cx="370614" cy="445532"/>
              <a:chOff x="6477000" y="4114800"/>
              <a:chExt cx="370614" cy="4455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629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477000" y="41910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7000" y="41910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23333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5715000" y="4114800"/>
              <a:ext cx="1986009" cy="457200"/>
              <a:chOff x="5715000" y="4114800"/>
              <a:chExt cx="1986009" cy="4572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6019800" y="4191000"/>
                <a:ext cx="1371600" cy="0"/>
                <a:chOff x="6019800" y="4191000"/>
                <a:chExt cx="1371600" cy="0"/>
              </a:xfrm>
            </p:grpSpPr>
            <p:cxnSp>
              <p:nvCxnSpPr>
                <p:cNvPr id="8" name="Straight Arrow Connector 7"/>
                <p:cNvCxnSpPr>
                  <a:stCxn id="7" idx="6"/>
                </p:cNvCxnSpPr>
                <p:nvPr/>
              </p:nvCxnSpPr>
              <p:spPr>
                <a:xfrm>
                  <a:off x="6781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Oval 20"/>
              <p:cNvSpPr/>
              <p:nvPr/>
            </p:nvSpPr>
            <p:spPr>
              <a:xfrm>
                <a:off x="5867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391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715000" y="41910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1910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063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7325586" y="4202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5586" y="4202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001000" y="40386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038600"/>
                  <a:ext cx="39305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001000" y="4812268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4812268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triped Right Arrow 38"/>
          <p:cNvSpPr/>
          <p:nvPr/>
        </p:nvSpPr>
        <p:spPr>
          <a:xfrm rot="16200000">
            <a:off x="6047739" y="3736621"/>
            <a:ext cx="381001" cy="3753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riped Right Arrow 39"/>
          <p:cNvSpPr/>
          <p:nvPr/>
        </p:nvSpPr>
        <p:spPr>
          <a:xfrm rot="16200000">
            <a:off x="6855178" y="3736621"/>
            <a:ext cx="381001" cy="3753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086600" y="25908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7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7" grpId="0"/>
      <p:bldP spid="39" grpId="0" animBg="1"/>
      <p:bldP spid="40" grpId="0" animBg="1"/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/>
                  <a:t>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Does the algorithm compute a valid flow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Capacity constraint is satisfied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Conservation 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 rotWithShape="1">
                <a:blip r:embed="rId3"/>
                <a:stretch>
                  <a:fillRect l="-1545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710191" y="3962400"/>
            <a:ext cx="2683865" cy="533400"/>
            <a:chOff x="5710191" y="3962400"/>
            <a:chExt cx="2683865" cy="533400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6019800" y="4103132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2"/>
            </p:cNvCxnSpPr>
            <p:nvPr/>
          </p:nvCxnSpPr>
          <p:spPr>
            <a:xfrm flipH="1">
              <a:off x="6781800" y="4114800"/>
              <a:ext cx="604791" cy="0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5710191" y="3962400"/>
              <a:ext cx="2683865" cy="533400"/>
              <a:chOff x="5710191" y="3962400"/>
              <a:chExt cx="2683865" cy="5334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710191" y="40386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Text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93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1" name="Group 30"/>
              <p:cNvGrpSpPr/>
              <p:nvPr/>
            </p:nvGrpSpPr>
            <p:grpSpPr>
              <a:xfrm>
                <a:off x="6477000" y="4038600"/>
                <a:ext cx="370614" cy="445532"/>
                <a:chOff x="6477000" y="4114800"/>
                <a:chExt cx="370614" cy="445532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8001000" y="39624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1000" y="39624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7" name="Group 46"/>
          <p:cNvGrpSpPr/>
          <p:nvPr/>
        </p:nvGrpSpPr>
        <p:grpSpPr>
          <a:xfrm>
            <a:off x="5715000" y="4812268"/>
            <a:ext cx="2783187" cy="597932"/>
            <a:chOff x="5715000" y="4812268"/>
            <a:chExt cx="2783187" cy="597932"/>
          </a:xfrm>
        </p:grpSpPr>
        <p:grpSp>
          <p:nvGrpSpPr>
            <p:cNvPr id="10" name="Group 9"/>
            <p:cNvGrpSpPr/>
            <p:nvPr/>
          </p:nvGrpSpPr>
          <p:grpSpPr>
            <a:xfrm>
              <a:off x="5715000" y="4953000"/>
              <a:ext cx="1986009" cy="457200"/>
              <a:chOff x="5715000" y="5638800"/>
              <a:chExt cx="1986009" cy="4572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477000" y="5638800"/>
                <a:ext cx="370614" cy="445532"/>
                <a:chOff x="6477000" y="4114800"/>
                <a:chExt cx="370614" cy="445532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Group 14"/>
              <p:cNvGrpSpPr/>
              <p:nvPr/>
            </p:nvGrpSpPr>
            <p:grpSpPr>
              <a:xfrm>
                <a:off x="6019800" y="5715000"/>
                <a:ext cx="1371600" cy="11668"/>
                <a:chOff x="6019800" y="4191000"/>
                <a:chExt cx="1371600" cy="11668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6781800" y="4202668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5715000" y="56388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154" r="-16049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triped Right Arrow 1"/>
          <p:cNvSpPr/>
          <p:nvPr/>
        </p:nvSpPr>
        <p:spPr>
          <a:xfrm rot="16200000">
            <a:off x="6047739" y="3660421"/>
            <a:ext cx="381001" cy="3753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riped Right Arrow 36"/>
          <p:cNvSpPr/>
          <p:nvPr/>
        </p:nvSpPr>
        <p:spPr>
          <a:xfrm rot="5400000">
            <a:off x="6947407" y="4170960"/>
            <a:ext cx="381001" cy="375356"/>
          </a:xfrm>
          <a:prstGeom prst="stripedRightArrow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6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Does the algorithm compute a valid flow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Capacity constraint is satisfied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Conservation 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Do as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homework </a:t>
                </a:r>
                <a:r>
                  <a:rPr lang="en-US" sz="2000" b="1" dirty="0">
                    <a:sym typeface="Wingdings" pitchFamily="2" charset="2"/>
                  </a:rPr>
                  <a:t>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 rotWithShape="1">
                <a:blip r:embed="rId3"/>
                <a:stretch>
                  <a:fillRect l="-14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715000" y="4812268"/>
            <a:ext cx="2783187" cy="597932"/>
            <a:chOff x="5715000" y="4812268"/>
            <a:chExt cx="2783187" cy="597932"/>
          </a:xfrm>
        </p:grpSpPr>
        <p:grpSp>
          <p:nvGrpSpPr>
            <p:cNvPr id="10" name="Group 9"/>
            <p:cNvGrpSpPr/>
            <p:nvPr/>
          </p:nvGrpSpPr>
          <p:grpSpPr>
            <a:xfrm>
              <a:off x="5715000" y="4953000"/>
              <a:ext cx="1986009" cy="457200"/>
              <a:chOff x="5715000" y="5638800"/>
              <a:chExt cx="1986009" cy="4572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477000" y="5638800"/>
                <a:ext cx="370614" cy="445532"/>
                <a:chOff x="6477000" y="4114800"/>
                <a:chExt cx="370614" cy="445532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Group 14"/>
              <p:cNvGrpSpPr/>
              <p:nvPr/>
            </p:nvGrpSpPr>
            <p:grpSpPr>
              <a:xfrm>
                <a:off x="6019800" y="5715000"/>
                <a:ext cx="1371600" cy="11668"/>
                <a:chOff x="6019800" y="4191000"/>
                <a:chExt cx="1371600" cy="11668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6781800" y="4202668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5715000" y="56388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154" r="-16049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5715000" y="5269468"/>
            <a:ext cx="2783187" cy="597932"/>
            <a:chOff x="5715000" y="4812268"/>
            <a:chExt cx="2783187" cy="597932"/>
          </a:xfrm>
        </p:grpSpPr>
        <p:grpSp>
          <p:nvGrpSpPr>
            <p:cNvPr id="38" name="Group 37"/>
            <p:cNvGrpSpPr/>
            <p:nvPr/>
          </p:nvGrpSpPr>
          <p:grpSpPr>
            <a:xfrm>
              <a:off x="5715000" y="4953000"/>
              <a:ext cx="1986009" cy="457200"/>
              <a:chOff x="5715000" y="5638800"/>
              <a:chExt cx="1986009" cy="4572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6477000" y="5638800"/>
                <a:ext cx="370614" cy="445532"/>
                <a:chOff x="6477000" y="4114800"/>
                <a:chExt cx="370614" cy="445532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1" name="Group 40"/>
              <p:cNvGrpSpPr/>
              <p:nvPr/>
            </p:nvGrpSpPr>
            <p:grpSpPr>
              <a:xfrm>
                <a:off x="6019800" y="5715000"/>
                <a:ext cx="1371600" cy="11668"/>
                <a:chOff x="6019800" y="4191000"/>
                <a:chExt cx="1371600" cy="11668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6781800" y="4202668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5715000" y="56388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154" r="-16049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437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</a:t>
                </a:r>
                <a:r>
                  <a:rPr lang="en-US" sz="2000" dirty="0"/>
                  <a:t>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5105400" y="1600200"/>
            <a:ext cx="3429000" cy="1146048"/>
          </a:xfrm>
          <a:prstGeom prst="cloudCallout">
            <a:avLst>
              <a:gd name="adj1" fmla="val -26096"/>
              <a:gd name="adj2" fmla="val 767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Does the value of flow </a:t>
            </a:r>
            <a:r>
              <a:rPr lang="en-US" b="1" dirty="0">
                <a:solidFill>
                  <a:schemeClr val="tx1"/>
                </a:solidFill>
              </a:rPr>
              <a:t>increase</a:t>
            </a:r>
            <a:r>
              <a:rPr lang="en-US" dirty="0">
                <a:solidFill>
                  <a:schemeClr val="tx1"/>
                </a:solidFill>
              </a:rPr>
              <a:t> in every iteration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67174" y="2895600"/>
            <a:ext cx="54322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Yes.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905500" y="4876800"/>
            <a:ext cx="18288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Correctness  of the algorithm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32257" y="3505200"/>
                <a:ext cx="3213059" cy="67255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Because the edge leaving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is a </a:t>
                </a:r>
                <a:r>
                  <a:rPr lang="en-US" b="1" dirty="0"/>
                  <a:t>forward edge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257" y="3505200"/>
                <a:ext cx="3213059" cy="672556"/>
              </a:xfrm>
              <a:prstGeom prst="rect">
                <a:avLst/>
              </a:prstGeom>
              <a:blipFill rotWithShape="1">
                <a:blip r:embed="rId3"/>
                <a:stretch>
                  <a:fillRect l="-1708" t="-4545" r="-2277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480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useful exercise</a:t>
            </a:r>
            <a:br>
              <a:rPr lang="en-US" sz="3200" b="1" dirty="0"/>
            </a:br>
            <a:r>
              <a:rPr lang="en-US" sz="3200" b="1" dirty="0"/>
              <a:t>to internalize </a:t>
            </a:r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Execute Ford </a:t>
                </a:r>
                <a:r>
                  <a:rPr lang="en-US" sz="2000" dirty="0" err="1"/>
                  <a:t>Fulkersion</a:t>
                </a:r>
                <a:r>
                  <a:rPr lang="en-US" sz="2000" dirty="0"/>
                  <a:t> algorithm on this example when</a:t>
                </a:r>
              </a:p>
              <a:p>
                <a:r>
                  <a:rPr lang="en-US" sz="2000" dirty="0"/>
                  <a:t>The first path selected for sending the flow is &lt;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&gt;.</a:t>
                </a:r>
              </a:p>
              <a:p>
                <a:pPr marL="0" indent="0">
                  <a:buNone/>
                </a:pPr>
                <a:r>
                  <a:rPr lang="en-US" sz="2000" dirty="0"/>
                  <a:t>Show the execution of the iterations of the algorithm along with the residual network.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What if the first path selected is &lt;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&gt;.</a:t>
                </a:r>
              </a:p>
              <a:p>
                <a:pPr marL="0" indent="0">
                  <a:buNone/>
                </a:pPr>
                <a:r>
                  <a:rPr lang="en-US" sz="2000" dirty="0"/>
                  <a:t>Internalize the entire algorithm fully through this example.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 r="-2719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>
            <a:stCxn id="32" idx="0"/>
            <a:endCxn id="11" idx="4"/>
          </p:cNvCxnSpPr>
          <p:nvPr/>
        </p:nvCxnSpPr>
        <p:spPr>
          <a:xfrm flipV="1">
            <a:off x="1752600" y="2286000"/>
            <a:ext cx="6096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2892623"/>
            <a:ext cx="2514600" cy="1984177"/>
            <a:chOff x="1143000" y="2892623"/>
            <a:chExt cx="2514600" cy="19841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892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47800" y="2895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05362" y="3124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16764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1" idx="5"/>
            <a:endCxn id="33" idx="0"/>
          </p:cNvCxnSpPr>
          <p:nvPr/>
        </p:nvCxnSpPr>
        <p:spPr>
          <a:xfrm>
            <a:off x="2416082" y="2263682"/>
            <a:ext cx="5557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5"/>
            <a:endCxn id="32" idx="3"/>
          </p:cNvCxnSpPr>
          <p:nvPr/>
        </p:nvCxnSpPr>
        <p:spPr>
          <a:xfrm>
            <a:off x="663482" y="3863882"/>
            <a:ext cx="10352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5"/>
            <a:endCxn id="27" idx="0"/>
          </p:cNvCxnSpPr>
          <p:nvPr/>
        </p:nvCxnSpPr>
        <p:spPr>
          <a:xfrm>
            <a:off x="1806482" y="3863882"/>
            <a:ext cx="6319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3" idx="4"/>
          </p:cNvCxnSpPr>
          <p:nvPr/>
        </p:nvCxnSpPr>
        <p:spPr>
          <a:xfrm flipV="1">
            <a:off x="2438400" y="3886200"/>
            <a:ext cx="5334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5"/>
          </p:cNvCxnSpPr>
          <p:nvPr/>
        </p:nvCxnSpPr>
        <p:spPr>
          <a:xfrm flipV="1">
            <a:off x="1806482" y="3836941"/>
            <a:ext cx="1089118" cy="269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2" idx="2"/>
          </p:cNvCxnSpPr>
          <p:nvPr/>
        </p:nvCxnSpPr>
        <p:spPr>
          <a:xfrm flipV="1">
            <a:off x="3048000" y="3810000"/>
            <a:ext cx="1143000" cy="269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38400" y="2895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575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47962" y="3810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6000" y="38832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66392" y="3807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957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 flipV="1">
            <a:off x="685800" y="2241364"/>
            <a:ext cx="16448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438400" y="2286000"/>
            <a:ext cx="533400" cy="1447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0"/>
          </p:cNvCxnSpPr>
          <p:nvPr/>
        </p:nvCxnSpPr>
        <p:spPr>
          <a:xfrm flipV="1">
            <a:off x="3083312" y="3807023"/>
            <a:ext cx="1107688" cy="29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27" idx="1"/>
          </p:cNvCxnSpPr>
          <p:nvPr/>
        </p:nvCxnSpPr>
        <p:spPr>
          <a:xfrm>
            <a:off x="685800" y="3883223"/>
            <a:ext cx="1698718" cy="147309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416082" y="3886200"/>
            <a:ext cx="555718" cy="1447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124200" y="3810000"/>
            <a:ext cx="1107688" cy="29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950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Correctness ?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Suppose you find a flow of value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19</m:t>
                    </m:r>
                  </m:oMath>
                </a14:m>
                <a:r>
                  <a:rPr lang="en-US" sz="1800" dirty="0"/>
                  <a:t> using FF algorithm.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  <a:blipFill rotWithShape="1">
                <a:blip r:embed="rId2"/>
                <a:stretch>
                  <a:fillRect l="-1207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>
            <a:stCxn id="32" idx="0"/>
            <a:endCxn id="11" idx="4"/>
          </p:cNvCxnSpPr>
          <p:nvPr/>
        </p:nvCxnSpPr>
        <p:spPr>
          <a:xfrm flipV="1">
            <a:off x="1752600" y="2286000"/>
            <a:ext cx="6096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2892623"/>
            <a:ext cx="2529770" cy="1984177"/>
            <a:chOff x="1143000" y="2892623"/>
            <a:chExt cx="2529770" cy="19841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9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892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47800" y="2895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05362" y="3124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14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16764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1" idx="5"/>
            <a:endCxn id="33" idx="0"/>
          </p:cNvCxnSpPr>
          <p:nvPr/>
        </p:nvCxnSpPr>
        <p:spPr>
          <a:xfrm>
            <a:off x="2416082" y="2263682"/>
            <a:ext cx="5557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5"/>
            <a:endCxn id="32" idx="3"/>
          </p:cNvCxnSpPr>
          <p:nvPr/>
        </p:nvCxnSpPr>
        <p:spPr>
          <a:xfrm>
            <a:off x="663482" y="3863882"/>
            <a:ext cx="10352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5"/>
            <a:endCxn id="27" idx="0"/>
          </p:cNvCxnSpPr>
          <p:nvPr/>
        </p:nvCxnSpPr>
        <p:spPr>
          <a:xfrm>
            <a:off x="1806482" y="3863882"/>
            <a:ext cx="6319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3" idx="4"/>
          </p:cNvCxnSpPr>
          <p:nvPr/>
        </p:nvCxnSpPr>
        <p:spPr>
          <a:xfrm flipV="1">
            <a:off x="2438400" y="3886200"/>
            <a:ext cx="5334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5"/>
          </p:cNvCxnSpPr>
          <p:nvPr/>
        </p:nvCxnSpPr>
        <p:spPr>
          <a:xfrm flipV="1">
            <a:off x="1806482" y="3836941"/>
            <a:ext cx="1089118" cy="269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2" idx="2"/>
          </p:cNvCxnSpPr>
          <p:nvPr/>
        </p:nvCxnSpPr>
        <p:spPr>
          <a:xfrm flipV="1">
            <a:off x="3048000" y="3810000"/>
            <a:ext cx="1143000" cy="269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38400" y="2895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575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47962" y="3810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6000" y="3883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66392" y="3807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957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10200" y="3516868"/>
                <a:ext cx="73129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≤27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516868"/>
                <a:ext cx="73129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991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1143000" y="2514600"/>
            <a:ext cx="0" cy="28194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10000" y="2362200"/>
            <a:ext cx="0" cy="28194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419038" y="2362200"/>
            <a:ext cx="1851986" cy="29718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410200" y="4050268"/>
                <a:ext cx="66717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≤2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050268"/>
                <a:ext cx="66717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1351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410200" y="4659868"/>
                <a:ext cx="73128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≤37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659868"/>
                <a:ext cx="73128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349" r="-991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858000" y="1840468"/>
                <a:ext cx="2076402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</m:t>
                    </m:r>
                  </m:oMath>
                </a14:m>
                <a:r>
                  <a:rPr lang="en-US" dirty="0"/>
                  <a:t> the max flow ?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840468"/>
                <a:ext cx="2076402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041" t="-6349" r="-379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/>
          <p:cNvCxnSpPr/>
          <p:nvPr/>
        </p:nvCxnSpPr>
        <p:spPr>
          <a:xfrm flipH="1">
            <a:off x="1385982" y="2362200"/>
            <a:ext cx="2103084" cy="25146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410200" y="5269468"/>
                <a:ext cx="73129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269468"/>
                <a:ext cx="73129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6349" r="-991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32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5" grpId="0" animBg="1"/>
      <p:bldP spid="78" grpId="0" animBg="1"/>
      <p:bldP spid="79" grpId="0" animBg="1"/>
      <p:bldP spid="80" grpId="0" animBg="1"/>
      <p:bldP spid="8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dirty="0"/>
                  <a:t>-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Cuts</a:t>
                </a: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  <a:blipFill rotWithShape="1">
                <a:blip r:embed="rId2"/>
                <a:stretch>
                  <a:fillRect t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2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cut</a:t>
                </a:r>
                <a:endParaRPr lang="en-US" b="1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600" y="2362200"/>
            <a:ext cx="4267200" cy="263473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88" name="Arc 87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88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/>
          <p:cNvGrpSpPr/>
          <p:nvPr/>
        </p:nvGrpSpPr>
        <p:grpSpPr>
          <a:xfrm>
            <a:off x="1219200" y="2590800"/>
            <a:ext cx="2743200" cy="1905000"/>
            <a:chOff x="1219200" y="2590800"/>
            <a:chExt cx="2743200" cy="1905000"/>
          </a:xfrm>
        </p:grpSpPr>
        <p:grpSp>
          <p:nvGrpSpPr>
            <p:cNvPr id="80" name="Group 79"/>
            <p:cNvGrpSpPr/>
            <p:nvPr/>
          </p:nvGrpSpPr>
          <p:grpSpPr>
            <a:xfrm>
              <a:off x="1219200" y="2590800"/>
              <a:ext cx="2743200" cy="1905000"/>
              <a:chOff x="1219200" y="2590800"/>
              <a:chExt cx="2743200" cy="1905000"/>
            </a:xfrm>
          </p:grpSpPr>
          <p:cxnSp>
            <p:nvCxnSpPr>
              <p:cNvPr id="29" name="Straight Arrow Connector 28"/>
              <p:cNvCxnSpPr>
                <a:stCxn id="13" idx="6"/>
                <a:endCxn id="50" idx="2"/>
              </p:cNvCxnSpPr>
              <p:nvPr/>
            </p:nvCxnSpPr>
            <p:spPr>
              <a:xfrm>
                <a:off x="1828800" y="44958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46" idx="2"/>
              </p:cNvCxnSpPr>
              <p:nvPr/>
            </p:nvCxnSpPr>
            <p:spPr>
              <a:xfrm>
                <a:off x="1828800" y="2819400"/>
                <a:ext cx="1066800" cy="152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endCxn id="47" idx="0"/>
              </p:cNvCxnSpPr>
              <p:nvPr/>
            </p:nvCxnSpPr>
            <p:spPr>
              <a:xfrm>
                <a:off x="2133600" y="3200400"/>
                <a:ext cx="990600" cy="228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1219200" y="2590800"/>
                <a:ext cx="2743200" cy="1752600"/>
                <a:chOff x="1219200" y="2590800"/>
                <a:chExt cx="2743200" cy="1752600"/>
              </a:xfrm>
            </p:grpSpPr>
            <p:sp>
              <p:nvSpPr>
                <p:cNvPr id="74" name="Arc 73"/>
                <p:cNvSpPr/>
                <p:nvPr/>
              </p:nvSpPr>
              <p:spPr>
                <a:xfrm>
                  <a:off x="1219200" y="2590800"/>
                  <a:ext cx="2743200" cy="1752600"/>
                </a:xfrm>
                <a:prstGeom prst="arc">
                  <a:avLst>
                    <a:gd name="adj1" fmla="val 13242652"/>
                    <a:gd name="adj2" fmla="val 19762418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3483429" y="2797082"/>
                  <a:ext cx="152400" cy="9851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0" name="Straight Arrow Connector 99"/>
            <p:cNvCxnSpPr/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856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30" grpId="0" animBg="1"/>
      <p:bldP spid="52" grpId="0"/>
      <p:bldP spid="57" grpId="0" animBg="1"/>
      <p:bldP spid="58" grpId="0" animBg="1"/>
      <p:bldP spid="59" grpId="0"/>
      <p:bldP spid="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cut</a:t>
                </a:r>
                <a:endParaRPr lang="en-US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𝑪𝒖𝒕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</a:p>
              <a:p>
                <a:pPr marL="0" indent="0">
                  <a:buNone/>
                </a:pP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|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/>
                  <a:t>  </a:t>
                </a:r>
                <a:r>
                  <a:rPr lang="en-US" sz="1800" b="1" dirty="0"/>
                  <a:t>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Capacity </a:t>
                </a:r>
                <a:r>
                  <a:rPr lang="en-US" sz="1800" dirty="0"/>
                  <a:t>of a cut: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  <a:endParaRPr lang="en-US" sz="18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 r="-690" b="-14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3" idx="6"/>
            <a:endCxn id="50" idx="2"/>
          </p:cNvCxnSpPr>
          <p:nvPr/>
        </p:nvCxnSpPr>
        <p:spPr>
          <a:xfrm>
            <a:off x="1828800" y="44958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6" idx="2"/>
          </p:cNvCxnSpPr>
          <p:nvPr/>
        </p:nvCxnSpPr>
        <p:spPr>
          <a:xfrm>
            <a:off x="1828800" y="2819400"/>
            <a:ext cx="10668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2"/>
          </p:cNvCxnSpPr>
          <p:nvPr/>
        </p:nvCxnSpPr>
        <p:spPr>
          <a:xfrm flipH="1">
            <a:off x="1901794" y="3505200"/>
            <a:ext cx="1146206" cy="293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7" idx="0"/>
          </p:cNvCxnSpPr>
          <p:nvPr/>
        </p:nvCxnSpPr>
        <p:spPr>
          <a:xfrm>
            <a:off x="2133600" y="3200400"/>
            <a:ext cx="990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  <a:endCxn id="13" idx="7"/>
          </p:cNvCxnSpPr>
          <p:nvPr/>
        </p:nvCxnSpPr>
        <p:spPr>
          <a:xfrm flipH="1">
            <a:off x="1806482" y="4016282"/>
            <a:ext cx="1035236" cy="425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219200" y="2590800"/>
            <a:ext cx="2743200" cy="1752600"/>
            <a:chOff x="1219200" y="2590800"/>
            <a:chExt cx="2743200" cy="1752600"/>
          </a:xfrm>
        </p:grpSpPr>
        <p:sp>
          <p:nvSpPr>
            <p:cNvPr id="74" name="Arc 73"/>
            <p:cNvSpPr/>
            <p:nvPr/>
          </p:nvSpPr>
          <p:spPr>
            <a:xfrm>
              <a:off x="1219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3483429" y="2797082"/>
              <a:ext cx="152400" cy="9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45" idx="6"/>
            <a:endCxn id="53" idx="2"/>
          </p:cNvCxnSpPr>
          <p:nvPr/>
        </p:nvCxnSpPr>
        <p:spPr>
          <a:xfrm>
            <a:off x="1981200" y="3886200"/>
            <a:ext cx="8382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sp>
          <p:nvSpPr>
            <p:cNvPr id="65" name="Arc 64"/>
            <p:cNvSpPr/>
            <p:nvPr/>
          </p:nvSpPr>
          <p:spPr>
            <a:xfrm flipV="1">
              <a:off x="762000" y="32766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5" idx="0"/>
            </p:cNvCxnSpPr>
            <p:nvPr/>
          </p:nvCxnSpPr>
          <p:spPr>
            <a:xfrm flipH="1" flipV="1">
              <a:off x="988694" y="4399130"/>
              <a:ext cx="154306" cy="966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2474897" y="2209800"/>
            <a:ext cx="0" cy="273153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own Ribbon 54"/>
          <p:cNvSpPr/>
          <p:nvPr/>
        </p:nvSpPr>
        <p:spPr>
          <a:xfrm>
            <a:off x="1636697" y="5503950"/>
            <a:ext cx="5830903" cy="89685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Note</a:t>
            </a:r>
            <a:r>
              <a:rPr lang="en-US" dirty="0">
                <a:solidFill>
                  <a:srgbClr val="002060"/>
                </a:solidFill>
              </a:rPr>
              <a:t>: capacity of </a:t>
            </a:r>
            <a:r>
              <a:rPr lang="en-US" u="sng" dirty="0">
                <a:solidFill>
                  <a:srgbClr val="002060"/>
                </a:solidFill>
              </a:rPr>
              <a:t>only outgoing edges</a:t>
            </a:r>
            <a:r>
              <a:rPr lang="en-US" dirty="0">
                <a:solidFill>
                  <a:srgbClr val="002060"/>
                </a:solidFill>
              </a:rPr>
              <a:t> is considered in capacity of a cut.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08432" y="2514600"/>
            <a:ext cx="121787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239000" y="2458915"/>
            <a:ext cx="143704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73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55" grpId="0" animBg="1"/>
      <p:bldP spid="61" grpId="0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5105400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such that </a:t>
                </a:r>
              </a:p>
              <a:p>
                <a:r>
                  <a:rPr lang="en-US" sz="1800" dirty="0"/>
                  <a:t>For each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 algn="ctr">
                  <a:buNone/>
                </a:pPr>
                <a:endParaRPr lang="en-US" sz="1800" dirty="0"/>
              </a:p>
              <a:p>
                <a:r>
                  <a:rPr lang="en-US" sz="1800" dirty="0"/>
                  <a:t>For 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dirty="0">
                        <a:latin typeface="Cambria Math"/>
                      </a:rPr>
                      <m:t>{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sz="1800" i="1">
                          <a:latin typeface="Cambria Math"/>
                        </a:rPr>
                        <m:t>,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408793" y="4328755"/>
            <a:ext cx="2208544" cy="929045"/>
            <a:chOff x="2408793" y="4328755"/>
            <a:chExt cx="2208544" cy="929045"/>
          </a:xfrm>
        </p:grpSpPr>
        <p:sp>
          <p:nvSpPr>
            <p:cNvPr id="5" name="TextBox 4"/>
            <p:cNvSpPr txBox="1"/>
            <p:nvPr/>
          </p:nvSpPr>
          <p:spPr>
            <a:xfrm>
              <a:off x="2408793" y="4648200"/>
              <a:ext cx="201080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Capacity </a:t>
              </a:r>
              <a:r>
                <a:rPr lang="en-US" b="1" dirty="0"/>
                <a:t>constraint</a:t>
              </a:r>
            </a:p>
          </p:txBody>
        </p:sp>
        <p:sp>
          <p:nvSpPr>
            <p:cNvPr id="10" name="Left Brace 9"/>
            <p:cNvSpPr/>
            <p:nvPr/>
          </p:nvSpPr>
          <p:spPr>
            <a:xfrm>
              <a:off x="4419600" y="4328755"/>
              <a:ext cx="197737" cy="92904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63415" y="5319355"/>
            <a:ext cx="2653922" cy="929045"/>
            <a:chOff x="1963415" y="5319355"/>
            <a:chExt cx="2653922" cy="929045"/>
          </a:xfrm>
        </p:grpSpPr>
        <p:sp>
          <p:nvSpPr>
            <p:cNvPr id="51" name="TextBox 50"/>
            <p:cNvSpPr txBox="1"/>
            <p:nvPr/>
          </p:nvSpPr>
          <p:spPr>
            <a:xfrm>
              <a:off x="1963415" y="5638800"/>
              <a:ext cx="245618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Conservation </a:t>
              </a:r>
              <a:r>
                <a:rPr lang="en-US" b="1" dirty="0"/>
                <a:t>constraint</a:t>
              </a:r>
            </a:p>
          </p:txBody>
        </p:sp>
        <p:sp>
          <p:nvSpPr>
            <p:cNvPr id="52" name="Left Brace 51"/>
            <p:cNvSpPr/>
            <p:nvPr/>
          </p:nvSpPr>
          <p:spPr>
            <a:xfrm>
              <a:off x="4419600" y="5319355"/>
              <a:ext cx="197737" cy="92904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5486400" y="3810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105400" y="5562600"/>
            <a:ext cx="9144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705600" y="5562600"/>
            <a:ext cx="17526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46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54" grpId="0" animBg="1"/>
      <p:bldP spid="55" grpId="0" animBg="1"/>
      <p:bldP spid="5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2000" y="685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Cuts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7030A0"/>
                </a:solidFill>
              </a:rPr>
              <a:t>Flows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295401"/>
            <a:ext cx="7620000" cy="990600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447800" y="2133600"/>
            <a:ext cx="62484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Spend free time during the next 5 days pondering over the relationship between s-t cuts and flows.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647440"/>
            <a:ext cx="315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Think along the following lines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76200" y="4143494"/>
                <a:ext cx="7177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/>
                  <a:t>Prove that max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flow is always less than capacity of every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cut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143494"/>
                <a:ext cx="7177349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09" t="-8333" r="-59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128807" y="4888468"/>
                <a:ext cx="9401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/>
                  <a:t>Prove that there is an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cut whose capacity is equal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flow computed by </a:t>
                </a:r>
                <a:r>
                  <a:rPr lang="en-US" b="1" dirty="0"/>
                  <a:t>FF</a:t>
                </a:r>
                <a:r>
                  <a:rPr lang="en-US" dirty="0"/>
                  <a:t> algorithm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807" y="4888468"/>
                <a:ext cx="940161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54" t="-8197" r="-25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104598" y="5867400"/>
                <a:ext cx="6810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/>
                  <a:t>Conclude that max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flow is equal to capacity of min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cut.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598" y="5867400"/>
                <a:ext cx="681019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27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676400" y="5257800"/>
            <a:ext cx="6108403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This requires nothing but a good understanding of </a:t>
            </a:r>
            <a:r>
              <a:rPr lang="en-US" b="1" dirty="0"/>
              <a:t>FF </a:t>
            </a:r>
            <a:r>
              <a:rPr lang="en-US" dirty="0"/>
              <a:t>algorithm.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45477" y="4143494"/>
            <a:ext cx="2098523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This should be easy.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76400" y="6238518"/>
            <a:ext cx="4705262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This is the famous  </a:t>
            </a:r>
            <a:r>
              <a:rPr lang="en-US" b="1" i="1" dirty="0"/>
              <a:t>max-flow, min-cut</a:t>
            </a:r>
            <a:r>
              <a:rPr lang="en-US" dirty="0"/>
              <a:t> theorem.</a:t>
            </a:r>
          </a:p>
        </p:txBody>
      </p:sp>
    </p:spTree>
    <p:extLst>
      <p:ext uri="{BB962C8B-B14F-4D97-AF65-F5344CB8AC3E}">
        <p14:creationId xmlns:p14="http://schemas.microsoft.com/office/powerpoint/2010/main" val="2200526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 earnest </a:t>
            </a:r>
            <a:r>
              <a:rPr lang="en-US" sz="3200" b="1" dirty="0">
                <a:solidFill>
                  <a:srgbClr val="7030A0"/>
                </a:solidFill>
              </a:rPr>
              <a:t>message</a:t>
            </a:r>
            <a:r>
              <a:rPr lang="en-US" sz="3200" b="1" dirty="0"/>
              <a:t> to all students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0763"/>
          </a:xfrm>
        </p:spPr>
        <p:txBody>
          <a:bodyPr/>
          <a:lstStyle/>
          <a:p>
            <a:r>
              <a:rPr lang="en-US" sz="1800" dirty="0"/>
              <a:t>Each one of you is capable to achieving extraordinary aims in this world.</a:t>
            </a:r>
          </a:p>
          <a:p>
            <a:r>
              <a:rPr lang="en-US" sz="1800" dirty="0"/>
              <a:t>You are gifted with outstanding creative and analytical skills.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 So i</a:t>
            </a:r>
            <a:r>
              <a:rPr lang="en-US" sz="1800" dirty="0"/>
              <a:t>t is my privilege to teach you. </a:t>
            </a:r>
          </a:p>
          <a:p>
            <a:endParaRPr lang="en-US" sz="1800" dirty="0"/>
          </a:p>
          <a:p>
            <a:r>
              <a:rPr lang="en-US" sz="1800" dirty="0"/>
              <a:t>It is my responsibility to introduce the world of algorithms to you in such a manner that not only you get convinced about the creativity and beauty of this classical area of computer science but also get inspired to design such algorithms </a:t>
            </a:r>
            <a:r>
              <a:rPr lang="en-US" sz="1800" u="sng" dirty="0"/>
              <a:t>on your own</a:t>
            </a:r>
            <a:r>
              <a:rPr lang="en-US" sz="1800" dirty="0"/>
              <a:t> in future.</a:t>
            </a:r>
          </a:p>
          <a:p>
            <a:endParaRPr lang="en-US" sz="1800" dirty="0"/>
          </a:p>
          <a:p>
            <a:r>
              <a:rPr lang="en-US" sz="1800" dirty="0"/>
              <a:t>Keeping the above goal in my mind, I strive to teach you in the best possible way I can.</a:t>
            </a:r>
          </a:p>
          <a:p>
            <a:r>
              <a:rPr lang="en-US" sz="1800" dirty="0"/>
              <a:t>Those of you whose interest in algorithms is more than just getting a good grade are strongly encouraged to solve ponder over </a:t>
            </a:r>
            <a:r>
              <a:rPr lang="en-US" sz="1800"/>
              <a:t>the previous slide. </a:t>
            </a:r>
            <a:endParaRPr lang="en-US" sz="1800" dirty="0"/>
          </a:p>
          <a:p>
            <a:r>
              <a:rPr lang="en-US" sz="1800" dirty="0"/>
              <a:t>Please make sincere attempts to solve these two problems. 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</a:p>
          <a:p>
            <a:pPr marL="0" indent="0">
              <a:buNone/>
            </a:pPr>
            <a:r>
              <a:rPr lang="en-US" sz="1800" dirty="0"/>
              <a:t>Best wishes,</a:t>
            </a:r>
          </a:p>
          <a:p>
            <a:pPr marL="0" indent="0">
              <a:buNone/>
            </a:pPr>
            <a:r>
              <a:rPr lang="en-US" sz="1800" dirty="0" err="1"/>
              <a:t>Surender</a:t>
            </a:r>
            <a:r>
              <a:rPr lang="en-US" sz="1800" dirty="0"/>
              <a:t> </a:t>
            </a:r>
            <a:r>
              <a:rPr lang="en-US" sz="1800" dirty="0" err="1"/>
              <a:t>Baswana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23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/>
                  <a:t> flow </a:t>
                </a:r>
                <a:r>
                  <a:rPr lang="en-US" sz="1800" b="1" dirty="0"/>
                  <a:t>leaving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 rotWithShape="1">
                <a:blip r:embed="rId2"/>
                <a:stretch>
                  <a:fillRect l="-140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such that </a:t>
                </a:r>
              </a:p>
              <a:p>
                <a:r>
                  <a:rPr lang="en-US" sz="1800" dirty="0"/>
                  <a:t>For each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 algn="ctr">
                  <a:buNone/>
                </a:pPr>
                <a:endParaRPr lang="en-US" sz="1800" dirty="0"/>
              </a:p>
              <a:p>
                <a:r>
                  <a:rPr lang="en-US" sz="1800" dirty="0"/>
                  <a:t>For 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d>
                            <m:dPr>
                              <m:ctrlP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,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66800" y="1828800"/>
            <a:ext cx="3215570" cy="1676400"/>
            <a:chOff x="1066800" y="1828800"/>
            <a:chExt cx="3215570" cy="1676400"/>
          </a:xfrm>
        </p:grpSpPr>
        <p:sp>
          <p:nvSpPr>
            <p:cNvPr id="53" name="TextBox 52"/>
            <p:cNvSpPr txBox="1"/>
            <p:nvPr/>
          </p:nvSpPr>
          <p:spPr>
            <a:xfrm>
              <a:off x="1066800" y="2209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95562" y="3197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62362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86000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67162" y="1828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14962" y="2206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38762" y="3045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143000" y="4419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34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/>
                  <a:t> flow </a:t>
                </a:r>
                <a:r>
                  <a:rPr lang="en-US" sz="1800" b="1" dirty="0"/>
                  <a:t>leaving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 rotWithShape="1">
                <a:blip r:embed="rId2"/>
                <a:stretch>
                  <a:fillRect l="-140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Max-Flow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Given a network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), </a:t>
                </a:r>
              </a:p>
              <a:p>
                <a:pPr marL="0" indent="0">
                  <a:buNone/>
                </a:pPr>
                <a:r>
                  <a:rPr lang="en-US" sz="1800" dirty="0"/>
                  <a:t>and two vertices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find a flow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of </a:t>
                </a:r>
                <a:r>
                  <a:rPr lang="en-US" sz="1800" b="1" dirty="0"/>
                  <a:t>maximum</a:t>
                </a:r>
                <a:r>
                  <a:rPr lang="en-US" sz="1800" dirty="0"/>
                  <a:t> value.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30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4958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1800" dirty="0"/>
              </a:p>
              <a:p>
                <a:r>
                  <a:rPr lang="en-US" sz="1800" dirty="0"/>
                  <a:t>Find some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path,</a:t>
                </a:r>
              </a:p>
              <a:p>
                <a:r>
                  <a:rPr lang="en-US" sz="1800" dirty="0"/>
                  <a:t>Send flow along the path,</a:t>
                </a:r>
              </a:p>
              <a:p>
                <a:r>
                  <a:rPr lang="en-US" sz="1800" dirty="0"/>
                  <a:t>Update capacities, </a:t>
                </a:r>
              </a:p>
              <a:p>
                <a:r>
                  <a:rPr lang="en-US" sz="1800" dirty="0"/>
                  <a:t>Find some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path,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…and so on </a:t>
                </a:r>
                <a:r>
                  <a:rPr lang="en-US" sz="1800" dirty="0">
                    <a:sym typeface="Wingdings" pitchFamily="2" charset="2"/>
                  </a:rPr>
                  <a:t>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495800" cy="5105400"/>
              </a:xfrm>
              <a:blipFill rotWithShape="1">
                <a:blip r:embed="rId2"/>
                <a:stretch>
                  <a:fillRect l="-1355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95562" y="2511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19427" y="2100395"/>
            <a:ext cx="910855" cy="8066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828800" y="2057400"/>
            <a:ext cx="1600200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581400" y="2133600"/>
            <a:ext cx="777691" cy="718769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95562" y="2133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67162" y="18288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38762" y="2206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5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828800" y="2133600"/>
            <a:ext cx="1622461" cy="17972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543334" y="2915496"/>
            <a:ext cx="800066" cy="970704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19400" y="3045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387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21336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+1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95562" y="2130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6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08082" y="3032218"/>
            <a:ext cx="834655" cy="8828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143000" y="3200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7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1752600" y="2088963"/>
            <a:ext cx="1721036" cy="17972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623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62400" y="22098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+7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899792" y="2206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5562600" y="2514600"/>
            <a:ext cx="3276600" cy="114753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most </a:t>
            </a:r>
            <a:r>
              <a:rPr lang="en-US" b="1" dirty="0">
                <a:solidFill>
                  <a:schemeClr val="tx1"/>
                </a:solidFill>
              </a:rPr>
              <a:t>natural approach </a:t>
            </a:r>
            <a:r>
              <a:rPr lang="en-US" dirty="0">
                <a:solidFill>
                  <a:schemeClr val="tx1"/>
                </a:solidFill>
              </a:rPr>
              <a:t>to solve this problem ?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213922" y="838200"/>
            <a:ext cx="262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natural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6C3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62378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5" grpId="0"/>
      <p:bldP spid="55" grpId="1"/>
      <p:bldP spid="56" grpId="0"/>
      <p:bldP spid="57" grpId="0"/>
      <p:bldP spid="57" grpId="1"/>
      <p:bldP spid="65" grpId="0"/>
      <p:bldP spid="66" grpId="0"/>
      <p:bldP spid="68" grpId="0"/>
      <p:bldP spid="68" grpId="1"/>
      <p:bldP spid="69" grpId="0"/>
      <p:bldP spid="72" grpId="0"/>
      <p:bldP spid="74" grpId="0"/>
      <p:bldP spid="75" grpId="0"/>
      <p:bldP spid="75" grpId="1"/>
      <p:bldP spid="76" grpId="0"/>
      <p:bldP spid="5" grpId="0" animBg="1"/>
      <p:bldP spid="5" grpId="1" animBg="1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a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41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First-attempt-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) remove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}	</a:t>
                </a:r>
              </a:p>
              <a:p>
                <a:pPr marL="0" indent="0">
                  <a:buNone/>
                </a:pPr>
                <a:r>
                  <a:rPr lang="en-US" sz="2000" dirty="0"/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  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419600" cy="5486400"/>
              </a:xfrm>
              <a:blipFill rotWithShape="1">
                <a:blip r:embed="rId2"/>
                <a:stretch>
                  <a:fillRect l="-1379" t="-556" r="-3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5562600" y="2514600"/>
            <a:ext cx="3276600" cy="1147537"/>
          </a:xfrm>
          <a:prstGeom prst="cloudCallout">
            <a:avLst>
              <a:gd name="adj1" fmla="val -22383"/>
              <a:gd name="adj2" fmla="val 8817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Is the algorithm correct ?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27432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38100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41910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45720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30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  <p:bldP spid="7" grpId="0" animBg="1"/>
      <p:bldP spid="7" grpId="1" animBg="1"/>
      <p:bldP spid="2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A</a:t>
            </a:r>
            <a:r>
              <a:rPr lang="en-US" sz="3200" dirty="0">
                <a:solidFill>
                  <a:srgbClr val="7030A0"/>
                </a:solidFill>
              </a:rPr>
              <a:t> counterexample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for</a:t>
            </a:r>
            <a:br>
              <a:rPr lang="en-US" sz="3200" dirty="0"/>
            </a:br>
            <a:r>
              <a:rPr lang="en-US" sz="3200" dirty="0"/>
              <a:t>First-attempt-</a:t>
            </a:r>
            <a:r>
              <a:rPr lang="en-US" sz="3200" dirty="0" err="1"/>
              <a:t>algo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3045023"/>
            <a:ext cx="2605970" cy="1831777"/>
            <a:chOff x="1143000" y="3045023"/>
            <a:chExt cx="2605970" cy="18317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8400" y="3654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61392" y="3045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0400" y="3124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5257800" y="2438399"/>
                <a:ext cx="3276600" cy="1216223"/>
              </a:xfrm>
              <a:prstGeom prst="cloudCallout">
                <a:avLst>
                  <a:gd name="adj1" fmla="val 26301"/>
                  <a:gd name="adj2" fmla="val 7230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maximum flow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438399"/>
                <a:ext cx="3276600" cy="1216223"/>
              </a:xfrm>
              <a:prstGeom prst="cloudCallout">
                <a:avLst>
                  <a:gd name="adj1" fmla="val 26301"/>
                  <a:gd name="adj2" fmla="val 72308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705600" y="3810000"/>
            <a:ext cx="41870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06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13940</TotalTime>
  <Words>2507</Words>
  <Application>Microsoft Macintosh PowerPoint</Application>
  <PresentationFormat>On-screen Show (4:3)</PresentationFormat>
  <Paragraphs>703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PowerPoint Presentation</vt:lpstr>
      <vt:lpstr>Formal Description of Flow</vt:lpstr>
      <vt:lpstr>Formal Description of Flow</vt:lpstr>
      <vt:lpstr>Formal Description of Flow</vt:lpstr>
      <vt:lpstr>Towards designing max flow algorithm </vt:lpstr>
      <vt:lpstr>Towards designing a max flow algorithm </vt:lpstr>
      <vt:lpstr>A counterexample  for First-attempt-algo</vt:lpstr>
      <vt:lpstr>PowerPoint Presentation</vt:lpstr>
      <vt:lpstr>Executing our first attempt algorithm</vt:lpstr>
      <vt:lpstr>Finding a solution with scientific spirit</vt:lpstr>
      <vt:lpstr>Insight gained from the example</vt:lpstr>
      <vt:lpstr>Residual network </vt:lpstr>
      <vt:lpstr>Example of Residual Network</vt:lpstr>
      <vt:lpstr>Example of Residual Network</vt:lpstr>
      <vt:lpstr>Example of Residual Network</vt:lpstr>
      <vt:lpstr>A generic step of increasing flow</vt:lpstr>
      <vt:lpstr>A generic step of increasing flow</vt:lpstr>
      <vt:lpstr>Ford Fulkerson algorithm </vt:lpstr>
      <vt:lpstr>Ford Fulkerson algorithm</vt:lpstr>
      <vt:lpstr>Ford Fulkerson algorithm</vt:lpstr>
      <vt:lpstr>Ford Fulkerson algorithm</vt:lpstr>
      <vt:lpstr>Ford Fulkerson algorithm</vt:lpstr>
      <vt:lpstr>Ford Fulkerson algorithm</vt:lpstr>
      <vt:lpstr>A useful exercise to internalize Ford Fulkerson algorithm</vt:lpstr>
      <vt:lpstr>Correctness ?</vt:lpstr>
      <vt:lpstr>s-t Cuts</vt:lpstr>
      <vt:lpstr>s-t cut</vt:lpstr>
      <vt:lpstr>s-t cut</vt:lpstr>
      <vt:lpstr>Cuts and Flows</vt:lpstr>
      <vt:lpstr>An earnest message to all students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1351</cp:revision>
  <dcterms:created xsi:type="dcterms:W3CDTF">2011-12-03T04:13:03Z</dcterms:created>
  <dcterms:modified xsi:type="dcterms:W3CDTF">2020-10-28T04:34:04Z</dcterms:modified>
</cp:coreProperties>
</file>