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550" r:id="rId2"/>
    <p:sldId id="483" r:id="rId3"/>
    <p:sldId id="522" r:id="rId4"/>
    <p:sldId id="530" r:id="rId5"/>
    <p:sldId id="476" r:id="rId6"/>
    <p:sldId id="492" r:id="rId7"/>
    <p:sldId id="531" r:id="rId8"/>
    <p:sldId id="551" r:id="rId9"/>
    <p:sldId id="496" r:id="rId10"/>
    <p:sldId id="525" r:id="rId11"/>
    <p:sldId id="502" r:id="rId12"/>
    <p:sldId id="503" r:id="rId13"/>
    <p:sldId id="526" r:id="rId14"/>
    <p:sldId id="505" r:id="rId15"/>
    <p:sldId id="506" r:id="rId16"/>
    <p:sldId id="527" r:id="rId17"/>
    <p:sldId id="543" r:id="rId18"/>
    <p:sldId id="507" r:id="rId19"/>
    <p:sldId id="509" r:id="rId20"/>
    <p:sldId id="510" r:id="rId21"/>
    <p:sldId id="511" r:id="rId22"/>
    <p:sldId id="528" r:id="rId23"/>
    <p:sldId id="538" r:id="rId24"/>
    <p:sldId id="539" r:id="rId25"/>
    <p:sldId id="540" r:id="rId26"/>
    <p:sldId id="541" r:id="rId27"/>
    <p:sldId id="558" r:id="rId28"/>
    <p:sldId id="542" r:id="rId29"/>
    <p:sldId id="545" r:id="rId30"/>
    <p:sldId id="546" r:id="rId31"/>
    <p:sldId id="547" r:id="rId32"/>
    <p:sldId id="548" r:id="rId33"/>
    <p:sldId id="549" r:id="rId34"/>
    <p:sldId id="56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73" d="100"/>
          <a:sy n="73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65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6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.png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0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2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</a:t>
            </a:r>
            <a:r>
              <a:rPr lang="en-US" sz="2400" b="1" dirty="0" smtClean="0">
                <a:solidFill>
                  <a:srgbClr val="7030A0"/>
                </a:solidFill>
              </a:rPr>
              <a:t>III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48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Analysis </a:t>
            </a:r>
            <a:r>
              <a:rPr lang="en-US" sz="2400" b="1" dirty="0">
                <a:solidFill>
                  <a:srgbClr val="002060"/>
                </a:solidFill>
              </a:rPr>
              <a:t>of Ford Fulkerson </a:t>
            </a:r>
            <a:r>
              <a:rPr lang="en-US" sz="2400" b="1" dirty="0" smtClean="0">
                <a:solidFill>
                  <a:srgbClr val="002060"/>
                </a:solidFill>
              </a:rPr>
              <a:t>algorithm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5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Useful Generalizations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Mathematically,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3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= 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2222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48200" y="4038600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7" grpId="0"/>
      <p:bldP spid="38" grpId="0" animBg="1"/>
      <p:bldP spid="39" grpId="0"/>
      <p:bldP spid="40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 smtClean="0"/>
                  <a:t>?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4958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 smtClean="0"/>
                  <a:t>for 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   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68734" y="3581400"/>
            <a:ext cx="2756266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  <p:bldP spid="42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r>
              <a:rPr lang="en-US" sz="2800" b="1" dirty="0">
                <a:solidFill>
                  <a:srgbClr val="7030A0"/>
                </a:solidFill>
              </a:rPr>
              <a:t/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 smtClean="0"/>
                  <a:t>: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.</a:t>
                </a: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bounded by the </a:t>
                </a:r>
                <a:r>
                  <a:rPr lang="en-US" sz="1800" dirty="0"/>
                  <a:t>capacity of </a:t>
                </a:r>
                <a:r>
                  <a:rPr lang="en-US" sz="1800" u="sng" dirty="0" smtClean="0"/>
                  <a:t>every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918200" y="56388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15200" y="5715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uiExpand="1" build="p"/>
      <p:bldP spid="55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r>
              <a:rPr lang="en-US" sz="2800" b="1" dirty="0">
                <a:solidFill>
                  <a:srgbClr val="7030A0"/>
                </a:solidFill>
              </a:rPr>
              <a:t/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Min-Cut</a:t>
            </a:r>
            <a:r>
              <a:rPr lang="en-US" sz="3200" b="1" dirty="0" smtClean="0"/>
              <a:t> 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is equal to the capacity of </a:t>
                </a:r>
                <a:r>
                  <a:rPr lang="en-US" sz="2000" b="1" dirty="0" smtClean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cut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Ford Fulkerson </a:t>
            </a:r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351020" y="3082036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is this cut defined by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 smtClean="0">
                <a:solidFill>
                  <a:schemeClr val="tx1"/>
                </a:solidFill>
              </a:rPr>
              <a:t>algorithm?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4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flow 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" y="5181600"/>
            <a:ext cx="406269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" y="14478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look like ?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  <p:bldP spid="100" grpId="0" animBg="1"/>
      <p:bldP spid="10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flow 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be equal to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1.  All out going edges must be </a:t>
                </a:r>
                <a:r>
                  <a:rPr lang="en-US" sz="2000" b="1" dirty="0" smtClean="0"/>
                  <a:t>fully saturated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2. Every incoming edge must have </a:t>
                </a:r>
                <a:r>
                  <a:rPr lang="en-US" sz="2000" b="1" dirty="0" smtClean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you show this 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52600" y="51816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A simple </a:t>
            </a:r>
            <a:r>
              <a:rPr lang="en-US" sz="2800" b="1" u="sng" dirty="0" smtClean="0">
                <a:solidFill>
                  <a:srgbClr val="0070C0"/>
                </a:solidFill>
              </a:rPr>
              <a:t>path based</a:t>
            </a:r>
            <a:r>
              <a:rPr lang="en-US" sz="2800" b="1" dirty="0" smtClean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Residual</a:t>
            </a:r>
            <a:r>
              <a:rPr lang="en-US" sz="2800" b="1" dirty="0" smtClean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flow computed by </a:t>
                </a: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 must appear as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</a:t>
                </a:r>
                <a:r>
                  <a:rPr lang="en-US" sz="2000" dirty="0" err="1" smtClean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max-flow min-cut </a:t>
            </a:r>
            <a:r>
              <a:rPr lang="en-US" sz="3200" b="1" dirty="0" smtClean="0"/>
              <a:t>Theorem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appears as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contradiction.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741" t="-750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 smtClean="0"/>
                  <a:t>algorithm </a:t>
                </a:r>
                <a:r>
                  <a:rPr lang="en-US" sz="2000" dirty="0" smtClean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 </a:t>
                </a:r>
                <a:r>
                  <a:rPr lang="en-US" sz="2000" u="sng" dirty="0" smtClean="0"/>
                  <a:t>upon termination</a:t>
                </a:r>
                <a:r>
                  <a:rPr lang="en-US" sz="2000" dirty="0" smtClean="0"/>
                  <a:t> of the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loop..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 r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3600" y="3810000"/>
            <a:ext cx="2133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</a:t>
            </a:r>
            <a:r>
              <a:rPr lang="en-US" b="1" dirty="0" smtClean="0">
                <a:solidFill>
                  <a:schemeClr val="tx1"/>
                </a:solidFill>
              </a:rPr>
              <a:t>complexity 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so as to force the execution of the algorithm to take huge time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We shall use the above idea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to show a </a:t>
                </a:r>
                <a:r>
                  <a:rPr lang="en-US" sz="2000" b="1" dirty="0" smtClean="0">
                    <a:sym typeface="Wingdings" pitchFamily="2" charset="2"/>
                  </a:rPr>
                  <a:t>bad</a:t>
                </a:r>
                <a:r>
                  <a:rPr lang="en-US" sz="2000" dirty="0" smtClean="0">
                    <a:sym typeface="Wingdings" pitchFamily="2" charset="2"/>
                  </a:rPr>
                  <a:t> example of a network with integer edge capacities.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1000</a:t>
                  </a:r>
                  <a:endParaRPr lang="en-US" sz="1400" b="1" dirty="0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1000</a:t>
              </a:r>
              <a:endParaRPr lang="en-US" sz="1400" b="1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1000</a:t>
                </a:r>
                <a:endParaRPr lang="en-US" sz="1400" b="1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algorithm will run for </a:t>
            </a:r>
            <a:r>
              <a:rPr lang="en-US" b="1" dirty="0" smtClean="0">
                <a:solidFill>
                  <a:srgbClr val="0070C0"/>
                </a:solidFill>
              </a:rPr>
              <a:t>2000</a:t>
            </a:r>
            <a:r>
              <a:rPr lang="en-US" dirty="0" smtClean="0">
                <a:solidFill>
                  <a:schemeClr val="tx1"/>
                </a:solidFill>
              </a:rPr>
              <a:t> iterations to compute max-flow 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worst case example</a:t>
            </a:r>
            <a:r>
              <a:rPr lang="en-US" sz="2800" b="1" dirty="0" smtClean="0"/>
              <a:t> for</a:t>
            </a:r>
            <a:br>
              <a:rPr lang="en-US" sz="2800" b="1" dirty="0" smtClean="0"/>
            </a:br>
            <a:r>
              <a:rPr lang="en-US" sz="2800" b="1" dirty="0" smtClean="0"/>
              <a:t> networks with </a:t>
            </a:r>
            <a:r>
              <a:rPr lang="en-US" sz="2800" b="1" dirty="0" smtClean="0">
                <a:solidFill>
                  <a:srgbClr val="7030A0"/>
                </a:solidFill>
              </a:rPr>
              <a:t>integer edge weights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999</a:t>
                </a:r>
                <a:endParaRPr lang="en-US" sz="1400" b="1" dirty="0"/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999</a:t>
              </a:r>
              <a:endParaRPr lang="en-US" sz="1400" b="1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networks with integer edge capacities on which </a:t>
                </a:r>
                <a:r>
                  <a:rPr lang="en-US" sz="2000" b="1" dirty="0" smtClean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algo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Ford-Fulkerson</a:t>
                </a:r>
                <a:r>
                  <a:rPr lang="en-US" sz="2000" dirty="0" smtClean="0"/>
                  <a:t> algorithm 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 smtClean="0"/>
                  <a:t> a </a:t>
                </a:r>
                <a:r>
                  <a:rPr lang="en-US" sz="2000" u="sng" dirty="0" smtClean="0"/>
                  <a:t>polynomial time algorithm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even for networks with integer edge capacities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Integrality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 useful </a:t>
            </a:r>
            <a:r>
              <a:rPr lang="en-US" sz="2800" b="1" dirty="0" smtClean="0">
                <a:solidFill>
                  <a:srgbClr val="C00000"/>
                </a:solidFill>
              </a:rPr>
              <a:t>tool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tx1"/>
                </a:solidFill>
              </a:rPr>
              <a:t>for many applications</a:t>
            </a:r>
            <a:r>
              <a:rPr lang="en-US" sz="2800" b="1" dirty="0" smtClean="0">
                <a:solidFill>
                  <a:schemeClr val="tx1"/>
                </a:solidFill>
              </a:rPr>
              <a:t> of Max-Flow</a:t>
            </a:r>
            <a:endParaRPr lang="en-US" sz="2800" b="1" dirty="0" smtClean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 a network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 smtClean="0"/>
                  <a:t>network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	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b="1" dirty="0" smtClean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Forward edge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Backward edge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953000" y="4961652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56388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uiExpand="1" animBg="1"/>
      <p:bldP spid="3" grpId="0" animBg="1"/>
      <p:bldP spid="4" grpId="0" uiExpand="1" animBg="1"/>
      <p:bldP spid="10" grpId="0" uiExpand="1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</a:t>
                </a:r>
                <a:r>
                  <a:rPr lang="en-US" sz="2000" dirty="0"/>
                  <a:t>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which is “</a:t>
                </a:r>
                <a:r>
                  <a:rPr lang="en-US" sz="2000" b="1" dirty="0" smtClean="0"/>
                  <a:t>integral</a:t>
                </a:r>
                <a:r>
                  <a:rPr lang="en-US" sz="2000" dirty="0" smtClean="0"/>
                  <a:t>”.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  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 </a:t>
            </a:r>
            <a:r>
              <a:rPr lang="en-US" sz="3200" b="1" dirty="0" smtClean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Ford Fulkerson algorithm computes a maximum flow which is </a:t>
                </a:r>
                <a:r>
                  <a:rPr lang="en-US" sz="1800" b="1" dirty="0" smtClean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(By induction on the no. of iteration)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integral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[Homework: give all details of the proof].</a:t>
                </a: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 smtClean="0"/>
                  <a:t>: In each iteration send only 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 smtClean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 r="-13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8100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Rounding </a:t>
            </a:r>
            <a:r>
              <a:rPr lang="en-US" dirty="0" smtClean="0"/>
              <a:t>of a matrix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A motivating application of 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</a:rPr>
              <a:t>Integrality theorem </a:t>
            </a:r>
            <a:r>
              <a:rPr lang="en-US" sz="2800" b="1" dirty="0" smtClean="0">
                <a:solidFill>
                  <a:srgbClr val="006C31"/>
                </a:solidFill>
              </a:rPr>
              <a:t>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Rounding</a:t>
            </a:r>
            <a:r>
              <a:rPr lang="en-US" sz="3600" b="1" dirty="0" smtClean="0"/>
              <a:t> of a matrix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81256871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876966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98412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8439225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6324600"/>
            <a:ext cx="76158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sincere attempt to solve this problem. We shall discuss it in the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</a:t>
                </a:r>
                <a:r>
                  <a:rPr lang="en-US" sz="2000" b="1" dirty="0" smtClean="0"/>
                  <a:t>largest </a:t>
                </a:r>
                <a:r>
                  <a:rPr lang="en-US" sz="2000" dirty="0" smtClean="0"/>
                  <a:t>subset of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each vertex has </a:t>
                </a:r>
                <a:r>
                  <a:rPr lang="en-US" sz="2000" b="1" u="sng" dirty="0" smtClean="0"/>
                  <a:t>at most </a:t>
                </a:r>
                <a:r>
                  <a:rPr lang="en-US" sz="2000" dirty="0" smtClean="0"/>
                  <a:t>one edge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52307" y="601980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257800" y="563372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66" grpId="0"/>
      <p:bldP spid="18" grpId="0" animBg="1"/>
      <p:bldP spid="18" grpId="1" animBg="1"/>
      <p:bldP spid="61" grpId="0" animBg="1"/>
      <p:bldP spid="55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Correctness  of the algorithm 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</a:rPr>
                  <a:t>Cuts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 smtClean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 smtClean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Cuts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7030A0"/>
                </a:solidFill>
              </a:rPr>
              <a:t>Flows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13192</TotalTime>
  <Words>1221</Words>
  <Application>Microsoft Office PowerPoint</Application>
  <PresentationFormat>On-screen Show (4:3)</PresentationFormat>
  <Paragraphs>603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Ford Fulkerson algorithm </vt:lpstr>
      <vt:lpstr>Residual network </vt:lpstr>
      <vt:lpstr>Ford Fulkerson algorithm</vt:lpstr>
      <vt:lpstr>s-t Cuts</vt:lpstr>
      <vt:lpstr>s-t cut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Ford Fulkerson algorithm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Integrality of max-flow</vt:lpstr>
      <vt:lpstr>Integrality of max-flow</vt:lpstr>
      <vt:lpstr>Proof for Integrality theorem</vt:lpstr>
      <vt:lpstr>Rounding of a matrix</vt:lpstr>
      <vt:lpstr>Rounding of a matrix </vt:lpstr>
      <vt:lpstr>Bipartite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1301</cp:revision>
  <dcterms:created xsi:type="dcterms:W3CDTF">2011-12-03T04:13:03Z</dcterms:created>
  <dcterms:modified xsi:type="dcterms:W3CDTF">2020-11-02T07:08:33Z</dcterms:modified>
</cp:coreProperties>
</file>