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593" r:id="rId2"/>
    <p:sldId id="563" r:id="rId3"/>
    <p:sldId id="583" r:id="rId4"/>
    <p:sldId id="573" r:id="rId5"/>
    <p:sldId id="613" r:id="rId6"/>
    <p:sldId id="565" r:id="rId7"/>
    <p:sldId id="517" r:id="rId8"/>
    <p:sldId id="518" r:id="rId9"/>
    <p:sldId id="615" r:id="rId10"/>
    <p:sldId id="616" r:id="rId11"/>
    <p:sldId id="614" r:id="rId12"/>
    <p:sldId id="594" r:id="rId13"/>
    <p:sldId id="595" r:id="rId14"/>
    <p:sldId id="596" r:id="rId15"/>
    <p:sldId id="597" r:id="rId16"/>
    <p:sldId id="598" r:id="rId17"/>
    <p:sldId id="599" r:id="rId18"/>
    <p:sldId id="600" r:id="rId19"/>
    <p:sldId id="601" r:id="rId20"/>
    <p:sldId id="602" r:id="rId21"/>
    <p:sldId id="603" r:id="rId22"/>
    <p:sldId id="604" r:id="rId23"/>
    <p:sldId id="605" r:id="rId24"/>
    <p:sldId id="606" r:id="rId25"/>
    <p:sldId id="607" r:id="rId26"/>
    <p:sldId id="608" r:id="rId27"/>
    <p:sldId id="624" r:id="rId28"/>
    <p:sldId id="62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59" autoAdjust="0"/>
  </p:normalViewPr>
  <p:slideViewPr>
    <p:cSldViewPr>
      <p:cViewPr varScale="1">
        <p:scale>
          <a:sx n="87" d="100"/>
          <a:sy n="87" d="100"/>
        </p:scale>
        <p:origin x="20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11/4/20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11/4/20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11/4/20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11/4/20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11/4/20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11/4/20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0.png"/><Relationship Id="rId3" Type="http://schemas.openxmlformats.org/officeDocument/2006/relationships/image" Target="../media/image60.png"/><Relationship Id="rId7" Type="http://schemas.openxmlformats.org/officeDocument/2006/relationships/image" Target="../media/image230.png"/><Relationship Id="rId12" Type="http://schemas.openxmlformats.org/officeDocument/2006/relationships/image" Target="../media/image113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00.png"/><Relationship Id="rId5" Type="http://schemas.openxmlformats.org/officeDocument/2006/relationships/image" Target="../media/image200.png"/><Relationship Id="rId10" Type="http://schemas.openxmlformats.org/officeDocument/2006/relationships/image" Target="../media/image92.png"/><Relationship Id="rId4" Type="http://schemas.openxmlformats.org/officeDocument/2006/relationships/image" Target="../media/image190.png"/><Relationship Id="rId9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1.png"/><Relationship Id="rId7" Type="http://schemas.openxmlformats.org/officeDocument/2006/relationships/image" Target="../media/image230.png"/><Relationship Id="rId12" Type="http://schemas.openxmlformats.org/officeDocument/2006/relationships/image" Target="../media/image18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71.png"/><Relationship Id="rId5" Type="http://schemas.openxmlformats.org/officeDocument/2006/relationships/image" Target="../media/image200.png"/><Relationship Id="rId10" Type="http://schemas.openxmlformats.org/officeDocument/2006/relationships/image" Target="../media/image161.png"/><Relationship Id="rId4" Type="http://schemas.openxmlformats.org/officeDocument/2006/relationships/image" Target="../media/image190.png"/><Relationship Id="rId9" Type="http://schemas.openxmlformats.org/officeDocument/2006/relationships/image" Target="../media/image15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250.png"/><Relationship Id="rId3" Type="http://schemas.openxmlformats.org/officeDocument/2006/relationships/image" Target="../media/image192.png"/><Relationship Id="rId7" Type="http://schemas.openxmlformats.org/officeDocument/2006/relationships/image" Target="../media/image230.png"/><Relationship Id="rId12" Type="http://schemas.openxmlformats.org/officeDocument/2006/relationships/image" Target="../media/image24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31.png"/><Relationship Id="rId5" Type="http://schemas.openxmlformats.org/officeDocument/2006/relationships/image" Target="../media/image212.png"/><Relationship Id="rId15" Type="http://schemas.openxmlformats.org/officeDocument/2006/relationships/image" Target="../media/image271.png"/><Relationship Id="rId10" Type="http://schemas.openxmlformats.org/officeDocument/2006/relationships/image" Target="../media/image222.png"/><Relationship Id="rId4" Type="http://schemas.openxmlformats.org/officeDocument/2006/relationships/image" Target="../media/image201.png"/><Relationship Id="rId9" Type="http://schemas.openxmlformats.org/officeDocument/2006/relationships/image" Target="../media/image151.png"/><Relationship Id="rId14" Type="http://schemas.openxmlformats.org/officeDocument/2006/relationships/image" Target="../media/image2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81.png"/><Relationship Id="rId7" Type="http://schemas.openxmlformats.org/officeDocument/2006/relationships/image" Target="../media/image230.png"/><Relationship Id="rId12" Type="http://schemas.openxmlformats.org/officeDocument/2006/relationships/image" Target="../media/image18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71.png"/><Relationship Id="rId5" Type="http://schemas.openxmlformats.org/officeDocument/2006/relationships/image" Target="../media/image200.png"/><Relationship Id="rId10" Type="http://schemas.openxmlformats.org/officeDocument/2006/relationships/image" Target="../media/image161.png"/><Relationship Id="rId4" Type="http://schemas.openxmlformats.org/officeDocument/2006/relationships/image" Target="../media/image190.png"/><Relationship Id="rId9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1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342.png"/><Relationship Id="rId7" Type="http://schemas.openxmlformats.org/officeDocument/2006/relationships/image" Target="../media/image1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200.png"/><Relationship Id="rId10" Type="http://schemas.openxmlformats.org/officeDocument/2006/relationships/image" Target="../media/image170.png"/><Relationship Id="rId4" Type="http://schemas.openxmlformats.org/officeDocument/2006/relationships/image" Target="../media/image190.png"/><Relationship Id="rId9" Type="http://schemas.openxmlformats.org/officeDocument/2006/relationships/image" Target="../media/image1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35.png"/><Relationship Id="rId7" Type="http://schemas.openxmlformats.org/officeDocument/2006/relationships/image" Target="../media/image23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.png"/><Relationship Id="rId11" Type="http://schemas.openxmlformats.org/officeDocument/2006/relationships/image" Target="../media/image341.png"/><Relationship Id="rId5" Type="http://schemas.openxmlformats.org/officeDocument/2006/relationships/image" Target="../media/image200.png"/><Relationship Id="rId10" Type="http://schemas.openxmlformats.org/officeDocument/2006/relationships/image" Target="../media/image36.png"/><Relationship Id="rId4" Type="http://schemas.openxmlformats.org/officeDocument/2006/relationships/image" Target="../media/image190.png"/><Relationship Id="rId9" Type="http://schemas.openxmlformats.org/officeDocument/2006/relationships/image" Target="../media/image2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openxmlformats.org/officeDocument/2006/relationships/image" Target="../media/image2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21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– IV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92137" y="5486400"/>
            <a:ext cx="468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Polynomial time algorithms for Maximum Flow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9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max-capacity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327" t="-6154" r="-162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934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flow network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where edge capacities are </a:t>
                </a:r>
              </a:p>
              <a:p>
                <a:pPr marL="0" indent="0">
                  <a:buNone/>
                </a:pPr>
                <a:r>
                  <a:rPr lang="en-US" sz="2000" dirty="0"/>
                  <a:t>integers,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Algorithm 1 </a:t>
                </a:r>
                <a:r>
                  <a:rPr lang="en-US" sz="2000" dirty="0"/>
                  <a:t>runs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/>
                  <a:t>) time to compute max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flow, 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/>
                  <a:t> is the maximum capacity of any edge.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44283" y="2057400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2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For Networks with edge capacities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726" t="-10667" r="-2071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9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In each iteration, </a:t>
                </a:r>
              </a:p>
              <a:p>
                <a:pPr marL="0" indent="0">
                  <a:buNone/>
                </a:pPr>
                <a:r>
                  <a:rPr lang="en-US" sz="1800" dirty="0"/>
                  <a:t>at least one edge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new algorithm will emerge from</a:t>
                </a:r>
              </a:p>
              <a:p>
                <a:pPr marL="0" indent="0">
                  <a:buNone/>
                </a:pPr>
                <a:r>
                  <a:rPr lang="en-US" sz="1800" dirty="0"/>
                  <a:t> a </a:t>
                </a:r>
                <a:r>
                  <a:rPr lang="en-US" sz="1800" b="1" dirty="0"/>
                  <a:t>better understanding</a:t>
                </a:r>
                <a:r>
                  <a:rPr lang="en-US" sz="1800" dirty="0"/>
                  <a:t> of </a:t>
                </a:r>
              </a:p>
              <a:p>
                <a:pPr marL="0" indent="0" algn="ctr">
                  <a:buNone/>
                </a:pPr>
                <a:r>
                  <a:rPr lang="en-US" sz="1800" u="sng" dirty="0">
                    <a:solidFill>
                      <a:srgbClr val="7030A0"/>
                    </a:solidFill>
                  </a:rPr>
                  <a:t>disappearance/re-appearance </a:t>
                </a:r>
                <a:r>
                  <a:rPr lang="en-US" sz="1800" dirty="0"/>
                  <a:t>  of an edge.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  <a:blipFill rotWithShape="1">
                <a:blip r:embed="rId3"/>
                <a:stretch>
                  <a:fillRect l="-101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24400" y="2819400"/>
            <a:ext cx="3056606" cy="928958"/>
            <a:chOff x="4724400" y="2819400"/>
            <a:chExt cx="3056606" cy="928958"/>
          </a:xfrm>
        </p:grpSpPr>
        <p:sp>
          <p:nvSpPr>
            <p:cNvPr id="2" name="Smiley Face 1"/>
            <p:cNvSpPr/>
            <p:nvPr/>
          </p:nvSpPr>
          <p:spPr>
            <a:xfrm>
              <a:off x="5867400" y="2819400"/>
              <a:ext cx="4572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But it may  </a:t>
                  </a:r>
                  <a:r>
                    <a:rPr lang="en-US" u="sng" dirty="0">
                      <a:solidFill>
                        <a:srgbClr val="7030A0"/>
                      </a:solidFill>
                    </a:rPr>
                    <a:t>appear</a:t>
                  </a:r>
                  <a:r>
                    <a:rPr lang="en-US" dirty="0"/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a14:m>
                  <a:r>
                    <a:rPr lang="en-US" dirty="0"/>
                    <a:t> again.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92" t="-4478" r="-2584" b="-164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295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2313" y="2057400"/>
                <a:ext cx="7772400" cy="1500187"/>
              </a:xfrm>
            </p:spPr>
            <p:txBody>
              <a:bodyPr/>
              <a:lstStyle/>
              <a:p>
                <a:pPr algn="ctr"/>
                <a:r>
                  <a:rPr lang="en-US" sz="3200" b="1" dirty="0">
                    <a:solidFill>
                      <a:srgbClr val="7030A0"/>
                    </a:solidFill>
                  </a:rPr>
                  <a:t>Disappearance 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of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2313" y="2057400"/>
                <a:ext cx="7772400" cy="1500187"/>
              </a:xfrm>
              <a:blipFill rotWithShape="1">
                <a:blip r:embed="rId2"/>
                <a:stretch>
                  <a:fillRect b="-10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</a:t>
            </a:r>
            <a:r>
              <a:rPr lang="en-US" sz="3200" b="1" dirty="0"/>
              <a:t> of a forward edge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up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u="sng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6388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199" y="3886200"/>
            <a:ext cx="5715001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463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43800" y="2240622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00585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585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8742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2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34614" y="4383201"/>
            <a:ext cx="1762839" cy="15797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91400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62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6046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865094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3886200"/>
                <a:ext cx="26972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7544853" y="4280932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7924800" y="39624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6600" y="54102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0292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33" grpId="0" animBg="1"/>
      <p:bldP spid="42" grpId="0" animBg="1"/>
      <p:bldP spid="43" grpId="0"/>
      <p:bldP spid="44" grpId="0"/>
      <p:bldP spid="40" grpId="0" animBg="1"/>
      <p:bldP spid="46" grpId="0" animBg="1"/>
      <p:bldP spid="47" grpId="0" animBg="1"/>
      <p:bldP spid="48" grpId="0"/>
      <p:bldP spid="49" grpId="0"/>
      <p:bldP spid="51" grpId="0" animBg="1"/>
      <p:bldP spid="50" grpId="0" animBg="1"/>
      <p:bldP spid="52" grpId="0" animBg="1"/>
      <p:bldP spid="53" grpId="0" animBg="1"/>
      <p:bldP spid="41" grpId="0" animBg="1"/>
      <p:bldP spid="54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</a:t>
            </a:r>
            <a:r>
              <a:rPr lang="en-US" sz="3200" b="1" dirty="0"/>
              <a:t> of a backward edge</a:t>
            </a:r>
            <a:br>
              <a:rPr lang="en-US" sz="3200" b="1" dirty="0"/>
            </a:b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decreased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to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239087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239087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2578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5257800" cy="12954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036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6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674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43800" y="2240622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55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Arrow 50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24800" y="40248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019" y="4367446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528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7" grpId="0"/>
      <p:bldP spid="48" grpId="0"/>
      <p:bldP spid="51" grpId="0" animBg="1"/>
      <p:bldP spid="52" grpId="0" animBg="1"/>
      <p:bldP spid="53" grpId="0" animBg="1"/>
      <p:bldP spid="53" grpId="1" animBg="1"/>
      <p:bldP spid="50" grpId="0" animBg="1"/>
      <p:bldP spid="54" grpId="0" animBg="1"/>
      <p:bldP spid="55" grpId="0" animBg="1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the (RE-)appearance </a:t>
            </a:r>
            <a:r>
              <a:rPr lang="en-US" sz="3200" dirty="0"/>
              <a:t>of an edge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(Re)-Appearance</a:t>
            </a:r>
            <a:r>
              <a:rPr lang="en-US" sz="3200" b="1" dirty="0"/>
              <a:t> of a forward edge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reduced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to less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0292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60938" y="2286000"/>
              <a:ext cx="6278880" cy="381000"/>
              <a:chOff x="1060938" y="3276600"/>
              <a:chExt cx="627888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405618" cy="369332"/>
                <a:chOff x="6934200" y="4431268"/>
                <a:chExt cx="405618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9259" r="-82857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060938" y="3288268"/>
                <a:ext cx="587443" cy="369332"/>
                <a:chOff x="1060938" y="4442936"/>
                <a:chExt cx="587443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9259" r="-76316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988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8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626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57200" y="3886200"/>
            <a:ext cx="4953000" cy="1295400"/>
            <a:chOff x="457200" y="3886200"/>
            <a:chExt cx="7848600" cy="1447800"/>
          </a:xfrm>
        </p:grpSpPr>
        <p:grpSp>
          <p:nvGrpSpPr>
            <p:cNvPr id="39" name="Group 38"/>
            <p:cNvGrpSpPr/>
            <p:nvPr/>
          </p:nvGrpSpPr>
          <p:grpSpPr>
            <a:xfrm>
              <a:off x="457200" y="3886200"/>
              <a:ext cx="7848600" cy="1447800"/>
              <a:chOff x="457200" y="3886200"/>
              <a:chExt cx="7848600" cy="1447800"/>
            </a:xfrm>
          </p:grpSpPr>
          <p:sp>
            <p:nvSpPr>
              <p:cNvPr id="13" name="Cloud 12"/>
              <p:cNvSpPr/>
              <p:nvPr/>
            </p:nvSpPr>
            <p:spPr>
              <a:xfrm>
                <a:off x="457200" y="3886200"/>
                <a:ext cx="7848600" cy="1447800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060938" y="4343400"/>
                <a:ext cx="6278880" cy="381000"/>
                <a:chOff x="1060938" y="3276600"/>
                <a:chExt cx="6278880" cy="3810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6934200" y="3276600"/>
                  <a:ext cx="405618" cy="369332"/>
                  <a:chOff x="6934200" y="4431268"/>
                  <a:chExt cx="405618" cy="369332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6934200" y="45720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t="-9259" r="-80000" b="-407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060938" y="3288268"/>
                  <a:ext cx="587443" cy="369332"/>
                  <a:chOff x="1060938" y="4442936"/>
                  <a:chExt cx="587443" cy="369332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1495981" y="45720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 t="-9091" r="-83333" b="-3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3663177" y="4575520"/>
                <a:ext cx="1366023" cy="453680"/>
                <a:chOff x="3363186" y="4575520"/>
                <a:chExt cx="1366023" cy="45368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/>
                <p:cNvGrpSpPr/>
                <p:nvPr/>
              </p:nvGrpSpPr>
              <p:grpSpPr>
                <a:xfrm>
                  <a:off x="3461907" y="4575520"/>
                  <a:ext cx="1143000" cy="152400"/>
                  <a:chOff x="3429000" y="4343400"/>
                  <a:chExt cx="1143000" cy="152400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34290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44196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0" name="Straight Arrow Connector 39"/>
            <p:cNvCxnSpPr>
              <a:stCxn id="34" idx="6"/>
            </p:cNvCxnSpPr>
            <p:nvPr/>
          </p:nvCxnSpPr>
          <p:spPr>
            <a:xfrm flipV="1">
              <a:off x="3914298" y="4648200"/>
              <a:ext cx="854998" cy="3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 flipH="1">
            <a:off x="2590800" y="2438400"/>
            <a:ext cx="58512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96515" y="2221468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34615" y="231682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391400" y="184046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840468"/>
                <a:ext cx="2662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604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865094" y="184046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1840468"/>
                <a:ext cx="26972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5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7544853" y="2231744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58415" y="2221468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96515" y="4278868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534615" y="437422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391400" y="389786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97868"/>
                <a:ext cx="26626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604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865094" y="389786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3897868"/>
                <a:ext cx="269721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5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7544853" y="4289144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458415" y="4278868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7924800" y="19050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7924800" y="40248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242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76800" y="5334000"/>
            <a:ext cx="2057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uiExpand="1" animBg="1"/>
      <p:bldP spid="36" grpId="0" uiExpand="1"/>
      <p:bldP spid="37" grpId="0" uiExpand="1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7" grpId="0" animBg="1"/>
      <p:bldP spid="58" grpId="0" animBg="1"/>
      <p:bldP spid="59" grpId="0"/>
      <p:bldP spid="60" grpId="0"/>
      <p:bldP spid="61" grpId="0" animBg="1"/>
      <p:bldP spid="61" grpId="1" animBg="1"/>
      <p:bldP spid="62" grpId="0" animBg="1"/>
      <p:bldP spid="63" grpId="0" animBg="1"/>
      <p:bldP spid="64" grpId="0" animBg="1"/>
      <p:bldP spid="56" grpId="0" animBg="1"/>
      <p:bldP spid="65" grpId="0" animBg="1"/>
      <p:bldP spid="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(Re)-appearance</a:t>
            </a:r>
            <a:r>
              <a:rPr lang="en-US" sz="3200" b="1" dirty="0"/>
              <a:t> of a backward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648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648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4864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54864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463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2873812" y="4648200"/>
            <a:ext cx="60008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55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34615" y="435153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04806" y="39486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25" idx="0"/>
          </p:cNvCxnSpPr>
          <p:nvPr/>
        </p:nvCxnSpPr>
        <p:spPr>
          <a:xfrm flipH="1" flipV="1">
            <a:off x="2827806" y="2442411"/>
            <a:ext cx="640873" cy="72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276599" y="5410200"/>
            <a:ext cx="184777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  <p:bldP spid="41" grpId="0" animBg="1"/>
      <p:bldP spid="43" grpId="0"/>
      <p:bldP spid="44" grpId="0"/>
      <p:bldP spid="45" grpId="0" animBg="1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 animBg="1"/>
      <p:bldP spid="54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8100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Rounding </a:t>
            </a:r>
            <a:r>
              <a:rPr lang="en-US" dirty="0"/>
              <a:t>of a matrix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081213"/>
            <a:ext cx="7772400" cy="1500187"/>
          </a:xfrm>
        </p:spPr>
        <p:txBody>
          <a:bodyPr/>
          <a:lstStyle/>
          <a:p>
            <a:pPr algn="ctr"/>
            <a:br>
              <a:rPr lang="en-US" sz="2800" dirty="0"/>
            </a:br>
            <a:r>
              <a:rPr lang="en-US" sz="2800" b="1" dirty="0">
                <a:solidFill>
                  <a:schemeClr val="tx1"/>
                </a:solidFill>
              </a:rPr>
              <a:t>A motivating application of </a:t>
            </a:r>
          </a:p>
          <a:p>
            <a:pPr algn="ctr"/>
            <a:r>
              <a:rPr lang="en-US" sz="2800" b="1" dirty="0">
                <a:solidFill>
                  <a:srgbClr val="006C31"/>
                </a:solidFill>
              </a:rPr>
              <a:t>Max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6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Disappearance/Reappearance</a:t>
            </a:r>
            <a:r>
              <a:rPr lang="en-US" sz="3200" b="1" dirty="0"/>
              <a:t> of an edge in residual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an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disappears</a:t>
                </a:r>
                <a:r>
                  <a:rPr lang="en-US" sz="2000" dirty="0"/>
                  <a:t> from the residual network during an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(re)-appears</a:t>
                </a:r>
                <a:r>
                  <a:rPr lang="en-US" sz="2000" dirty="0"/>
                  <a:t> in the residual network during an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>
                  <a:buFont typeface="Wingdings"/>
                  <a:buChar char="è"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22098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2667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37338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4191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2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In each iteration, at least one edge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This algorithm ensures that an edge can </a:t>
                </a:r>
                <a:r>
                  <a:rPr lang="en-US" sz="1800" dirty="0">
                    <a:solidFill>
                      <a:srgbClr val="7030A0"/>
                    </a:solidFill>
                  </a:rPr>
                  <a:t>disappear</a:t>
                </a:r>
                <a:r>
                  <a:rPr lang="en-US" sz="1800" dirty="0"/>
                  <a:t> and </a:t>
                </a:r>
                <a:r>
                  <a:rPr lang="en-US" sz="1800" dirty="0">
                    <a:solidFill>
                      <a:srgbClr val="7030A0"/>
                    </a:solidFill>
                  </a:rPr>
                  <a:t>re-appear</a:t>
                </a:r>
                <a:r>
                  <a:rPr lang="en-US" sz="1800" dirty="0"/>
                  <a:t>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times.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 rotWithShape="1">
                <a:blip r:embed="rId3"/>
                <a:stretch>
                  <a:fillRect l="-104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4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4258926" y="4114800"/>
            <a:ext cx="4808874" cy="1524000"/>
          </a:xfrm>
          <a:prstGeom prst="cloudCallout">
            <a:avLst>
              <a:gd name="adj1" fmla="val -20473"/>
              <a:gd name="adj2" fmla="val 8149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modify the </a:t>
            </a:r>
            <a:r>
              <a:rPr lang="en-US" b="1" dirty="0">
                <a:solidFill>
                  <a:schemeClr val="tx1"/>
                </a:solidFill>
              </a:rPr>
              <a:t>FF</a:t>
            </a:r>
            <a:r>
              <a:rPr lang="en-US" dirty="0">
                <a:solidFill>
                  <a:schemeClr val="tx1"/>
                </a:solidFill>
              </a:rPr>
              <a:t> algorithm so that the number of times an edge disappears has a polynomial bound ?</a:t>
            </a:r>
          </a:p>
        </p:txBody>
      </p:sp>
    </p:spTree>
    <p:extLst>
      <p:ext uri="{BB962C8B-B14F-4D97-AF65-F5344CB8AC3E}">
        <p14:creationId xmlns:p14="http://schemas.microsoft.com/office/powerpoint/2010/main" val="23284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uiExpand="1" build="p"/>
      <p:bldP spid="2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2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4572000" y="3048000"/>
                <a:ext cx="4343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How to prove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edge can </a:t>
                </a:r>
                <a:r>
                  <a:rPr lang="en-US" dirty="0">
                    <a:solidFill>
                      <a:srgbClr val="7030A0"/>
                    </a:solidFill>
                  </a:rPr>
                  <a:t>disappear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re-appear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times.</a:t>
                </a: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48000"/>
                <a:ext cx="4343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38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crucial </a:t>
            </a:r>
            <a:r>
              <a:rPr lang="en-US" sz="3200" b="1" dirty="0">
                <a:solidFill>
                  <a:srgbClr val="7030A0"/>
                </a:solidFill>
              </a:rPr>
              <a:t>observation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each vertex </a:t>
                </a:r>
                <a:r>
                  <a:rPr lang="en-US" sz="2000" dirty="0">
                    <a:solidFill>
                      <a:srgbClr val="7030A0"/>
                    </a:solidFill>
                  </a:rPr>
                  <a:t>increases</a:t>
                </a:r>
                <a:r>
                  <a:rPr lang="en-US" sz="2000" dirty="0"/>
                  <a:t> monotonically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438" b="-4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905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58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42672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endCxn id="53" idx="2"/>
          </p:cNvCxnSpPr>
          <p:nvPr/>
        </p:nvCxnSpPr>
        <p:spPr>
          <a:xfrm>
            <a:off x="1609897" y="2590800"/>
            <a:ext cx="20758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48" idx="2"/>
          </p:cNvCxnSpPr>
          <p:nvPr/>
        </p:nvCxnSpPr>
        <p:spPr>
          <a:xfrm>
            <a:off x="1610586" y="4949480"/>
            <a:ext cx="2667000" cy="352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01386" y="487680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295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2133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586977" y="251460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3200400" y="6019800"/>
            <a:ext cx="2590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95981" y="1066800"/>
            <a:ext cx="315221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48200" y="1066800"/>
            <a:ext cx="3352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4" grpId="0"/>
      <p:bldP spid="45" grpId="0"/>
      <p:bldP spid="56" grpId="0" animBg="1"/>
      <p:bldP spid="40" grpId="0" animBg="1"/>
      <p:bldP spid="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Bounding the disappearing/re-appearing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/>
              <a:t>of an edge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29200" y="1600200"/>
                <a:ext cx="4038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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must </a:t>
                </a:r>
                <a:r>
                  <a:rPr lang="en-US" sz="1800" b="1" dirty="0"/>
                  <a:t>belong</a:t>
                </a:r>
                <a:r>
                  <a:rPr lang="en-US" sz="1800" dirty="0"/>
                  <a:t> to the path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selected during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Iteration.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must </a:t>
                </a:r>
                <a:r>
                  <a:rPr lang="en-US" sz="1800" b="1" dirty="0"/>
                  <a:t>belong</a:t>
                </a:r>
                <a:r>
                  <a:rPr lang="en-US" sz="1800" dirty="0"/>
                  <a:t> to the path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selected during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29200" y="1600200"/>
                <a:ext cx="4038600" cy="4525963"/>
              </a:xfrm>
              <a:blipFill rotWithShape="1">
                <a:blip r:embed="rId2"/>
                <a:stretch>
                  <a:fillRect l="-1207" t="-809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4800600" cy="98708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556499" y="2819400"/>
            <a:ext cx="4548900" cy="1066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6213" y="13716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3" y="13716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154" r="-1463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0" y="4495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95800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Down Arrow Callout 39"/>
              <p:cNvSpPr/>
              <p:nvPr/>
            </p:nvSpPr>
            <p:spPr>
              <a:xfrm>
                <a:off x="914400" y="4953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40" name="Down Arrow Callout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953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10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57200" y="5410200"/>
            <a:ext cx="4800600" cy="987080"/>
            <a:chOff x="457200" y="1828800"/>
            <a:chExt cx="7848600" cy="1447800"/>
          </a:xfrm>
        </p:grpSpPr>
        <p:sp>
          <p:nvSpPr>
            <p:cNvPr id="42" name="Cloud 41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Group 51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4" name="Group 43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" name="Group 45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1" name="Group 60"/>
          <p:cNvGrpSpPr/>
          <p:nvPr/>
        </p:nvGrpSpPr>
        <p:grpSpPr>
          <a:xfrm>
            <a:off x="2889455" y="3962400"/>
            <a:ext cx="234745" cy="838200"/>
            <a:chOff x="2889455" y="3962400"/>
            <a:chExt cx="234745" cy="838200"/>
          </a:xfrm>
        </p:grpSpPr>
        <p:sp>
          <p:nvSpPr>
            <p:cNvPr id="57" name="Oval 56"/>
            <p:cNvSpPr/>
            <p:nvPr/>
          </p:nvSpPr>
          <p:spPr>
            <a:xfrm>
              <a:off x="2889455" y="39624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889455" y="42672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889455" y="45720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Down Ribbon 59"/>
              <p:cNvSpPr/>
              <p:nvPr/>
            </p:nvSpPr>
            <p:spPr>
              <a:xfrm>
                <a:off x="6019800" y="3327320"/>
                <a:ext cx="3048000" cy="67479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Down Ribbon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327320"/>
                <a:ext cx="3048000" cy="67479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556499" y="4724400"/>
            <a:ext cx="22744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14600" y="1611836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514600" y="5867400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59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25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 uiExpand="1" build="p"/>
      <p:bldP spid="21" grpId="0" animBg="1"/>
      <p:bldP spid="36" grpId="0"/>
      <p:bldP spid="37" grpId="0"/>
      <p:bldP spid="40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Analysis</a:t>
            </a:r>
            <a:r>
              <a:rPr lang="en-US" sz="3200" b="1" dirty="0"/>
              <a:t> of </a:t>
            </a:r>
            <a:r>
              <a:rPr lang="en-US" sz="3200" b="1" dirty="0">
                <a:solidFill>
                  <a:srgbClr val="7030A0"/>
                </a:solidFill>
              </a:rPr>
              <a:t>Algorithm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Whenever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re-appears in residual network,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distance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increases</a:t>
                </a:r>
                <a:r>
                  <a:rPr lang="en-US" sz="2000" dirty="0"/>
                  <a:t> by at least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units.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E</a:t>
                </a:r>
                <a:r>
                  <a:rPr lang="en-US" sz="2000" dirty="0"/>
                  <a:t>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can disappear/re-appear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times in the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Number of iterations of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 loop: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iteration: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    [BFS traversal in residual network]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Time complexity of the algorithm : 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2743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1981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400" dirty="0"/>
              <a:t>Proof of the</a:t>
            </a:r>
            <a:r>
              <a:rPr lang="en-US" sz="2400" dirty="0">
                <a:solidFill>
                  <a:srgbClr val="7030A0"/>
                </a:solidFill>
              </a:rPr>
              <a:t> monotonic increase </a:t>
            </a:r>
            <a:r>
              <a:rPr lang="en-US" sz="2400" dirty="0"/>
              <a:t>of </a:t>
            </a:r>
            <a:br>
              <a:rPr lang="en-US" sz="2400" dirty="0"/>
            </a:br>
            <a:r>
              <a:rPr lang="en-US" sz="2400" dirty="0" err="1">
                <a:solidFill>
                  <a:srgbClr val="C00000"/>
                </a:solidFill>
              </a:rPr>
              <a:t>distanceS</a:t>
            </a:r>
            <a:r>
              <a:rPr lang="en-US" sz="2400" dirty="0"/>
              <a:t> in  residual network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b="1" dirty="0">
                <a:solidFill>
                  <a:srgbClr val="006C31"/>
                </a:solidFill>
              </a:rPr>
              <a:t>Homework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Ponder over the proof</a:t>
            </a:r>
          </a:p>
        </p:txBody>
      </p:sp>
    </p:spTree>
    <p:extLst>
      <p:ext uri="{BB962C8B-B14F-4D97-AF65-F5344CB8AC3E}">
        <p14:creationId xmlns:p14="http://schemas.microsoft.com/office/powerpoint/2010/main" val="54549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Maximum no. of </a:t>
            </a:r>
            <a:r>
              <a:rPr lang="en-US" sz="3600" b="1" dirty="0">
                <a:solidFill>
                  <a:srgbClr val="7030A0"/>
                </a:solidFill>
              </a:rPr>
              <a:t>edge disjoint </a:t>
            </a:r>
            <a:r>
              <a:rPr lang="en-US" sz="3600" b="1" dirty="0"/>
              <a:t>paths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be a directed graph.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Two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)-paths are said to be </a:t>
                </a:r>
                <a:r>
                  <a:rPr lang="en-US" sz="2000" b="1" dirty="0"/>
                  <a:t>edge disjoint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they don’t have any common edge.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/>
                  <a:t> Design an algorithm for computing the largest set of edge-disjoint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)-paths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>
                <a:blip r:embed="rId2"/>
                <a:stretch>
                  <a:fillRect l="-752" t="-809" r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3830943"/>
                <a:ext cx="3788409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Largest set of edge-disjoint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)-paths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830943"/>
                <a:ext cx="3788409" cy="369332"/>
              </a:xfrm>
              <a:prstGeom prst="rect">
                <a:avLst/>
              </a:prstGeom>
              <a:blipFill>
                <a:blip r:embed="rId3"/>
                <a:stretch>
                  <a:fillRect l="-1124" t="-6349" r="-64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46193" y="3830943"/>
                <a:ext cx="134761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)-</a:t>
                </a:r>
                <a:r>
                  <a:rPr lang="en-US" dirty="0" err="1"/>
                  <a:t>mincut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193" y="3830943"/>
                <a:ext cx="1347613" cy="369332"/>
              </a:xfrm>
              <a:prstGeom prst="rect">
                <a:avLst/>
              </a:prstGeom>
              <a:blipFill>
                <a:blip r:embed="rId4"/>
                <a:stretch>
                  <a:fillRect l="-3125" t="-6349" r="-357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258412" y="3753999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251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bipartite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compute </a:t>
                </a:r>
                <a:r>
                  <a:rPr lang="en-US" sz="2000" b="1" dirty="0"/>
                  <a:t>largest </a:t>
                </a:r>
                <a:r>
                  <a:rPr lang="en-US" sz="2000" dirty="0"/>
                  <a:t>subset of edges</a:t>
                </a:r>
              </a:p>
              <a:p>
                <a:pPr marL="0" indent="0">
                  <a:buNone/>
                </a:pPr>
                <a:r>
                  <a:rPr lang="en-US" sz="2000" dirty="0"/>
                  <a:t> such that each vertex has </a:t>
                </a:r>
                <a:r>
                  <a:rPr lang="en-US" sz="2000" b="1" u="sng" dirty="0"/>
                  <a:t>at most </a:t>
                </a:r>
                <a:r>
                  <a:rPr lang="en-US" sz="2000" dirty="0"/>
                  <a:t>one edge incident on it.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applicants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429000" y="2438400"/>
            <a:ext cx="1774918" cy="2895600"/>
            <a:chOff x="3429000" y="2438400"/>
            <a:chExt cx="1774918" cy="2895600"/>
          </a:xfrm>
        </p:grpSpPr>
        <p:grpSp>
          <p:nvGrpSpPr>
            <p:cNvPr id="64" name="Group 63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429000" y="3733800"/>
                  <a:ext cx="1752600" cy="1600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48" name="Straight Connector 47"/>
                  <p:cNvCxnSpPr>
                    <a:stCxn id="9" idx="6"/>
                    <a:endCxn id="21" idx="2"/>
                  </p:cNvCxnSpPr>
                  <p:nvPr/>
                </p:nvCxnSpPr>
                <p:spPr>
                  <a:xfrm flipV="1">
                    <a:off x="3429000" y="4267200"/>
                    <a:ext cx="17526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26" name="Straight Connector 25"/>
                    <p:cNvCxnSpPr>
                      <a:endCxn id="15" idx="2"/>
                    </p:cNvCxnSpPr>
                    <p:nvPr/>
                  </p:nvCxnSpPr>
                  <p:spPr>
                    <a:xfrm>
                      <a:off x="3429000" y="2438400"/>
                      <a:ext cx="1752600" cy="152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3429000" y="2590800"/>
                      <a:ext cx="1752600" cy="1295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endCxn id="20" idx="3"/>
                    </p:cNvCxnSpPr>
                    <p:nvPr/>
                  </p:nvCxnSpPr>
                  <p:spPr>
                    <a:xfrm flipV="1">
                      <a:off x="3429000" y="4778282"/>
                      <a:ext cx="1774918" cy="223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2" idx="6"/>
                      <a:endCxn id="21" idx="3"/>
                    </p:cNvCxnSpPr>
                    <p:nvPr/>
                  </p:nvCxnSpPr>
                  <p:spPr>
                    <a:xfrm flipV="1">
                      <a:off x="3429000" y="4321082"/>
                      <a:ext cx="1774918" cy="10129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17302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9" idx="6"/>
                      <a:endCxn id="19" idx="2"/>
                    </p:cNvCxnSpPr>
                    <p:nvPr/>
                  </p:nvCxnSpPr>
                  <p:spPr>
                    <a:xfrm flipV="1">
                      <a:off x="3429000" y="3733800"/>
                      <a:ext cx="1752600" cy="609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9" name="Straight Connector 58"/>
              <p:cNvCxnSpPr>
                <a:stCxn id="7" idx="6"/>
              </p:cNvCxnSpPr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endCxn id="20" idx="2"/>
            </p:cNvCxnSpPr>
            <p:nvPr/>
          </p:nvCxnSpPr>
          <p:spPr>
            <a:xfrm>
              <a:off x="3429000" y="4343400"/>
              <a:ext cx="1752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2852307" y="6019800"/>
            <a:ext cx="545349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257800" y="5633720"/>
            <a:ext cx="545349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3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/>
      <p:bldP spid="66" grpId="0"/>
      <p:bldP spid="55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Integrality </a:t>
            </a:r>
            <a:r>
              <a:rPr lang="en-US" sz="3200" b="1" dirty="0"/>
              <a:t>of max-flow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capacities are integers, then there exists a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which is “</a:t>
                </a:r>
                <a:r>
                  <a:rPr lang="en-US" sz="2000" b="1" dirty="0"/>
                  <a:t>integral</a:t>
                </a:r>
                <a:r>
                  <a:rPr lang="en-US" sz="2000" dirty="0"/>
                  <a:t>”.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143000" y="3505200"/>
            <a:ext cx="3581400" cy="2057400"/>
            <a:chOff x="1143000" y="3124200"/>
            <a:chExt cx="3581400" cy="205740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3200400"/>
              <a:ext cx="3581400" cy="1981200"/>
              <a:chOff x="2466419" y="2057400"/>
              <a:chExt cx="3581400" cy="1981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Oval 18"/>
              <p:cNvSpPr/>
              <p:nvPr/>
            </p:nvSpPr>
            <p:spPr>
              <a:xfrm>
                <a:off x="3685619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9219" y="2895600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>
                <a:stCxn id="20" idx="5"/>
                <a:endCxn id="19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847419" y="2057400"/>
                <a:ext cx="838200" cy="8382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27" idx="6"/>
              </p:cNvCxnSpPr>
              <p:nvPr/>
            </p:nvCxnSpPr>
            <p:spPr>
              <a:xfrm>
                <a:off x="4828619" y="2971800"/>
                <a:ext cx="10338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23622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514600" y="4191000"/>
              <a:ext cx="838200" cy="83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518145" y="3231964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52800" y="4038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66192" y="3886200"/>
            <a:ext cx="2424808" cy="1371600"/>
            <a:chOff x="1766192" y="3505200"/>
            <a:chExt cx="2424808" cy="1371600"/>
          </a:xfrm>
        </p:grpSpPr>
        <p:sp>
          <p:nvSpPr>
            <p:cNvPr id="43" name="TextBox 42"/>
            <p:cNvSpPr txBox="1"/>
            <p:nvPr/>
          </p:nvSpPr>
          <p:spPr>
            <a:xfrm>
              <a:off x="1766192" y="4495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4362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957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14962" y="4111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24000" y="3730823"/>
            <a:ext cx="1733364" cy="310754"/>
            <a:chOff x="1524000" y="3349823"/>
            <a:chExt cx="1733364" cy="310754"/>
          </a:xfrm>
        </p:grpSpPr>
        <p:sp>
          <p:nvSpPr>
            <p:cNvPr id="55" name="TextBox 54"/>
            <p:cNvSpPr txBox="1"/>
            <p:nvPr/>
          </p:nvSpPr>
          <p:spPr>
            <a:xfrm>
              <a:off x="1524000" y="3349823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    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61102" y="3352800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   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752600" y="4645223"/>
            <a:ext cx="1628940" cy="307777"/>
            <a:chOff x="1752600" y="4264223"/>
            <a:chExt cx="1628940" cy="307777"/>
          </a:xfrm>
        </p:grpSpPr>
        <p:sp>
          <p:nvSpPr>
            <p:cNvPr id="57" name="TextBox 56"/>
            <p:cNvSpPr txBox="1"/>
            <p:nvPr/>
          </p:nvSpPr>
          <p:spPr>
            <a:xfrm>
              <a:off x="2784902" y="4264223"/>
              <a:ext cx="596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 0       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4264223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 0     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51702" y="4191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524000" y="3727846"/>
            <a:ext cx="1847922" cy="310754"/>
            <a:chOff x="1600200" y="3349823"/>
            <a:chExt cx="1847922" cy="310754"/>
          </a:xfrm>
        </p:grpSpPr>
        <p:sp>
          <p:nvSpPr>
            <p:cNvPr id="63" name="TextBox 62"/>
            <p:cNvSpPr txBox="1"/>
            <p:nvPr/>
          </p:nvSpPr>
          <p:spPr>
            <a:xfrm>
              <a:off x="1600200" y="3349823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0.67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1102" y="3352800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  0.67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13628" y="4645223"/>
            <a:ext cx="1539172" cy="307777"/>
            <a:chOff x="1752600" y="4264223"/>
            <a:chExt cx="1539172" cy="307777"/>
          </a:xfrm>
        </p:grpSpPr>
        <p:sp>
          <p:nvSpPr>
            <p:cNvPr id="66" name="TextBox 65"/>
            <p:cNvSpPr txBox="1"/>
            <p:nvPr/>
          </p:nvSpPr>
          <p:spPr>
            <a:xfrm>
              <a:off x="2784902" y="4264223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0.33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52600" y="4264223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0.33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𝒁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59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9" grpId="0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4477745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420514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463052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6698277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/>
              <p:cNvSpPr/>
              <p:nvPr/>
            </p:nvSpPr>
            <p:spPr>
              <a:xfrm>
                <a:off x="304800" y="5788152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Design an algorithm to round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matrix, </a:t>
                </a:r>
                <a:r>
                  <a:rPr lang="en-US" u="sng" dirty="0">
                    <a:solidFill>
                      <a:schemeClr val="tx1"/>
                    </a:solidFill>
                  </a:rPr>
                  <a:t>if possible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88152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>
            <a:off x="228600" y="5943600"/>
            <a:ext cx="21336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always exists !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192479" y="5943600"/>
            <a:ext cx="2903521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can be computed  efficiently.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010400" y="5943600"/>
            <a:ext cx="21336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Max Flow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5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 animBg="1"/>
      <p:bldP spid="26" grpId="1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1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Integrality </a:t>
                </a:r>
                <a:r>
                  <a:rPr lang="en-US" sz="2000" b="1" dirty="0"/>
                  <a:t>of max-flow</a:t>
                </a:r>
              </a:p>
              <a:p>
                <a:endParaRPr lang="en-US" sz="2000" b="1" dirty="0"/>
              </a:p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2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An elementary observation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Max-Flow </a:t>
                </a:r>
                <a:r>
                  <a:rPr lang="en-US" sz="2000" u="sng" dirty="0"/>
                  <a:t>does </a:t>
                </a:r>
                <a:r>
                  <a:rPr lang="en-US" sz="2000" b="1" u="sng" dirty="0"/>
                  <a:t>not</a:t>
                </a:r>
                <a:r>
                  <a:rPr lang="en-US" sz="2000" u="sng" dirty="0"/>
                  <a:t> </a:t>
                </a:r>
                <a:r>
                  <a:rPr lang="en-US" sz="2000" dirty="0"/>
                  <a:t>decrease if we increase the capacity of any set of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3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A simple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b="1" dirty="0"/>
                  <a:t>exercise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If each matrix with entries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can be rounded,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then each matrix can be rounded.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2209800"/>
            <a:ext cx="2514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200400"/>
            <a:ext cx="3048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3733800"/>
            <a:ext cx="4800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3810000"/>
            <a:ext cx="4800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5334000"/>
            <a:ext cx="3657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4876800"/>
            <a:ext cx="5334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28057680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618842550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2190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849669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123753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624871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5998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59984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130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3754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718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3754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904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728223" y="1415534"/>
            <a:ext cx="5634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4891542" y="1415534"/>
            <a:ext cx="5747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096000" y="3017520"/>
            <a:ext cx="152400" cy="2133600"/>
            <a:chOff x="3276600" y="2887980"/>
            <a:chExt cx="152400" cy="2133600"/>
          </a:xfrm>
        </p:grpSpPr>
        <p:sp>
          <p:nvSpPr>
            <p:cNvPr id="24" name="Oval 23"/>
            <p:cNvSpPr/>
            <p:nvPr/>
          </p:nvSpPr>
          <p:spPr>
            <a:xfrm>
              <a:off x="3276600" y="28879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276600" y="34899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76600" y="41757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276600" y="48691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67600" y="2971800"/>
            <a:ext cx="152400" cy="2133600"/>
            <a:chOff x="3276600" y="2887980"/>
            <a:chExt cx="152400" cy="2133600"/>
          </a:xfrm>
        </p:grpSpPr>
        <p:sp>
          <p:nvSpPr>
            <p:cNvPr id="31" name="Oval 30"/>
            <p:cNvSpPr/>
            <p:nvPr/>
          </p:nvSpPr>
          <p:spPr>
            <a:xfrm>
              <a:off x="3276600" y="28879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76600" y="34899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276600" y="41757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276600" y="48691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Oval 34"/>
          <p:cNvSpPr/>
          <p:nvPr/>
        </p:nvSpPr>
        <p:spPr>
          <a:xfrm>
            <a:off x="5410200" y="3962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153400" y="3886200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6226082" y="3101882"/>
            <a:ext cx="1317718" cy="1851118"/>
            <a:chOff x="6226082" y="3101882"/>
            <a:chExt cx="1317718" cy="1851118"/>
          </a:xfrm>
        </p:grpSpPr>
        <p:cxnSp>
          <p:nvCxnSpPr>
            <p:cNvPr id="3" name="Straight Arrow Connector 2"/>
            <p:cNvCxnSpPr>
              <a:endCxn id="31" idx="3"/>
            </p:cNvCxnSpPr>
            <p:nvPr/>
          </p:nvCxnSpPr>
          <p:spPr>
            <a:xfrm>
              <a:off x="6248400" y="3101882"/>
              <a:ext cx="12415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5"/>
              <a:endCxn id="32" idx="2"/>
            </p:cNvCxnSpPr>
            <p:nvPr/>
          </p:nvCxnSpPr>
          <p:spPr>
            <a:xfrm>
              <a:off x="6226082" y="3147602"/>
              <a:ext cx="1241518" cy="5023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1"/>
            </p:cNvCxnSpPr>
            <p:nvPr/>
          </p:nvCxnSpPr>
          <p:spPr>
            <a:xfrm>
              <a:off x="6248400" y="3169920"/>
              <a:ext cx="1241518" cy="11119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4" idx="0"/>
            </p:cNvCxnSpPr>
            <p:nvPr/>
          </p:nvCxnSpPr>
          <p:spPr>
            <a:xfrm>
              <a:off x="6226082" y="3169920"/>
              <a:ext cx="1317718" cy="17830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226082" y="3124200"/>
            <a:ext cx="1317718" cy="1905000"/>
            <a:chOff x="6226082" y="3124200"/>
            <a:chExt cx="1317718" cy="1905000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6248400" y="4419600"/>
              <a:ext cx="1219200" cy="609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8" idx="7"/>
            </p:cNvCxnSpPr>
            <p:nvPr/>
          </p:nvCxnSpPr>
          <p:spPr>
            <a:xfrm flipV="1">
              <a:off x="6226082" y="3733800"/>
              <a:ext cx="1317718" cy="5938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248400" y="4343400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8" idx="7"/>
            </p:cNvCxnSpPr>
            <p:nvPr/>
          </p:nvCxnSpPr>
          <p:spPr>
            <a:xfrm flipV="1">
              <a:off x="6226082" y="3124200"/>
              <a:ext cx="1263836" cy="12034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226082" y="3101882"/>
            <a:ext cx="1263836" cy="1873436"/>
            <a:chOff x="6226082" y="3101882"/>
            <a:chExt cx="1263836" cy="1873436"/>
          </a:xfrm>
        </p:grpSpPr>
        <p:cxnSp>
          <p:nvCxnSpPr>
            <p:cNvPr id="43" name="Straight Arrow Connector 42"/>
            <p:cNvCxnSpPr>
              <a:endCxn id="31" idx="3"/>
            </p:cNvCxnSpPr>
            <p:nvPr/>
          </p:nvCxnSpPr>
          <p:spPr>
            <a:xfrm flipV="1">
              <a:off x="6228080" y="3101882"/>
              <a:ext cx="1261838" cy="5557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248400" y="3687945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248400" y="3726180"/>
              <a:ext cx="1219200" cy="609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34" idx="1"/>
            </p:cNvCxnSpPr>
            <p:nvPr/>
          </p:nvCxnSpPr>
          <p:spPr>
            <a:xfrm>
              <a:off x="6226082" y="3733800"/>
              <a:ext cx="1263836" cy="12415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172200" y="3169920"/>
            <a:ext cx="1371600" cy="1859280"/>
            <a:chOff x="6172200" y="3169920"/>
            <a:chExt cx="1371600" cy="1859280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6248400" y="5029199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6172200" y="4435382"/>
              <a:ext cx="1317718" cy="5938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6172200" y="3733800"/>
              <a:ext cx="1371600" cy="12954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29" idx="0"/>
            </p:cNvCxnSpPr>
            <p:nvPr/>
          </p:nvCxnSpPr>
          <p:spPr>
            <a:xfrm flipV="1">
              <a:off x="6172200" y="3169920"/>
              <a:ext cx="1317718" cy="18288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5486400" y="3147602"/>
            <a:ext cx="631918" cy="1927318"/>
            <a:chOff x="5486400" y="3147602"/>
            <a:chExt cx="631918" cy="1927318"/>
          </a:xfrm>
        </p:grpSpPr>
        <p:cxnSp>
          <p:nvCxnSpPr>
            <p:cNvPr id="74" name="Straight Arrow Connector 73"/>
            <p:cNvCxnSpPr>
              <a:stCxn id="35" idx="0"/>
              <a:endCxn id="24" idx="3"/>
            </p:cNvCxnSpPr>
            <p:nvPr/>
          </p:nvCxnSpPr>
          <p:spPr>
            <a:xfrm flipV="1">
              <a:off x="5486400" y="3147602"/>
              <a:ext cx="631918" cy="814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5" idx="4"/>
              <a:endCxn id="29" idx="2"/>
            </p:cNvCxnSpPr>
            <p:nvPr/>
          </p:nvCxnSpPr>
          <p:spPr>
            <a:xfrm>
              <a:off x="5486400" y="4114800"/>
              <a:ext cx="609600" cy="960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35" idx="7"/>
              <a:endCxn id="27" idx="2"/>
            </p:cNvCxnSpPr>
            <p:nvPr/>
          </p:nvCxnSpPr>
          <p:spPr>
            <a:xfrm flipV="1">
              <a:off x="5540282" y="3695700"/>
              <a:ext cx="555718" cy="289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35" idx="6"/>
              <a:endCxn id="28" idx="1"/>
            </p:cNvCxnSpPr>
            <p:nvPr/>
          </p:nvCxnSpPr>
          <p:spPr>
            <a:xfrm>
              <a:off x="5562600" y="4038600"/>
              <a:ext cx="555718" cy="289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597682" y="3101882"/>
            <a:ext cx="631918" cy="1927318"/>
            <a:chOff x="7597682" y="3101882"/>
            <a:chExt cx="631918" cy="1927318"/>
          </a:xfrm>
        </p:grpSpPr>
        <p:cxnSp>
          <p:nvCxnSpPr>
            <p:cNvPr id="86" name="Straight Arrow Connector 85"/>
            <p:cNvCxnSpPr>
              <a:stCxn id="31" idx="5"/>
              <a:endCxn id="36" idx="0"/>
            </p:cNvCxnSpPr>
            <p:nvPr/>
          </p:nvCxnSpPr>
          <p:spPr>
            <a:xfrm>
              <a:off x="7597682" y="3101882"/>
              <a:ext cx="631918" cy="7843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36" idx="4"/>
            </p:cNvCxnSpPr>
            <p:nvPr/>
          </p:nvCxnSpPr>
          <p:spPr>
            <a:xfrm flipV="1">
              <a:off x="7620000" y="4038600"/>
              <a:ext cx="6096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3" idx="5"/>
              <a:endCxn id="36" idx="3"/>
            </p:cNvCxnSpPr>
            <p:nvPr/>
          </p:nvCxnSpPr>
          <p:spPr>
            <a:xfrm flipV="1">
              <a:off x="7597682" y="4016282"/>
              <a:ext cx="578036" cy="3733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36" idx="1"/>
            </p:cNvCxnSpPr>
            <p:nvPr/>
          </p:nvCxnSpPr>
          <p:spPr>
            <a:xfrm>
              <a:off x="7620000" y="3695700"/>
              <a:ext cx="555718" cy="212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690556" y="3200400"/>
            <a:ext cx="307329" cy="1404610"/>
            <a:chOff x="7690556" y="3200400"/>
            <a:chExt cx="307329" cy="1404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696200" y="3200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200400"/>
                  <a:ext cx="301685" cy="2616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4082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7693378" y="3578599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78" y="3578599"/>
                  <a:ext cx="301685" cy="2616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7690556" y="3962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3962400"/>
                  <a:ext cx="301685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4082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7690556" y="4343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4343400"/>
                  <a:ext cx="301685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408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5633156" y="3276600"/>
            <a:ext cx="301685" cy="1328410"/>
            <a:chOff x="5633156" y="3276600"/>
            <a:chExt cx="301685" cy="1328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633156" y="32766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276600"/>
                  <a:ext cx="301685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5633156" y="362459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624590"/>
                  <a:ext cx="301685" cy="2616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5633156" y="3962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962400"/>
                  <a:ext cx="301685" cy="2616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5633156" y="4343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4343400"/>
                  <a:ext cx="301685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647570" y="312929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3129290"/>
                <a:ext cx="439030" cy="261610"/>
              </a:xfrm>
              <a:prstGeom prst="rect">
                <a:avLst/>
              </a:prstGeom>
              <a:blipFill rotWithShape="1">
                <a:blip r:embed="rId15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647570" y="347728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3477280"/>
                <a:ext cx="439030" cy="261610"/>
              </a:xfrm>
              <a:prstGeom prst="rect">
                <a:avLst/>
              </a:prstGeom>
              <a:blipFill rotWithShape="1">
                <a:blip r:embed="rId16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629400" y="3837679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37679"/>
                <a:ext cx="439030" cy="261610"/>
              </a:xfrm>
              <a:prstGeom prst="rect">
                <a:avLst/>
              </a:prstGeom>
              <a:blipFill rotWithShape="1">
                <a:blip r:embed="rId17"/>
                <a:stretch>
                  <a:fillRect r="-138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647570" y="411480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4114800"/>
                <a:ext cx="439030" cy="261610"/>
              </a:xfrm>
              <a:prstGeom prst="rect">
                <a:avLst/>
              </a:prstGeom>
              <a:blipFill rotWithShape="1">
                <a:blip r:embed="rId18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695440" y="3113051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113051"/>
                <a:ext cx="301685" cy="261610"/>
              </a:xfrm>
              <a:prstGeom prst="rect">
                <a:avLst/>
              </a:prstGeom>
              <a:blipFill rotWithShape="1">
                <a:blip r:embed="rId14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6730576" y="3456815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76" y="3456815"/>
                <a:ext cx="301685" cy="261610"/>
              </a:xfrm>
              <a:prstGeom prst="rect">
                <a:avLst/>
              </a:prstGeom>
              <a:blipFill rotWithShape="1">
                <a:blip r:embed="rId19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695439" y="3822710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39" y="3822710"/>
                <a:ext cx="301685" cy="261610"/>
              </a:xfrm>
              <a:prstGeom prst="rect">
                <a:avLst/>
              </a:prstGeom>
              <a:blipFill rotWithShape="1">
                <a:blip r:embed="rId20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681741" y="4142760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41" y="4142760"/>
                <a:ext cx="301685" cy="261610"/>
              </a:xfrm>
              <a:prstGeom prst="rect">
                <a:avLst/>
              </a:prstGeom>
              <a:blipFill rotWithShape="1">
                <a:blip r:embed="rId14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5818141" y="2602468"/>
            <a:ext cx="6348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rows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213746" y="2590800"/>
            <a:ext cx="9730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columns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6019800"/>
            <a:ext cx="53861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Reproduce precise arguments on your 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3088" y="1148251"/>
            <a:ext cx="751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Tool </a:t>
            </a:r>
            <a:r>
              <a:rPr lang="en-US" b="1" dirty="0">
                <a:solidFill>
                  <a:srgbClr val="00B0F0"/>
                </a:solidFill>
              </a:rPr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153400" y="1611868"/>
            <a:ext cx="751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Tool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131936" y="2057699"/>
            <a:ext cx="751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Tool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670722" y="3081090"/>
            <a:ext cx="17370" cy="188214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1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5" grpId="0" animBg="1"/>
      <p:bldP spid="36" grpId="0" animBg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8" grpId="0"/>
      <p:bldP spid="129" grpId="0"/>
      <p:bldP spid="130" grpId="0"/>
      <p:bldP spid="131" grpId="0" animBg="1"/>
      <p:bldP spid="132" grpId="0" animBg="1"/>
      <p:bldP spid="2" grpId="0" animBg="1"/>
      <p:bldP spid="7" grpId="0" animBg="1"/>
      <p:bldP spid="81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Polynomial time </a:t>
            </a:r>
            <a:r>
              <a:rPr lang="en-US" sz="2000" b="1" dirty="0"/>
              <a:t>algorithm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Polynomial time </a:t>
            </a:r>
            <a:r>
              <a:rPr lang="en-US" sz="3200" b="1" dirty="0"/>
              <a:t>algorithms for Max-Flow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A natural question</a:t>
            </a:r>
            <a:r>
              <a:rPr lang="en-US" sz="2000" dirty="0"/>
              <a:t>: How to </a:t>
            </a:r>
            <a:r>
              <a:rPr lang="en-US" sz="2000" dirty="0">
                <a:solidFill>
                  <a:srgbClr val="002060"/>
                </a:solidFill>
              </a:rPr>
              <a:t>achieve polynomial running time 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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6C31"/>
                </a:solidFill>
              </a:rPr>
              <a:t>A natural idea</a:t>
            </a:r>
            <a:r>
              <a:rPr lang="en-US" sz="2000" dirty="0"/>
              <a:t>: </a:t>
            </a:r>
          </a:p>
          <a:p>
            <a:pPr marL="0" indent="0" algn="ctr">
              <a:buNone/>
            </a:pPr>
            <a:r>
              <a:rPr lang="en-US" sz="2000" dirty="0"/>
              <a:t>Select the path of </a:t>
            </a:r>
            <a:r>
              <a:rPr lang="en-US" sz="2000" u="sng" dirty="0"/>
              <a:t>maximum</a:t>
            </a:r>
            <a:r>
              <a:rPr lang="en-US" sz="2000" dirty="0"/>
              <a:t> capacity.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3581400" y="2514600"/>
            <a:ext cx="5486400" cy="1295400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select the paths in Ford-Fulkerson algorithm </a:t>
            </a:r>
            <a:r>
              <a:rPr lang="en-US" b="1" dirty="0">
                <a:solidFill>
                  <a:srgbClr val="002060"/>
                </a:solidFill>
              </a:rPr>
              <a:t>cleverly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547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algorithms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1</a:t>
            </a:r>
            <a:br>
              <a:rPr lang="en-US" sz="2800" dirty="0"/>
            </a:br>
            <a:r>
              <a:rPr lang="en-US" sz="2800" b="1" dirty="0">
                <a:solidFill>
                  <a:srgbClr val="002060"/>
                </a:solidFill>
              </a:rPr>
              <a:t>For Networks with </a:t>
            </a:r>
            <a:r>
              <a:rPr lang="en-US" sz="2800" b="1" dirty="0">
                <a:solidFill>
                  <a:srgbClr val="C00000"/>
                </a:solidFill>
              </a:rPr>
              <a:t>integer</a:t>
            </a:r>
            <a:r>
              <a:rPr lang="en-US" sz="2800" b="1" dirty="0">
                <a:solidFill>
                  <a:srgbClr val="002060"/>
                </a:solidFill>
              </a:rPr>
              <a:t> capacities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7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13872</TotalTime>
  <Words>2032</Words>
  <Application>Microsoft Macintosh PowerPoint</Application>
  <PresentationFormat>On-screen Show (4:3)</PresentationFormat>
  <Paragraphs>540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Rounding of a matrix</vt:lpstr>
      <vt:lpstr>Integrality of max-flow</vt:lpstr>
      <vt:lpstr>Rounding of a matrix </vt:lpstr>
      <vt:lpstr>Rounding of a matrix </vt:lpstr>
      <vt:lpstr>Rounding of a matrix </vt:lpstr>
      <vt:lpstr>Ford Fulkerson algorithm</vt:lpstr>
      <vt:lpstr>Polynomial time algorithms for Max-Flow</vt:lpstr>
      <vt:lpstr>Polynomial Time algorithms for max-flow</vt:lpstr>
      <vt:lpstr>Algorithm 1  </vt:lpstr>
      <vt:lpstr>Algorithm 1  </vt:lpstr>
      <vt:lpstr>Polynomial Time algorithm for max-flow</vt:lpstr>
      <vt:lpstr>Ford Fulkerson Algorithm </vt:lpstr>
      <vt:lpstr>PowerPoint Presentation</vt:lpstr>
      <vt:lpstr>Disappearance of a forward edge </vt:lpstr>
      <vt:lpstr>Disappearance of a backward edge  </vt:lpstr>
      <vt:lpstr>  the (RE-)appearance of an edge</vt:lpstr>
      <vt:lpstr>(Re)-Appearance of a forward edge </vt:lpstr>
      <vt:lpstr>(Re)-appearance of a backward edge</vt:lpstr>
      <vt:lpstr>Disappearance/Reappearance of an edge in residual network</vt:lpstr>
      <vt:lpstr>Algorithm 2  </vt:lpstr>
      <vt:lpstr>Algorithm 2  </vt:lpstr>
      <vt:lpstr>A crucial observation </vt:lpstr>
      <vt:lpstr>Bounding the disappearing/re-appearing  of an edge </vt:lpstr>
      <vt:lpstr>Analysis of Algorithm 2</vt:lpstr>
      <vt:lpstr>Proof of the monotonic increase of  distanceS in  residual network</vt:lpstr>
      <vt:lpstr>Maximum no. of edge disjoint paths</vt:lpstr>
      <vt:lpstr>Bipartite matching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1351</cp:revision>
  <dcterms:created xsi:type="dcterms:W3CDTF">2011-12-03T04:13:03Z</dcterms:created>
  <dcterms:modified xsi:type="dcterms:W3CDTF">2020-11-04T17:07:48Z</dcterms:modified>
</cp:coreProperties>
</file>