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593" r:id="rId2"/>
    <p:sldId id="594" r:id="rId3"/>
    <p:sldId id="618" r:id="rId4"/>
    <p:sldId id="605" r:id="rId5"/>
    <p:sldId id="625" r:id="rId6"/>
    <p:sldId id="626" r:id="rId7"/>
    <p:sldId id="627" r:id="rId8"/>
    <p:sldId id="628" r:id="rId9"/>
    <p:sldId id="629" r:id="rId10"/>
    <p:sldId id="630" r:id="rId11"/>
    <p:sldId id="631" r:id="rId12"/>
    <p:sldId id="636" r:id="rId13"/>
    <p:sldId id="637" r:id="rId14"/>
    <p:sldId id="638" r:id="rId15"/>
    <p:sldId id="639" r:id="rId16"/>
    <p:sldId id="641" r:id="rId17"/>
    <p:sldId id="642" r:id="rId18"/>
    <p:sldId id="643" r:id="rId19"/>
    <p:sldId id="644" r:id="rId20"/>
    <p:sldId id="645" r:id="rId21"/>
    <p:sldId id="62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109" d="100"/>
          <a:sy n="109" d="100"/>
        </p:scale>
        <p:origin x="18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1.png"/><Relationship Id="rId3" Type="http://schemas.openxmlformats.org/officeDocument/2006/relationships/image" Target="../media/image100.png"/><Relationship Id="rId7" Type="http://schemas.openxmlformats.org/officeDocument/2006/relationships/image" Target="../media/image26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21.png"/><Relationship Id="rId4" Type="http://schemas.openxmlformats.org/officeDocument/2006/relationships/image" Target="../media/image100.png"/><Relationship Id="rId9" Type="http://schemas.openxmlformats.org/officeDocument/2006/relationships/image" Target="../media/image15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31.png"/><Relationship Id="rId4" Type="http://schemas.openxmlformats.org/officeDocument/2006/relationships/image" Target="../media/image100.png"/><Relationship Id="rId9" Type="http://schemas.openxmlformats.org/officeDocument/2006/relationships/image" Target="../media/image150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0.png"/><Relationship Id="rId13" Type="http://schemas.openxmlformats.org/officeDocument/2006/relationships/image" Target="../media/image5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12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3.png"/><Relationship Id="rId5" Type="http://schemas.openxmlformats.org/officeDocument/2006/relationships/image" Target="../media/image230.png"/><Relationship Id="rId10" Type="http://schemas.openxmlformats.org/officeDocument/2006/relationships/image" Target="../media/image20.png"/><Relationship Id="rId4" Type="http://schemas.openxmlformats.org/officeDocument/2006/relationships/image" Target="../media/image100.png"/><Relationship Id="rId9" Type="http://schemas.openxmlformats.org/officeDocument/2006/relationships/image" Target="../media/image150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42.png"/><Relationship Id="rId7" Type="http://schemas.openxmlformats.org/officeDocument/2006/relationships/image" Target="../media/image1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90.png"/><Relationship Id="rId5" Type="http://schemas.openxmlformats.org/officeDocument/2006/relationships/image" Target="../media/image2000.png"/><Relationship Id="rId10" Type="http://schemas.openxmlformats.org/officeDocument/2006/relationships/image" Target="../media/image280.png"/><Relationship Id="rId4" Type="http://schemas.openxmlformats.org/officeDocument/2006/relationships/image" Target="../media/image1900.png"/><Relationship Id="rId9" Type="http://schemas.openxmlformats.org/officeDocument/2006/relationships/image" Target="../media/image16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image" Target="../media/image35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90.png"/><Relationship Id="rId5" Type="http://schemas.openxmlformats.org/officeDocument/2006/relationships/image" Target="../media/image2000.png"/><Relationship Id="rId15" Type="http://schemas.openxmlformats.org/officeDocument/2006/relationships/image" Target="../media/image371.png"/><Relationship Id="rId10" Type="http://schemas.openxmlformats.org/officeDocument/2006/relationships/image" Target="../media/image280.png"/><Relationship Id="rId4" Type="http://schemas.openxmlformats.org/officeDocument/2006/relationships/image" Target="../media/image1900.png"/><Relationship Id="rId9" Type="http://schemas.openxmlformats.org/officeDocument/2006/relationships/image" Target="../media/image1600.png"/><Relationship Id="rId14" Type="http://schemas.openxmlformats.org/officeDocument/2006/relationships/image" Target="../media/image3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22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</a:t>
            </a:r>
            <a:r>
              <a:rPr lang="en-US" sz="2400" b="1" dirty="0" smtClean="0">
                <a:solidFill>
                  <a:srgbClr val="7030A0"/>
                </a:solidFill>
              </a:rPr>
              <a:t>V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Multiple source  </a:t>
            </a:r>
            <a:r>
              <a:rPr lang="en-US" sz="3200" b="1" dirty="0" smtClean="0"/>
              <a:t>and</a:t>
            </a:r>
            <a:r>
              <a:rPr lang="en-US" sz="3200" b="1" dirty="0" smtClean="0">
                <a:solidFill>
                  <a:srgbClr val="7030A0"/>
                </a:solidFill>
              </a:rPr>
              <a:t> multiple sinks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Problem</a:t>
            </a:r>
            <a:r>
              <a:rPr lang="en-US" sz="2000" dirty="0" smtClean="0"/>
              <a:t>: Given multiple sources and multiple sinks, compute the maximum flow we can send from  the sources to the sinks.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133600" y="2438400"/>
            <a:ext cx="1143000" cy="2438400"/>
            <a:chOff x="2133600" y="2438400"/>
            <a:chExt cx="1143000" cy="2438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514600" y="3124200"/>
              <a:ext cx="463525" cy="457200"/>
              <a:chOff x="984276" y="3733800"/>
              <a:chExt cx="463525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2813076" y="2438400"/>
              <a:ext cx="463524" cy="457200"/>
              <a:chOff x="984276" y="3733800"/>
              <a:chExt cx="463524" cy="457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84276" y="3821668"/>
                    <a:ext cx="463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2133600" y="3810000"/>
              <a:ext cx="463525" cy="457200"/>
              <a:chOff x="984276" y="3733800"/>
              <a:chExt cx="463525" cy="4572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463525" cy="457200"/>
              <a:chOff x="984276" y="3733800"/>
              <a:chExt cx="463525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" name="Group 40"/>
          <p:cNvGrpSpPr/>
          <p:nvPr/>
        </p:nvGrpSpPr>
        <p:grpSpPr>
          <a:xfrm>
            <a:off x="5257800" y="2502932"/>
            <a:ext cx="990601" cy="2221468"/>
            <a:chOff x="5257800" y="2502932"/>
            <a:chExt cx="990601" cy="2221468"/>
          </a:xfrm>
        </p:grpSpPr>
        <p:grpSp>
          <p:nvGrpSpPr>
            <p:cNvPr id="12" name="Group 11"/>
            <p:cNvGrpSpPr/>
            <p:nvPr/>
          </p:nvGrpSpPr>
          <p:grpSpPr>
            <a:xfrm>
              <a:off x="5334000" y="2502932"/>
              <a:ext cx="444288" cy="468868"/>
              <a:chOff x="6781800" y="3950732"/>
              <a:chExt cx="444288" cy="46886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781800" y="4050268"/>
                    <a:ext cx="4442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5804112" y="3264932"/>
              <a:ext cx="444289" cy="468868"/>
              <a:chOff x="6781800" y="3950732"/>
              <a:chExt cx="444289" cy="46886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5257800" y="4255532"/>
              <a:ext cx="444289" cy="468868"/>
              <a:chOff x="6781800" y="3950732"/>
              <a:chExt cx="444289" cy="46886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3" name="Group 72"/>
          <p:cNvGrpSpPr/>
          <p:nvPr/>
        </p:nvGrpSpPr>
        <p:grpSpPr>
          <a:xfrm>
            <a:off x="1981200" y="2209800"/>
            <a:ext cx="4800600" cy="2895600"/>
            <a:chOff x="1981200" y="2209800"/>
            <a:chExt cx="4800600" cy="2895600"/>
          </a:xfrm>
        </p:grpSpPr>
        <p:grpSp>
          <p:nvGrpSpPr>
            <p:cNvPr id="43" name="Group 42"/>
            <p:cNvGrpSpPr/>
            <p:nvPr/>
          </p:nvGrpSpPr>
          <p:grpSpPr>
            <a:xfrm>
              <a:off x="1981200" y="2514600"/>
              <a:ext cx="4800600" cy="2590800"/>
              <a:chOff x="1981200" y="2514600"/>
              <a:chExt cx="4800600" cy="25908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981200" y="3124200"/>
                <a:ext cx="1600200" cy="1905000"/>
                <a:chOff x="1981200" y="3124200"/>
                <a:chExt cx="1600200" cy="1905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9812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429000" y="3962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048000" y="4876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133600" y="3124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590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429000" y="3352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429000" y="4495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191000" y="3733800"/>
                <a:ext cx="1447800" cy="914400"/>
                <a:chOff x="1981200" y="3581400"/>
                <a:chExt cx="1447800" cy="91440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19812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514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29718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9812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590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2766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95600" y="3886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Oval 49"/>
              <p:cNvSpPr/>
              <p:nvPr/>
            </p:nvSpPr>
            <p:spPr>
              <a:xfrm>
                <a:off x="34290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6294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71800" y="3962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038600" y="2514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267200" y="4953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44958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8768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5181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09600"/>
            <a:chOff x="1018619" y="3124200"/>
            <a:chExt cx="352981" cy="6096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3644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6070" y="2514600"/>
            <a:ext cx="1595730" cy="1981200"/>
            <a:chOff x="1376070" y="2514600"/>
            <a:chExt cx="1595730" cy="19812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514600"/>
              <a:ext cx="1595730" cy="654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  <a:endCxn id="10" idx="0"/>
            </p:cNvCxnSpPr>
            <p:nvPr/>
          </p:nvCxnSpPr>
          <p:spPr>
            <a:xfrm flipV="1">
              <a:off x="1419781" y="3212068"/>
              <a:ext cx="1326582" cy="64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17" idx="1"/>
            </p:cNvCxnSpPr>
            <p:nvPr/>
          </p:nvCxnSpPr>
          <p:spPr>
            <a:xfrm>
              <a:off x="1419781" y="3352800"/>
              <a:ext cx="894861" cy="479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562600" y="2590800"/>
            <a:ext cx="1726435" cy="1740932"/>
            <a:chOff x="5562600" y="2590800"/>
            <a:chExt cx="1726435" cy="1740932"/>
          </a:xfrm>
        </p:grpSpPr>
        <p:cxnSp>
          <p:nvCxnSpPr>
            <p:cNvPr id="94" name="Straight Arrow Connector 93"/>
            <p:cNvCxnSpPr>
              <a:endCxn id="78" idx="1"/>
            </p:cNvCxnSpPr>
            <p:nvPr/>
          </p:nvCxnSpPr>
          <p:spPr>
            <a:xfrm>
              <a:off x="5638800" y="2590800"/>
              <a:ext cx="1650235" cy="730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3" idx="6"/>
            </p:cNvCxnSpPr>
            <p:nvPr/>
          </p:nvCxnSpPr>
          <p:spPr>
            <a:xfrm>
              <a:off x="6108912" y="3341132"/>
              <a:ext cx="1136412" cy="132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6" idx="6"/>
            </p:cNvCxnSpPr>
            <p:nvPr/>
          </p:nvCxnSpPr>
          <p:spPr>
            <a:xfrm flipV="1">
              <a:off x="5562600" y="3549134"/>
              <a:ext cx="1682724" cy="782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600200" y="2590800"/>
            <a:ext cx="685800" cy="1359932"/>
            <a:chOff x="1600200" y="2590800"/>
            <a:chExt cx="685800" cy="135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776668" y="3352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352800"/>
                  <a:ext cx="43313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6019800" y="2678668"/>
            <a:ext cx="685800" cy="1359932"/>
            <a:chOff x="1600200" y="2590800"/>
            <a:chExt cx="685800" cy="135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02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Max flow when </a:t>
            </a:r>
            <a:r>
              <a:rPr lang="en-US" sz="3200" b="1" dirty="0" smtClean="0">
                <a:solidFill>
                  <a:srgbClr val="7030A0"/>
                </a:solidFill>
              </a:rPr>
              <a:t>nodes</a:t>
            </a:r>
            <a:r>
              <a:rPr lang="en-US" sz="3200" b="1" dirty="0" smtClean="0"/>
              <a:t> also have </a:t>
            </a:r>
            <a:r>
              <a:rPr lang="en-US" sz="3200" b="1" dirty="0" smtClean="0">
                <a:solidFill>
                  <a:srgbClr val="7030A0"/>
                </a:solidFill>
              </a:rPr>
              <a:t>capacity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where each node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also has a capacity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maximum flow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can allow to pass through it.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maximum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200400" y="3352800"/>
            <a:ext cx="1698718" cy="1219200"/>
            <a:chOff x="3200400" y="3352800"/>
            <a:chExt cx="1698718" cy="1219200"/>
          </a:xfrm>
        </p:grpSpPr>
        <p:grpSp>
          <p:nvGrpSpPr>
            <p:cNvPr id="5" name="Group 4"/>
            <p:cNvGrpSpPr/>
            <p:nvPr/>
          </p:nvGrpSpPr>
          <p:grpSpPr>
            <a:xfrm>
              <a:off x="4076379" y="3352800"/>
              <a:ext cx="822739" cy="1175657"/>
              <a:chOff x="4000179" y="4267200"/>
              <a:chExt cx="822739" cy="117565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4038600" y="4876800"/>
                <a:ext cx="762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4000179" y="4909457"/>
                <a:ext cx="762000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4038600" y="4267200"/>
                <a:ext cx="784318" cy="55571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200400" y="3352800"/>
              <a:ext cx="838200" cy="1219200"/>
              <a:chOff x="3124200" y="4267200"/>
              <a:chExt cx="838200" cy="12192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200400" y="4267200"/>
                <a:ext cx="762000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124200" y="4889545"/>
                <a:ext cx="762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178082" y="4930682"/>
                <a:ext cx="784318" cy="55571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880556" y="3886200"/>
              <a:ext cx="375424" cy="521732"/>
              <a:chOff x="3804356" y="4800600"/>
              <a:chExt cx="375424" cy="5217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886200" y="4800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804356" y="49530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4356" y="49530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" name="Group 34"/>
          <p:cNvGrpSpPr/>
          <p:nvPr/>
        </p:nvGrpSpPr>
        <p:grpSpPr>
          <a:xfrm>
            <a:off x="2873282" y="5181600"/>
            <a:ext cx="2536918" cy="1219200"/>
            <a:chOff x="2873282" y="5181600"/>
            <a:chExt cx="2536918" cy="1219200"/>
          </a:xfrm>
        </p:grpSpPr>
        <p:sp>
          <p:nvSpPr>
            <p:cNvPr id="29" name="Oval 28"/>
            <p:cNvSpPr/>
            <p:nvPr/>
          </p:nvSpPr>
          <p:spPr>
            <a:xfrm>
              <a:off x="44958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873282" y="5181600"/>
              <a:ext cx="2536918" cy="1219200"/>
              <a:chOff x="3178082" y="5181600"/>
              <a:chExt cx="2536918" cy="1219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178082" y="5181600"/>
                <a:ext cx="2536918" cy="1219200"/>
                <a:chOff x="3200400" y="3352800"/>
                <a:chExt cx="2536918" cy="12192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4914579" y="3352800"/>
                  <a:ext cx="822739" cy="1175657"/>
                  <a:chOff x="4838379" y="4267200"/>
                  <a:chExt cx="822739" cy="1175657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876800" y="4876800"/>
                    <a:ext cx="762000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838379" y="4909457"/>
                    <a:ext cx="762000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4876800" y="4267200"/>
                    <a:ext cx="784318" cy="55571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200400" y="3352800"/>
                  <a:ext cx="838200" cy="1219200"/>
                  <a:chOff x="3124200" y="4267200"/>
                  <a:chExt cx="838200" cy="121920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200400" y="4267200"/>
                    <a:ext cx="762000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3124200" y="4889545"/>
                    <a:ext cx="762000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V="1">
                    <a:off x="3178082" y="4930682"/>
                    <a:ext cx="784318" cy="55571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880556" y="3886200"/>
                  <a:ext cx="556499" cy="521732"/>
                  <a:chOff x="3804356" y="4800600"/>
                  <a:chExt cx="556499" cy="521732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3886200" y="4800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3804356" y="4953000"/>
                        <a:ext cx="5564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4356" y="4953000"/>
                        <a:ext cx="556499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625101" y="5867400"/>
                    <a:ext cx="662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5101" y="5867400"/>
                    <a:ext cx="66229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86200" y="53340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334000"/>
                <a:ext cx="68480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Down Arrow 36"/>
          <p:cNvSpPr/>
          <p:nvPr/>
        </p:nvSpPr>
        <p:spPr>
          <a:xfrm>
            <a:off x="3733800" y="4572000"/>
            <a:ext cx="696638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787682" y="5791200"/>
            <a:ext cx="70811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99707" y="2362200"/>
            <a:ext cx="54534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9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6" grpId="0"/>
      <p:bldP spid="37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Application # 2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006C31"/>
                </a:solidFill>
              </a:rPr>
              <a:t>Max-Flow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030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each vertex has </a:t>
                </a:r>
                <a:r>
                  <a:rPr lang="en-US" sz="2000" b="1" u="sng" dirty="0" smtClean="0"/>
                  <a:t>at most </a:t>
                </a:r>
                <a:r>
                  <a:rPr lang="en-US" sz="2000" dirty="0" smtClean="0"/>
                  <a:t>one edge incident on it.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2590800"/>
            <a:ext cx="1774918" cy="2743200"/>
            <a:chOff x="3429000" y="2590800"/>
            <a:chExt cx="1774918" cy="27432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429000" y="2590800"/>
              <a:ext cx="1752600" cy="3048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429000" y="4321082"/>
              <a:ext cx="1774918" cy="101291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6"/>
            </p:cNvCxnSpPr>
            <p:nvPr/>
          </p:nvCxnSpPr>
          <p:spPr>
            <a:xfrm flipV="1">
              <a:off x="3429000" y="3733800"/>
              <a:ext cx="1752600" cy="6096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81600" y="5271701"/>
            <a:ext cx="3736848" cy="120529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instance look </a:t>
            </a:r>
            <a:r>
              <a:rPr lang="en-US" dirty="0">
                <a:solidFill>
                  <a:schemeClr val="tx1"/>
                </a:solidFill>
              </a:rPr>
              <a:t>like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9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dirty="0" smtClean="0"/>
                  <a:t>                   matching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there is a </a:t>
                </a:r>
                <a:r>
                  <a:rPr lang="en-US" sz="20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038600"/>
            <a:ext cx="3124200" cy="1279266"/>
          </a:xfrm>
          <a:prstGeom prst="cloudCallout">
            <a:avLst>
              <a:gd name="adj1" fmla="val -14396"/>
              <a:gd name="adj2" fmla="val 847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the relation between the two instances 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493" y="590446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667000" y="62738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Down Ribbon 106"/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Down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32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2" grpId="1" animBg="1"/>
      <p:bldP spid="16" grpId="0"/>
      <p:bldP spid="16" grpId="1"/>
      <p:bldP spid="110" grpId="0"/>
      <p:bldP spid="110" grpId="1"/>
      <p:bldP spid="107" grpId="0" animBg="1"/>
      <p:bldP spid="10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loud Callout 103"/>
              <p:cNvSpPr/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Given an instance of matching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will you construct a flow of </a:t>
                </a:r>
                <a:r>
                  <a:rPr lang="en-US" dirty="0">
                    <a:solidFill>
                      <a:schemeClr val="tx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loud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31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949482"/>
            <a:ext cx="1217427" cy="1851118"/>
            <a:chOff x="2081491" y="2949482"/>
            <a:chExt cx="1217427" cy="1851118"/>
          </a:xfrm>
        </p:grpSpPr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/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334000" y="2590800"/>
            <a:ext cx="1012918" cy="1676400"/>
            <a:chOff x="6988082" y="2743200"/>
            <a:chExt cx="1012918" cy="167640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6988082" y="2743200"/>
              <a:ext cx="990600" cy="914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988082" y="3711482"/>
              <a:ext cx="1012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6988082" y="3711482"/>
              <a:ext cx="1012918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057400" y="2492282"/>
            <a:ext cx="1217427" cy="2841718"/>
            <a:chOff x="838200" y="2492282"/>
            <a:chExt cx="1217427" cy="2841718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867991" y="2492282"/>
              <a:ext cx="1187636" cy="959036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838200" y="3581400"/>
              <a:ext cx="1217427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38200" y="3581400"/>
              <a:ext cx="1195109" cy="17526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1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 be a matching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construct a 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, 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an </a:t>
                </a:r>
                <a:r>
                  <a:rPr lang="en-US" sz="2000" b="1" dirty="0" smtClean="0"/>
                  <a:t>applicant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a </a:t>
                </a:r>
                <a:r>
                  <a:rPr lang="en-US" sz="2000" b="1" dirty="0" smtClean="0"/>
                  <a:t>job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          assign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to the following 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>
                    <a:sym typeface="Wingdings" panose="05000000000000000000" pitchFamily="2" charset="2"/>
                  </a:rPr>
                  <a:t>: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),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          That is,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olidFill>
                      <a:srgbClr val="006C31"/>
                    </a:solidFill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   For all remaining </a:t>
                </a:r>
                <a:r>
                  <a:rPr lang="en-US" sz="2000" dirty="0" smtClean="0"/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assign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is easy to verify (</a:t>
                </a:r>
                <a:r>
                  <a:rPr lang="en-US" sz="2000" u="sng" dirty="0" smtClean="0"/>
                  <a:t>do it as an exercise</a:t>
                </a:r>
                <a:r>
                  <a:rPr lang="en-US" sz="2000" dirty="0" smtClean="0"/>
                  <a:t>) that conservation constraint as well capacity constraints are satisfied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Since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it follows from the above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that among all edges that leave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 there are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 that carry flow of value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/>
                  <a:t>. Hence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completes the proof of part 1 of the theore</a:t>
                </a:r>
                <a:r>
                  <a:rPr lang="en-US" sz="2000" dirty="0"/>
                  <a:t>m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577" r="-8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743200"/>
            <a:ext cx="7391400" cy="1447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379713" y="1699736"/>
            <a:ext cx="20574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Integrality</a:t>
            </a:r>
            <a:r>
              <a:rPr lang="en-US" dirty="0" smtClean="0">
                <a:solidFill>
                  <a:schemeClr val="tx1"/>
                </a:solidFill>
              </a:rPr>
              <a:t> of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05000" y="1600200"/>
            <a:ext cx="2514600" cy="4038600"/>
          </a:xfrm>
          <a:prstGeom prst="ellipse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= {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Applicants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44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0" t="-6349" r="-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6400800" y="2362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  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590800" y="2783182"/>
            <a:ext cx="292755" cy="417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Ribbon 28"/>
          <p:cNvSpPr/>
          <p:nvPr/>
        </p:nvSpPr>
        <p:spPr>
          <a:xfrm>
            <a:off x="5943600" y="4419600"/>
            <a:ext cx="33147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the proof with these pointer and verify with the proof given in the following slide.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6" grpId="0" animBg="1"/>
      <p:bldP spid="18" grpId="0"/>
      <p:bldP spid="25" grpId="0" animBg="1"/>
      <p:bldP spid="110" grpId="0" animBg="1"/>
      <p:bldP spid="27" grpId="0" animBg="1"/>
      <p:bldP spid="28" grpId="0" animBg="1"/>
      <p:bldP spid="29" grpId="0" animBg="1"/>
      <p:bldP spid="1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Polynomial Time </a:t>
            </a:r>
            <a:r>
              <a:rPr lang="en-US" sz="2800" dirty="0" smtClean="0"/>
              <a:t>algorithm for max-flow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4283" y="20574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</a:t>
            </a:r>
            <a:r>
              <a:rPr lang="en-US" sz="2800" b="1" dirty="0" smtClean="0">
                <a:solidFill>
                  <a:srgbClr val="0070C0"/>
                </a:solidFill>
              </a:rPr>
              <a:t>2</a:t>
            </a:r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be a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We shall now construct a matching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Firstly, by integrality theorem,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is integral.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= {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}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Applicants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Since there is no edge that enters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Moreover, since capacity of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carries either no flow or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Therefore, there </a:t>
                </a:r>
                <a:r>
                  <a:rPr lang="en-US" sz="1800" dirty="0"/>
                  <a:t>are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 between </a:t>
                </a:r>
                <a:r>
                  <a:rPr lang="en-US" sz="1800" b="1" dirty="0"/>
                  <a:t>Applicants </a:t>
                </a:r>
                <a:r>
                  <a:rPr lang="en-US" sz="1800" dirty="0"/>
                  <a:t>and </a:t>
                </a:r>
                <a:r>
                  <a:rPr lang="en-US" sz="1800" b="1" dirty="0" smtClean="0"/>
                  <a:t>jobs </a:t>
                </a:r>
                <a:r>
                  <a:rPr lang="en-US" sz="1800" dirty="0" smtClean="0"/>
                  <a:t>that </a:t>
                </a:r>
                <a:r>
                  <a:rPr lang="en-US" sz="1800" dirty="0"/>
                  <a:t>carry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flow of value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 denote the set of these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edges.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Since each edge leaving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(and </a:t>
                </a:r>
                <a:r>
                  <a:rPr lang="en-US" sz="1800" dirty="0"/>
                  <a:t>each </a:t>
                </a:r>
                <a:r>
                  <a:rPr lang="en-US" sz="1800" dirty="0" smtClean="0"/>
                  <a:t>edge </a:t>
                </a:r>
                <a:r>
                  <a:rPr lang="en-US" sz="1800" dirty="0"/>
                  <a:t>entering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) has </a:t>
                </a:r>
                <a:r>
                  <a:rPr lang="en-US" sz="1800" dirty="0"/>
                  <a:t>capacity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there can be at most one edge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incident on any  applicant (or any job).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thus follows that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indeed a matching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completes the proof of  part 2 of the theorem.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r="-593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Maximum no. of </a:t>
            </a:r>
            <a:r>
              <a:rPr lang="en-US" sz="3600" b="1" dirty="0" smtClean="0">
                <a:solidFill>
                  <a:srgbClr val="7030A0"/>
                </a:solidFill>
              </a:rPr>
              <a:t>edge disjoint </a:t>
            </a:r>
            <a:r>
              <a:rPr lang="en-US" sz="3600" b="1" dirty="0" smtClean="0"/>
              <a:t>paths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be a directed graph.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Two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)-paths are said to be </a:t>
                </a:r>
                <a:r>
                  <a:rPr lang="en-US" sz="2000" b="1" dirty="0" smtClean="0"/>
                  <a:t>edge disjoint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they don’t have any common edge.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Easy : Send unit flow along each edge-disjoint path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ç"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Use :</a:t>
                </a:r>
              </a:p>
              <a:p>
                <a:r>
                  <a:rPr lang="en-US" sz="2000" dirty="0" smtClean="0">
                    <a:sym typeface="Wingdings" panose="05000000000000000000" pitchFamily="2" charset="2"/>
                  </a:rPr>
                  <a:t>Start traversing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>
                    <a:sym typeface="Wingdings" panose="05000000000000000000" pitchFamily="2" charset="2"/>
                  </a:rPr>
                  <a:t>; 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I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f get a cycle, remove the cycle; flow remains unchanged</a:t>
                </a:r>
              </a:p>
              <a:p>
                <a:r>
                  <a:rPr lang="en-US" sz="2000" dirty="0" smtClean="0">
                    <a:sym typeface="Wingdings" panose="05000000000000000000" pitchFamily="2" charset="2"/>
                  </a:rPr>
                  <a:t>Induction on the number of edges in the graph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334000"/>
              </a:xfrm>
              <a:blipFill>
                <a:blip r:embed="rId2"/>
                <a:stretch>
                  <a:fillRect l="-752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3830943"/>
                <a:ext cx="378840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Largest set of edge-disjoint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)-paths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830943"/>
                <a:ext cx="3788409" cy="369332"/>
              </a:xfrm>
              <a:prstGeom prst="rect">
                <a:avLst/>
              </a:prstGeom>
              <a:blipFill>
                <a:blip r:embed="rId3"/>
                <a:stretch>
                  <a:fillRect l="-1124" t="-6349" r="-64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46193" y="3830943"/>
                <a:ext cx="13476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)-</a:t>
                </a:r>
                <a:r>
                  <a:rPr lang="en-US" dirty="0" err="1" smtClean="0"/>
                  <a:t>mincut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93" y="3830943"/>
                <a:ext cx="1347613" cy="369332"/>
              </a:xfrm>
              <a:prstGeom prst="rect">
                <a:avLst/>
              </a:prstGeom>
              <a:blipFill>
                <a:blip r:embed="rId4"/>
                <a:stretch>
                  <a:fillRect l="-3125" t="-6349" r="-357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58412" y="375399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=</a:t>
            </a:r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34200" y="3821668"/>
                <a:ext cx="149367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)-</a:t>
                </a:r>
                <a:r>
                  <a:rPr lang="en-US" dirty="0" err="1" smtClean="0"/>
                  <a:t>maxflow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821668"/>
                <a:ext cx="1493679" cy="369332"/>
              </a:xfrm>
              <a:prstGeom prst="rect">
                <a:avLst/>
              </a:prstGeom>
              <a:blipFill>
                <a:blip r:embed="rId5"/>
                <a:stretch>
                  <a:fillRect l="-3239" t="-7937" r="-32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5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In each iteration, at least one edge </a:t>
                </a:r>
                <a:r>
                  <a:rPr lang="en-US" sz="1800" u="sng" dirty="0" smtClean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This </a:t>
                </a:r>
                <a:r>
                  <a:rPr lang="en-US" sz="1800" dirty="0" smtClean="0"/>
                  <a:t>algorithm ensures that an edge can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1800" b="1" dirty="0" smtClean="0"/>
                  <a:t>Running </a:t>
                </a:r>
                <a:r>
                  <a:rPr lang="en-US" sz="1800" b="1" dirty="0"/>
                  <a:t>time = 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>
                <a:blip r:embed="rId3"/>
                <a:stretch>
                  <a:fillRect l="-1048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982045" y="2438400"/>
            <a:ext cx="3056606" cy="928958"/>
            <a:chOff x="4724400" y="2819400"/>
            <a:chExt cx="3056606" cy="928958"/>
          </a:xfrm>
        </p:grpSpPr>
        <p:sp>
          <p:nvSpPr>
            <p:cNvPr id="9" name="Smiley Face 8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But it may  </a:t>
                  </a:r>
                  <a:r>
                    <a:rPr lang="en-US" u="sng" dirty="0" smtClean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 smtClean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 smtClean="0"/>
                    <a:t> again.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800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  <p:bldP spid="2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 smtClean="0">
                <a:solidFill>
                  <a:srgbClr val="7030A0"/>
                </a:solidFill>
              </a:rPr>
              <a:t>observation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438" b="-4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95981" y="1066800"/>
            <a:ext cx="31522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1066800"/>
            <a:ext cx="3352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Proof by </a:t>
            </a:r>
            <a:r>
              <a:rPr lang="en-US" sz="3200" b="1" dirty="0" smtClean="0">
                <a:solidFill>
                  <a:srgbClr val="7030A0"/>
                </a:solidFill>
              </a:rPr>
              <a:t>contradiction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nearest “defaulter”.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352800" y="5638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4" grpId="0"/>
      <p:bldP spid="45" grpId="0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Proof by </a:t>
            </a:r>
            <a:r>
              <a:rPr lang="en-US" sz="3200" b="1" dirty="0" smtClean="0">
                <a:solidFill>
                  <a:srgbClr val="7030A0"/>
                </a:solidFill>
              </a:rPr>
              <a:t>contradiction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Definitely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 smtClean="0"/>
                  <a:t> must have </a:t>
                </a:r>
                <a:r>
                  <a:rPr lang="en-US" sz="2000" u="sng" dirty="0" smtClean="0"/>
                  <a:t>appeared</a:t>
                </a:r>
                <a:r>
                  <a:rPr lang="en-US" sz="2000" dirty="0" smtClean="0"/>
                  <a:t> in residual network after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 (the path selected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  <a:blipFill rotWithShape="1">
                <a:blip r:embed="rId2"/>
                <a:stretch>
                  <a:fillRect l="-779" t="-548" b="-8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48381" y="3962400"/>
            <a:ext cx="2019605" cy="152400"/>
            <a:chOff x="1648381" y="3962400"/>
            <a:chExt cx="2019605" cy="152400"/>
          </a:xfrm>
        </p:grpSpPr>
        <p:sp>
          <p:nvSpPr>
            <p:cNvPr id="78" name="Oval 77"/>
            <p:cNvSpPr/>
            <p:nvPr/>
          </p:nvSpPr>
          <p:spPr>
            <a:xfrm>
              <a:off x="3048000" y="3962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48" idx="2"/>
            </p:cNvCxnSpPr>
            <p:nvPr/>
          </p:nvCxnSpPr>
          <p:spPr>
            <a:xfrm>
              <a:off x="3200400" y="4032766"/>
              <a:ext cx="467586" cy="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  <a:endCxn id="78" idx="2"/>
            </p:cNvCxnSpPr>
            <p:nvPr/>
          </p:nvCxnSpPr>
          <p:spPr>
            <a:xfrm>
              <a:off x="1648381" y="4026932"/>
              <a:ext cx="1399619" cy="11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394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>
            <a:off x="6629400" y="6233842"/>
            <a:ext cx="381000" cy="422990"/>
          </a:xfrm>
          <a:prstGeom prst="rightArrow">
            <a:avLst>
              <a:gd name="adj1" fmla="val 37421"/>
              <a:gd name="adj2" fmla="val 530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36767" y="5117068"/>
            <a:ext cx="1431033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contradiction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533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blipFill rotWithShape="1">
                <a:blip r:embed="rId15"/>
                <a:stretch>
                  <a:fillRect t="-5970" r="-3646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flipH="1">
            <a:off x="3434193" y="5301734"/>
            <a:ext cx="4202574" cy="322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05800" y="5486400"/>
            <a:ext cx="0" cy="7474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57200" y="5486400"/>
            <a:ext cx="33198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810000" y="54864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9" grpId="0"/>
      <p:bldP spid="35" grpId="0" animBg="1"/>
      <p:bldP spid="40" grpId="0" animBg="1"/>
      <p:bldP spid="82" grpId="0" animBg="1"/>
      <p:bldP spid="24" grpId="0" animBg="1"/>
      <p:bldP spid="80" grpId="0" animBg="1"/>
      <p:bldP spid="83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Well Known Algorithms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7030A0"/>
                </a:solidFill>
              </a:rPr>
              <a:t>Max-Flow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6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Well known algorithms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Max-Flow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643619"/>
              </p:ext>
            </p:extLst>
          </p:nvPr>
        </p:nvGraphicFramePr>
        <p:xfrm>
          <a:off x="1828800" y="2133600"/>
          <a:ext cx="5257800" cy="46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Inventor(s)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10885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62107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2013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28800" y="3581400"/>
            <a:ext cx="4841846" cy="381000"/>
            <a:chOff x="1828800" y="3733800"/>
            <a:chExt cx="4841846" cy="381000"/>
          </a:xfrm>
        </p:grpSpPr>
        <p:sp>
          <p:nvSpPr>
            <p:cNvPr id="11" name="TextBox 10"/>
            <p:cNvSpPr txBox="1"/>
            <p:nvPr/>
          </p:nvSpPr>
          <p:spPr>
            <a:xfrm>
              <a:off x="1828800" y="3733800"/>
              <a:ext cx="185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Edmond and Karp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37454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1972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769" t="-655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907066" y="5166757"/>
            <a:ext cx="4703244" cy="738664"/>
            <a:chOff x="1828800" y="4410670"/>
            <a:chExt cx="4703244" cy="738664"/>
          </a:xfrm>
        </p:grpSpPr>
        <p:sp>
          <p:nvSpPr>
            <p:cNvPr id="14" name="TextBox 13"/>
            <p:cNvSpPr txBox="1"/>
            <p:nvPr/>
          </p:nvSpPr>
          <p:spPr>
            <a:xfrm>
              <a:off x="1828800" y="4410670"/>
              <a:ext cx="17779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V.M. </a:t>
              </a:r>
              <a:r>
                <a:rPr lang="en-US" sz="1400" dirty="0" err="1" smtClean="0"/>
                <a:t>Malhotra</a:t>
              </a:r>
              <a:r>
                <a:rPr lang="en-US" sz="1400" dirty="0" smtClean="0"/>
                <a:t>,</a:t>
              </a:r>
            </a:p>
            <a:p>
              <a:r>
                <a:rPr lang="en-US" sz="1400" dirty="0" err="1" smtClean="0"/>
                <a:t>Pramodh</a:t>
              </a:r>
              <a:r>
                <a:rPr lang="en-US" sz="1400" dirty="0" smtClean="0"/>
                <a:t> Kumar,</a:t>
              </a:r>
            </a:p>
            <a:p>
              <a:r>
                <a:rPr lang="en-US" sz="1400" dirty="0" smtClean="0"/>
                <a:t>S.N. </a:t>
              </a:r>
              <a:r>
                <a:rPr lang="en-US" sz="1400" dirty="0" err="1" smtClean="0"/>
                <a:t>Maheshwari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9508" y="4572000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1978 @IITK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557" t="-6452" r="-13934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254643" y="6193156"/>
            <a:ext cx="4339124" cy="375552"/>
            <a:chOff x="2297179" y="5491848"/>
            <a:chExt cx="4339124" cy="375552"/>
          </a:xfrm>
        </p:grpSpPr>
        <p:sp>
          <p:nvSpPr>
            <p:cNvPr id="8" name="TextBox 7"/>
            <p:cNvSpPr txBox="1"/>
            <p:nvPr/>
          </p:nvSpPr>
          <p:spPr>
            <a:xfrm>
              <a:off x="2297179" y="5498068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J. </a:t>
              </a:r>
              <a:r>
                <a:rPr lang="en-US" dirty="0" err="1" smtClean="0"/>
                <a:t>Orlin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755"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803438" y="2971800"/>
            <a:ext cx="4790329" cy="369332"/>
            <a:chOff x="1803438" y="2971800"/>
            <a:chExt cx="479032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803438" y="2971800"/>
              <a:ext cx="1773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Ford &amp; Fulkerson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29718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1956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−−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250" t="-8333" r="-125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905000" y="4343400"/>
            <a:ext cx="4841846" cy="381000"/>
            <a:chOff x="1828800" y="3733800"/>
            <a:chExt cx="4841846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1828800" y="3733800"/>
              <a:ext cx="1292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Yefim</a:t>
              </a:r>
              <a:r>
                <a:rPr lang="en-US" dirty="0" smtClean="0"/>
                <a:t> </a:t>
              </a:r>
              <a:r>
                <a:rPr lang="en-US" dirty="0" err="1" smtClean="0"/>
                <a:t>Dinitz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14800" y="3745468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1970*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  <a:blipFill>
                  <a:blip r:embed="rId6"/>
                  <a:stretch>
                    <a:fillRect l="-5096" t="-8197" r="-509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46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Applications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C00000"/>
                </a:solidFill>
              </a:rPr>
              <a:t>Variants</a:t>
            </a:r>
            <a:r>
              <a:rPr lang="en-US" sz="3200" dirty="0" smtClean="0"/>
              <a:t> Of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Max-Flow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13933</TotalTime>
  <Words>1132</Words>
  <Application>Microsoft Office PowerPoint</Application>
  <PresentationFormat>On-screen Show (4:3)</PresentationFormat>
  <Paragraphs>495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Polynomial Time algorithm for max-flow</vt:lpstr>
      <vt:lpstr>Algorithm 2  </vt:lpstr>
      <vt:lpstr>A crucial observation </vt:lpstr>
      <vt:lpstr>Proof by contradiction </vt:lpstr>
      <vt:lpstr>Proof by contradiction </vt:lpstr>
      <vt:lpstr>Well Known Algorithms for Max-Flow</vt:lpstr>
      <vt:lpstr>Well known algorithms for Max-Flow</vt:lpstr>
      <vt:lpstr>Applications and Variants Of  Max-Flow</vt:lpstr>
      <vt:lpstr>Multiple source  and multiple sinks</vt:lpstr>
      <vt:lpstr>Max flow when nodes also have capacity</vt:lpstr>
      <vt:lpstr>Application # 2 of Max-Flow</vt:lpstr>
      <vt:lpstr>Bipartite matching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PowerPoint Presentation</vt:lpstr>
      <vt:lpstr>Bipartite matching               Maximum Flow</vt:lpstr>
      <vt:lpstr>PowerPoint Presentation</vt:lpstr>
      <vt:lpstr>Maximum no. of edge disjoint paths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1362</cp:revision>
  <dcterms:created xsi:type="dcterms:W3CDTF">2011-12-03T04:13:03Z</dcterms:created>
  <dcterms:modified xsi:type="dcterms:W3CDTF">2020-11-06T05:36:25Z</dcterms:modified>
</cp:coreProperties>
</file>