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536" r:id="rId2"/>
    <p:sldId id="483" r:id="rId3"/>
    <p:sldId id="526" r:id="rId4"/>
    <p:sldId id="488" r:id="rId5"/>
    <p:sldId id="489" r:id="rId6"/>
    <p:sldId id="490" r:id="rId7"/>
    <p:sldId id="497" r:id="rId8"/>
    <p:sldId id="499" r:id="rId9"/>
    <p:sldId id="509" r:id="rId10"/>
    <p:sldId id="496" r:id="rId11"/>
    <p:sldId id="494" r:id="rId12"/>
    <p:sldId id="521" r:id="rId13"/>
    <p:sldId id="514" r:id="rId14"/>
    <p:sldId id="493" r:id="rId15"/>
    <p:sldId id="495" r:id="rId16"/>
    <p:sldId id="534" r:id="rId17"/>
    <p:sldId id="500" r:id="rId18"/>
    <p:sldId id="502" r:id="rId19"/>
    <p:sldId id="505" r:id="rId20"/>
    <p:sldId id="515" r:id="rId21"/>
    <p:sldId id="503" r:id="rId22"/>
    <p:sldId id="535" r:id="rId23"/>
    <p:sldId id="506" r:id="rId24"/>
    <p:sldId id="524" r:id="rId25"/>
    <p:sldId id="516" r:id="rId26"/>
    <p:sldId id="518" r:id="rId27"/>
    <p:sldId id="508" r:id="rId28"/>
    <p:sldId id="517" r:id="rId29"/>
    <p:sldId id="519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8" autoAdjust="0"/>
    <p:restoredTop sz="94634" autoAdjust="0"/>
  </p:normalViewPr>
  <p:slideViewPr>
    <p:cSldViewPr>
      <p:cViewPr varScale="1">
        <p:scale>
          <a:sx n="100" d="100"/>
          <a:sy n="100" d="100"/>
        </p:scale>
        <p:origin x="160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11/11/20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11/11/20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11/11/20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11/11/20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11/11/20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11/11/20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8.png"/><Relationship Id="rId7" Type="http://schemas.openxmlformats.org/officeDocument/2006/relationships/image" Target="../media/image102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1.png"/><Relationship Id="rId4" Type="http://schemas.openxmlformats.org/officeDocument/2006/relationships/image" Target="../media/image80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4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21.png"/><Relationship Id="rId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0.png"/><Relationship Id="rId21" Type="http://schemas.openxmlformats.org/officeDocument/2006/relationships/image" Target="../media/image32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0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5" Type="http://schemas.openxmlformats.org/officeDocument/2006/relationships/image" Target="../media/image120.png"/><Relationship Id="rId15" Type="http://schemas.openxmlformats.org/officeDocument/2006/relationships/image" Target="../media/image22.png"/><Relationship Id="rId10" Type="http://schemas.openxmlformats.org/officeDocument/2006/relationships/image" Target="../media/image171.png"/><Relationship Id="rId19" Type="http://schemas.openxmlformats.org/officeDocument/2006/relationships/image" Target="../media/image26.png"/><Relationship Id="rId4" Type="http://schemas.openxmlformats.org/officeDocument/2006/relationships/image" Target="../media/image111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70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12" Type="http://schemas.openxmlformats.org/officeDocument/2006/relationships/image" Target="../media/image26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25.png"/><Relationship Id="rId5" Type="http://schemas.openxmlformats.org/officeDocument/2006/relationships/image" Target="../media/image120.png"/><Relationship Id="rId10" Type="http://schemas.openxmlformats.org/officeDocument/2006/relationships/image" Target="../media/image24.png"/><Relationship Id="rId4" Type="http://schemas.openxmlformats.org/officeDocument/2006/relationships/image" Target="../media/image111.png"/><Relationship Id="rId9" Type="http://schemas.openxmlformats.org/officeDocument/2006/relationships/image" Target="../media/image170.png"/><Relationship Id="rId14" Type="http://schemas.openxmlformats.org/officeDocument/2006/relationships/image" Target="../media/image330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0.png"/><Relationship Id="rId3" Type="http://schemas.openxmlformats.org/officeDocument/2006/relationships/image" Target="../media/image100.png"/><Relationship Id="rId7" Type="http://schemas.openxmlformats.org/officeDocument/2006/relationships/image" Target="../media/image130.png"/><Relationship Id="rId1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25.png"/><Relationship Id="rId5" Type="http://schemas.openxmlformats.org/officeDocument/2006/relationships/image" Target="../media/image111.png"/><Relationship Id="rId10" Type="http://schemas.openxmlformats.org/officeDocument/2006/relationships/image" Target="../media/image2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60.png"/><Relationship Id="rId21" Type="http://schemas.openxmlformats.org/officeDocument/2006/relationships/image" Target="../media/image52.png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50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42.png"/><Relationship Id="rId5" Type="http://schemas.openxmlformats.org/officeDocument/2006/relationships/image" Target="../media/image120.png"/><Relationship Id="rId15" Type="http://schemas.openxmlformats.org/officeDocument/2006/relationships/image" Target="../media/image46.png"/><Relationship Id="rId10" Type="http://schemas.openxmlformats.org/officeDocument/2006/relationships/image" Target="../media/image410.png"/><Relationship Id="rId19" Type="http://schemas.openxmlformats.org/officeDocument/2006/relationships/image" Target="../media/image50.png"/><Relationship Id="rId4" Type="http://schemas.openxmlformats.org/officeDocument/2006/relationships/image" Target="../media/image370.png"/><Relationship Id="rId9" Type="http://schemas.openxmlformats.org/officeDocument/2006/relationships/image" Target="../media/image41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png"/><Relationship Id="rId18" Type="http://schemas.openxmlformats.org/officeDocument/2006/relationships/image" Target="../media/image49.png"/><Relationship Id="rId3" Type="http://schemas.openxmlformats.org/officeDocument/2006/relationships/image" Target="../media/image360.png"/><Relationship Id="rId7" Type="http://schemas.openxmlformats.org/officeDocument/2006/relationships/image" Target="../media/image380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370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0.png"/><Relationship Id="rId7" Type="http://schemas.openxmlformats.org/officeDocument/2006/relationships/image" Target="../media/image56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23.pn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332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510.png"/><Relationship Id="rId4" Type="http://schemas.openxmlformats.org/officeDocument/2006/relationships/image" Target="../media/image4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24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Amortized Analysis – II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(Application: Dynamic Table)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679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trivial</a:t>
                </a:r>
                <a:r>
                  <a:rPr lang="en-US" sz="3200" b="1" dirty="0"/>
                  <a:t> way to perform</a:t>
                </a:r>
                <a:br>
                  <a:rPr lang="en-US" sz="3200" b="1" dirty="0"/>
                </a:br>
                <a:r>
                  <a:rPr lang="en-US" sz="3200" b="1" dirty="0"/>
                  <a:t>Insert(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err="1">
                    <a:solidFill>
                      <a:srgbClr val="7030A0"/>
                    </a:solidFill>
                    <a:sym typeface="Wingdings" pitchFamily="2" charset="2"/>
                  </a:rPr>
                  <a:t>c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reateTable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If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size(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err="1">
                    <a:solidFill>
                      <a:srgbClr val="7030A0"/>
                    </a:solidFill>
                    <a:sym typeface="Wingdings" pitchFamily="2" charset="2"/>
                  </a:rPr>
                  <a:t>c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reateTable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copy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free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);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    </a:t>
                </a:r>
                <a:r>
                  <a:rPr lang="en-US" sz="2000" dirty="0"/>
                  <a:t>}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Insert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insertions </a:t>
                </a:r>
                <a:r>
                  <a:rPr lang="en-US" sz="2000" dirty="0">
                    <a:sym typeface="Wingdings" pitchFamily="2" charset="2"/>
                  </a:rPr>
                  <a:t> 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16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1800" y="2743200"/>
            <a:ext cx="158690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// Table is full !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33400" y="5715000"/>
            <a:ext cx="76200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Left Arrow 10"/>
              <p:cNvSpPr/>
              <p:nvPr/>
            </p:nvSpPr>
            <p:spPr>
              <a:xfrm>
                <a:off x="4431792" y="3048000"/>
                <a:ext cx="978408" cy="484632"/>
              </a:xfrm>
              <a:prstGeom prst="lef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1" name="Left Arrow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3048000"/>
                <a:ext cx="978408" cy="484632"/>
              </a:xfrm>
              <a:prstGeom prst="leftArrow">
                <a:avLst/>
              </a:prstGeom>
              <a:blipFill rotWithShape="1"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Left Arrow 11"/>
              <p:cNvSpPr/>
              <p:nvPr/>
            </p:nvSpPr>
            <p:spPr>
              <a:xfrm>
                <a:off x="2590800" y="3429000"/>
                <a:ext cx="978408" cy="484632"/>
              </a:xfrm>
              <a:prstGeom prst="lef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2" name="Left Arrow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429000"/>
                <a:ext cx="978408" cy="484632"/>
              </a:xfrm>
              <a:prstGeom prst="leftArrow">
                <a:avLst/>
              </a:prstGeom>
              <a:blipFill rotWithShape="1">
                <a:blip r:embed="rId5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Ribbon 8"/>
          <p:cNvSpPr/>
          <p:nvPr/>
        </p:nvSpPr>
        <p:spPr>
          <a:xfrm>
            <a:off x="4558709" y="4191000"/>
            <a:ext cx="4280491" cy="121058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Idea: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Every time a table is full, create a new table of </a:t>
            </a:r>
            <a:r>
              <a:rPr lang="en-US" b="1" dirty="0">
                <a:solidFill>
                  <a:schemeClr val="tx1"/>
                </a:solidFill>
              </a:rPr>
              <a:t>double  the size.</a:t>
            </a:r>
          </a:p>
        </p:txBody>
      </p:sp>
    </p:spTree>
    <p:extLst>
      <p:ext uri="{BB962C8B-B14F-4D97-AF65-F5344CB8AC3E}">
        <p14:creationId xmlns:p14="http://schemas.microsoft.com/office/powerpoint/2010/main" val="3696889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11" grpId="0" animBg="1"/>
      <p:bldP spid="12" grpId="0" animBg="1"/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An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efficient</a:t>
                </a:r>
                <a:r>
                  <a:rPr lang="en-US" sz="3200" b="1" dirty="0"/>
                  <a:t> way to perform</a:t>
                </a:r>
                <a:br>
                  <a:rPr lang="en-US" sz="3200" b="1" dirty="0"/>
                </a:br>
                <a:r>
                  <a:rPr lang="en-US" sz="3200" b="1" dirty="0"/>
                  <a:t>Insert(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createTable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If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size(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createTable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copy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free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);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    </a:t>
                </a:r>
                <a:r>
                  <a:rPr lang="en-US" sz="2000" dirty="0"/>
                  <a:t>}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Insert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1800" y="2743200"/>
            <a:ext cx="158690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// Table is full 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59105" y="3135868"/>
                <a:ext cx="62709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105" y="3135868"/>
                <a:ext cx="62709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16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eft Arrow 9"/>
              <p:cNvSpPr/>
              <p:nvPr/>
            </p:nvSpPr>
            <p:spPr>
              <a:xfrm>
                <a:off x="4431792" y="3048000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0" name="Left Arrow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3048000"/>
                <a:ext cx="978408" cy="484632"/>
              </a:xfrm>
              <a:prstGeom prst="leftArrow">
                <a:avLst/>
              </a:prstGeom>
              <a:blipFill rotWithShape="1"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Ribbon 8"/>
          <p:cNvSpPr/>
          <p:nvPr/>
        </p:nvSpPr>
        <p:spPr>
          <a:xfrm>
            <a:off x="3886201" y="4267200"/>
            <a:ext cx="4953000" cy="113438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Observation: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table is at least </a:t>
            </a:r>
            <a:r>
              <a:rPr lang="en-US" b="1" dirty="0">
                <a:solidFill>
                  <a:schemeClr val="tx1"/>
                </a:solidFill>
              </a:rPr>
              <a:t>half-full </a:t>
            </a:r>
            <a:r>
              <a:rPr lang="en-US" dirty="0">
                <a:solidFill>
                  <a:schemeClr val="tx1"/>
                </a:solidFill>
              </a:rPr>
              <a:t>always.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So space utilization is at least 50%.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43200" y="1992868"/>
                <a:ext cx="62869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);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992868"/>
                <a:ext cx="62869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7767" t="-8197" r="-165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loud Callout 12"/>
          <p:cNvSpPr/>
          <p:nvPr/>
        </p:nvSpPr>
        <p:spPr>
          <a:xfrm>
            <a:off x="5715000" y="1371600"/>
            <a:ext cx="3048000" cy="993648"/>
          </a:xfrm>
          <a:prstGeom prst="cloudCallout">
            <a:avLst>
              <a:gd name="adj1" fmla="val -31837"/>
              <a:gd name="adj2" fmla="val 8737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Space utilization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010400" y="2379358"/>
                <a:ext cx="7184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𝟓𝟎</m:t>
                      </m:r>
                      <m:r>
                        <a:rPr lang="en-US" b="1" i="1" smtClean="0">
                          <a:latin typeface="Cambria Math"/>
                        </a:rPr>
                        <m:t>%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2379358"/>
                <a:ext cx="71846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916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Left Arrow 14"/>
              <p:cNvSpPr/>
              <p:nvPr/>
            </p:nvSpPr>
            <p:spPr>
              <a:xfrm>
                <a:off x="2590800" y="3429000"/>
                <a:ext cx="978408" cy="484632"/>
              </a:xfrm>
              <a:prstGeom prst="lef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5" name="Left Arrow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429000"/>
                <a:ext cx="978408" cy="484632"/>
              </a:xfrm>
              <a:prstGeom prst="leftArrow">
                <a:avLst/>
              </a:prstGeom>
              <a:blipFill>
                <a:blip r:embed="rId9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375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 animBg="1"/>
      <p:bldP spid="9" grpId="1" animBg="1"/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 flipH="1">
            <a:off x="838200" y="2209800"/>
            <a:ext cx="6629400" cy="381000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An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efficient</a:t>
                </a:r>
                <a:r>
                  <a:rPr lang="en-US" sz="3200" b="1" dirty="0"/>
                  <a:t> way to perform</a:t>
                </a:r>
                <a:br>
                  <a:rPr lang="en-US" sz="3200" b="1" dirty="0"/>
                </a:br>
                <a:r>
                  <a:rPr lang="en-US" sz="3200" b="1" dirty="0"/>
                  <a:t>Insert(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227342"/>
              </p:ext>
            </p:extLst>
          </p:nvPr>
        </p:nvGraphicFramePr>
        <p:xfrm>
          <a:off x="838193" y="6106160"/>
          <a:ext cx="7010406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838200" y="1752600"/>
            <a:ext cx="7010400" cy="4267200"/>
            <a:chOff x="838200" y="1752600"/>
            <a:chExt cx="7010400" cy="42672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838200" y="1752600"/>
              <a:ext cx="0" cy="426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838200" y="6019800"/>
              <a:ext cx="7010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838200" y="5829300"/>
            <a:ext cx="6858000" cy="1905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00200" y="5486400"/>
            <a:ext cx="3048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62200" y="5029200"/>
            <a:ext cx="304800" cy="990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62400" y="4152900"/>
            <a:ext cx="304800" cy="18669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086600" y="2362200"/>
            <a:ext cx="304800" cy="3657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600200" y="5193268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193268"/>
                <a:ext cx="344966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5455" r="-14286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362200" y="4766846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766846"/>
                <a:ext cx="344966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357" r="-1428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998434" y="3852446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434" y="3852446"/>
                <a:ext cx="344966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357" r="-1228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046434" y="2099846"/>
                <a:ext cx="4587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17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434" y="2099846"/>
                <a:ext cx="458779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357" r="-1066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9434" y="5638800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34" y="5638800"/>
                <a:ext cx="344966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4035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0" y="1371600"/>
            <a:ext cx="246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cost per insertion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69534" y="64124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insertions</a:t>
            </a:r>
          </a:p>
        </p:txBody>
      </p:sp>
    </p:spTree>
    <p:extLst>
      <p:ext uri="{BB962C8B-B14F-4D97-AF65-F5344CB8AC3E}">
        <p14:creationId xmlns:p14="http://schemas.microsoft.com/office/powerpoint/2010/main" val="187115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  <p:bldP spid="30" grpId="0"/>
      <p:bldP spid="31" grpId="0"/>
      <p:bldP spid="32" grpId="0"/>
      <p:bldP spid="33" grpId="0"/>
      <p:bldP spid="34" grpId="0"/>
      <p:bldP spid="3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Intuition</a:t>
                </a:r>
                <a:r>
                  <a:rPr lang="en-US" sz="3200" b="1" dirty="0"/>
                  <a:t> underlying efficiency of Insert(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Once the table is full, we create a table of double the size.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</a:t>
                </a:r>
                <a:r>
                  <a:rPr lang="en-US" sz="2000" dirty="0"/>
                  <a:t> It will take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time for next </a:t>
                </a:r>
                <a:r>
                  <a:rPr lang="en-US" sz="2000" i="1" u="sng" dirty="0"/>
                  <a:t>many</a:t>
                </a:r>
                <a:r>
                  <a:rPr lang="en-US" sz="2000" dirty="0"/>
                  <a:t> insertions (filling up empty slots).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So the heavy operation (copying the table into new table) will occur </a:t>
                </a:r>
              </a:p>
              <a:p>
                <a:pPr marL="0" indent="0">
                  <a:buNone/>
                </a:pPr>
                <a:r>
                  <a:rPr lang="en-US" sz="2000" dirty="0"/>
                  <a:t>only whenever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just exceeds some power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You may give a simple analysis to show that time taken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insertions will be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/>
                  <a:t>But the aim here is to make you familiar with amortized analysis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3"/>
                <a:stretch>
                  <a:fillRect l="-690" t="-674" r="-1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1371600" y="3657600"/>
                <a:ext cx="4876800" cy="12954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Can you relate it to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bit flips during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increments in a binary counter ? </a:t>
                </a: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657600"/>
                <a:ext cx="4876800" cy="1295400"/>
              </a:xfrm>
              <a:prstGeom prst="cloudCallou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234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572000" y="2514600"/>
                <a:ext cx="304800" cy="381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514600"/>
                <a:ext cx="304800" cy="381000"/>
              </a:xfrm>
              <a:prstGeom prst="rect">
                <a:avLst/>
              </a:prstGeom>
              <a:blipFill rotWithShape="1">
                <a:blip r:embed="rId2"/>
                <a:stretch>
                  <a:fillRect t="-6452" r="-28000" b="-241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1524000" y="2514600"/>
            <a:ext cx="3048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24000" y="1524000"/>
            <a:ext cx="29718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Amortized Analysis of </a:t>
                </a:r>
                <a:r>
                  <a:rPr lang="en-US" sz="3200" b="1" dirty="0"/>
                  <a:t>Insert(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 </a:t>
                </a:r>
                <a:br>
                  <a:rPr lang="en-US" sz="3200" b="1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053386"/>
              </p:ext>
            </p:extLst>
          </p:nvPr>
        </p:nvGraphicFramePr>
        <p:xfrm>
          <a:off x="1524000" y="153924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613346"/>
              </p:ext>
            </p:extLst>
          </p:nvPr>
        </p:nvGraphicFramePr>
        <p:xfrm>
          <a:off x="1524000" y="2514600"/>
          <a:ext cx="541020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37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28490000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3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288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Insert(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Amortized Cost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28490000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399"/>
                    <a:gridCol w="1371600"/>
                    <a:gridCol w="1371600"/>
                    <a:gridCol w="1828801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5682" r="-142857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33333" t="-5682" r="-133333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39736" y="4800600"/>
                <a:ext cx="503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736" y="4800600"/>
                <a:ext cx="50366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445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114369" y="1447800"/>
                <a:ext cx="172483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Before </a:t>
                </a:r>
                <a:r>
                  <a:rPr lang="en-US" b="1" dirty="0"/>
                  <a:t>Insert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369" y="1447800"/>
                <a:ext cx="172483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827" t="-8333" r="-600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39000" y="2514600"/>
                <a:ext cx="157998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After </a:t>
                </a:r>
                <a:r>
                  <a:rPr lang="en-US" b="1" dirty="0"/>
                  <a:t>Insert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514600"/>
                <a:ext cx="157998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475" t="-8333" r="-656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28600" y="42788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Case 1</a:t>
            </a:r>
            <a:r>
              <a:rPr lang="en-US" dirty="0"/>
              <a:t>: when table is not full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" y="4800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Case 2</a:t>
            </a:r>
            <a:r>
              <a:rPr lang="en-US" dirty="0"/>
              <a:t>: when table is already full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loud Callout 30"/>
              <p:cNvSpPr/>
              <p:nvPr/>
            </p:nvSpPr>
            <p:spPr>
              <a:xfrm>
                <a:off x="3839736" y="5839942"/>
                <a:ext cx="3788376" cy="776716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should be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1" name="Cloud Callout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736" y="5839942"/>
                <a:ext cx="3788376" cy="776716"/>
              </a:xfrm>
              <a:prstGeom prst="cloudCallou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86000" y="5269468"/>
                <a:ext cx="323550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 at any stage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size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/>
                  <a:t>))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269468"/>
                <a:ext cx="3235501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77" t="-8197" r="-320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76800" y="4800600"/>
                <a:ext cx="1175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800600"/>
                <a:ext cx="1175322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69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17299" y="1535668"/>
                <a:ext cx="110799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99" y="1535668"/>
                <a:ext cx="1107996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099" t="-8197" r="-98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52400" y="2526268"/>
                <a:ext cx="102143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526268"/>
                <a:ext cx="1021433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190" t="-8197" r="-101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1524000" y="838200"/>
            <a:ext cx="2971800" cy="614536"/>
            <a:chOff x="1524000" y="838200"/>
            <a:chExt cx="2971800" cy="614536"/>
          </a:xfrm>
        </p:grpSpPr>
        <p:sp>
          <p:nvSpPr>
            <p:cNvPr id="37" name="Right Brace 36"/>
            <p:cNvSpPr/>
            <p:nvPr/>
          </p:nvSpPr>
          <p:spPr>
            <a:xfrm rot="16200000">
              <a:off x="2855031" y="-188032"/>
              <a:ext cx="309737" cy="29718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743200" y="838200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838200"/>
                  <a:ext cx="452368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333" r="-175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1524000" y="2988404"/>
            <a:ext cx="3276600" cy="516796"/>
            <a:chOff x="1600202" y="1452736"/>
            <a:chExt cx="3276600" cy="516796"/>
          </a:xfrm>
        </p:grpSpPr>
        <p:sp>
          <p:nvSpPr>
            <p:cNvPr id="41" name="Right Brace 40"/>
            <p:cNvSpPr/>
            <p:nvPr/>
          </p:nvSpPr>
          <p:spPr>
            <a:xfrm rot="16200000" flipH="1">
              <a:off x="3104703" y="-51765"/>
              <a:ext cx="267597" cy="32766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791659" y="1600200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659" y="1600200"/>
                  <a:ext cx="865943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83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1524000" y="1828800"/>
            <a:ext cx="5410202" cy="685799"/>
            <a:chOff x="1524000" y="843136"/>
            <a:chExt cx="5410202" cy="685799"/>
          </a:xfrm>
        </p:grpSpPr>
        <p:sp>
          <p:nvSpPr>
            <p:cNvPr id="47" name="Right Brace 46"/>
            <p:cNvSpPr/>
            <p:nvPr/>
          </p:nvSpPr>
          <p:spPr>
            <a:xfrm rot="16200000">
              <a:off x="4036132" y="-1369134"/>
              <a:ext cx="385937" cy="541020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043432" y="843136"/>
                  <a:ext cx="5902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432" y="843136"/>
                  <a:ext cx="590226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340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876800" y="4800600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800600"/>
                <a:ext cx="1109598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659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loud Callout 31"/>
          <p:cNvSpPr/>
          <p:nvPr/>
        </p:nvSpPr>
        <p:spPr>
          <a:xfrm>
            <a:off x="4192030" y="5940552"/>
            <a:ext cx="4038600" cy="6888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there anything that has decreased  ?</a:t>
            </a:r>
          </a:p>
        </p:txBody>
      </p:sp>
      <p:sp>
        <p:nvSpPr>
          <p:cNvPr id="43" name="Down Ribbon 42"/>
          <p:cNvSpPr/>
          <p:nvPr/>
        </p:nvSpPr>
        <p:spPr>
          <a:xfrm>
            <a:off x="4089908" y="5980176"/>
            <a:ext cx="4038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Look carefully the </a:t>
            </a:r>
            <a:r>
              <a:rPr lang="en-US" b="1" dirty="0">
                <a:solidFill>
                  <a:schemeClr val="tx1"/>
                </a:solidFill>
              </a:rPr>
              <a:t>Case 2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loud Callout 43"/>
              <p:cNvSpPr/>
              <p:nvPr/>
            </p:nvSpPr>
            <p:spPr>
              <a:xfrm>
                <a:off x="-76200" y="5771100"/>
                <a:ext cx="2919704" cy="867567"/>
              </a:xfrm>
              <a:prstGeom prst="cloudCallout">
                <a:avLst>
                  <a:gd name="adj1" fmla="val -20605"/>
                  <a:gd name="adj2" fmla="val 9775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Try “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size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)”.</a:t>
                </a:r>
              </a:p>
            </p:txBody>
          </p:sp>
        </mc:Choice>
        <mc:Fallback xmlns="">
          <p:sp>
            <p:nvSpPr>
              <p:cNvPr id="44" name="Cloud Callout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5771100"/>
                <a:ext cx="2919704" cy="867567"/>
              </a:xfrm>
              <a:prstGeom prst="cloudCallout">
                <a:avLst>
                  <a:gd name="adj1" fmla="val -20605"/>
                  <a:gd name="adj2" fmla="val 97753"/>
                </a:avLst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Down Ribbon 44"/>
              <p:cNvSpPr/>
              <p:nvPr/>
            </p:nvSpPr>
            <p:spPr>
              <a:xfrm>
                <a:off x="3393338" y="5846311"/>
                <a:ext cx="54102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Apparently everything (</a:t>
                </a:r>
                <a:r>
                  <a:rPr lang="en-US" b="1" dirty="0">
                    <a:solidFill>
                      <a:schemeClr val="tx1"/>
                    </a:solidFill>
                  </a:rPr>
                  <a:t>size </a:t>
                </a:r>
                <a:r>
                  <a:rPr lang="en-US" dirty="0">
                    <a:solidFill>
                      <a:schemeClr val="tx1"/>
                    </a:solidFill>
                  </a:rPr>
                  <a:t>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seems to have increased.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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Down Ribbon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338" y="5846311"/>
                <a:ext cx="54102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0"/>
                <a:stretch>
                  <a:fillRect b="-6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Down Ribbon 50"/>
              <p:cNvSpPr/>
              <p:nvPr/>
            </p:nvSpPr>
            <p:spPr>
              <a:xfrm>
                <a:off x="3404108" y="5771100"/>
                <a:ext cx="54102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 ensures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tx1"/>
                        </a:solidFill>
                        <a:latin typeface="Cambria Math"/>
                      </a:rPr>
                      <m:t>𝚫</m:t>
                    </m:r>
                    <m:r>
                      <a:rPr lang="en-US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But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is not non-negative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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How to make it non-negative? 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1" name="Down Ribbon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108" y="5771100"/>
                <a:ext cx="54102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1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Down Ribbon 51"/>
          <p:cNvSpPr/>
          <p:nvPr/>
        </p:nvSpPr>
        <p:spPr>
          <a:xfrm>
            <a:off x="2136048" y="5808211"/>
            <a:ext cx="69342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some positive quantity to make it non-negative.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But what should it be ?</a:t>
            </a:r>
          </a:p>
        </p:txBody>
      </p:sp>
      <p:sp>
        <p:nvSpPr>
          <p:cNvPr id="53" name="Down Ribbon 52"/>
          <p:cNvSpPr/>
          <p:nvPr/>
        </p:nvSpPr>
        <p:spPr>
          <a:xfrm>
            <a:off x="3056238" y="5808211"/>
            <a:ext cx="5895392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Hint</a:t>
            </a:r>
            <a:r>
              <a:rPr lang="en-US" dirty="0">
                <a:solidFill>
                  <a:schemeClr val="tx1"/>
                </a:solidFill>
              </a:rPr>
              <a:t>: Use the fact that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table is at least half-full always.</a:t>
            </a:r>
          </a:p>
        </p:txBody>
      </p:sp>
    </p:spTree>
    <p:extLst>
      <p:ext uri="{BB962C8B-B14F-4D97-AF65-F5344CB8AC3E}">
        <p14:creationId xmlns:p14="http://schemas.microsoft.com/office/powerpoint/2010/main" val="1975572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9" grpId="0" animBg="1"/>
      <p:bldP spid="18" grpId="0" animBg="1"/>
      <p:bldP spid="2" grpId="0"/>
      <p:bldP spid="24" grpId="0"/>
      <p:bldP spid="26" grpId="0"/>
      <p:bldP spid="27" grpId="0" animBg="1"/>
      <p:bldP spid="28" grpId="0" animBg="1"/>
      <p:bldP spid="29" grpId="0"/>
      <p:bldP spid="30" grpId="0"/>
      <p:bldP spid="31" grpId="0" animBg="1"/>
      <p:bldP spid="31" grpId="1" animBg="1"/>
      <p:bldP spid="33" grpId="0" animBg="1"/>
      <p:bldP spid="34" grpId="0"/>
      <p:bldP spid="34" grpId="1"/>
      <p:bldP spid="35" grpId="0" animBg="1"/>
      <p:bldP spid="36" grpId="0" animBg="1"/>
      <p:bldP spid="49" grpId="0"/>
      <p:bldP spid="50" grpId="0"/>
      <p:bldP spid="32" grpId="0" animBg="1"/>
      <p:bldP spid="3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51" grpId="0" animBg="1"/>
      <p:bldP spid="51" grpId="1" animBg="1"/>
      <p:bldP spid="51" grpId="2" uiExpand="1" build="allAtOnce" animBg="1"/>
      <p:bldP spid="52" grpId="0" animBg="1"/>
      <p:bldP spid="52" grpId="1" animBg="1"/>
      <p:bldP spid="53" grpId="0" animBg="1"/>
      <p:bldP spid="5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1524000" y="1447800"/>
            <a:ext cx="19812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505200" y="2667000"/>
                <a:ext cx="304800" cy="381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667000"/>
                <a:ext cx="304800" cy="381000"/>
              </a:xfrm>
              <a:prstGeom prst="rect">
                <a:avLst/>
              </a:prstGeom>
              <a:blipFill rotWithShape="1">
                <a:blip r:embed="rId2"/>
                <a:stretch>
                  <a:fillRect t="-6452" r="-28000" b="-241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524000" y="2667000"/>
            <a:ext cx="19812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Amortized Analysis of </a:t>
                </a:r>
                <a:r>
                  <a:rPr lang="en-US" sz="3200" b="1" dirty="0"/>
                  <a:t>Insert(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 </a:t>
                </a:r>
                <a:br>
                  <a:rPr lang="en-US" sz="3200" b="1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476029"/>
              </p:ext>
            </p:extLst>
          </p:nvPr>
        </p:nvGraphicFramePr>
        <p:xfrm>
          <a:off x="1524000" y="144780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83018252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3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288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Insert(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Amortized Cost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83018252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399"/>
                    <a:gridCol w="1371600"/>
                    <a:gridCol w="1371600"/>
                    <a:gridCol w="1828801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5682" r="-142857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33333" t="-5682" r="-133333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39736" y="4800600"/>
                <a:ext cx="503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736" y="4800600"/>
                <a:ext cx="50366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445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114369" y="1447800"/>
                <a:ext cx="172483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Before </a:t>
                </a:r>
                <a:r>
                  <a:rPr lang="en-US" b="1" dirty="0"/>
                  <a:t>Insert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369" y="1447800"/>
                <a:ext cx="172483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827" t="-8333" r="-600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39000" y="2514600"/>
                <a:ext cx="157998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After </a:t>
                </a:r>
                <a:r>
                  <a:rPr lang="en-US" b="1" dirty="0"/>
                  <a:t>Insert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514600"/>
                <a:ext cx="157998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475" t="-8333" r="-656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28600" y="42788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Case 1</a:t>
            </a:r>
            <a:r>
              <a:rPr lang="en-US" dirty="0"/>
              <a:t>: when table is not full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" y="4800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Case 2</a:t>
            </a:r>
            <a:r>
              <a:rPr lang="en-US" dirty="0"/>
              <a:t>: when table is already full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86000" y="5269468"/>
                <a:ext cx="323550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 at any stage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size(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/>
                  <a:t>))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269468"/>
                <a:ext cx="3235501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77" t="-8197" r="-320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76800" y="4800600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800600"/>
                <a:ext cx="1109598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659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91746"/>
              </p:ext>
            </p:extLst>
          </p:nvPr>
        </p:nvGraphicFramePr>
        <p:xfrm>
          <a:off x="1524000" y="268224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876800" y="4278868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278868"/>
                <a:ext cx="68480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16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898957" y="42672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957" y="4267200"/>
                <a:ext cx="492443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Down Ribbon 20"/>
          <p:cNvSpPr/>
          <p:nvPr/>
        </p:nvSpPr>
        <p:spPr>
          <a:xfrm>
            <a:off x="2209800" y="5943600"/>
            <a:ext cx="4038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Analyze </a:t>
            </a:r>
            <a:r>
              <a:rPr lang="en-US" b="1" dirty="0">
                <a:solidFill>
                  <a:schemeClr val="tx1"/>
                </a:solidFill>
              </a:rPr>
              <a:t>Case </a:t>
            </a:r>
            <a:r>
              <a:rPr lang="en-US" dirty="0">
                <a:solidFill>
                  <a:schemeClr val="tx1"/>
                </a:solidFill>
              </a:rPr>
              <a:t>1 now.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Down Ribbon 24"/>
              <p:cNvSpPr/>
              <p:nvPr/>
            </p:nvSpPr>
            <p:spPr>
              <a:xfrm>
                <a:off x="1600200" y="5638800"/>
                <a:ext cx="6248400" cy="1143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Conclusion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Amortized cost of each insert operation is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).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 Actual cost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insert operations is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25" name="Down Ribbon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638800"/>
                <a:ext cx="6248400" cy="1143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4"/>
                <a:stretch>
                  <a:fillRect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23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2" grpId="0" animBg="1"/>
      <p:bldP spid="18" grpId="0" animBg="1"/>
      <p:bldP spid="27" grpId="0" animBg="1"/>
      <p:bldP spid="28" grpId="0" animBg="1"/>
      <p:bldP spid="44" grpId="0"/>
      <p:bldP spid="45" grpId="0"/>
      <p:bldP spid="21" grpId="0" animBg="1"/>
      <p:bldP spid="21" grpId="1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Amortized Analysis of </a:t>
                </a:r>
                <a:r>
                  <a:rPr lang="en-US" sz="3200" b="1" dirty="0"/>
                  <a:t>Insert(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 </a:t>
                </a:r>
                <a:br>
                  <a:rPr lang="en-US" sz="3200" b="1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Alternate explanation </a:t>
                </a:r>
                <a:r>
                  <a:rPr lang="en-US" sz="2000" dirty="0"/>
                  <a:t>(based on credits):</a:t>
                </a:r>
              </a:p>
              <a:p>
                <a:pPr marL="0" indent="0">
                  <a:buNone/>
                </a:pPr>
                <a:r>
                  <a:rPr lang="en-US" sz="2000" dirty="0"/>
                  <a:t>To each element, give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 </a:t>
                </a:r>
                <a:r>
                  <a:rPr lang="en-US" sz="2000" dirty="0"/>
                  <a:t>credits when it is inserted.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 </a:t>
                </a:r>
                <a:r>
                  <a:rPr lang="en-US" sz="2000" dirty="0"/>
                  <a:t>credits for its insertion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 </a:t>
                </a:r>
                <a:r>
                  <a:rPr lang="en-US" sz="2000" dirty="0"/>
                  <a:t>credits for its copying into next table.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 </a:t>
                </a:r>
                <a:r>
                  <a:rPr lang="en-US" sz="2000" dirty="0"/>
                  <a:t>credits for copying </a:t>
                </a:r>
                <a:r>
                  <a:rPr lang="en-US" sz="2000" i="1" dirty="0"/>
                  <a:t>one</a:t>
                </a:r>
                <a:r>
                  <a:rPr lang="en-US" sz="2000" dirty="0"/>
                  <a:t> </a:t>
                </a:r>
                <a:r>
                  <a:rPr lang="en-US" sz="2000" i="1" dirty="0"/>
                  <a:t>more</a:t>
                </a:r>
                <a:r>
                  <a:rPr lang="en-US" sz="2000" dirty="0"/>
                  <a:t> element into next table.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Observations</a:t>
                </a:r>
                <a:r>
                  <a:rPr lang="en-US" sz="2000" dirty="0"/>
                  <a:t>: </a:t>
                </a:r>
              </a:p>
              <a:p>
                <a:r>
                  <a:rPr lang="en-US" sz="2000" dirty="0"/>
                  <a:t>There are always sufficient credits to pay for every operation.</a:t>
                </a:r>
              </a:p>
              <a:p>
                <a:r>
                  <a:rPr lang="en-US" sz="2000" dirty="0"/>
                  <a:t>Total number of credits distributed to the operations: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Actual cost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insertions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41" t="-809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86519744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3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288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Insert(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Amortized Cost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83018252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399"/>
                    <a:gridCol w="1371600"/>
                    <a:gridCol w="1371600"/>
                    <a:gridCol w="1828801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5682" r="-142857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33333" t="-5682" r="-133333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39736" y="4800600"/>
                <a:ext cx="503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736" y="4800600"/>
                <a:ext cx="50366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445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28600" y="42788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Case 1</a:t>
            </a:r>
            <a:r>
              <a:rPr lang="en-US" dirty="0"/>
              <a:t>: when table is not full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" y="4800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Case 2</a:t>
            </a:r>
            <a:r>
              <a:rPr lang="en-US" dirty="0"/>
              <a:t>: when table is already full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76800" y="4800600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800600"/>
                <a:ext cx="1109598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659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876800" y="4278868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278868"/>
                <a:ext cx="68480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16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898957" y="42672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957" y="4267200"/>
                <a:ext cx="492443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819400" y="1936329"/>
            <a:ext cx="3166998" cy="460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24200" y="3120787"/>
            <a:ext cx="3657600" cy="460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4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SPACE and TIME Efficient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7030A0"/>
                </a:solidFill>
              </a:rPr>
              <a:t>Dynamic Table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For handling </a:t>
            </a:r>
            <a:r>
              <a:rPr lang="en-US" sz="2800" b="1" dirty="0">
                <a:solidFill>
                  <a:srgbClr val="0070C0"/>
                </a:solidFill>
              </a:rPr>
              <a:t>deletions </a:t>
            </a:r>
            <a:r>
              <a:rPr lang="en-US" sz="2800" b="1" dirty="0">
                <a:solidFill>
                  <a:schemeClr val="tx1"/>
                </a:solidFill>
              </a:rPr>
              <a:t>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3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524000" y="1524000"/>
            <a:ext cx="2286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Sequence of </a:t>
            </a:r>
            <a:r>
              <a:rPr lang="en-US" sz="3200" b="1" dirty="0"/>
              <a:t>Deletions</a:t>
            </a:r>
            <a:br>
              <a:rPr lang="en-US" sz="3200" b="1" dirty="0"/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741857"/>
              </p:ext>
            </p:extLst>
          </p:nvPr>
        </p:nvGraphicFramePr>
        <p:xfrm>
          <a:off x="1524000" y="152400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524000" y="2438400"/>
            <a:ext cx="19812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59655"/>
              </p:ext>
            </p:extLst>
          </p:nvPr>
        </p:nvGraphicFramePr>
        <p:xfrm>
          <a:off x="1524000" y="243840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1524000" y="3429000"/>
            <a:ext cx="16764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388065"/>
              </p:ext>
            </p:extLst>
          </p:nvPr>
        </p:nvGraphicFramePr>
        <p:xfrm>
          <a:off x="1524000" y="344424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1524000" y="5486400"/>
            <a:ext cx="6858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383754"/>
              </p:ext>
            </p:extLst>
          </p:nvPr>
        </p:nvGraphicFramePr>
        <p:xfrm>
          <a:off x="1524000" y="548640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2667000" y="1981200"/>
            <a:ext cx="838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2743200" y="2895600"/>
            <a:ext cx="838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2743200" y="3886200"/>
            <a:ext cx="838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0" y="4572000"/>
            <a:ext cx="152400" cy="533400"/>
            <a:chOff x="3048000" y="4572000"/>
            <a:chExt cx="152400" cy="533400"/>
          </a:xfrm>
        </p:grpSpPr>
        <p:sp>
          <p:nvSpPr>
            <p:cNvPr id="6" name="Oval 5"/>
            <p:cNvSpPr/>
            <p:nvPr/>
          </p:nvSpPr>
          <p:spPr>
            <a:xfrm>
              <a:off x="3048000" y="4572000"/>
              <a:ext cx="15240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048000" y="4781550"/>
              <a:ext cx="15240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048000" y="5010150"/>
              <a:ext cx="15240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Down Ribbon 8"/>
          <p:cNvSpPr/>
          <p:nvPr/>
        </p:nvSpPr>
        <p:spPr>
          <a:xfrm>
            <a:off x="6248400" y="5257800"/>
            <a:ext cx="1901952" cy="990600"/>
          </a:xfrm>
          <a:prstGeom prst="ribbon">
            <a:avLst>
              <a:gd name="adj1" fmla="val 16667"/>
              <a:gd name="adj2" fmla="val 7327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Wastage of space !!</a:t>
            </a:r>
          </a:p>
        </p:txBody>
      </p:sp>
    </p:spTree>
    <p:extLst>
      <p:ext uri="{BB962C8B-B14F-4D97-AF65-F5344CB8AC3E}">
        <p14:creationId xmlns:p14="http://schemas.microsoft.com/office/powerpoint/2010/main" val="41897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2" grpId="0" animBg="1"/>
      <p:bldP spid="44" grpId="0" animBg="1"/>
      <p:bldP spid="51" grpId="0" animBg="1"/>
      <p:bldP spid="3" grpId="0" animBg="1"/>
      <p:bldP spid="53" grpId="0" animBg="1"/>
      <p:bldP spid="54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An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efficient</a:t>
                </a:r>
                <a:r>
                  <a:rPr lang="en-US" sz="3200" b="1" dirty="0"/>
                  <a:t> way to perform</a:t>
                </a:r>
                <a:br>
                  <a:rPr lang="en-US" sz="3200" b="1" dirty="0"/>
                </a:br>
                <a:r>
                  <a:rPr lang="en-US" sz="3200" b="1" dirty="0"/>
                  <a:t>delete(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Delete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free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If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size(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)/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createTable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copy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free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</a:t>
                </a:r>
                <a:r>
                  <a:rPr lang="en-US" sz="2000" dirty="0"/>
                  <a:t>}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1800" y="3440668"/>
            <a:ext cx="199567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// Table is half full 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eft Arrow 9"/>
              <p:cNvSpPr/>
              <p:nvPr/>
            </p:nvSpPr>
            <p:spPr>
              <a:xfrm>
                <a:off x="4431792" y="44683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0" name="Left Arrow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4468368"/>
                <a:ext cx="978408" cy="484632"/>
              </a:xfrm>
              <a:prstGeom prst="leftArrow">
                <a:avLst/>
              </a:prstGeom>
              <a:blipFill rotWithShape="1"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Left Arrow 10"/>
              <p:cNvSpPr/>
              <p:nvPr/>
            </p:nvSpPr>
            <p:spPr>
              <a:xfrm>
                <a:off x="4419600" y="40873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1" name="Left Arrow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4087368"/>
                <a:ext cx="978408" cy="484632"/>
              </a:xfrm>
              <a:prstGeom prst="leftArrow">
                <a:avLst/>
              </a:prstGeom>
              <a:blipFill rotWithShape="1">
                <a:blip r:embed="rId5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Left Arrow 8"/>
              <p:cNvSpPr/>
              <p:nvPr/>
            </p:nvSpPr>
            <p:spPr>
              <a:xfrm>
                <a:off x="4419600" y="37063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9" name="Left Arrow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706368"/>
                <a:ext cx="978408" cy="484632"/>
              </a:xfrm>
              <a:prstGeom prst="leftArrow">
                <a:avLst/>
              </a:prstGeom>
              <a:blipFill rotWithShape="1"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own Ribbon 11"/>
          <p:cNvSpPr/>
          <p:nvPr/>
        </p:nvSpPr>
        <p:spPr>
          <a:xfrm>
            <a:off x="3886201" y="5334000"/>
            <a:ext cx="4953000" cy="113438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Observation: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table is at least </a:t>
            </a:r>
            <a:r>
              <a:rPr lang="en-US" b="1" dirty="0">
                <a:solidFill>
                  <a:schemeClr val="tx1"/>
                </a:solidFill>
              </a:rPr>
              <a:t>half-full </a:t>
            </a:r>
            <a:r>
              <a:rPr lang="en-US" dirty="0">
                <a:solidFill>
                  <a:schemeClr val="tx1"/>
                </a:solidFill>
              </a:rPr>
              <a:t>always.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So space utilization is at least 50%.</a:t>
            </a:r>
          </a:p>
        </p:txBody>
      </p:sp>
    </p:spTree>
    <p:extLst>
      <p:ext uri="{BB962C8B-B14F-4D97-AF65-F5344CB8AC3E}">
        <p14:creationId xmlns:p14="http://schemas.microsoft.com/office/powerpoint/2010/main" val="258833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10" grpId="0" animBg="1"/>
      <p:bldP spid="11" grpId="0" animBg="1"/>
      <p:bldP spid="9" grpId="0" animBg="1"/>
      <p:bldP spid="12" grpId="0" animBg="1"/>
      <p:bldP spid="1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Summary </a:t>
            </a:r>
            <a:r>
              <a:rPr lang="en-US" sz="3200" dirty="0"/>
              <a:t>of </a:t>
            </a:r>
            <a:r>
              <a:rPr lang="en-US" sz="3200" dirty="0">
                <a:solidFill>
                  <a:srgbClr val="7030A0"/>
                </a:solidFill>
              </a:rPr>
              <a:t> the Previous Lecture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Intuition</a:t>
                </a:r>
                <a:r>
                  <a:rPr lang="en-US" sz="3200" b="1" dirty="0"/>
                  <a:t> underlying efficiency of Delete(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Once the table is created, it is full.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We do not create any new table till half of its elements are deleted.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As a result it will take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time for many of these deletions.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So the heavy operation (copying the table into new table) will occur only very few times.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You may give a simple analysis to show that time taken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deletions will be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). But the aim here is to make you familiar with amortized analysis.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r="-370" b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1447800" y="3886200"/>
                <a:ext cx="6477000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Can you relate it to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bit flips during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decrements in a binary counter initialized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 a power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 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886200"/>
                <a:ext cx="6477000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034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572000" y="1524000"/>
                <a:ext cx="304800" cy="381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524000"/>
                <a:ext cx="304800" cy="381000"/>
              </a:xfrm>
              <a:prstGeom prst="rect">
                <a:avLst/>
              </a:prstGeom>
              <a:blipFill rotWithShape="1">
                <a:blip r:embed="rId2"/>
                <a:stretch>
                  <a:fillRect t="-6349" r="-28000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1524000" y="1524000"/>
            <a:ext cx="3048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24000" y="2514600"/>
            <a:ext cx="29718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Amortized Analysis of </a:t>
                </a:r>
                <a:r>
                  <a:rPr lang="en-US" sz="3200" b="1" dirty="0"/>
                  <a:t>Delete(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 </a:t>
                </a:r>
                <a:br>
                  <a:rPr lang="en-US" sz="3200" b="1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841866"/>
              </p:ext>
            </p:extLst>
          </p:nvPr>
        </p:nvGraphicFramePr>
        <p:xfrm>
          <a:off x="1524000" y="251460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670147"/>
              </p:ext>
            </p:extLst>
          </p:nvPr>
        </p:nvGraphicFramePr>
        <p:xfrm>
          <a:off x="1524000" y="1524000"/>
          <a:ext cx="541020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37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24860571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89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Delete(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Amortized Cost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24860571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8999"/>
                    <a:gridCol w="1447800"/>
                    <a:gridCol w="1143000"/>
                    <a:gridCol w="1752601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5682" r="-126868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27807" t="-5682" r="-154011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39736" y="4800600"/>
                <a:ext cx="896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736" y="4800600"/>
                <a:ext cx="89639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81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114369" y="1447800"/>
                <a:ext cx="186788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Before </a:t>
                </a:r>
                <a:r>
                  <a:rPr lang="en-US" b="1" dirty="0"/>
                  <a:t>Delete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369" y="1447800"/>
                <a:ext cx="186788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614" t="-8333" r="-196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39000" y="2514600"/>
                <a:ext cx="172303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After </a:t>
                </a:r>
                <a:r>
                  <a:rPr lang="en-US" b="1" dirty="0"/>
                  <a:t>Delete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514600"/>
                <a:ext cx="172303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191" t="-8333" r="-177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28599" y="4278868"/>
            <a:ext cx="356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Case 1</a:t>
            </a:r>
            <a:r>
              <a:rPr lang="en-US" dirty="0"/>
              <a:t>: when table does not shrink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" y="4800600"/>
            <a:ext cx="36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Case 2</a:t>
            </a:r>
            <a:r>
              <a:rPr lang="en-US" dirty="0"/>
              <a:t>: when table shrinks to half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Down Ribbon 30"/>
              <p:cNvSpPr/>
              <p:nvPr/>
            </p:nvSpPr>
            <p:spPr>
              <a:xfrm>
                <a:off x="2209800" y="5867400"/>
                <a:ext cx="4038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should be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1" name="Down Ribbon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867400"/>
                <a:ext cx="4038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86000" y="5269468"/>
                <a:ext cx="301589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 at any stage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(size(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269468"/>
                <a:ext cx="301589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404" t="-8197" r="-30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49278" y="4800600"/>
                <a:ext cx="1175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278" y="4800600"/>
                <a:ext cx="1175322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69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0" y="1535668"/>
                <a:ext cx="152157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35668"/>
                <a:ext cx="1521570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800" t="-8197" r="-6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52400" y="2526268"/>
                <a:ext cx="71045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526268"/>
                <a:ext cx="710451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709" t="-8197" r="-136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1524000" y="2895600"/>
            <a:ext cx="2971800" cy="521732"/>
            <a:chOff x="1524000" y="1143000"/>
            <a:chExt cx="2971800" cy="521732"/>
          </a:xfrm>
        </p:grpSpPr>
        <p:sp>
          <p:nvSpPr>
            <p:cNvPr id="37" name="Right Brace 36"/>
            <p:cNvSpPr/>
            <p:nvPr/>
          </p:nvSpPr>
          <p:spPr>
            <a:xfrm rot="16200000" flipH="1">
              <a:off x="2889766" y="-222766"/>
              <a:ext cx="240267" cy="29718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743200" y="1295400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295400"/>
                  <a:ext cx="452368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1524000" y="1905001"/>
            <a:ext cx="3352802" cy="516795"/>
            <a:chOff x="1600202" y="1452737"/>
            <a:chExt cx="3352802" cy="516795"/>
          </a:xfrm>
        </p:grpSpPr>
        <p:sp>
          <p:nvSpPr>
            <p:cNvPr id="41" name="Right Brace 40"/>
            <p:cNvSpPr/>
            <p:nvPr/>
          </p:nvSpPr>
          <p:spPr>
            <a:xfrm rot="16200000" flipH="1">
              <a:off x="3142804" y="-89865"/>
              <a:ext cx="267597" cy="335280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791659" y="1600200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659" y="1600200"/>
                  <a:ext cx="865943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333" r="-839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1524000" y="838201"/>
            <a:ext cx="5410202" cy="685799"/>
            <a:chOff x="1524000" y="843136"/>
            <a:chExt cx="5410202" cy="685799"/>
          </a:xfrm>
        </p:grpSpPr>
        <p:sp>
          <p:nvSpPr>
            <p:cNvPr id="47" name="Right Brace 46"/>
            <p:cNvSpPr/>
            <p:nvPr/>
          </p:nvSpPr>
          <p:spPr>
            <a:xfrm rot="16200000">
              <a:off x="4036132" y="-1369134"/>
              <a:ext cx="385937" cy="541020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043432" y="843136"/>
                  <a:ext cx="5902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432" y="843136"/>
                  <a:ext cx="590226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333" r="-1340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138802" y="4800600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02" y="4800600"/>
                <a:ext cx="1109598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659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589016" y="42026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016" y="4202668"/>
                <a:ext cx="35458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934200" y="41910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191000"/>
                <a:ext cx="492443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Down Ribbon 43"/>
          <p:cNvSpPr/>
          <p:nvPr/>
        </p:nvSpPr>
        <p:spPr>
          <a:xfrm>
            <a:off x="2133600" y="5864352"/>
            <a:ext cx="4038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Look carefully at the </a:t>
            </a:r>
            <a:r>
              <a:rPr lang="en-US" b="1" dirty="0">
                <a:solidFill>
                  <a:schemeClr val="tx1"/>
                </a:solidFill>
              </a:rPr>
              <a:t>Case 2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5" name="Down Ribbon 44"/>
          <p:cNvSpPr/>
          <p:nvPr/>
        </p:nvSpPr>
        <p:spPr>
          <a:xfrm>
            <a:off x="2209800" y="5864352"/>
            <a:ext cx="4038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there anything that has decreased 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Down Ribbon 50"/>
              <p:cNvSpPr/>
              <p:nvPr/>
            </p:nvSpPr>
            <p:spPr>
              <a:xfrm>
                <a:off x="685800" y="5638800"/>
                <a:ext cx="80772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Yes, the number of empty slots has decreased in the table.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So try it as a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Down Ribbon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638800"/>
                <a:ext cx="80772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1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Down Ribbon 51"/>
              <p:cNvSpPr/>
              <p:nvPr/>
            </p:nvSpPr>
            <p:spPr>
              <a:xfrm>
                <a:off x="1524000" y="5788152"/>
                <a:ext cx="54102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can you express number of empty slots in terms of </a:t>
                </a:r>
                <a:r>
                  <a:rPr lang="en-US" b="1" dirty="0">
                    <a:solidFill>
                      <a:schemeClr val="tx1"/>
                    </a:solidFill>
                  </a:rPr>
                  <a:t>size</a:t>
                </a:r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52" name="Down Ribbon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788152"/>
                <a:ext cx="54102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2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00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9" grpId="0" animBg="1"/>
      <p:bldP spid="18" grpId="0" animBg="1"/>
      <p:bldP spid="2" grpId="0"/>
      <p:bldP spid="24" grpId="0"/>
      <p:bldP spid="26" grpId="0"/>
      <p:bldP spid="27" grpId="0" animBg="1"/>
      <p:bldP spid="28" grpId="0" animBg="1"/>
      <p:bldP spid="29" grpId="0"/>
      <p:bldP spid="30" grpId="0"/>
      <p:bldP spid="31" grpId="0" animBg="1"/>
      <p:bldP spid="31" grpId="1" animBg="1"/>
      <p:bldP spid="33" grpId="0" animBg="1"/>
      <p:bldP spid="34" grpId="0"/>
      <p:bldP spid="34" grpId="1"/>
      <p:bldP spid="35" grpId="0" animBg="1"/>
      <p:bldP spid="36" grpId="0" animBg="1"/>
      <p:bldP spid="49" grpId="0"/>
      <p:bldP spid="50" grpId="0"/>
      <p:bldP spid="32" grpId="0"/>
      <p:bldP spid="43" grpId="0"/>
      <p:bldP spid="44" grpId="0" animBg="1"/>
      <p:bldP spid="44" grpId="1" animBg="1"/>
      <p:bldP spid="45" grpId="0" animBg="1"/>
      <p:bldP spid="45" grpId="1" animBg="1"/>
      <p:bldP spid="51" grpId="0" animBg="1"/>
      <p:bldP spid="51" grpId="1" animBg="1"/>
      <p:bldP spid="52" grpId="0" animBg="1"/>
      <p:bldP spid="5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Amortized Analysis of </a:t>
                </a:r>
                <a:r>
                  <a:rPr lang="en-US" sz="3200" b="1" dirty="0"/>
                  <a:t>Delete(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 </a:t>
                </a:r>
                <a:br>
                  <a:rPr lang="en-US" sz="3200" b="1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Alternate explanation </a:t>
                </a:r>
                <a:r>
                  <a:rPr lang="en-US" sz="2000" dirty="0"/>
                  <a:t>(based on credits):</a:t>
                </a:r>
              </a:p>
              <a:p>
                <a:pPr marL="0" indent="0">
                  <a:buNone/>
                </a:pPr>
                <a:r>
                  <a:rPr lang="en-US" sz="2000" dirty="0"/>
                  <a:t>To each element in the table,  give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 </a:t>
                </a:r>
                <a:r>
                  <a:rPr lang="en-US" sz="2000" dirty="0"/>
                  <a:t>credits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 </a:t>
                </a:r>
                <a:r>
                  <a:rPr lang="en-US" sz="2000" dirty="0"/>
                  <a:t>credits for the deletion of the element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 </a:t>
                </a:r>
                <a:r>
                  <a:rPr lang="en-US" sz="2000" dirty="0"/>
                  <a:t>credits for copying </a:t>
                </a:r>
                <a:r>
                  <a:rPr lang="en-US" sz="2000" i="1" dirty="0"/>
                  <a:t>one</a:t>
                </a:r>
                <a:r>
                  <a:rPr lang="en-US" sz="2000" dirty="0"/>
                  <a:t> element in future into next table of half the size.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Observations</a:t>
                </a:r>
                <a:r>
                  <a:rPr lang="en-US" sz="2000" dirty="0"/>
                  <a:t>: </a:t>
                </a:r>
              </a:p>
              <a:p>
                <a:r>
                  <a:rPr lang="en-US" sz="2000" dirty="0"/>
                  <a:t>There are always sufficient credits to pay for every operation.</a:t>
                </a:r>
              </a:p>
              <a:p>
                <a:r>
                  <a:rPr lang="en-US" sz="2000" dirty="0"/>
                  <a:t>Total number of credits given  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Actual cost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deletions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41" t="-809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16540351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89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Delete(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Amortized Cost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24860571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8999"/>
                    <a:gridCol w="1447800"/>
                    <a:gridCol w="1143000"/>
                    <a:gridCol w="1752601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5682" r="-126868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427807" t="-5682" r="-154011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39736" y="4800600"/>
                <a:ext cx="896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736" y="4800600"/>
                <a:ext cx="89639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81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28599" y="4278868"/>
            <a:ext cx="356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Case 1</a:t>
            </a:r>
            <a:r>
              <a:rPr lang="en-US" dirty="0"/>
              <a:t>: when table does not shrink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" y="4800600"/>
            <a:ext cx="36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Case 2</a:t>
            </a:r>
            <a:r>
              <a:rPr lang="en-US" dirty="0"/>
              <a:t>: when table shrinks to half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138802" y="4812268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02" y="4812268"/>
                <a:ext cx="1109598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589016" y="42026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016" y="4202668"/>
                <a:ext cx="35458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934200" y="41910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191000"/>
                <a:ext cx="492443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581400" y="1977787"/>
            <a:ext cx="1752600" cy="460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48000" y="2743200"/>
            <a:ext cx="2286000" cy="460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10200" y="2743200"/>
            <a:ext cx="3124200" cy="460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2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SPACE and TIME Efficient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7030A0"/>
                </a:solidFill>
              </a:rPr>
              <a:t>Dynamic Table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For handling </a:t>
            </a:r>
            <a:r>
              <a:rPr lang="en-US" sz="2800" b="1" dirty="0">
                <a:solidFill>
                  <a:srgbClr val="0070C0"/>
                </a:solidFill>
              </a:rPr>
              <a:t>insertions </a:t>
            </a:r>
            <a:r>
              <a:rPr lang="en-US" sz="2800" b="1" u="sng" dirty="0">
                <a:solidFill>
                  <a:schemeClr val="tx1"/>
                </a:solidFill>
              </a:rPr>
              <a:t>and</a:t>
            </a:r>
            <a:r>
              <a:rPr lang="en-US" sz="2800" b="1" dirty="0">
                <a:solidFill>
                  <a:srgbClr val="0070C0"/>
                </a:solidFill>
              </a:rPr>
              <a:t> deletions </a:t>
            </a:r>
            <a:r>
              <a:rPr lang="en-US" sz="2800" b="1" dirty="0">
                <a:solidFill>
                  <a:schemeClr val="tx1"/>
                </a:solidFill>
              </a:rPr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2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524000" y="5802868"/>
            <a:ext cx="2971800" cy="902732"/>
            <a:chOff x="1524000" y="5574268"/>
            <a:chExt cx="2971800" cy="902732"/>
          </a:xfrm>
        </p:grpSpPr>
        <p:sp>
          <p:nvSpPr>
            <p:cNvPr id="17" name="Rectangle 16"/>
            <p:cNvSpPr/>
            <p:nvPr/>
          </p:nvSpPr>
          <p:spPr>
            <a:xfrm>
              <a:off x="1524000" y="5574268"/>
              <a:ext cx="2971800" cy="38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524000" y="5955268"/>
              <a:ext cx="2971800" cy="521732"/>
              <a:chOff x="1524000" y="1143000"/>
              <a:chExt cx="2971800" cy="521732"/>
            </a:xfrm>
          </p:grpSpPr>
          <p:sp>
            <p:nvSpPr>
              <p:cNvPr id="21" name="Right Brace 20"/>
              <p:cNvSpPr/>
              <p:nvPr/>
            </p:nvSpPr>
            <p:spPr>
              <a:xfrm rot="16200000" flipH="1">
                <a:off x="2889766" y="-222766"/>
                <a:ext cx="240267" cy="2971800"/>
              </a:xfrm>
              <a:prstGeom prst="righ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743200" y="1295400"/>
                    <a:ext cx="45236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3200" y="1295400"/>
                    <a:ext cx="452368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9" name="Group 28"/>
          <p:cNvGrpSpPr/>
          <p:nvPr/>
        </p:nvGrpSpPr>
        <p:grpSpPr>
          <a:xfrm>
            <a:off x="1524000" y="3184525"/>
            <a:ext cx="5410202" cy="1671464"/>
            <a:chOff x="1524000" y="3810000"/>
            <a:chExt cx="5410202" cy="16714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572000" y="4583668"/>
                  <a:ext cx="304800" cy="381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4583668"/>
                  <a:ext cx="304800" cy="381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6452" r="-28000" b="-2419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/>
            <p:cNvSpPr/>
            <p:nvPr/>
          </p:nvSpPr>
          <p:spPr>
            <a:xfrm>
              <a:off x="1524000" y="4583668"/>
              <a:ext cx="3048000" cy="38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524000" y="4964669"/>
              <a:ext cx="3352802" cy="516795"/>
              <a:chOff x="1600202" y="1452737"/>
              <a:chExt cx="3352802" cy="516795"/>
            </a:xfrm>
          </p:grpSpPr>
          <p:sp>
            <p:nvSpPr>
              <p:cNvPr id="24" name="Right Brace 23"/>
              <p:cNvSpPr/>
              <p:nvPr/>
            </p:nvSpPr>
            <p:spPr>
              <a:xfrm rot="16200000" flipH="1">
                <a:off x="3142804" y="-89865"/>
                <a:ext cx="267597" cy="3352802"/>
              </a:xfrm>
              <a:prstGeom prst="righ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791659" y="1600200"/>
                    <a:ext cx="8659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1659" y="1600200"/>
                    <a:ext cx="865943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8392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1524000" y="3810000"/>
              <a:ext cx="5410202" cy="685799"/>
              <a:chOff x="1524000" y="843136"/>
              <a:chExt cx="5410202" cy="685799"/>
            </a:xfrm>
          </p:grpSpPr>
          <p:sp>
            <p:nvSpPr>
              <p:cNvPr id="27" name="Right Brace 26"/>
              <p:cNvSpPr/>
              <p:nvPr/>
            </p:nvSpPr>
            <p:spPr>
              <a:xfrm rot="16200000">
                <a:off x="4036132" y="-1369134"/>
                <a:ext cx="385937" cy="5410202"/>
              </a:xfrm>
              <a:prstGeom prst="righ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4043432" y="843136"/>
                    <a:ext cx="5902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3432" y="843136"/>
                    <a:ext cx="590226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Attempt </a:t>
            </a:r>
            <a:r>
              <a:rPr lang="en-US" sz="32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52400" y="1600200"/>
            <a:ext cx="8836152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/>
              <a:t>“just use the insertion/deletion procedures since we spent so much time on them”.</a:t>
            </a:r>
          </a:p>
          <a:p>
            <a:pPr marL="0" indent="0" algn="ctr">
              <a:buNone/>
            </a:pPr>
            <a:r>
              <a:rPr lang="en-US" sz="2000" dirty="0"/>
              <a:t>there is a </a:t>
            </a:r>
            <a:r>
              <a:rPr lang="en-US" sz="2000" dirty="0">
                <a:solidFill>
                  <a:srgbClr val="C00000"/>
                </a:solidFill>
              </a:rPr>
              <a:t>serious problem </a:t>
            </a:r>
            <a:r>
              <a:rPr lang="en-US" sz="2000" dirty="0"/>
              <a:t>in this </a:t>
            </a:r>
            <a:r>
              <a:rPr lang="en-US" sz="2000" u="sng" dirty="0"/>
              <a:t>combination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730875"/>
            <a:ext cx="2133600" cy="365125"/>
          </a:xfrm>
        </p:spPr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40621"/>
              </p:ext>
            </p:extLst>
          </p:nvPr>
        </p:nvGraphicFramePr>
        <p:xfrm>
          <a:off x="1524000" y="5790565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532591"/>
              </p:ext>
            </p:extLst>
          </p:nvPr>
        </p:nvGraphicFramePr>
        <p:xfrm>
          <a:off x="1524000" y="3946525"/>
          <a:ext cx="541020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37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Down Ribbon 32"/>
              <p:cNvSpPr/>
              <p:nvPr/>
            </p:nvSpPr>
            <p:spPr>
              <a:xfrm>
                <a:off x="6248400" y="4708525"/>
                <a:ext cx="2740152" cy="105818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Each operation requires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/>
                      </a:rPr>
                      <m:t>𝚯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time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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Down Ribbon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708525"/>
                <a:ext cx="2740152" cy="105818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9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4191000" y="4625975"/>
            <a:ext cx="1085938" cy="936625"/>
            <a:chOff x="5162462" y="4267200"/>
            <a:chExt cx="1085938" cy="936625"/>
          </a:xfrm>
        </p:grpSpPr>
        <p:sp>
          <p:nvSpPr>
            <p:cNvPr id="32" name="Up Arrow 31"/>
            <p:cNvSpPr/>
            <p:nvPr/>
          </p:nvSpPr>
          <p:spPr>
            <a:xfrm flipV="1">
              <a:off x="5181600" y="4556125"/>
              <a:ext cx="1066800" cy="6477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5162462" y="4267200"/>
                  <a:ext cx="10859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Delete(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𝒙</m:t>
                      </m:r>
                    </m:oMath>
                  </a14:m>
                  <a:r>
                    <a:rPr lang="en-US" b="1" dirty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2462" y="4267200"/>
                  <a:ext cx="1085938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5056" t="-8333" r="-1011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2743200" y="4903232"/>
            <a:ext cx="1066800" cy="887968"/>
            <a:chOff x="2743200" y="4903232"/>
            <a:chExt cx="1066800" cy="887968"/>
          </a:xfrm>
        </p:grpSpPr>
        <p:sp>
          <p:nvSpPr>
            <p:cNvPr id="31" name="Up Arrow 30"/>
            <p:cNvSpPr/>
            <p:nvPr/>
          </p:nvSpPr>
          <p:spPr>
            <a:xfrm>
              <a:off x="2743200" y="4903232"/>
              <a:ext cx="1066800" cy="58316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794979" y="5421868"/>
                  <a:ext cx="10150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Insert(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𝒙</m:t>
                      </m:r>
                    </m:oMath>
                  </a14:m>
                  <a:r>
                    <a:rPr lang="en-US" b="1" dirty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979" y="5421868"/>
                  <a:ext cx="101502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4790" t="-8197" r="-1077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326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build="p"/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 there is no point in carrying out amortized analysis of the “</a:t>
            </a:r>
            <a:r>
              <a:rPr lang="en-US" sz="2000" b="1" dirty="0"/>
              <a:t>Attempt </a:t>
            </a:r>
            <a:r>
              <a:rPr lang="en-US" sz="2000" b="1" dirty="0">
                <a:solidFill>
                  <a:srgbClr val="0070C0"/>
                </a:solidFill>
              </a:rPr>
              <a:t>1</a:t>
            </a:r>
            <a:r>
              <a:rPr lang="en-US" sz="2000" dirty="0"/>
              <a:t>” algorithm.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                      Instead we need to have a </a:t>
            </a:r>
            <a:r>
              <a:rPr lang="en-US" sz="2000" b="1" u="sng" dirty="0"/>
              <a:t>new</a:t>
            </a:r>
            <a:r>
              <a:rPr lang="en-US" sz="2000" dirty="0"/>
              <a:t> algorithm.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5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Towards designing </a:t>
            </a:r>
            <a:r>
              <a:rPr lang="en-US" sz="3600" b="1" dirty="0">
                <a:solidFill>
                  <a:srgbClr val="7030A0"/>
                </a:solidFill>
              </a:rPr>
              <a:t>new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Our original algorithm which handles insertions has some novelty.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 let us try to extend it to handle deletions.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should this extension look like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Spend some time thinking over it.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8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An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efficient</a:t>
                </a:r>
                <a:r>
                  <a:rPr lang="en-US" sz="3200" b="1" dirty="0"/>
                  <a:t> way to perform</a:t>
                </a:r>
                <a:br>
                  <a:rPr lang="en-US" sz="3200" b="1" dirty="0"/>
                </a:br>
                <a:r>
                  <a:rPr lang="en-US" sz="3200" b="1" dirty="0"/>
                  <a:t>delete(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Delete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FreeTable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If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 size(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)/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  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CreateTable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Copy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FreeTable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</a:t>
                </a:r>
                <a:r>
                  <a:rPr lang="en-US" sz="2000" dirty="0"/>
                  <a:t>}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1800" y="3440668"/>
            <a:ext cx="234423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// Table is quarter full 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eft Arrow 9"/>
              <p:cNvSpPr/>
              <p:nvPr/>
            </p:nvSpPr>
            <p:spPr>
              <a:xfrm>
                <a:off x="4431792" y="44683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0" name="Left Arrow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4468368"/>
                <a:ext cx="978408" cy="484632"/>
              </a:xfrm>
              <a:prstGeom prst="leftArrow">
                <a:avLst/>
              </a:prstGeom>
              <a:blipFill rotWithShape="1"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Left Arrow 10"/>
              <p:cNvSpPr/>
              <p:nvPr/>
            </p:nvSpPr>
            <p:spPr>
              <a:xfrm>
                <a:off x="4419600" y="40873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1" name="Left Arrow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4087368"/>
                <a:ext cx="978408" cy="484632"/>
              </a:xfrm>
              <a:prstGeom prst="leftArrow">
                <a:avLst/>
              </a:prstGeom>
              <a:blipFill rotWithShape="1">
                <a:blip r:embed="rId5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Left Arrow 8"/>
              <p:cNvSpPr/>
              <p:nvPr/>
            </p:nvSpPr>
            <p:spPr>
              <a:xfrm>
                <a:off x="4419600" y="37063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9" name="Left Arrow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706368"/>
                <a:ext cx="978408" cy="484632"/>
              </a:xfrm>
              <a:prstGeom prst="leftArrow">
                <a:avLst/>
              </a:prstGeom>
              <a:blipFill rotWithShape="1"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4351" y="3429000"/>
                <a:ext cx="111504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size(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)/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4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351" y="3429000"/>
                <a:ext cx="111504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6011" t="-7692" r="-10383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own Ribbon 11"/>
          <p:cNvSpPr/>
          <p:nvPr/>
        </p:nvSpPr>
        <p:spPr>
          <a:xfrm>
            <a:off x="4575048" y="5334000"/>
            <a:ext cx="2740152" cy="105818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Idea: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Delay the shrinking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54752" y="3829110"/>
                <a:ext cx="72006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);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752" y="3829110"/>
                <a:ext cx="720069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9322" t="-7576" r="-1610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736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876800" y="2667000"/>
            <a:ext cx="23622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828800" y="2667000"/>
            <a:ext cx="3048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828800" y="5181600"/>
            <a:ext cx="16764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28800" y="5181600"/>
            <a:ext cx="3048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intuition behind the </a:t>
            </a:r>
            <a:r>
              <a:rPr lang="en-US" sz="3200" b="1" dirty="0">
                <a:solidFill>
                  <a:srgbClr val="7030A0"/>
                </a:solidFill>
              </a:rPr>
              <a:t>new algorithm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Observation</a:t>
            </a:r>
            <a:r>
              <a:rPr lang="en-US" sz="2000" dirty="0"/>
              <a:t>: Every time a table is created, it is half-full.</a:t>
            </a:r>
          </a:p>
          <a:p>
            <a:pPr marL="0" indent="0">
              <a:buNone/>
            </a:pPr>
            <a:r>
              <a:rPr lang="en-US" sz="2000" dirty="0"/>
              <a:t>Only two big events can happen in future: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It becomes full </a:t>
            </a:r>
            <a:endParaRPr lang="en-US" sz="2000" dirty="0">
              <a:sym typeface="Wingdings" pitchFamily="2" charset="2"/>
            </a:endParaRPr>
          </a:p>
          <a:p>
            <a:pPr marL="457200" indent="-457200">
              <a:buAutoNum type="arabicPeriod"/>
            </a:pPr>
            <a:r>
              <a:rPr lang="en-US" sz="2000" dirty="0">
                <a:sym typeface="Wingdings" pitchFamily="2" charset="2"/>
              </a:rPr>
              <a:t>It becomes quarter full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792" y="3886200"/>
            <a:ext cx="3048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031682"/>
              </p:ext>
            </p:extLst>
          </p:nvPr>
        </p:nvGraphicFramePr>
        <p:xfrm>
          <a:off x="1828792" y="3901440"/>
          <a:ext cx="541020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37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910889"/>
              </p:ext>
            </p:extLst>
          </p:nvPr>
        </p:nvGraphicFramePr>
        <p:xfrm>
          <a:off x="1828792" y="2667000"/>
          <a:ext cx="541020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37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41151"/>
              </p:ext>
            </p:extLst>
          </p:nvPr>
        </p:nvGraphicFramePr>
        <p:xfrm>
          <a:off x="1828800" y="5181600"/>
          <a:ext cx="541020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37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Down Arrow 28"/>
          <p:cNvSpPr/>
          <p:nvPr/>
        </p:nvSpPr>
        <p:spPr>
          <a:xfrm>
            <a:off x="3886200" y="4419600"/>
            <a:ext cx="990600" cy="571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flipV="1">
            <a:off x="3810000" y="3124200"/>
            <a:ext cx="1143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818837" y="5650468"/>
                <a:ext cx="236276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 At least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insertions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837" y="5650468"/>
                <a:ext cx="2362763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062" t="-9836" r="-43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505200" y="6019800"/>
                <a:ext cx="264848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 At least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 deletions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6019800"/>
                <a:ext cx="264848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843" t="-10000" r="-46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49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26" grpId="0" animBg="1"/>
      <p:bldP spid="27" grpId="0" animBg="1"/>
      <p:bldP spid="27" grpId="1" animBg="1"/>
      <p:bldP spid="2" grpId="0"/>
      <p:bldP spid="3" grpId="0" uiExpand="1" build="p"/>
      <p:bldP spid="7" grpId="0" animBg="1"/>
      <p:bldP spid="29" grpId="0" animBg="1"/>
      <p:bldP spid="30" grpId="0" animBg="1"/>
      <p:bldP spid="34" grpId="0" animBg="1"/>
      <p:bldP spid="3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B050"/>
                </a:solidFill>
              </a:rPr>
              <a:t>Homework</a:t>
            </a:r>
            <a:br>
              <a:rPr lang="en-US" sz="3200" b="1" dirty="0">
                <a:solidFill>
                  <a:srgbClr val="00B050"/>
                </a:solidFill>
              </a:rPr>
            </a:br>
            <a:endParaRPr lang="en-US" sz="32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Exercise 1</a:t>
                </a:r>
                <a:r>
                  <a:rPr lang="en-US" sz="2000" dirty="0"/>
                  <a:t>: Note that the potential function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/>
                  <a:t> size(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)) gives amortized cost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 for Insert operation. But it does not work for delete operation.</a:t>
                </a:r>
              </a:p>
              <a:p>
                <a:pPr marL="0" indent="0">
                  <a:buNone/>
                </a:pPr>
                <a:r>
                  <a:rPr lang="en-US" sz="2000" dirty="0"/>
                  <a:t>It can also take a negative value. How would you modify it so that it works for both insert as well as </a:t>
                </a:r>
                <a:r>
                  <a:rPr lang="en-US" sz="2000"/>
                  <a:t>delete operation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Exercise 2</a:t>
                </a:r>
                <a:r>
                  <a:rPr lang="en-US" sz="2000" dirty="0"/>
                  <a:t>: Try to think of another potential function that may still work for the dynamic table.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Exercise 3</a:t>
                </a:r>
                <a:r>
                  <a:rPr lang="en-US" sz="2000" dirty="0"/>
                  <a:t>: Can amortized cost of an operation be negative ?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Does it create any problem 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>
                <a:blip r:embed="rId2"/>
                <a:stretch>
                  <a:fillRect l="-772" t="-752" r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is a sequence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operation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20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be the worst case time complexity of any of the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		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438400" y="5486400"/>
            <a:ext cx="4800600" cy="609600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may be </a:t>
            </a:r>
            <a:r>
              <a:rPr lang="en-US" b="1" dirty="0">
                <a:solidFill>
                  <a:schemeClr val="tx1"/>
                </a:solidFill>
              </a:rPr>
              <a:t>grossly</a:t>
            </a:r>
            <a:r>
              <a:rPr lang="en-US" dirty="0">
                <a:solidFill>
                  <a:schemeClr val="tx1"/>
                </a:solidFill>
              </a:rPr>
              <a:t> wrong.</a:t>
            </a:r>
          </a:p>
        </p:txBody>
      </p:sp>
      <p:sp>
        <p:nvSpPr>
          <p:cNvPr id="6" name="Explosion 1 5"/>
          <p:cNvSpPr/>
          <p:nvPr/>
        </p:nvSpPr>
        <p:spPr>
          <a:xfrm>
            <a:off x="5448300" y="990600"/>
            <a:ext cx="3695700" cy="2209800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There is a </a:t>
            </a:r>
            <a:r>
              <a:rPr lang="en-US" sz="1400" b="1" dirty="0">
                <a:solidFill>
                  <a:schemeClr val="tx1"/>
                </a:solidFill>
              </a:rPr>
              <a:t>huge variation</a:t>
            </a:r>
            <a:r>
              <a:rPr lang="en-US" sz="1400" dirty="0">
                <a:solidFill>
                  <a:schemeClr val="tx1"/>
                </a:solidFill>
              </a:rPr>
              <a:t> in the time complexity of these operations.</a:t>
            </a:r>
          </a:p>
        </p:txBody>
      </p:sp>
    </p:spTree>
    <p:extLst>
      <p:ext uri="{BB962C8B-B14F-4D97-AF65-F5344CB8AC3E}">
        <p14:creationId xmlns:p14="http://schemas.microsoft.com/office/powerpoint/2010/main" val="2517943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uiExpan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Amortized Cost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7630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: potential function associated with the algorithm/data-structure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 Potential at the end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>
                    <a:solidFill>
                      <a:schemeClr val="tx1"/>
                    </a:solidFill>
                  </a:rPr>
                  <a:t>th</a:t>
                </a:r>
                <a:r>
                  <a:rPr lang="en-US" sz="2000" dirty="0">
                    <a:solidFill>
                      <a:schemeClr val="tx1"/>
                    </a:solidFill>
                  </a:rPr>
                  <a:t> operation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Amortized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operation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</a:rPr>
                      <m:t>≝</m:t>
                    </m:r>
                  </m:oMath>
                </a14:m>
                <a:r>
                  <a:rPr lang="en-US" sz="2000" dirty="0"/>
                  <a:t> 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operation </a:t>
                </a:r>
              </a:p>
              <a:p>
                <a:pPr marL="0" indent="0">
                  <a:buNone/>
                </a:pPr>
                <a:r>
                  <a:rPr lang="en-US" sz="2000" dirty="0"/>
                  <a:t>Amortized cost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sz="2000" dirty="0"/>
                  <a:t>   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operations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763000" cy="4983163"/>
              </a:xfrm>
              <a:blipFill rotWithShape="1">
                <a:blip r:embed="rId2"/>
                <a:stretch>
                  <a:fillRect l="-765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Important conditions to be fulfilled by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blipFill rotWithShape="1">
                <a:blip r:embed="rId3"/>
                <a:stretch>
                  <a:fillRect b="-5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744" t="-8197" r="-87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14" t="-8333" r="-473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blipFill rotWithShape="1">
                <a:blip r:embed="rId6"/>
                <a:stretch>
                  <a:fillRect l="-2550" t="-1493" r="-3966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914400" y="1524000"/>
            <a:ext cx="60198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14600" y="990600"/>
            <a:ext cx="60198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600" y="990600"/>
            <a:ext cx="60198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62400" y="3352800"/>
            <a:ext cx="60198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8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Amortized Cost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In order to get a bound on the </a:t>
                </a:r>
                <a:r>
                  <a:rPr lang="en-US" sz="2000" b="1" dirty="0"/>
                  <a:t>amortized cost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by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𝒈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this is how we typically proceed: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Try to select  a suitable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, so that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the costly operation,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Δ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negative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to such an extent that it </a:t>
                </a:r>
                <a:r>
                  <a:rPr lang="en-US" sz="2000" i="1" dirty="0">
                    <a:solidFill>
                      <a:srgbClr val="7030A0"/>
                    </a:solidFill>
                  </a:rPr>
                  <a:t>nullifies</a:t>
                </a:r>
                <a:r>
                  <a:rPr lang="en-US" sz="2000" dirty="0"/>
                  <a:t> or </a:t>
                </a:r>
                <a:r>
                  <a:rPr lang="en-US" sz="2000" i="1" dirty="0">
                    <a:solidFill>
                      <a:srgbClr val="7030A0"/>
                    </a:solidFill>
                  </a:rPr>
                  <a:t>reduces</a:t>
                </a:r>
                <a:r>
                  <a:rPr lang="en-US" sz="2000" dirty="0"/>
                  <a:t> the effect of actual cost.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to find such a suitable potential function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Try to view carefully the costly operation </a:t>
                </a:r>
              </a:p>
              <a:p>
                <a:pPr marL="0" indent="0">
                  <a:buNone/>
                </a:pPr>
                <a:r>
                  <a:rPr lang="en-US" sz="2000" dirty="0"/>
                  <a:t>and see if there is some quantity that is “</a:t>
                </a:r>
                <a:r>
                  <a:rPr lang="en-US" sz="2000" b="1" u="sng" dirty="0">
                    <a:solidFill>
                      <a:srgbClr val="0070C0"/>
                    </a:solidFill>
                  </a:rPr>
                  <a:t>decreasing</a:t>
                </a:r>
                <a:r>
                  <a:rPr lang="en-US" sz="2000" dirty="0"/>
                  <a:t>” during the operation.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72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62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Application 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Dynamic </a:t>
            </a:r>
            <a:r>
              <a:rPr lang="en-US" sz="28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7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Memory Management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39277" y="5802868"/>
            <a:ext cx="109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Memory</a:t>
            </a:r>
          </a:p>
        </p:txBody>
      </p:sp>
      <p:sp>
        <p:nvSpPr>
          <p:cNvPr id="35" name="Cloud Callout 34"/>
          <p:cNvSpPr/>
          <p:nvPr/>
        </p:nvSpPr>
        <p:spPr>
          <a:xfrm>
            <a:off x="1" y="3543300"/>
            <a:ext cx="2895600" cy="1485900"/>
          </a:xfrm>
          <a:prstGeom prst="cloudCallout">
            <a:avLst>
              <a:gd name="adj1" fmla="val -28662"/>
              <a:gd name="adj2" fmla="val 7421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happens if more space is needed by table ?</a:t>
            </a:r>
          </a:p>
        </p:txBody>
      </p:sp>
      <p:sp>
        <p:nvSpPr>
          <p:cNvPr id="8" name="Rectangle 7"/>
          <p:cNvSpPr/>
          <p:nvPr/>
        </p:nvSpPr>
        <p:spPr>
          <a:xfrm>
            <a:off x="2895600" y="1828800"/>
            <a:ext cx="3810000" cy="3962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1" y="1828800"/>
            <a:ext cx="1752599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95600" y="2971800"/>
            <a:ext cx="1219199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48201" y="1828800"/>
            <a:ext cx="1219199" cy="1143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14801" y="2971800"/>
            <a:ext cx="1752599" cy="1143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14800" y="4114800"/>
            <a:ext cx="1752599" cy="1143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95601" y="5257800"/>
            <a:ext cx="1219199" cy="533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67399" y="1828800"/>
            <a:ext cx="838201" cy="1714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67400" y="4076700"/>
            <a:ext cx="838201" cy="1714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95601" y="4800600"/>
            <a:ext cx="1219198" cy="457200"/>
          </a:xfrm>
          <a:prstGeom prst="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867400" y="3543300"/>
            <a:ext cx="838200" cy="571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114799" y="5257800"/>
            <a:ext cx="876299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895601" y="2971800"/>
            <a:ext cx="1219199" cy="5715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ircular Arrow 37"/>
          <p:cNvSpPr/>
          <p:nvPr/>
        </p:nvSpPr>
        <p:spPr>
          <a:xfrm rot="920927" flipH="1">
            <a:off x="3597267" y="2385091"/>
            <a:ext cx="2662594" cy="1790249"/>
          </a:xfrm>
          <a:prstGeom prst="circularArrow">
            <a:avLst>
              <a:gd name="adj1" fmla="val 5854"/>
              <a:gd name="adj2" fmla="val 1142319"/>
              <a:gd name="adj3" fmla="val 20333812"/>
              <a:gd name="adj4" fmla="val 10800000"/>
              <a:gd name="adj5" fmla="val 12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95600" y="2971800"/>
            <a:ext cx="838200" cy="571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867400" y="3657600"/>
            <a:ext cx="84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</a:t>
            </a:r>
            <a:r>
              <a:rPr lang="en-US" b="1" i="1" dirty="0"/>
              <a:t>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867400" y="1828800"/>
            <a:ext cx="844718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657600" y="2590800"/>
            <a:ext cx="4844335" cy="2819400"/>
            <a:chOff x="3657600" y="2590800"/>
            <a:chExt cx="4844335" cy="2819400"/>
          </a:xfrm>
        </p:grpSpPr>
        <p:sp>
          <p:nvSpPr>
            <p:cNvPr id="19" name="TextBox 18"/>
            <p:cNvSpPr txBox="1"/>
            <p:nvPr/>
          </p:nvSpPr>
          <p:spPr>
            <a:xfrm>
              <a:off x="7315200" y="4202668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Free space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 flipV="1">
              <a:off x="6286500" y="2590800"/>
              <a:ext cx="1333500" cy="16118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3657600" y="4371201"/>
              <a:ext cx="3581400" cy="161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6286500" y="4572000"/>
              <a:ext cx="133350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314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35" grpId="0" animBg="1"/>
      <p:bldP spid="37" grpId="0" animBg="1"/>
      <p:bldP spid="38" grpId="0" animBg="1"/>
      <p:bldP spid="38" grpId="1" animBg="1"/>
      <p:bldP spid="39" grpId="0" animBg="1"/>
      <p:bldP spid="42" grpId="0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SPACE and TIME Efficient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7030A0"/>
                </a:solidFill>
              </a:rPr>
              <a:t>Dynamic Table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For Insertions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2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Some 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b="1" dirty="0" err="1">
                    <a:solidFill>
                      <a:srgbClr val="7030A0"/>
                    </a:solidFill>
                  </a:rPr>
                  <a:t>createTable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):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A system-call that creates a table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b="1" dirty="0"/>
                  <a:t>size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b="1" dirty="0"/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copy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free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00200" y="3429000"/>
                <a:ext cx="22420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: the size of table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429000"/>
                <a:ext cx="2242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2997" t="-7692" r="-4905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81200" y="4171890"/>
                <a:ext cx="42381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: copies the contents of table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171890"/>
                <a:ext cx="4238148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439" t="-7576" r="-201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4885038"/>
                <a:ext cx="65351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: free the space (return the space to </a:t>
                </a:r>
                <a:r>
                  <a:rPr lang="en-US" sz="2000" b="1" dirty="0"/>
                  <a:t>OS</a:t>
                </a:r>
                <a:r>
                  <a:rPr lang="en-US" sz="2000" dirty="0"/>
                  <a:t>) occupied by table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885038"/>
                <a:ext cx="6535122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933" t="-7576" r="-93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244529" y="2689654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returns its pointer.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02050" y="1600200"/>
                <a:ext cx="39638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: number of elements in the table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050" y="1600200"/>
                <a:ext cx="3963842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1692" t="-7692" r="-2154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17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/>
      <p:bldP spid="3" grpId="0"/>
      <p:bldP spid="7" grpId="0"/>
      <p:bldP spid="8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13358</TotalTime>
  <Words>2160</Words>
  <Application>Microsoft Macintosh PowerPoint</Application>
  <PresentationFormat>On-screen Show (4:3)</PresentationFormat>
  <Paragraphs>426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Cambria Math</vt:lpstr>
      <vt:lpstr>Office Theme</vt:lpstr>
      <vt:lpstr>Design and Analysis of Algorithms </vt:lpstr>
      <vt:lpstr>Summary of  the Previous Lecture</vt:lpstr>
      <vt:lpstr>PowerPoint Presentation</vt:lpstr>
      <vt:lpstr>Amortized Cost </vt:lpstr>
      <vt:lpstr>Amortized Cost </vt:lpstr>
      <vt:lpstr>Application 1</vt:lpstr>
      <vt:lpstr>Memory Management</vt:lpstr>
      <vt:lpstr>SPACE and TIME Efficient  Dynamic Table  </vt:lpstr>
      <vt:lpstr>Some notations</vt:lpstr>
      <vt:lpstr>A trivial way to perform Insert(x)</vt:lpstr>
      <vt:lpstr>An efficient way to perform Insert(x)</vt:lpstr>
      <vt:lpstr>An efficient way to perform Insert(x)</vt:lpstr>
      <vt:lpstr>Intuition underlying efficiency of Insert(x) </vt:lpstr>
      <vt:lpstr>Amortized Analysis of Insert(x)  </vt:lpstr>
      <vt:lpstr>Amortized Analysis of Insert(x)  </vt:lpstr>
      <vt:lpstr>Amortized Analysis of Insert(x)  </vt:lpstr>
      <vt:lpstr>SPACE and TIME Efficient  Dynamic Table  </vt:lpstr>
      <vt:lpstr>Sequence of Deletions </vt:lpstr>
      <vt:lpstr>An efficient way to perform delete(x)</vt:lpstr>
      <vt:lpstr>Intuition underlying efficiency of Delete(x) </vt:lpstr>
      <vt:lpstr>Amortized Analysis of Delete(x)  </vt:lpstr>
      <vt:lpstr>Amortized Analysis of Delete(x)  </vt:lpstr>
      <vt:lpstr>SPACE and TIME Efficient  Dynamic Table  </vt:lpstr>
      <vt:lpstr>Attempt 1</vt:lpstr>
      <vt:lpstr>PowerPoint Presentation</vt:lpstr>
      <vt:lpstr>Towards designing new algorithm</vt:lpstr>
      <vt:lpstr>An efficient way to perform delete(x)</vt:lpstr>
      <vt:lpstr>The intuition behind the new algorithm</vt:lpstr>
      <vt:lpstr>Homework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1328</cp:revision>
  <dcterms:created xsi:type="dcterms:W3CDTF">2011-12-03T04:13:03Z</dcterms:created>
  <dcterms:modified xsi:type="dcterms:W3CDTF">2020-11-11T06:13:16Z</dcterms:modified>
</cp:coreProperties>
</file>