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56" r:id="rId2"/>
    <p:sldId id="553" r:id="rId3"/>
    <p:sldId id="554" r:id="rId4"/>
    <p:sldId id="555" r:id="rId5"/>
    <p:sldId id="529" r:id="rId6"/>
    <p:sldId id="539" r:id="rId7"/>
    <p:sldId id="536" r:id="rId8"/>
    <p:sldId id="537" r:id="rId9"/>
    <p:sldId id="544" r:id="rId10"/>
    <p:sldId id="538" r:id="rId11"/>
    <p:sldId id="535" r:id="rId12"/>
    <p:sldId id="551" r:id="rId13"/>
    <p:sldId id="540" r:id="rId14"/>
    <p:sldId id="533" r:id="rId15"/>
    <p:sldId id="534" r:id="rId16"/>
    <p:sldId id="522" r:id="rId17"/>
    <p:sldId id="523" r:id="rId18"/>
    <p:sldId id="530" r:id="rId19"/>
    <p:sldId id="541" r:id="rId20"/>
    <p:sldId id="548" r:id="rId21"/>
    <p:sldId id="525" r:id="rId22"/>
    <p:sldId id="552" r:id="rId23"/>
    <p:sldId id="543" r:id="rId24"/>
    <p:sldId id="542" r:id="rId25"/>
    <p:sldId id="527" r:id="rId26"/>
    <p:sldId id="528" r:id="rId27"/>
    <p:sldId id="52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59" autoAdjust="0"/>
  </p:normalViewPr>
  <p:slideViewPr>
    <p:cSldViewPr>
      <p:cViewPr varScale="1">
        <p:scale>
          <a:sx n="87" d="100"/>
          <a:sy n="87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0.png"/><Relationship Id="rId7" Type="http://schemas.openxmlformats.org/officeDocument/2006/relationships/image" Target="../media/image210.png"/><Relationship Id="rId12" Type="http://schemas.openxmlformats.org/officeDocument/2006/relationships/image" Target="../media/image2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0.png"/><Relationship Id="rId10" Type="http://schemas.openxmlformats.org/officeDocument/2006/relationships/image" Target="../media/image24.png"/><Relationship Id="rId4" Type="http://schemas.openxmlformats.org/officeDocument/2006/relationships/image" Target="../media/image13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0.png"/><Relationship Id="rId10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 – III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(A magical application)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4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b="1" dirty="0">
                <a:solidFill>
                  <a:srgbClr val="7030A0"/>
                </a:solidFill>
              </a:rPr>
              <a:t>Insertion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Deletion</a:t>
            </a:r>
            <a:r>
              <a:rPr lang="en-US" sz="2000" b="1" dirty="0"/>
              <a:t>    </a:t>
            </a:r>
            <a:r>
              <a:rPr lang="en-US" sz="2000" b="1" dirty="0">
                <a:solidFill>
                  <a:srgbClr val="C00000"/>
                </a:solidFill>
              </a:rPr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BST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keys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676400"/>
                <a:ext cx="31242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:r>
                  <a:rPr lang="en-US" u="sng" dirty="0">
                    <a:solidFill>
                      <a:schemeClr val="tx1"/>
                    </a:solidFill>
                  </a:rPr>
                  <a:t>arbitrary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search operations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232666"/>
                <a:ext cx="398888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4495800" y="2133600"/>
            <a:ext cx="609600" cy="1099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95800" y="3689866"/>
            <a:ext cx="609600" cy="1034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90800" y="4772995"/>
            <a:ext cx="42672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Time taken </a:t>
            </a:r>
            <a:r>
              <a:rPr lang="en-US" dirty="0">
                <a:solidFill>
                  <a:schemeClr val="tx1"/>
                </a:solidFill>
              </a:rPr>
              <a:t>:                      </a:t>
            </a:r>
            <a:r>
              <a:rPr lang="en-US" dirty="0">
                <a:solidFill>
                  <a:srgbClr val="C00000"/>
                </a:solidFill>
              </a:rPr>
              <a:t>??????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log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855029"/>
                <a:ext cx="254108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71" t="-6349" r="-310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09067" y="5638800"/>
            <a:ext cx="256711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6C31"/>
                </a:solidFill>
              </a:rPr>
              <a:t>EQUALLY </a:t>
            </a:r>
            <a:r>
              <a:rPr lang="en-US" sz="2000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102455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 animBg="1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Self Organizing </a:t>
            </a:r>
            <a:r>
              <a:rPr lang="en-US" sz="3200" dirty="0">
                <a:solidFill>
                  <a:srgbClr val="7030A0"/>
                </a:solidFill>
              </a:rPr>
              <a:t>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nice problem to realize the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magical power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  <a:r>
              <a:rPr lang="en-US" sz="2800" b="1" u="sng" dirty="0">
                <a:solidFill>
                  <a:schemeClr val="tx1"/>
                </a:solidFill>
              </a:rPr>
              <a:t>amortized analysis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</a:t>
            </a:r>
            <a:r>
              <a:rPr lang="en-US" sz="3600" b="1" dirty="0"/>
              <a:t>: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Online list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Given </a:t>
                </a:r>
                <a:r>
                  <a:rPr lang="en-US" sz="2000" dirty="0"/>
                  <a:t>: A doubly linked list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elements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an 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 operations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Constraints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Access only through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.</a:t>
                </a:r>
                <a:endParaRPr lang="en-US" sz="2000" dirty="0"/>
              </a:p>
              <a:p>
                <a:r>
                  <a:rPr lang="en-US" sz="2000" dirty="0"/>
                  <a:t>Only way to update the list: </a:t>
                </a:r>
              </a:p>
              <a:p>
                <a:pPr lvl="1"/>
                <a:r>
                  <a:rPr lang="en-US" sz="1800" dirty="0"/>
                  <a:t>Any two </a:t>
                </a:r>
                <a:r>
                  <a:rPr lang="en-US" sz="1800" u="sng" dirty="0"/>
                  <a:t>neighboring</a:t>
                </a:r>
                <a:r>
                  <a:rPr lang="en-US" sz="1800" dirty="0"/>
                  <a:t> elements can be swapped.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design an online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that achieves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search time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any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915400" cy="4754563"/>
              </a:xfrm>
              <a:blipFill rotWithShape="1">
                <a:blip r:embed="rId2"/>
                <a:stretch>
                  <a:fillRect l="-752" t="-641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5029200" y="5650468"/>
            <a:ext cx="4114800" cy="978932"/>
          </a:xfrm>
          <a:prstGeom prst="cloudCallout">
            <a:avLst>
              <a:gd name="adj1" fmla="val -18448"/>
              <a:gd name="adj2" fmla="val 82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judge the efficiency of algorithm  </a:t>
            </a:r>
            <a:r>
              <a:rPr lang="en-US" b="1" dirty="0">
                <a:solidFill>
                  <a:srgbClr val="7030A0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25146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0600" y="2895600"/>
            <a:ext cx="472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200" y="4648200"/>
            <a:ext cx="4419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24400" y="50292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10" grpId="0" uiExpand="1" animBg="1"/>
      <p:bldP spid="29" grpId="0" uiExpand="1" animBg="1"/>
      <p:bldP spid="33" grpId="0" uiExpand="1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Competitive ratio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2000" dirty="0"/>
                  <a:t>: an </a:t>
                </a:r>
                <a:r>
                  <a:rPr lang="en-US" sz="2000" b="1" dirty="0"/>
                  <a:t>online</a:t>
                </a:r>
                <a:r>
                  <a:rPr lang="en-US" sz="2000" dirty="0"/>
                  <a:t> algorithm for the list search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be the </a:t>
                </a:r>
                <a:r>
                  <a:rPr lang="en-US" sz="2000" b="1" dirty="0"/>
                  <a:t>optimal offline </a:t>
                </a:r>
                <a:r>
                  <a:rPr lang="en-US" sz="2000" dirty="0"/>
                  <a:t>algorithm that knows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operations.</a:t>
                </a:r>
              </a:p>
              <a:p>
                <a:pPr marL="0" indent="0" algn="ctr">
                  <a:buNone/>
                </a:pPr>
                <a:endParaRPr lang="en-US" sz="2000" i="1" u="sng" dirty="0"/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i="1" u="sng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𝐀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for a sequence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for the same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operations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:r>
                  <a:rPr lang="en-US" sz="2000" b="1" u="sng" dirty="0"/>
                  <a:t>every</a:t>
                </a:r>
                <a:r>
                  <a:rPr lang="en-US" sz="2000" dirty="0"/>
                  <a:t> sequence of length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67000" y="914400"/>
            <a:ext cx="37418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tool to analyze any </a:t>
            </a:r>
            <a:r>
              <a:rPr lang="en-US" b="1" dirty="0"/>
              <a:t>online</a:t>
            </a:r>
            <a:r>
              <a:rPr lang="en-US" dirty="0"/>
              <a:t> algorithm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00600" y="3048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1205145" y="3429000"/>
            <a:ext cx="6643455" cy="8412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How well does </a:t>
            </a:r>
            <a:r>
              <a:rPr lang="en-US" b="1" i="1" dirty="0">
                <a:solidFill>
                  <a:srgbClr val="7030A0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compete</a:t>
            </a:r>
            <a:r>
              <a:rPr lang="en-US" i="1" dirty="0">
                <a:solidFill>
                  <a:schemeClr val="tx1"/>
                </a:solidFill>
              </a:rPr>
              <a:t> with </a:t>
            </a:r>
            <a:r>
              <a:rPr lang="en-US" b="1" i="1" dirty="0">
                <a:solidFill>
                  <a:srgbClr val="7030A0"/>
                </a:solidFill>
              </a:rPr>
              <a:t>OPT 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for any sequence ?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8800" y="45720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574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26" grpId="0" animBg="1"/>
      <p:bldP spid="8" grpId="0" animBg="1"/>
      <p:bldP spid="8" grpId="1" animBg="1"/>
      <p:bldP spid="29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Notation: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 </a:t>
                </a:r>
                <a:r>
                  <a:rPr lang="en-US" sz="2000" dirty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-competitive if there is a constant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𝐀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𝐎𝐏𝐓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A Heuristic </a:t>
                </a:r>
                <a:r>
                  <a:rPr lang="en-US" sz="2000" b="1" dirty="0"/>
                  <a:t>for list search 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Whenever we search an element,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bring the element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18933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3716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962851" y="4876800"/>
            <a:ext cx="22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  <a:r>
              <a:rPr lang="en-US" b="1" u="sng" dirty="0">
                <a:solidFill>
                  <a:srgbClr val="7030A0"/>
                </a:solidFill>
              </a:rPr>
              <a:t>the front</a:t>
            </a:r>
            <a:r>
              <a:rPr lang="en-US" dirty="0"/>
              <a:t> of the 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0295" y="48768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search.</a:t>
            </a:r>
          </a:p>
        </p:txBody>
      </p:sp>
    </p:spTree>
    <p:extLst>
      <p:ext uri="{BB962C8B-B14F-4D97-AF65-F5344CB8AC3E}">
        <p14:creationId xmlns:p14="http://schemas.microsoft.com/office/powerpoint/2010/main" val="42845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Move to Front </a:t>
            </a:r>
            <a:r>
              <a:rPr lang="en-US" sz="3200" dirty="0"/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Caution</a:t>
            </a:r>
            <a:r>
              <a:rPr lang="en-US" sz="2800" b="1" dirty="0">
                <a:solidFill>
                  <a:schemeClr val="tx1"/>
                </a:solidFill>
              </a:rPr>
              <a:t> : </a:t>
            </a:r>
          </a:p>
          <a:p>
            <a:r>
              <a:rPr lang="en-US" dirty="0">
                <a:solidFill>
                  <a:schemeClr val="tx1"/>
                </a:solidFill>
              </a:rPr>
              <a:t>For a better understanding, please </a:t>
            </a:r>
            <a:r>
              <a:rPr lang="en-US" u="sng" dirty="0">
                <a:solidFill>
                  <a:schemeClr val="tx1"/>
                </a:solidFill>
              </a:rPr>
              <a:t>go slow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and </a:t>
            </a:r>
            <a:r>
              <a:rPr lang="en-US" u="sng" dirty="0">
                <a:solidFill>
                  <a:schemeClr val="tx1"/>
                </a:solidFill>
              </a:rPr>
              <a:t>take long pauses</a:t>
            </a:r>
            <a:r>
              <a:rPr lang="en-US" dirty="0">
                <a:solidFill>
                  <a:schemeClr val="tx1"/>
                </a:solidFill>
              </a:rPr>
              <a:t> in the remaining slides.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:r>
                  <a:rPr lang="en-US" sz="2000" b="1" dirty="0"/>
                  <a:t>e</a:t>
                </a:r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Starting from </a:t>
                </a:r>
                <a:r>
                  <a:rPr lang="en-US" sz="1600" b="1" dirty="0"/>
                  <a:t>HEAD</a:t>
                </a:r>
                <a:r>
                  <a:rPr lang="en-US" sz="2000" b="1" dirty="0"/>
                  <a:t> </a:t>
                </a:r>
                <a:r>
                  <a:rPr lang="en-US" sz="2000" dirty="0"/>
                  <a:t>pointer, scan linearly till we find element </a:t>
                </a:r>
                <a:r>
                  <a:rPr lang="en-US" sz="2000" b="1" dirty="0"/>
                  <a:t>e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Bring the node</a:t>
                </a:r>
                <a:r>
                  <a:rPr lang="en-US" sz="2000" b="1" dirty="0"/>
                  <a:t> </a:t>
                </a:r>
                <a:r>
                  <a:rPr lang="en-US" sz="2000" dirty="0"/>
                  <a:t>storing </a:t>
                </a:r>
                <a:r>
                  <a:rPr lang="en-US" sz="2000" b="1" dirty="0"/>
                  <a:t>e</a:t>
                </a:r>
                <a:r>
                  <a:rPr lang="en-US" sz="2000" dirty="0"/>
                  <a:t> to the front of list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notation: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(e): rank of element e in the list.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287256" y="3429000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by  a sequence  of </a:t>
            </a:r>
            <a:r>
              <a:rPr lang="en-US" b="1" u="sng" dirty="0">
                <a:solidFill>
                  <a:srgbClr val="002060"/>
                </a:solidFill>
              </a:rPr>
              <a:t>swaps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51" name="Down Ribbon 150"/>
          <p:cNvSpPr/>
          <p:nvPr/>
        </p:nvSpPr>
        <p:spPr>
          <a:xfrm>
            <a:off x="2667000" y="4191000"/>
            <a:ext cx="4267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(R)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638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0" grpId="0"/>
      <p:bldP spid="151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Move-to-Front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3200" dirty="0"/>
              <a:t>Execution of </a:t>
            </a:r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600200" y="2045732"/>
            <a:ext cx="5943600" cy="381000"/>
            <a:chOff x="1600200" y="2438400"/>
            <a:chExt cx="59436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5257800" y="2438400"/>
              <a:ext cx="1828800" cy="381000"/>
              <a:chOff x="1600200" y="2438400"/>
              <a:chExt cx="1828800" cy="381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ounded Rectangle 23"/>
            <p:cNvSpPr/>
            <p:nvPr/>
          </p:nvSpPr>
          <p:spPr>
            <a:xfrm>
              <a:off x="70866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61471" y="1828800"/>
            <a:ext cx="1201129" cy="1115732"/>
            <a:chOff x="5147377" y="1632282"/>
            <a:chExt cx="1201129" cy="1115732"/>
          </a:xfrm>
        </p:grpSpPr>
        <p:sp>
          <p:nvSpPr>
            <p:cNvPr id="6" name="Arc 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800000">
            <a:off x="4446370" y="1541259"/>
            <a:ext cx="1201129" cy="1115732"/>
            <a:chOff x="5147377" y="1632282"/>
            <a:chExt cx="1201129" cy="1115732"/>
          </a:xfrm>
        </p:grpSpPr>
        <p:sp>
          <p:nvSpPr>
            <p:cNvPr id="34" name="Arc 3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76200" y="2514600"/>
            <a:ext cx="7448073" cy="902732"/>
            <a:chOff x="76200" y="2514600"/>
            <a:chExt cx="7448073" cy="902732"/>
          </a:xfrm>
        </p:grpSpPr>
        <p:grpSp>
          <p:nvGrpSpPr>
            <p:cNvPr id="36" name="Group 35"/>
            <p:cNvGrpSpPr/>
            <p:nvPr/>
          </p:nvGrpSpPr>
          <p:grpSpPr>
            <a:xfrm>
              <a:off x="1580673" y="3036332"/>
              <a:ext cx="5943600" cy="381000"/>
              <a:chOff x="1600200" y="2438400"/>
              <a:chExt cx="5943600" cy="3810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ounded Rectangle 5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ounded Rectangle 4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ounded Rectangle 4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ounded Rectangle 3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6200" y="2514600"/>
              <a:ext cx="1552563" cy="674132"/>
              <a:chOff x="95727" y="1916668"/>
              <a:chExt cx="1552563" cy="674132"/>
            </a:xfrm>
          </p:grpSpPr>
          <p:cxnSp>
            <p:nvCxnSpPr>
              <p:cNvPr id="54" name="Curved Connector 53"/>
              <p:cNvCxnSpPr>
                <a:stCxn id="5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76200" y="3516868"/>
            <a:ext cx="7448073" cy="902732"/>
            <a:chOff x="76200" y="3516868"/>
            <a:chExt cx="7448073" cy="902732"/>
          </a:xfrm>
        </p:grpSpPr>
        <p:grpSp>
          <p:nvGrpSpPr>
            <p:cNvPr id="56" name="Group 55"/>
            <p:cNvGrpSpPr/>
            <p:nvPr/>
          </p:nvGrpSpPr>
          <p:grpSpPr>
            <a:xfrm>
              <a:off x="1580673" y="4038600"/>
              <a:ext cx="5943600" cy="381000"/>
              <a:chOff x="1600200" y="2438400"/>
              <a:chExt cx="5943600" cy="3810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9" name="Rounded Rectangle 6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Rounded Rectangle 7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ounded Rectangle 6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ounded Rectangle 6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Rounded Rectangle 5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6200" y="3516868"/>
              <a:ext cx="1552563" cy="674132"/>
              <a:chOff x="95727" y="1916668"/>
              <a:chExt cx="1552563" cy="674132"/>
            </a:xfrm>
          </p:grpSpPr>
          <p:cxnSp>
            <p:nvCxnSpPr>
              <p:cNvPr id="74" name="Curved Connector 73"/>
              <p:cNvCxnSpPr>
                <a:stCxn id="7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95727" y="4507468"/>
            <a:ext cx="7448073" cy="902732"/>
            <a:chOff x="95727" y="4507468"/>
            <a:chExt cx="7448073" cy="902732"/>
          </a:xfrm>
        </p:grpSpPr>
        <p:grpSp>
          <p:nvGrpSpPr>
            <p:cNvPr id="76" name="Group 75"/>
            <p:cNvGrpSpPr/>
            <p:nvPr/>
          </p:nvGrpSpPr>
          <p:grpSpPr>
            <a:xfrm>
              <a:off x="1600200" y="5029200"/>
              <a:ext cx="5943600" cy="381000"/>
              <a:chOff x="1600200" y="2438400"/>
              <a:chExt cx="5943600" cy="3810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ounded Rectangle 9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ounded Rectangle 8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ounded Rectangle 8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Rounded Rectangle 7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5727" y="4507468"/>
              <a:ext cx="1552563" cy="674132"/>
              <a:chOff x="95727" y="1916668"/>
              <a:chExt cx="1552563" cy="674132"/>
            </a:xfrm>
          </p:grpSpPr>
          <p:cxnSp>
            <p:nvCxnSpPr>
              <p:cNvPr id="94" name="Curved Connector 93"/>
              <p:cNvCxnSpPr>
                <a:stCxn id="9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6200" y="5498068"/>
            <a:ext cx="7448073" cy="902732"/>
            <a:chOff x="76200" y="5498068"/>
            <a:chExt cx="7448073" cy="902732"/>
          </a:xfrm>
        </p:grpSpPr>
        <p:grpSp>
          <p:nvGrpSpPr>
            <p:cNvPr id="96" name="Group 95"/>
            <p:cNvGrpSpPr/>
            <p:nvPr/>
          </p:nvGrpSpPr>
          <p:grpSpPr>
            <a:xfrm>
              <a:off x="1580673" y="6019800"/>
              <a:ext cx="5943600" cy="381000"/>
              <a:chOff x="1600200" y="2438400"/>
              <a:chExt cx="5943600" cy="38100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9" name="Rounded Rectangle 10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ounded Rectangle 11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34290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ounded Rectangle 106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</a:t>
                  </a:r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K</a:t>
                  </a:r>
                </a:p>
              </p:txBody>
            </p: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Rounded Rectangle 99"/>
              <p:cNvSpPr/>
              <p:nvPr/>
            </p:nvSpPr>
            <p:spPr>
              <a:xfrm>
                <a:off x="7086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76200" y="5498068"/>
              <a:ext cx="1552563" cy="674132"/>
              <a:chOff x="95727" y="1916668"/>
              <a:chExt cx="1552563" cy="674132"/>
            </a:xfrm>
          </p:grpSpPr>
          <p:cxnSp>
            <p:nvCxnSpPr>
              <p:cNvPr id="114" name="Curved Connector 113"/>
              <p:cNvCxnSpPr>
                <a:stCxn id="115" idx="3"/>
              </p:cNvCxnSpPr>
              <p:nvPr/>
            </p:nvCxnSpPr>
            <p:spPr>
              <a:xfrm>
                <a:off x="762000" y="2085945"/>
                <a:ext cx="886290" cy="504855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9572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3429000" y="2802141"/>
            <a:ext cx="1201129" cy="1115732"/>
            <a:chOff x="5147377" y="1632282"/>
            <a:chExt cx="1201129" cy="1115732"/>
          </a:xfrm>
        </p:grpSpPr>
        <p:sp>
          <p:nvSpPr>
            <p:cNvPr id="121" name="Arc 120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800000">
            <a:off x="3513899" y="2514600"/>
            <a:ext cx="1201129" cy="1115732"/>
            <a:chOff x="5147377" y="1632282"/>
            <a:chExt cx="1201129" cy="1115732"/>
          </a:xfrm>
        </p:grpSpPr>
        <p:sp>
          <p:nvSpPr>
            <p:cNvPr id="124" name="Arc 123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2514600" y="3837268"/>
            <a:ext cx="1201129" cy="1115732"/>
            <a:chOff x="5147377" y="1632282"/>
            <a:chExt cx="1201129" cy="1115732"/>
          </a:xfrm>
        </p:grpSpPr>
        <p:sp>
          <p:nvSpPr>
            <p:cNvPr id="127" name="Arc 126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 rot="10800000">
            <a:off x="2599499" y="3549727"/>
            <a:ext cx="1201129" cy="1115732"/>
            <a:chOff x="5147377" y="1632282"/>
            <a:chExt cx="1201129" cy="1115732"/>
          </a:xfrm>
        </p:grpSpPr>
        <p:sp>
          <p:nvSpPr>
            <p:cNvPr id="130" name="Arc 129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6400" y="4783341"/>
            <a:ext cx="1201129" cy="1115732"/>
            <a:chOff x="5147377" y="1632282"/>
            <a:chExt cx="1201129" cy="1115732"/>
          </a:xfrm>
        </p:grpSpPr>
        <p:sp>
          <p:nvSpPr>
            <p:cNvPr id="133" name="Arc 132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0800000">
            <a:off x="1761299" y="4495800"/>
            <a:ext cx="1201129" cy="1115732"/>
            <a:chOff x="5147377" y="1632282"/>
            <a:chExt cx="1201129" cy="1115732"/>
          </a:xfrm>
        </p:grpSpPr>
        <p:sp>
          <p:nvSpPr>
            <p:cNvPr id="136" name="Arc 135"/>
            <p:cNvSpPr/>
            <p:nvPr/>
          </p:nvSpPr>
          <p:spPr>
            <a:xfrm rot="18954852">
              <a:off x="5147377" y="1632282"/>
              <a:ext cx="1201129" cy="1115732"/>
            </a:xfrm>
            <a:prstGeom prst="arc">
              <a:avLst>
                <a:gd name="adj1" fmla="val 15664654"/>
                <a:gd name="adj2" fmla="val 0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>
              <a:off x="6019800" y="1657766"/>
              <a:ext cx="228600" cy="17103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Down Arrow 137"/>
          <p:cNvSpPr/>
          <p:nvPr/>
        </p:nvSpPr>
        <p:spPr>
          <a:xfrm>
            <a:off x="5257800" y="25692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own Arrow 138"/>
          <p:cNvSpPr/>
          <p:nvPr/>
        </p:nvSpPr>
        <p:spPr>
          <a:xfrm>
            <a:off x="5257800" y="35598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>
            <a:off x="5257800" y="45504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own Arrow 140"/>
          <p:cNvSpPr/>
          <p:nvPr/>
        </p:nvSpPr>
        <p:spPr>
          <a:xfrm>
            <a:off x="5334000" y="5541051"/>
            <a:ext cx="1418559" cy="40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 steps for locating R</a:t>
                </a:r>
                <a:endParaRPr lang="en-US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07068"/>
                <a:ext cx="240572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(R)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swaps</a:t>
                </a:r>
                <a:endParaRPr lang="en-US" b="1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62" y="1295400"/>
                <a:ext cx="156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5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1828800" y="1752600"/>
            <a:ext cx="3633694" cy="23979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99605" y="838200"/>
            <a:ext cx="3701196" cy="641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8" grpId="0" animBg="1"/>
      <p:bldP spid="149" grpId="0" animBg="1"/>
      <p:bldP spid="8" grpId="0" animBg="1"/>
      <p:bldP spid="8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good is </a:t>
            </a:r>
            <a:r>
              <a:rPr lang="en-US" sz="3200" dirty="0">
                <a:solidFill>
                  <a:srgbClr val="7030A0"/>
                </a:solidFill>
              </a:rPr>
              <a:t>MTF </a:t>
            </a:r>
            <a:r>
              <a:rPr lang="en-US" sz="3200" dirty="0"/>
              <a:t>Algorithm 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MTF</a:t>
            </a:r>
            <a:r>
              <a:rPr lang="en-US" sz="2800" b="1" dirty="0">
                <a:solidFill>
                  <a:srgbClr val="0070C0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versus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OPT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the main </a:t>
            </a:r>
            <a:r>
              <a:rPr lang="en-US" sz="3200" b="1" dirty="0">
                <a:solidFill>
                  <a:srgbClr val="C00000"/>
                </a:solidFill>
              </a:rPr>
              <a:t>challenge</a:t>
            </a:r>
            <a:r>
              <a:rPr lang="en-US" sz="3200" b="1" dirty="0"/>
              <a:t>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 No knowledge about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algorithm</a:t>
                </a:r>
              </a:p>
              <a:p>
                <a:r>
                  <a:rPr lang="en-US" sz="2000" dirty="0"/>
                  <a:t>There are so many query sequences.</a:t>
                </a:r>
              </a:p>
              <a:p>
                <a:r>
                  <a:rPr lang="en-US" sz="2000" dirty="0"/>
                  <a:t>We don’t know how will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 behave on any sequence.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...and yet we wish to get a guarantee on the behavior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/>
                  <a:t>th</a:t>
                </a:r>
                <a:r>
                  <a:rPr lang="en-US" sz="2000" b="1" dirty="0"/>
                  <a:t> query operation </a:t>
                </a:r>
                <a:r>
                  <a:rPr lang="en-US" sz="2000" dirty="0"/>
                  <a:t>to analyze the behavior of the two algorithms.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2438400" y="3581400"/>
            <a:ext cx="43434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Doesn’t this goal look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impossible or unrealistic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449669"/>
            <a:ext cx="814588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the world of algorithms is full of such magical results.</a:t>
            </a:r>
          </a:p>
          <a:p>
            <a:pPr algn="ctr"/>
            <a:r>
              <a:rPr lang="en-US" dirty="0"/>
              <a:t>So think over “how should the analysis proceed?” for 10 minutes before you proceed</a:t>
            </a:r>
          </a:p>
        </p:txBody>
      </p:sp>
    </p:spTree>
    <p:extLst>
      <p:ext uri="{BB962C8B-B14F-4D97-AF65-F5344CB8AC3E}">
        <p14:creationId xmlns:p14="http://schemas.microsoft.com/office/powerpoint/2010/main" val="41374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7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insertions </a:t>
            </a:r>
            <a:r>
              <a:rPr lang="en-US" sz="2800" b="1" u="sng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0070C0"/>
                </a:solidFill>
              </a:rPr>
              <a:t> deletions </a:t>
            </a:r>
            <a:r>
              <a:rPr lang="en-US" sz="2800" b="1" dirty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of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3200" b="1" dirty="0"/>
                  <a:t>and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: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Our aim</a:t>
                </a:r>
                <a:r>
                  <a:rPr lang="en-US" sz="2000" dirty="0"/>
                  <a:t>:  To show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amortized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b="1" dirty="0"/>
                  <a:t>algorithm </a:t>
                </a:r>
                <a:r>
                  <a:rPr lang="en-US" sz="2000" dirty="0"/>
                  <a:t>is bounded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u="sng" dirty="0"/>
                  <a:t>(x) and</a:t>
                </a:r>
                <a14:m>
                  <m:oMath xmlns:m="http://schemas.openxmlformats.org/officeDocument/2006/math">
                    <m:r>
                      <a:rPr lang="en-US" sz="2000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u="sng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should be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Δ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“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(x)” term to nullify the actual cost.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7" y="914400"/>
                <a:ext cx="9096363" cy="5211763"/>
              </a:xfrm>
              <a:blipFill rotWithShape="1">
                <a:blip r:embed="rId3"/>
                <a:stretch>
                  <a:fillRect l="-737" t="-585" b="-14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35053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600200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524000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124200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124200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537157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3798332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664732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331732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12" y="4572000"/>
                <a:ext cx="966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76800"/>
                <a:ext cx="10838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809860" y="4876800"/>
            <a:ext cx="2820297" cy="457200"/>
            <a:chOff x="5715000" y="5105400"/>
            <a:chExt cx="2820297" cy="4572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4572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1816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>
              <a:endCxn id="79" idx="1"/>
            </p:cNvCxnSpPr>
            <p:nvPr/>
          </p:nvCxnSpPr>
          <p:spPr>
            <a:xfrm>
              <a:off x="6120927" y="5366266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626734" y="5486400"/>
            <a:ext cx="1364866" cy="750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loud Callout 68"/>
          <p:cNvSpPr/>
          <p:nvPr/>
        </p:nvSpPr>
        <p:spPr>
          <a:xfrm>
            <a:off x="3863696" y="2850179"/>
            <a:ext cx="4639188" cy="719553"/>
          </a:xfrm>
          <a:prstGeom prst="cloudCallout">
            <a:avLst>
              <a:gd name="adj1" fmla="val -19808"/>
              <a:gd name="adj2" fmla="val 783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should be the potential function  with this feature?</a:t>
            </a:r>
          </a:p>
        </p:txBody>
      </p:sp>
    </p:spTree>
    <p:extLst>
      <p:ext uri="{BB962C8B-B14F-4D97-AF65-F5344CB8AC3E}">
        <p14:creationId xmlns:p14="http://schemas.microsoft.com/office/powerpoint/2010/main" val="378221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85" grpId="0" uiExpand="1" animBg="1"/>
      <p:bldP spid="86" grpId="0" uiExpand="1" animBg="1"/>
      <p:bldP spid="6" grpId="0" animBg="1"/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potential function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potential of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algorithm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steps 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. # </a:t>
                </a:r>
                <a:r>
                  <a:rPr lang="en-US" sz="2000" b="1" dirty="0"/>
                  <a:t>inversions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Inversions</a:t>
                </a:r>
                <a:r>
                  <a:rPr lang="en-US" sz="2000" dirty="0"/>
                  <a:t>: {(E,C) , (E,A) , (E,D) , (E,B) , (D,B)} </a:t>
                </a:r>
              </a:p>
              <a:p>
                <a:pPr algn="ctr"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10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since two lists are same in the beginning.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and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always.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 is a valid potential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3"/>
                <a:stretch>
                  <a:fillRect l="-741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600200" y="2045732"/>
            <a:ext cx="4114800" cy="381000"/>
            <a:chOff x="1600200" y="2438400"/>
            <a:chExt cx="4114800" cy="381000"/>
          </a:xfrm>
        </p:grpSpPr>
        <p:grpSp>
          <p:nvGrpSpPr>
            <p:cNvPr id="12" name="Group 11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ounded Rectangle 8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727" y="1524000"/>
            <a:ext cx="1552563" cy="674132"/>
            <a:chOff x="95727" y="1916668"/>
            <a:chExt cx="1552563" cy="674132"/>
          </a:xfrm>
        </p:grpSpPr>
        <p:cxnSp>
          <p:nvCxnSpPr>
            <p:cNvPr id="30" name="Curved Connector 29"/>
            <p:cNvCxnSpPr>
              <a:stCxn id="31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993878" y="20690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00200" y="3124200"/>
            <a:ext cx="4114800" cy="381000"/>
            <a:chOff x="1600200" y="2438400"/>
            <a:chExt cx="4114800" cy="381000"/>
          </a:xfrm>
        </p:grpSpPr>
        <p:grpSp>
          <p:nvGrpSpPr>
            <p:cNvPr id="29" name="Group 28"/>
            <p:cNvGrpSpPr/>
            <p:nvPr/>
          </p:nvGrpSpPr>
          <p:grpSpPr>
            <a:xfrm>
              <a:off x="1600200" y="2438400"/>
              <a:ext cx="1828800" cy="381000"/>
              <a:chOff x="1600200" y="2438400"/>
              <a:chExt cx="1828800" cy="381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429000" y="2438400"/>
              <a:ext cx="1828800" cy="381000"/>
              <a:chOff x="1600200" y="2438400"/>
              <a:chExt cx="1828800" cy="381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6002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0574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2514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29718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ounded Rectangle 33"/>
            <p:cNvSpPr/>
            <p:nvPr/>
          </p:nvSpPr>
          <p:spPr>
            <a:xfrm>
              <a:off x="5257800" y="2438400"/>
              <a:ext cx="457200" cy="381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5727" y="2602468"/>
            <a:ext cx="1552563" cy="674132"/>
            <a:chOff x="95727" y="1916668"/>
            <a:chExt cx="1552563" cy="674132"/>
          </a:xfrm>
        </p:grpSpPr>
        <p:cxnSp>
          <p:nvCxnSpPr>
            <p:cNvPr id="44" name="Curved Connector 43"/>
            <p:cNvCxnSpPr>
              <a:stCxn id="45" idx="3"/>
            </p:cNvCxnSpPr>
            <p:nvPr/>
          </p:nvCxnSpPr>
          <p:spPr>
            <a:xfrm>
              <a:off x="762000" y="2085945"/>
              <a:ext cx="886290" cy="504855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727" y="1916668"/>
              <a:ext cx="666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HEAD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947238" y="31358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To find the answer, first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dirty="0"/>
                  <a:t> , and 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After execution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algorithm, “x” comes at the front of the list.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anose="05000000000000000000" pitchFamily="2" charset="2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elements </a:t>
                </a:r>
                <a:r>
                  <a:rPr lang="en-US" sz="2000" u="sng" dirty="0"/>
                  <a:t>preceding</a:t>
                </a:r>
                <a:r>
                  <a:rPr lang="en-US" sz="2000" dirty="0"/>
                  <a:t> it now </a:t>
                </a:r>
                <a:r>
                  <a:rPr lang="en-US" sz="2000" u="sng" dirty="0"/>
                  <a:t>follow</a:t>
                </a:r>
                <a:r>
                  <a:rPr lang="en-US" sz="2000" dirty="0"/>
                  <a:t> it.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Each such swap either </a:t>
                </a:r>
                <a:r>
                  <a:rPr lang="en-US" sz="2000" u="sng" dirty="0"/>
                  <a:t>creates</a:t>
                </a:r>
                <a:r>
                  <a:rPr lang="en-US" sz="2000" dirty="0"/>
                  <a:t> a new inversion or </a:t>
                </a:r>
                <a:r>
                  <a:rPr lang="en-US" sz="2000" u="sng" dirty="0"/>
                  <a:t>destroys </a:t>
                </a:r>
                <a:r>
                  <a:rPr lang="en-US" sz="2000" dirty="0"/>
                  <a:t>an existing one.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797031" y="5943600"/>
            <a:ext cx="5094161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14400" y="6286500"/>
            <a:ext cx="4795069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715001" y="6248400"/>
            <a:ext cx="34290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90800" y="5181600"/>
            <a:ext cx="1828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72000" y="5181600"/>
            <a:ext cx="4419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uiExpand="1" animBg="1"/>
      <p:bldP spid="53" grpId="0" uiExpand="1" animBg="1"/>
      <p:bldP spid="6" grpId="0" animBg="1"/>
      <p:bldP spid="63" grpId="0" animBg="1"/>
      <p:bldP spid="64" grpId="0" animBg="1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Let “e” be any element preceding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  <a:r>
                  <a:rPr lang="en-US" sz="2000" b="1" dirty="0"/>
                  <a:t> list </a:t>
                </a:r>
                <a:r>
                  <a:rPr lang="en-US" sz="2000" dirty="0"/>
                  <a:t>just before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Under what circumstances does the moving of “x” to the front creates a new inversion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If and only </a:t>
                </a:r>
                <a:r>
                  <a:rPr lang="en-US" sz="2000" dirty="0"/>
                  <a:t>if “e” precedes “x”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b="1" dirty="0"/>
                  <a:t> list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2590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86200" y="2438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3212068"/>
            <a:ext cx="27109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created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638800" y="3962400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8600" y="3212068"/>
            <a:ext cx="29375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Inversion (</a:t>
            </a:r>
            <a:r>
              <a:rPr lang="en-US" dirty="0" err="1"/>
              <a:t>x,e</a:t>
            </a:r>
            <a:r>
              <a:rPr lang="en-US" dirty="0"/>
              <a:t>) gets destroyed</a:t>
            </a:r>
          </a:p>
        </p:txBody>
      </p:sp>
    </p:spTree>
    <p:extLst>
      <p:ext uri="{BB962C8B-B14F-4D97-AF65-F5344CB8AC3E}">
        <p14:creationId xmlns:p14="http://schemas.microsoft.com/office/powerpoint/2010/main" val="29122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3" grpId="0" animBg="1"/>
      <p:bldP spid="63" grpId="1" animBg="1"/>
      <p:bldP spid="64" grpId="0" animBg="1"/>
      <p:bldP spid="6" grpId="0" animBg="1"/>
      <p:bldP spid="6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Change in potential during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89" t="-3191" r="-2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= ?</a:t>
                </a:r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new inversions created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Number of old inversions destroyed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74268"/>
                <a:ext cx="146540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(No. of new inversions created  –  No. of old inversions destroyed)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77" y="4800600"/>
                <a:ext cx="647247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78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193268"/>
                <a:ext cx="12409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879068"/>
                <a:ext cx="6943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333103" y="5867400"/>
            <a:ext cx="2820297" cy="381000"/>
            <a:chOff x="5715000" y="5029200"/>
            <a:chExt cx="2820297" cy="381000"/>
          </a:xfrm>
        </p:grpSpPr>
        <p:sp>
          <p:nvSpPr>
            <p:cNvPr id="78" name="Rounded Rectangle 77"/>
            <p:cNvSpPr/>
            <p:nvPr/>
          </p:nvSpPr>
          <p:spPr>
            <a:xfrm>
              <a:off x="5715000" y="5105400"/>
              <a:ext cx="405927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76052" y="5029200"/>
              <a:ext cx="215924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No. of swaps by </a:t>
              </a:r>
              <a:r>
                <a:rPr lang="en-US" b="1" dirty="0">
                  <a:solidFill>
                    <a:srgbClr val="7030A0"/>
                  </a:solidFill>
                </a:rPr>
                <a:t>OPT</a:t>
              </a:r>
              <a:r>
                <a:rPr lang="en-US" b="1" dirty="0"/>
                <a:t> 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120927" y="5257800"/>
              <a:ext cx="255125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60068"/>
                <a:ext cx="6303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6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5562600" y="4724400"/>
            <a:ext cx="3124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88" grpId="0" animBg="1"/>
      <p:bldP spid="89" grpId="0" animBg="1"/>
      <p:bldP spid="90" grpId="0" animBg="1"/>
      <p:bldP spid="91" grpId="0" animBg="1"/>
      <p:bldP spid="77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Amortized cost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query operation by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MTF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111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000" dirty="0"/>
                  <a:t>(x)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= 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  <a:endParaRPr lang="en-US" sz="2000" b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10600" cy="4983163"/>
              </a:xfrm>
              <a:blipFill rotWithShape="1">
                <a:blip r:embed="rId3"/>
                <a:stretch>
                  <a:fillRect l="-708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772400" y="2667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7637" y="1916668"/>
            <a:ext cx="8639163" cy="978932"/>
            <a:chOff x="47637" y="1916668"/>
            <a:chExt cx="8639163" cy="978932"/>
          </a:xfrm>
        </p:grpSpPr>
        <p:grpSp>
          <p:nvGrpSpPr>
            <p:cNvPr id="28" name="Group 27"/>
            <p:cNvGrpSpPr/>
            <p:nvPr/>
          </p:nvGrpSpPr>
          <p:grpSpPr>
            <a:xfrm>
              <a:off x="1600200" y="2438400"/>
              <a:ext cx="7086600" cy="381000"/>
              <a:chOff x="1600200" y="2438400"/>
              <a:chExt cx="7086600" cy="3810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002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ounded Rectangle 8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4800600" y="2667000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257800" y="2438400"/>
                <a:ext cx="1828800" cy="381000"/>
                <a:chOff x="1600200" y="2438400"/>
                <a:chExt cx="1828800" cy="38100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16002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0574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ounded Rectangle 20"/>
                <p:cNvSpPr/>
                <p:nvPr/>
              </p:nvSpPr>
              <p:spPr>
                <a:xfrm>
                  <a:off x="2514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971800" y="2667000"/>
                  <a:ext cx="457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ounded Rectangle 23"/>
              <p:cNvSpPr/>
              <p:nvPr/>
            </p:nvSpPr>
            <p:spPr>
              <a:xfrm>
                <a:off x="8229600" y="2438400"/>
                <a:ext cx="457200" cy="381000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7637" y="1916668"/>
              <a:ext cx="1552563" cy="674132"/>
              <a:chOff x="47637" y="1916668"/>
              <a:chExt cx="1552563" cy="674132"/>
            </a:xfrm>
          </p:grpSpPr>
          <p:cxnSp>
            <p:nvCxnSpPr>
              <p:cNvPr id="30" name="Curved Connector 29"/>
              <p:cNvCxnSpPr/>
              <p:nvPr/>
            </p:nvCxnSpPr>
            <p:spPr>
              <a:xfrm>
                <a:off x="685800" y="2133600"/>
                <a:ext cx="914400" cy="457200"/>
              </a:xfrm>
              <a:prstGeom prst="curvedConnector3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637" y="1916668"/>
                <a:ext cx="6662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HEAD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16280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0670" y="2187714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24800" y="1840468"/>
            <a:ext cx="940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MTF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637" y="3440668"/>
            <a:ext cx="8639163" cy="978932"/>
            <a:chOff x="47637" y="3440668"/>
            <a:chExt cx="8639163" cy="978932"/>
          </a:xfrm>
        </p:grpSpPr>
        <p:grpSp>
          <p:nvGrpSpPr>
            <p:cNvPr id="33" name="Group 32"/>
            <p:cNvGrpSpPr/>
            <p:nvPr/>
          </p:nvGrpSpPr>
          <p:grpSpPr>
            <a:xfrm>
              <a:off x="47637" y="3440668"/>
              <a:ext cx="8639163" cy="978932"/>
              <a:chOff x="47637" y="1916668"/>
              <a:chExt cx="8639163" cy="9789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600200" y="2438400"/>
                <a:ext cx="7086600" cy="381000"/>
                <a:chOff x="1600200" y="2438400"/>
                <a:chExt cx="7086600" cy="38100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600200" y="2438400"/>
                  <a:ext cx="914400" cy="381000"/>
                  <a:chOff x="1600200" y="2438400"/>
                  <a:chExt cx="914400" cy="381000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0020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20574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3200400" y="2438400"/>
                  <a:ext cx="1371600" cy="381000"/>
                  <a:chOff x="-457200" y="2438400"/>
                  <a:chExt cx="1371600" cy="381000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>
                    <a:off x="-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0" y="2438400"/>
                    <a:ext cx="457200" cy="3810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x</a:t>
                    </a:r>
                  </a:p>
                </p:txBody>
              </p: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457200" y="2667000"/>
                    <a:ext cx="4572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Rounded Rectangle 42"/>
                <p:cNvSpPr/>
                <p:nvPr/>
              </p:nvSpPr>
              <p:spPr>
                <a:xfrm>
                  <a:off x="8229600" y="2438400"/>
                  <a:ext cx="457200" cy="38100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7637" y="1916668"/>
                <a:ext cx="1552563" cy="674132"/>
                <a:chOff x="47637" y="1916668"/>
                <a:chExt cx="1552563" cy="674132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685800" y="2133600"/>
                  <a:ext cx="914400" cy="457200"/>
                </a:xfrm>
                <a:prstGeom prst="curvedConnector3">
                  <a:avLst/>
                </a:prstGeom>
                <a:ln w="381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7637" y="1916668"/>
                  <a:ext cx="6662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HEAD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70947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4600" y="2187714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52" name="Straight Arrow Connector 51"/>
            <p:cNvCxnSpPr/>
            <p:nvPr/>
          </p:nvCxnSpPr>
          <p:spPr>
            <a:xfrm>
              <a:off x="7772400" y="4191000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004638" y="3440668"/>
            <a:ext cx="9107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</a:t>
            </a:r>
            <a:r>
              <a:rPr lang="en-US" b="1" dirty="0"/>
              <a:t> list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76400" y="1853625"/>
            <a:ext cx="4953000" cy="584775"/>
            <a:chOff x="1676400" y="1734979"/>
            <a:chExt cx="4953000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1676400" y="19812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30538" y="19474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927" y="1947446"/>
                  <a:ext cx="508473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5455" r="-1309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</m:oMath>
                  </a14:m>
                  <a:r>
                    <a:rPr lang="en-US" sz="1600" dirty="0"/>
                    <a:t>(x)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947446"/>
                  <a:ext cx="785793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455" r="-8594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3875002" y="1734979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2338" y="4114800"/>
            <a:ext cx="2498662" cy="609600"/>
            <a:chOff x="1692338" y="4191000"/>
            <a:chExt cx="2498662" cy="609600"/>
          </a:xfrm>
        </p:grpSpPr>
        <p:sp>
          <p:nvSpPr>
            <p:cNvPr id="58" name="TextBox 57"/>
            <p:cNvSpPr txBox="1"/>
            <p:nvPr/>
          </p:nvSpPr>
          <p:spPr>
            <a:xfrm>
              <a:off x="1692338" y="4462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/>
                    <a:t>(x)</a:t>
                  </a:r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864" y="4419600"/>
                  <a:ext cx="58913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455" r="-10309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2579602" y="41910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…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28800" y="1981200"/>
            <a:ext cx="4572000" cy="152400"/>
            <a:chOff x="1828800" y="1752600"/>
            <a:chExt cx="4572000" cy="1524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828800" y="18288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400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828800" y="4648200"/>
            <a:ext cx="2067632" cy="152400"/>
            <a:chOff x="1828800" y="1752600"/>
            <a:chExt cx="2067632" cy="152400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1828800" y="1828800"/>
              <a:ext cx="20676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18288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3886200" y="17526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160720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7576" r="-508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(x)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43490"/>
                <a:ext cx="2218428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7576" r="-467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((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)  )                                                       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66686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)                                                        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12268"/>
                <a:ext cx="5934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/>
                  <a:t>(x)                                                          </a:t>
                </a: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0600"/>
                <a:ext cx="58687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0" grpId="0" animBg="1"/>
      <p:bldP spid="82" grpId="0" animBg="1"/>
      <p:bldP spid="83" grpId="0" animBg="1"/>
      <p:bldP spid="91" grpId="0" animBg="1"/>
      <p:bldP spid="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Analysis of </a:t>
            </a:r>
            <a:r>
              <a:rPr lang="en-US" sz="3200" b="1" dirty="0">
                <a:solidFill>
                  <a:srgbClr val="7030A0"/>
                </a:solidFill>
              </a:rPr>
              <a:t>MTF </a:t>
            </a:r>
            <a:r>
              <a:rPr lang="en-US" sz="3200" b="1" dirty="0"/>
              <a:t>versus </a:t>
            </a:r>
            <a:r>
              <a:rPr lang="en-US" sz="3200" b="1" dirty="0">
                <a:solidFill>
                  <a:srgbClr val="7030A0"/>
                </a:solidFill>
              </a:rPr>
              <a:t>OPT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b="1" dirty="0"/>
                  <a:t> query operation</a:t>
                </a:r>
                <a:r>
                  <a:rPr lang="en-US" sz="2000" dirty="0"/>
                  <a:t>,  amortized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sequence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,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</m:t>
                        </m:r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Actual cost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𝐌𝐅𝐓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     </a:t>
                </a:r>
                <a:r>
                  <a:rPr lang="en-US" sz="2000" dirty="0"/>
                  <a:t>Amortized cost of the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</a:t>
                </a:r>
                <a:r>
                  <a:rPr lang="en-US" sz="2000" dirty="0"/>
                  <a:t> 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MTF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(Actual cost of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b="1" dirty="0"/>
                  <a:t> query operation </a:t>
                </a:r>
                <a:r>
                  <a:rPr lang="en-US" sz="2000" dirty="0"/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000" b="1">
                            <a:solidFill>
                              <a:srgbClr val="7030A0"/>
                            </a:solidFill>
                            <a:latin typeface="Cambria Math"/>
                          </a:rPr>
                          <m:t>𝐎𝐏𝐓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MTF </a:t>
                </a:r>
                <a:r>
                  <a:rPr lang="en-US" sz="2000" dirty="0"/>
                  <a:t>algorithm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 </a:t>
                </a:r>
                <a:r>
                  <a:rPr lang="en-US" sz="2000" dirty="0"/>
                  <a:t>competitive.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</a:t>
            </a:r>
            <a:r>
              <a:rPr lang="en-US" sz="2000" dirty="0"/>
              <a:t>: How would anyone have come up with such a magical analysis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perhaps a </a:t>
            </a:r>
            <a:r>
              <a:rPr lang="en-US" sz="2000" i="1" dirty="0">
                <a:solidFill>
                  <a:srgbClr val="0070C0"/>
                </a:solidFill>
              </a:rPr>
              <a:t>persistent meditation </a:t>
            </a:r>
            <a:r>
              <a:rPr lang="en-US" sz="2000" dirty="0"/>
              <a:t>on the problem </a:t>
            </a:r>
          </a:p>
          <a:p>
            <a:pPr marL="0" indent="0">
              <a:buNone/>
            </a:pPr>
            <a:r>
              <a:rPr lang="en-US" sz="2000" dirty="0"/>
              <a:t>for a few months would have led the researcher to come up with this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 hope some of you are also inspired by such magical and elegant analysis.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You might like to study analysis of Splay tree on you tube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quarter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Delay the shrinking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322" t="-7576" r="-161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50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3064605"/>
            <a:ext cx="13716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24000" y="1840468"/>
            <a:ext cx="1676400" cy="381000"/>
            <a:chOff x="1524000" y="2831068"/>
            <a:chExt cx="1676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762" r="-28000" b="-238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524000" y="2831068"/>
              <a:ext cx="13716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0" y="2221470"/>
            <a:ext cx="1676402" cy="516794"/>
            <a:chOff x="1600202" y="1452738"/>
            <a:chExt cx="1676402" cy="516794"/>
          </a:xfrm>
        </p:grpSpPr>
        <p:sp>
          <p:nvSpPr>
            <p:cNvPr id="14" name="Right Brace 13"/>
            <p:cNvSpPr/>
            <p:nvPr/>
          </p:nvSpPr>
          <p:spPr>
            <a:xfrm rot="16200000" flipH="1">
              <a:off x="2304604" y="748336"/>
              <a:ext cx="267598" cy="16764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4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524000" y="1066800"/>
            <a:ext cx="5410202" cy="685799"/>
            <a:chOff x="1524000" y="843136"/>
            <a:chExt cx="5410202" cy="685799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69720" y="3079845"/>
          <a:ext cx="2621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524000" y="18288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 flipV="1">
            <a:off x="3200400" y="2286000"/>
            <a:ext cx="10668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3521806"/>
            <a:ext cx="2590802" cy="516794"/>
            <a:chOff x="1600202" y="1452738"/>
            <a:chExt cx="2590802" cy="516794"/>
          </a:xfrm>
        </p:grpSpPr>
        <p:sp>
          <p:nvSpPr>
            <p:cNvPr id="24" name="Right Brace 23"/>
            <p:cNvSpPr/>
            <p:nvPr/>
          </p:nvSpPr>
          <p:spPr>
            <a:xfrm rot="16200000" flipH="1">
              <a:off x="2761804" y="291136"/>
              <a:ext cx="267597" cy="2590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35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used by us for handling insertion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5" t="-8197" r="-3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6172200" y="5678696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200" y="5696848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6"/>
              <p:cNvGraphicFramePr>
                <a:graphicFrameLocks/>
              </p:cNvGraphicFramePr>
              <p:nvPr/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88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50556" y="47360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557" y="52578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8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614"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191" t="-8197" r="-1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791" t="-8197" r="-63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21336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loud Callout 42"/>
              <p:cNvSpPr/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adapt this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so that amortized cost is bounded by a constant for deletion as well. </a:t>
                </a:r>
              </a:p>
            </p:txBody>
          </p:sp>
        </mc:Choice>
        <mc:Fallback xmlns=""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6" grpId="0" animBg="1"/>
      <p:bldP spid="29" grpId="0"/>
      <p:bldP spid="31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Binary Search Trees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Examples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AVL</a:t>
                </a:r>
                <a:r>
                  <a:rPr lang="en-US" sz="2000" dirty="0"/>
                  <a:t> tree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dirty="0"/>
                  <a:t>-Black tree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Strength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Achieve worst case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for all operations.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Weakness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Very difficult to implement.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Splay </a:t>
                </a:r>
                <a:r>
                  <a:rPr lang="en-US" sz="2000" b="1" dirty="0"/>
                  <a:t>tree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2590800" y="4495800"/>
            <a:ext cx="4855029" cy="762000"/>
          </a:xfrm>
          <a:prstGeom prst="cloudCallout">
            <a:avLst>
              <a:gd name="adj1" fmla="val -29166"/>
              <a:gd name="adj2" fmla="val 749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have a simpler BST ?</a:t>
            </a:r>
          </a:p>
        </p:txBody>
      </p:sp>
    </p:spTree>
    <p:extLst>
      <p:ext uri="{BB962C8B-B14F-4D97-AF65-F5344CB8AC3E}">
        <p14:creationId xmlns:p14="http://schemas.microsoft.com/office/powerpoint/2010/main" val="176730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Splay </a:t>
            </a:r>
            <a:r>
              <a:rPr lang="en-US" sz="3200" b="1" dirty="0"/>
              <a:t>tree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A </a:t>
            </a:r>
            <a:r>
              <a:rPr lang="en-US" sz="3200" b="1" i="1" u="sng" dirty="0">
                <a:solidFill>
                  <a:srgbClr val="006C31"/>
                </a:solidFill>
              </a:rPr>
              <a:t>self organizing </a:t>
            </a:r>
            <a:r>
              <a:rPr lang="en-US" sz="3200" dirty="0"/>
              <a:t>Binary search trees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31" y="1600200"/>
            <a:ext cx="3682937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457200"/>
            <a:ext cx="6629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JACM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𝟏𝟗𝟖𝟓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248400"/>
                <a:ext cx="132145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70" t="-6349" r="-68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0035" y="1186934"/>
            <a:ext cx="15236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Daniel </a:t>
            </a:r>
            <a:r>
              <a:rPr lang="en-US" b="1" dirty="0" err="1">
                <a:solidFill>
                  <a:srgbClr val="002060"/>
                </a:solidFill>
              </a:rPr>
              <a:t>Sleator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186934"/>
            <a:ext cx="14760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Robert </a:t>
            </a:r>
            <a:r>
              <a:rPr lang="en-US" b="1" dirty="0" err="1">
                <a:solidFill>
                  <a:srgbClr val="002060"/>
                </a:solidFill>
              </a:rPr>
              <a:t>Tarjan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8195" y="120870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31274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676400"/>
            <a:ext cx="3676650" cy="981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048000"/>
            <a:ext cx="3724275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4876800"/>
            <a:ext cx="3752850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750" y="990600"/>
            <a:ext cx="93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x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371600"/>
            <a:ext cx="24384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28194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4648200"/>
            <a:ext cx="24384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019300"/>
            <a:ext cx="15497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rotation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4355068"/>
            <a:ext cx="166840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rotation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600" y="355389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Zig-zig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0" y="5193268"/>
            <a:ext cx="84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Zig-</a:t>
            </a:r>
            <a:r>
              <a:rPr lang="en-US" b="1" dirty="0" err="1">
                <a:solidFill>
                  <a:srgbClr val="C00000"/>
                </a:solidFill>
              </a:rPr>
              <a:t>zag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1905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Zig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2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Splay</a:t>
            </a:r>
            <a:r>
              <a:rPr lang="en-US" sz="3600" b="1" dirty="0"/>
              <a:t> operation  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986756"/>
            <a:ext cx="4191000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67200" y="1981200"/>
            <a:ext cx="2438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038600"/>
            <a:ext cx="25146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038600"/>
            <a:ext cx="2438400" cy="190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14800" y="9260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Splay(</a:t>
            </a:r>
            <a:r>
              <a:rPr lang="en-US" dirty="0"/>
              <a:t>B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0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Search(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/>
                  <a:t>) on a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Splay Tree</a:t>
                </a:r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r>
                  <a:rPr lang="en-US" sz="2000" dirty="0"/>
                  <a:t>Perform ordinary search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on the BST.</a:t>
                </a:r>
              </a:p>
              <a:p>
                <a:r>
                  <a:rPr lang="en-US" sz="2000" dirty="0"/>
                  <a:t>Bring the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the root by a sequence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splaying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2362200"/>
            <a:ext cx="2819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13792</TotalTime>
  <Words>2037</Words>
  <Application>Microsoft Macintosh PowerPoint</Application>
  <PresentationFormat>On-screen Show (4:3)</PresentationFormat>
  <Paragraphs>533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SPACE and TIME Efficient  Dynamic Table  </vt:lpstr>
      <vt:lpstr>An efficient way to perform delete(x)</vt:lpstr>
      <vt:lpstr>Amortized Analysis of Delete(x)  </vt:lpstr>
      <vt:lpstr>Binary Search Trees </vt:lpstr>
      <vt:lpstr>Splay tree:  A self organizing Binary search trees. </vt:lpstr>
      <vt:lpstr>Splay operation   </vt:lpstr>
      <vt:lpstr>Splay operation   </vt:lpstr>
      <vt:lpstr>Search(x) on a Splay Tree</vt:lpstr>
      <vt:lpstr>A magic</vt:lpstr>
      <vt:lpstr>Self Organizing LIST</vt:lpstr>
      <vt:lpstr>Problem : Online list search </vt:lpstr>
      <vt:lpstr>Competitive ratio </vt:lpstr>
      <vt:lpstr> </vt:lpstr>
      <vt:lpstr>Move to Front Algorithm</vt:lpstr>
      <vt:lpstr>Move-to-Front algorithm </vt:lpstr>
      <vt:lpstr>Move-to-Front algorithm Execution of Search(R)</vt:lpstr>
      <vt:lpstr>How good is MTF Algorithm ?</vt:lpstr>
      <vt:lpstr>What is the main challenge ?</vt:lpstr>
      <vt:lpstr>ith query operation of MTF and OPT </vt:lpstr>
      <vt:lpstr>the potential function ϕ </vt:lpstr>
      <vt:lpstr>Change in potential during ith query operation </vt:lpstr>
      <vt:lpstr>Change in potential during ith query operation </vt:lpstr>
      <vt:lpstr>Change in potential during ith query operation </vt:lpstr>
      <vt:lpstr>Amortized cost of ith query operation by MTF </vt:lpstr>
      <vt:lpstr>Analysis of MTF versus OPT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1349</cp:revision>
  <dcterms:created xsi:type="dcterms:W3CDTF">2011-12-03T04:13:03Z</dcterms:created>
  <dcterms:modified xsi:type="dcterms:W3CDTF">2020-11-13T17:37:08Z</dcterms:modified>
</cp:coreProperties>
</file>