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607" r:id="rId2"/>
    <p:sldId id="552" r:id="rId3"/>
    <p:sldId id="553" r:id="rId4"/>
    <p:sldId id="589" r:id="rId5"/>
    <p:sldId id="580" r:id="rId6"/>
    <p:sldId id="604" r:id="rId7"/>
    <p:sldId id="582" r:id="rId8"/>
    <p:sldId id="587" r:id="rId9"/>
    <p:sldId id="590" r:id="rId10"/>
    <p:sldId id="586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3" r:id="rId23"/>
    <p:sldId id="61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 autoAdjust="0"/>
    <p:restoredTop sz="94659" autoAdjust="0"/>
  </p:normalViewPr>
  <p:slideViewPr>
    <p:cSldViewPr>
      <p:cViewPr varScale="1">
        <p:scale>
          <a:sx n="87" d="100"/>
          <a:sy n="87" d="100"/>
        </p:scale>
        <p:origin x="20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11/20/20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11/20/20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11/20/20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11/20/20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11/20/20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11/20/20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18" Type="http://schemas.openxmlformats.org/officeDocument/2006/relationships/image" Target="../media/image28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30.png"/><Relationship Id="rId17" Type="http://schemas.openxmlformats.org/officeDocument/2006/relationships/image" Target="../media/image160.png"/><Relationship Id="rId2" Type="http://schemas.openxmlformats.org/officeDocument/2006/relationships/image" Target="../media/image80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20.png"/><Relationship Id="rId5" Type="http://schemas.openxmlformats.org/officeDocument/2006/relationships/image" Target="../media/image11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19" Type="http://schemas.openxmlformats.org/officeDocument/2006/relationships/image" Target="../media/image491.png"/><Relationship Id="rId4" Type="http://schemas.openxmlformats.org/officeDocument/2006/relationships/image" Target="../media/image10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5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4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5" Type="http://schemas.openxmlformats.org/officeDocument/2006/relationships/image" Target="../media/image17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9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8.png"/><Relationship Id="rId10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loyd_Shapley" TargetMode="External"/><Relationship Id="rId2" Type="http://schemas.openxmlformats.org/officeDocument/2006/relationships/hyperlink" Target="https://en.wikipedia.org/wiki/David_Gale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0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5" Type="http://schemas.openxmlformats.org/officeDocument/2006/relationships/image" Target="../media/image221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2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0" Type="http://schemas.openxmlformats.org/officeDocument/2006/relationships/image" Target="../media/image90.png"/><Relationship Id="rId4" Type="http://schemas.openxmlformats.org/officeDocument/2006/relationships/image" Target="../media/image1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8.png"/><Relationship Id="rId3" Type="http://schemas.openxmlformats.org/officeDocument/2006/relationships/image" Target="../media/image25.png"/><Relationship Id="rId7" Type="http://schemas.openxmlformats.org/officeDocument/2006/relationships/image" Target="../media/image620.png"/><Relationship Id="rId12" Type="http://schemas.openxmlformats.org/officeDocument/2006/relationships/image" Target="../media/image4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67.png"/><Relationship Id="rId5" Type="http://schemas.openxmlformats.org/officeDocument/2006/relationships/image" Target="../media/image26.png"/><Relationship Id="rId10" Type="http://schemas.openxmlformats.org/officeDocument/2006/relationships/image" Target="../media/image66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2.png"/><Relationship Id="rId18" Type="http://schemas.openxmlformats.org/officeDocument/2006/relationships/image" Target="../media/image33.png"/><Relationship Id="rId3" Type="http://schemas.openxmlformats.org/officeDocument/2006/relationships/image" Target="../media/image28.png"/><Relationship Id="rId21" Type="http://schemas.openxmlformats.org/officeDocument/2006/relationships/image" Target="../media/image35.png"/><Relationship Id="rId7" Type="http://schemas.openxmlformats.org/officeDocument/2006/relationships/image" Target="../media/image75.png"/><Relationship Id="rId12" Type="http://schemas.openxmlformats.org/officeDocument/2006/relationships/image" Target="../media/image81.png"/><Relationship Id="rId17" Type="http://schemas.openxmlformats.org/officeDocument/2006/relationships/image" Target="../media/image32.png"/><Relationship Id="rId2" Type="http://schemas.openxmlformats.org/officeDocument/2006/relationships/image" Target="../media/image70.png"/><Relationship Id="rId16" Type="http://schemas.openxmlformats.org/officeDocument/2006/relationships/image" Target="../media/image31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30.png"/><Relationship Id="rId10" Type="http://schemas.openxmlformats.org/officeDocument/2006/relationships/image" Target="../media/image78.png"/><Relationship Id="rId19" Type="http://schemas.openxmlformats.org/officeDocument/2006/relationships/image" Target="../media/image34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29.png"/><Relationship Id="rId22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28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Fibonacci Heap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Stable Matching Problem </a:t>
            </a:r>
            <a:endParaRPr lang="en-US" sz="2800" b="1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5029200"/>
            <a:ext cx="183030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Finishing touch 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083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Mission accomplished </a:t>
            </a:r>
            <a:r>
              <a:rPr lang="en-US" sz="3600" b="1" dirty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710610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69135"/>
              </p:ext>
            </p:extLst>
          </p:nvPr>
        </p:nvGraphicFramePr>
        <p:xfrm>
          <a:off x="7315200" y="1600200"/>
          <a:ext cx="1752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99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489266" y="1676400"/>
            <a:ext cx="150233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Fibonacci  heap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696200" y="2362200"/>
            <a:ext cx="954877" cy="2338864"/>
            <a:chOff x="5979323" y="2297668"/>
            <a:chExt cx="954877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TextBox 57"/>
          <p:cNvSpPr txBox="1"/>
          <p:nvPr/>
        </p:nvSpPr>
        <p:spPr>
          <a:xfrm>
            <a:off x="7753417" y="35052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400" y="40055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802" y="5580965"/>
            <a:ext cx="740972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Fibonacci Heaps were invented in 1985 by </a:t>
            </a:r>
            <a:r>
              <a:rPr lang="en-US" b="1" dirty="0" err="1"/>
              <a:t>Fredman</a:t>
            </a:r>
            <a:r>
              <a:rPr lang="en-US" b="1" dirty="0"/>
              <a:t> and </a:t>
            </a:r>
            <a:r>
              <a:rPr lang="en-US" b="1" dirty="0" err="1"/>
              <a:t>Tarjan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In 2012, </a:t>
            </a:r>
            <a:r>
              <a:rPr lang="en-US" b="1" dirty="0" err="1"/>
              <a:t>Brodal</a:t>
            </a:r>
            <a:r>
              <a:rPr lang="en-US" b="1" dirty="0"/>
              <a:t>, </a:t>
            </a:r>
            <a:r>
              <a:rPr lang="en-US" b="1" dirty="0" err="1"/>
              <a:t>Lagogiannis</a:t>
            </a:r>
            <a:r>
              <a:rPr lang="en-US" b="1" dirty="0"/>
              <a:t> &amp; </a:t>
            </a:r>
            <a:r>
              <a:rPr lang="en-US" b="1" dirty="0" err="1"/>
              <a:t>Tarjan</a:t>
            </a:r>
            <a:r>
              <a:rPr lang="en-US" dirty="0"/>
              <a:t> got rid of “amortized bound” as well.</a:t>
            </a:r>
          </a:p>
          <a:p>
            <a:pPr algn="ctr"/>
            <a:r>
              <a:rPr lang="en-US" b="1" dirty="0" err="1"/>
              <a:t>Tarjan</a:t>
            </a:r>
            <a:r>
              <a:rPr lang="en-US" dirty="0"/>
              <a:t> made great contribution to the area of algorithms and data structures.</a:t>
            </a:r>
          </a:p>
          <a:p>
            <a:pPr algn="ctr"/>
            <a:r>
              <a:rPr lang="en-US" dirty="0"/>
              <a:t>He is 72 years old, and is still so active …(truly inspiring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83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 flipH="1">
            <a:off x="2667000" y="2133600"/>
            <a:ext cx="2895600" cy="9583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8929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>
            <a:off x="2667000" y="2133600"/>
            <a:ext cx="2895600" cy="3831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2667000" y="2019300"/>
            <a:ext cx="2895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4572000" y="2057400"/>
            <a:ext cx="990600" cy="1099066"/>
            <a:chOff x="4572000" y="2057400"/>
            <a:chExt cx="990600" cy="1099066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4648200" y="2076450"/>
              <a:ext cx="914400" cy="57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648200" y="2076450"/>
              <a:ext cx="914400" cy="285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648200" y="2133600"/>
              <a:ext cx="914400" cy="413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48200" y="2133600"/>
              <a:ext cx="914400" cy="1022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5400000">
              <a:off x="4596652" y="20444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4527276" y="2633944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36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1" grpId="0" animBg="1"/>
      <p:bldP spid="54" grpId="0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52700"/>
            <a:ext cx="2895600" cy="1910323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67000" y="1948934"/>
            <a:ext cx="2895600" cy="597932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>
            <a:off x="2667000" y="2552700"/>
            <a:ext cx="2895600" cy="60960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8929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3428994" y="2438400"/>
            <a:ext cx="400223" cy="1371600"/>
            <a:chOff x="3428994" y="2438400"/>
            <a:chExt cx="400223" cy="1371600"/>
          </a:xfrm>
        </p:grpSpPr>
        <p:grpSp>
          <p:nvGrpSpPr>
            <p:cNvPr id="82" name="Group 81"/>
            <p:cNvGrpSpPr/>
            <p:nvPr/>
          </p:nvGrpSpPr>
          <p:grpSpPr>
            <a:xfrm flipH="1">
              <a:off x="3428994" y="2438400"/>
              <a:ext cx="400223" cy="1371600"/>
              <a:chOff x="4618294" y="1957484"/>
              <a:chExt cx="325181" cy="1198981"/>
            </a:xfrm>
          </p:grpSpPr>
          <p:sp>
            <p:nvSpPr>
              <p:cNvPr id="80" name="TextBox 79"/>
              <p:cNvSpPr txBox="1"/>
              <p:nvPr/>
            </p:nvSpPr>
            <p:spPr>
              <a:xfrm rot="5400000">
                <a:off x="4618259" y="1957519"/>
                <a:ext cx="300151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FF"/>
                    </a:solidFill>
                  </a:rPr>
                  <a:t>…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rot="5400000">
                <a:off x="4592913" y="2805903"/>
                <a:ext cx="401042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FF"/>
                    </a:solidFill>
                  </a:rPr>
                  <a:t>…..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16200000" flipH="1">
              <a:off x="3453652" y="2844052"/>
              <a:ext cx="343364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</a:rPr>
                <a:t>…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667000" y="2552700"/>
            <a:ext cx="2895600" cy="3412520"/>
            <a:chOff x="2667000" y="2552700"/>
            <a:chExt cx="2895600" cy="341252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2667000" y="2552700"/>
              <a:ext cx="2895600" cy="341252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00FF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929" b="-17308"/>
                  </a:stretch>
                </a:blipFill>
                <a:ln>
                  <a:solidFill>
                    <a:srgbClr val="FF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941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9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	Marriage</a:t>
            </a:r>
            <a:r>
              <a:rPr lang="en-US" sz="1800" dirty="0"/>
              <a:t> :          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  <a:endParaRPr lang="en-US" sz="18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667000" y="2552700"/>
            <a:ext cx="2934862" cy="19050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00234" y="4533900"/>
            <a:ext cx="2962366" cy="143132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667000" y="2019300"/>
            <a:ext cx="2895600" cy="5334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667000" y="2013466"/>
            <a:ext cx="2934862" cy="38539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200400" y="3426596"/>
            <a:ext cx="381000" cy="1394900"/>
            <a:chOff x="3200400" y="3426596"/>
            <a:chExt cx="381000" cy="1394900"/>
          </a:xfrm>
        </p:grpSpPr>
        <p:sp>
          <p:nvSpPr>
            <p:cNvPr id="52" name="TextBox 51"/>
            <p:cNvSpPr txBox="1"/>
            <p:nvPr/>
          </p:nvSpPr>
          <p:spPr>
            <a:xfrm rot="5400000">
              <a:off x="3222648" y="341601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3210980" y="446274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3429000"/>
            <a:ext cx="381000" cy="1394900"/>
            <a:chOff x="4800600" y="3429000"/>
            <a:chExt cx="381000" cy="1394900"/>
          </a:xfrm>
        </p:grpSpPr>
        <p:sp>
          <p:nvSpPr>
            <p:cNvPr id="56" name="TextBox 55"/>
            <p:cNvSpPr txBox="1"/>
            <p:nvPr/>
          </p:nvSpPr>
          <p:spPr>
            <a:xfrm rot="5400000">
              <a:off x="4822848" y="341842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5400000">
              <a:off x="4811180" y="446514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38400" y="6248400"/>
            <a:ext cx="3757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 err="1"/>
              <a:t>bijection</a:t>
            </a:r>
            <a:r>
              <a:rPr lang="en-US" dirty="0"/>
              <a:t> between 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 </a:t>
            </a:r>
            <a:r>
              <a:rPr lang="en-US" dirty="0"/>
              <a:t>and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</p:spTree>
    <p:extLst>
      <p:ext uri="{BB962C8B-B14F-4D97-AF65-F5344CB8AC3E}">
        <p14:creationId xmlns:p14="http://schemas.microsoft.com/office/powerpoint/2010/main" val="186246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 marriage is said to be </a:t>
                </a:r>
                <a:r>
                  <a:rPr lang="en-US" sz="1800" b="1" dirty="0"/>
                  <a:t>stable</a:t>
                </a:r>
                <a:r>
                  <a:rPr lang="en-US" sz="1800" dirty="0"/>
                  <a:t> if there is </a:t>
                </a:r>
                <a:r>
                  <a:rPr lang="en-US" sz="1800" u="sng" dirty="0"/>
                  <a:t>no</a:t>
                </a:r>
                <a:r>
                  <a:rPr lang="en-US" sz="1800" dirty="0"/>
                  <a:t> unstable pair in the society.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  <a:blipFill rotWithShape="1">
                <a:blip r:embed="rId2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2971800"/>
            <a:ext cx="381000" cy="1752600"/>
            <a:chOff x="2286000" y="2971800"/>
            <a:chExt cx="381000" cy="1752600"/>
          </a:xfrm>
        </p:grpSpPr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2971800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2971800"/>
            <a:ext cx="381000" cy="1676400"/>
            <a:chOff x="5562600" y="2971800"/>
            <a:chExt cx="381000" cy="1676400"/>
          </a:xfrm>
        </p:grpSpPr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72200" y="2907268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4495800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4038600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 rot="21265500">
            <a:off x="2743200" y="3200400"/>
            <a:ext cx="461598" cy="372462"/>
            <a:chOff x="1228910" y="3301148"/>
            <a:chExt cx="461598" cy="372462"/>
          </a:xfrm>
        </p:grpSpPr>
        <p:sp>
          <p:nvSpPr>
            <p:cNvPr id="12" name="Chevron 11"/>
            <p:cNvSpPr/>
            <p:nvPr/>
          </p:nvSpPr>
          <p:spPr>
            <a:xfrm rot="1824820">
              <a:off x="1228910" y="33011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hevron 48"/>
            <p:cNvSpPr/>
            <p:nvPr/>
          </p:nvSpPr>
          <p:spPr>
            <a:xfrm rot="1824820">
              <a:off x="1381310" y="33773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Chevron 49"/>
            <p:cNvSpPr/>
            <p:nvPr/>
          </p:nvSpPr>
          <p:spPr>
            <a:xfrm rot="1824820">
              <a:off x="1533710" y="34535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2987043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divorce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16357" y="4332914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divorce</a:t>
            </a:r>
          </a:p>
        </p:txBody>
      </p:sp>
      <p:sp>
        <p:nvSpPr>
          <p:cNvPr id="35" name="Oval 34"/>
          <p:cNvSpPr/>
          <p:nvPr/>
        </p:nvSpPr>
        <p:spPr>
          <a:xfrm>
            <a:off x="2438400" y="40386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35814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38400" y="38100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15000" y="39624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3505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15000" y="37338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: an unstable pair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blipFill rotWithShape="1">
                <a:blip r:embed="rId11"/>
                <a:stretch>
                  <a:fillRect l="-1852" t="-4545" r="-2546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2476500" y="1981200"/>
            <a:ext cx="279182" cy="685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Ribbon 10"/>
          <p:cNvSpPr/>
          <p:nvPr/>
        </p:nvSpPr>
        <p:spPr>
          <a:xfrm>
            <a:off x="2856631" y="838200"/>
            <a:ext cx="3568009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Meaning of </a:t>
            </a:r>
            <a:r>
              <a:rPr lang="en-US" dirty="0" err="1">
                <a:solidFill>
                  <a:srgbClr val="C00000"/>
                </a:solidFill>
              </a:rPr>
              <a:t>unstability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3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33" grpId="0" animBg="1"/>
      <p:bldP spid="33" grpId="1" animBg="1"/>
      <p:bldP spid="7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Stable Marriage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men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women 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women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woman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men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compute a </a:t>
                </a:r>
                <a:r>
                  <a:rPr lang="en-US" sz="2000" b="1" dirty="0"/>
                  <a:t>stable</a:t>
                </a:r>
                <a:r>
                  <a:rPr lang="en-US" sz="2000" dirty="0"/>
                  <a:t> marriage.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z="3600" b="1" dirty="0"/>
              <a:t>Algorithm for </a:t>
            </a:r>
            <a:r>
              <a:rPr lang="en-US" sz="3600" b="1" dirty="0">
                <a:solidFill>
                  <a:srgbClr val="7030A0"/>
                </a:solidFill>
              </a:rPr>
              <a:t>Stable Marriage</a:t>
            </a:r>
            <a:endParaRPr lang="en-US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Man</a:t>
            </a:r>
            <a:r>
              <a:rPr lang="en-US" sz="2400" dirty="0">
                <a:solidFill>
                  <a:schemeClr val="tx1"/>
                </a:solidFill>
              </a:rPr>
              <a:t> proposes</a:t>
            </a:r>
          </a:p>
          <a:p>
            <a:r>
              <a:rPr lang="en-US" sz="2400" dirty="0">
                <a:solidFill>
                  <a:srgbClr val="FF00FF"/>
                </a:solidFill>
              </a:rPr>
              <a:t>Woman</a:t>
            </a:r>
            <a:r>
              <a:rPr lang="en-US" sz="2400" dirty="0">
                <a:solidFill>
                  <a:schemeClr val="tx1"/>
                </a:solidFill>
              </a:rPr>
              <a:t> disposes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7962" y="2819400"/>
            <a:ext cx="350807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1962, </a:t>
            </a:r>
            <a:r>
              <a:rPr lang="en-US" dirty="0">
                <a:hlinkClick r:id="rId2" tooltip="David Gale"/>
              </a:rPr>
              <a:t>David Gale</a:t>
            </a:r>
            <a:r>
              <a:rPr lang="en-US" dirty="0"/>
              <a:t> and </a:t>
            </a:r>
            <a:r>
              <a:rPr lang="en-US" dirty="0">
                <a:hlinkClick r:id="rId3" tooltip="Lloyd Shapley"/>
              </a:rPr>
              <a:t>Lloyd Shapley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667000" y="2133600"/>
            <a:ext cx="2895600" cy="958334"/>
            <a:chOff x="2667000" y="2133600"/>
            <a:chExt cx="2895600" cy="958334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667000" y="2133600"/>
              <a:ext cx="2895600" cy="958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952736" y="2458164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736" y="2458164"/>
                  <a:ext cx="3241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8929" b="-150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2667000" y="3048000"/>
            <a:ext cx="2895600" cy="307777"/>
            <a:chOff x="2667000" y="3048000"/>
            <a:chExt cx="2895600" cy="307777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667000" y="3200400"/>
              <a:ext cx="2895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962400" y="3048000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048000"/>
                  <a:ext cx="324128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9091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667000" y="2552700"/>
            <a:ext cx="2895600" cy="1975366"/>
            <a:chOff x="2667000" y="2552700"/>
            <a:chExt cx="2895600" cy="1975366"/>
          </a:xfrm>
        </p:grpSpPr>
        <p:cxnSp>
          <p:nvCxnSpPr>
            <p:cNvPr id="55" name="Straight Arrow Connector 54"/>
            <p:cNvCxnSpPr/>
            <p:nvPr/>
          </p:nvCxnSpPr>
          <p:spPr>
            <a:xfrm flipH="1">
              <a:off x="2667000" y="2552700"/>
              <a:ext cx="2895600" cy="1975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962400" y="3349823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349823"/>
                  <a:ext cx="324128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9091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/>
          <p:nvPr/>
        </p:nvCxnSpPr>
        <p:spPr>
          <a:xfrm flipV="1">
            <a:off x="2647369" y="2133600"/>
            <a:ext cx="2934862" cy="9583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647369" y="2552700"/>
            <a:ext cx="2895600" cy="19870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667000" y="3200400"/>
            <a:ext cx="2915231" cy="1488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2667000" y="2019300"/>
            <a:ext cx="2895600" cy="571500"/>
            <a:chOff x="2667000" y="2520434"/>
            <a:chExt cx="2895600" cy="571500"/>
          </a:xfrm>
        </p:grpSpPr>
        <p:cxnSp>
          <p:nvCxnSpPr>
            <p:cNvPr id="77" name="Straight Arrow Connector 76"/>
            <p:cNvCxnSpPr/>
            <p:nvPr/>
          </p:nvCxnSpPr>
          <p:spPr>
            <a:xfrm flipH="1">
              <a:off x="2667000" y="2520434"/>
              <a:ext cx="2895600" cy="571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952736" y="2631757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736" y="2631757"/>
                  <a:ext cx="324128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929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Straight Arrow Connector 73"/>
          <p:cNvCxnSpPr/>
          <p:nvPr/>
        </p:nvCxnSpPr>
        <p:spPr>
          <a:xfrm flipV="1">
            <a:off x="2647369" y="2013466"/>
            <a:ext cx="2963437" cy="5773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1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While 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≠∅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 err="1">
                    <a:sym typeface="Wingdings" pitchFamily="2" charset="2"/>
                  </a:rPr>
                  <a:t>Extract_any_Man_from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 </a:t>
                </a:r>
                <a:r>
                  <a:rPr lang="en-US" sz="1800" b="1" dirty="0">
                    <a:sym typeface="Wingdings" pitchFamily="2" charset="2"/>
                  </a:rPr>
                  <a:t>next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proposes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If </a:t>
                </a:r>
                <a:r>
                  <a:rPr lang="en-US" sz="1800" b="1" dirty="0"/>
                  <a:t>unmarried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else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{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If(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divorces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	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from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else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</a:t>
                </a:r>
                <a:r>
                  <a:rPr lang="en-US" sz="1800" dirty="0"/>
                  <a:t>{</a:t>
                </a:r>
                <a:r>
                  <a:rPr lang="en-US" sz="1800" b="1" dirty="0"/>
                  <a:t>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from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}	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  <a:blipFill rotWithShape="1">
                <a:blip r:embed="rId3"/>
                <a:stretch>
                  <a:fillRect l="-905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24987" y="1600200"/>
                <a:ext cx="4719013" cy="4525963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600" dirty="0"/>
                  <a:t>: Does the algorithm terminate ?</a:t>
                </a:r>
              </a:p>
              <a:p>
                <a:pPr marL="0" indent="0">
                  <a:buNone/>
                </a:pPr>
                <a:r>
                  <a:rPr lang="en-US" sz="1600" dirty="0"/>
                  <a:t>Answer: </a:t>
                </a:r>
                <a:r>
                  <a:rPr lang="en-US" sz="1600" b="1" dirty="0">
                    <a:solidFill>
                      <a:srgbClr val="009900"/>
                    </a:solidFill>
                  </a:rPr>
                  <a:t>Yes</a:t>
                </a: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(in </a:t>
                </a:r>
                <a:r>
                  <a:rPr lang="en-US" sz="1600" b="1" dirty="0"/>
                  <a:t>O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dirty="0"/>
                  <a:t>) iterations)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</a:t>
                </a:r>
              </a:p>
              <a:p>
                <a:pPr marL="0" indent="0">
                  <a:buNone/>
                </a:pPr>
                <a:r>
                  <a:rPr lang="en-US" sz="1600" dirty="0"/>
                  <a:t>In each iteration : 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Either</a:t>
                </a:r>
                <a:r>
                  <a:rPr lang="en-US" sz="1600" dirty="0"/>
                  <a:t>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solidFill>
                      <a:srgbClr val="002060"/>
                    </a:solidFill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u="sng" dirty="0"/>
                  <a:t>decreases</a:t>
                </a:r>
                <a:r>
                  <a:rPr lang="en-US" sz="1600" dirty="0"/>
                  <a:t>              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b="1" dirty="0"/>
                  <a:t>OR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some woman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/>
                  <a:t>is </a:t>
                </a:r>
                <a:r>
                  <a:rPr lang="en-US" sz="1600" u="sng" dirty="0"/>
                  <a:t>removed</a:t>
                </a:r>
                <a:r>
                  <a:rPr lang="en-US" sz="1600" dirty="0"/>
                  <a:t> from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/>
                  <a:t>) for  some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More Observations</a:t>
                </a:r>
                <a:r>
                  <a:rPr lang="en-US" sz="1600" dirty="0"/>
                  <a:t>: </a:t>
                </a:r>
              </a:p>
              <a:p>
                <a:r>
                  <a:rPr lang="en-US" sz="1600" dirty="0"/>
                  <a:t>A man </a:t>
                </a:r>
                <a:r>
                  <a:rPr lang="en-US" sz="1600" u="sng" dirty="0"/>
                  <a:t>never </a:t>
                </a:r>
                <a:r>
                  <a:rPr lang="en-US" sz="1600" dirty="0"/>
                  <a:t>proposes to a woman </a:t>
                </a:r>
                <a:r>
                  <a:rPr lang="en-US" sz="1600" u="sng" dirty="0"/>
                  <a:t>twice</a:t>
                </a:r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A woman, once married, remains always married.</a:t>
                </a:r>
              </a:p>
              <a:p>
                <a:r>
                  <a:rPr lang="en-US" sz="1600" dirty="0"/>
                  <a:t>Each new marriage gives a woman a better partner.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24987" y="1600200"/>
                <a:ext cx="4719013" cy="4525963"/>
              </a:xfrm>
              <a:blipFill rotWithShape="1">
                <a:blip r:embed="rId4"/>
                <a:stretch>
                  <a:fillRect l="-644" t="-806" r="-1418" b="-22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345323"/>
                <a:ext cx="14389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/>
                  <a:t>;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345323"/>
                <a:ext cx="1438920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2119" t="-7273" r="-4237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 list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/>
                  <a:t>precedes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429" t="-5357" r="-2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/>
          <p:cNvSpPr/>
          <p:nvPr/>
        </p:nvSpPr>
        <p:spPr>
          <a:xfrm>
            <a:off x="7010400" y="2514600"/>
            <a:ext cx="1981200" cy="609600"/>
          </a:xfrm>
          <a:prstGeom prst="cloudCallout">
            <a:avLst>
              <a:gd name="adj1" fmla="val -23325"/>
              <a:gd name="adj2" fmla="val 767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Any measure of progress ?</a:t>
            </a:r>
          </a:p>
        </p:txBody>
      </p:sp>
    </p:spTree>
    <p:extLst>
      <p:ext uri="{BB962C8B-B14F-4D97-AF65-F5344CB8AC3E}">
        <p14:creationId xmlns:p14="http://schemas.microsoft.com/office/powerpoint/2010/main" val="176012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  <p:bldP spid="6" grpId="0" build="p" animBg="1"/>
      <p:bldP spid="7" grpId="0"/>
      <p:bldP spid="8" grpId="0" animBg="1"/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Fibonacci Numbers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Revising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Discrete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r>
                  <a:rPr lang="en-US" sz="3600" dirty="0"/>
                  <a:t>(Proof of stability)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0" dirty="0"/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Proof:</a:t>
                </a:r>
                <a:r>
                  <a:rPr lang="en-US" sz="1800" dirty="0"/>
                  <a:t> </a:t>
                </a:r>
                <a:r>
                  <a:rPr lang="en-US" sz="1600" dirty="0"/>
                  <a:t>(a sketch (the details emerged from the interaction in the class))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must have proposed to</a:t>
                </a:r>
                <a:r>
                  <a:rPr lang="en-US" sz="16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At the moment of the proposal,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was either married or unmarried.</a:t>
                </a:r>
              </a:p>
              <a:p>
                <a:pPr marL="0" indent="0">
                  <a:buNone/>
                </a:pPr>
                <a:r>
                  <a:rPr lang="en-US" sz="1600" dirty="0"/>
                  <a:t>If unmarried,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would have accepted the offer at that time but divorced later.</a:t>
                </a:r>
              </a:p>
              <a:p>
                <a:pPr marL="0" indent="0">
                  <a:buNone/>
                </a:pPr>
                <a:r>
                  <a:rPr lang="en-US" sz="1600" dirty="0"/>
                  <a:t>But a woman divorces her present husband only when she gets a better partner .</a:t>
                </a:r>
              </a:p>
              <a:p>
                <a:pPr marL="0" indent="0">
                  <a:buNone/>
                </a:pPr>
                <a:r>
                  <a:rPr lang="en-US" sz="1600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would have surely got a better partner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. </a:t>
                </a:r>
              </a:p>
              <a:p>
                <a:pPr marL="0" indent="0">
                  <a:buNone/>
                </a:pPr>
                <a:r>
                  <a:rPr lang="en-US" sz="1600" dirty="0"/>
                  <a:t>Since the partner of a woman only improves in future rounds,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would indeed be preferred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If married, 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5181600"/>
              </a:xfrm>
              <a:blipFill rotWithShape="1">
                <a:blip r:embed="rId3"/>
                <a:stretch>
                  <a:fillRect l="-637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24000" y="2350532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72200" y="2286000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35198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3874532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3417332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2611204" y="2675736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86000" y="2350532"/>
            <a:ext cx="3657600" cy="1752600"/>
            <a:chOff x="2286000" y="2971800"/>
            <a:chExt cx="3657600" cy="1752600"/>
          </a:xfrm>
        </p:grpSpPr>
        <p:grpSp>
          <p:nvGrpSpPr>
            <p:cNvPr id="45" name="Group 44"/>
            <p:cNvGrpSpPr/>
            <p:nvPr/>
          </p:nvGrpSpPr>
          <p:grpSpPr>
            <a:xfrm>
              <a:off x="2286000" y="2971800"/>
              <a:ext cx="381000" cy="1752600"/>
              <a:chOff x="2286000" y="2971800"/>
              <a:chExt cx="381000" cy="1752600"/>
            </a:xfrm>
          </p:grpSpPr>
          <p:sp>
            <p:nvSpPr>
              <p:cNvPr id="8" name="Smiley Face 7"/>
              <p:cNvSpPr/>
              <p:nvPr/>
            </p:nvSpPr>
            <p:spPr>
              <a:xfrm>
                <a:off x="22860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Smiley Face 26"/>
              <p:cNvSpPr/>
              <p:nvPr/>
            </p:nvSpPr>
            <p:spPr>
              <a:xfrm>
                <a:off x="2286000" y="43434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562600" y="2971800"/>
              <a:ext cx="381000" cy="1676400"/>
              <a:chOff x="5562600" y="2971800"/>
              <a:chExt cx="381000" cy="1676400"/>
            </a:xfrm>
          </p:grpSpPr>
          <p:sp>
            <p:nvSpPr>
              <p:cNvPr id="34" name="Smiley Face 33"/>
              <p:cNvSpPr/>
              <p:nvPr/>
            </p:nvSpPr>
            <p:spPr>
              <a:xfrm>
                <a:off x="55626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5562600" y="42672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3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70C0"/>
                    </a:solidFill>
                  </a:rPr>
                  <a:t>GaleShapley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) indeed computes a stable marriage.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/>
                  <a:t>: Does there exist a </a:t>
                </a:r>
                <a:r>
                  <a:rPr lang="en-US" sz="2000" u="sng" dirty="0"/>
                  <a:t>unique</a:t>
                </a:r>
                <a:r>
                  <a:rPr lang="en-US" sz="2000" dirty="0"/>
                  <a:t> stable marriage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:r>
                  <a:rPr lang="en-US" sz="2000" b="1" dirty="0"/>
                  <a:t>No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13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2895600"/>
            <a:chOff x="2286000" y="1828800"/>
            <a:chExt cx="381000" cy="28956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2883932"/>
            <a:chOff x="1524000" y="1828800"/>
            <a:chExt cx="533400" cy="2883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43434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47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2819400"/>
            <a:chOff x="5562600" y="1828800"/>
            <a:chExt cx="381000" cy="2819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2883932"/>
            <a:chOff x="6127596" y="1764268"/>
            <a:chExt cx="673776" cy="2883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4278868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4278868"/>
                  <a:ext cx="55297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Left Arrow 2"/>
          <p:cNvSpPr/>
          <p:nvPr/>
        </p:nvSpPr>
        <p:spPr>
          <a:xfrm>
            <a:off x="3276600" y="2731532"/>
            <a:ext cx="1524000" cy="11546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proposal</a:t>
            </a:r>
          </a:p>
        </p:txBody>
      </p:sp>
      <p:sp>
        <p:nvSpPr>
          <p:cNvPr id="11" name="Down Ribbon 10"/>
          <p:cNvSpPr/>
          <p:nvPr/>
        </p:nvSpPr>
        <p:spPr>
          <a:xfrm>
            <a:off x="2038243" y="5157387"/>
            <a:ext cx="4635134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 </a:t>
            </a:r>
            <a:r>
              <a:rPr lang="en-US" b="1" dirty="0">
                <a:solidFill>
                  <a:schemeClr val="tx1"/>
                </a:solidFill>
              </a:rPr>
              <a:t>Optimal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Women </a:t>
            </a:r>
            <a:r>
              <a:rPr lang="en-US" b="1" dirty="0" err="1">
                <a:solidFill>
                  <a:schemeClr val="tx1"/>
                </a:solidFill>
              </a:rPr>
              <a:t>Pessimal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Left Arrow 59"/>
          <p:cNvSpPr/>
          <p:nvPr/>
        </p:nvSpPr>
        <p:spPr>
          <a:xfrm flipH="1">
            <a:off x="3308823" y="2743200"/>
            <a:ext cx="1720377" cy="1131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proposal</a:t>
            </a:r>
          </a:p>
        </p:txBody>
      </p:sp>
      <p:sp>
        <p:nvSpPr>
          <p:cNvPr id="61" name="Down Ribbon 60"/>
          <p:cNvSpPr/>
          <p:nvPr/>
        </p:nvSpPr>
        <p:spPr>
          <a:xfrm>
            <a:off x="1981200" y="5309787"/>
            <a:ext cx="4635134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Women </a:t>
            </a:r>
            <a:r>
              <a:rPr lang="en-US" b="1" dirty="0">
                <a:solidFill>
                  <a:schemeClr val="tx1"/>
                </a:solidFill>
              </a:rPr>
              <a:t>Optimal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Pessimal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 animBg="1"/>
      <p:bldP spid="3" grpId="1" animBg="1"/>
      <p:bldP spid="11" grpId="0" animBg="1"/>
      <p:bldP spid="11" grpId="1" build="allAtOnce" animBg="1"/>
      <p:bldP spid="60" grpId="0" animBg="1"/>
      <p:bldP spid="61" grpId="0" animBg="1"/>
      <p:bldP spid="61" grpI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JoSAA</a:t>
            </a:r>
            <a:r>
              <a:rPr lang="en-US" dirty="0"/>
              <a:t>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4036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3 Merit lists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JEE Mains ENG</a:t>
            </a:r>
          </a:p>
          <a:p>
            <a:r>
              <a:rPr lang="en-US" sz="2000" dirty="0"/>
              <a:t>JEE Mains ARC</a:t>
            </a:r>
          </a:p>
          <a:p>
            <a:r>
              <a:rPr lang="en-US" sz="2000" dirty="0"/>
              <a:t>JEE Advanced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Question</a:t>
            </a:r>
            <a:r>
              <a:rPr lang="en-US" sz="2000" dirty="0"/>
              <a:t>: How did each of you get a seat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An algorithm was based on a generalization of “Stable Matching”.</a:t>
            </a:r>
          </a:p>
          <a:p>
            <a:pPr marL="0" indent="0">
              <a:buNone/>
            </a:pPr>
            <a:r>
              <a:rPr lang="en-US" sz="2000" dirty="0"/>
              <a:t>There were 2 s/w that were concurrently executed during each round.</a:t>
            </a:r>
          </a:p>
          <a:p>
            <a:pPr marL="0" indent="0">
              <a:buNone/>
            </a:pPr>
            <a:r>
              <a:rPr lang="en-US" sz="2000" dirty="0"/>
              <a:t>One was designed by NIC. Another was designed by your senior in IITK.</a:t>
            </a:r>
          </a:p>
          <a:p>
            <a:pPr marL="0" indent="0">
              <a:buNone/>
            </a:pPr>
            <a:r>
              <a:rPr lang="en-US" sz="2000" dirty="0"/>
              <a:t>To know the impact of joint seat allocation, search for “Centralized Admissions for Engineering Colleges in India” on google.</a:t>
            </a:r>
          </a:p>
          <a:p>
            <a:pPr marL="0" indent="0">
              <a:buNone/>
            </a:pPr>
            <a:r>
              <a:rPr lang="en-US" sz="2000" dirty="0"/>
              <a:t>In short, it was an algorithm with huge impact on </a:t>
            </a:r>
            <a:r>
              <a:rPr lang="en-US" sz="2000"/>
              <a:t>education in India.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9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2000" b="1" i="1"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 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800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latin typeface="Cambria Math"/>
                          </a:rPr>
                          <m:t>≤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</m:sub>
                      <m:sup/>
                      <m:e>
                        <m:r>
                          <a:rPr lang="en-US" sz="1800" b="1" i="1"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=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440668"/>
                <a:ext cx="48923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40668"/>
                <a:ext cx="489236" cy="369332"/>
              </a:xfrm>
              <a:prstGeom prst="rect">
                <a:avLst/>
              </a:prstGeom>
              <a:blipFill>
                <a:blip r:embed="rId3"/>
                <a:stretch>
                  <a:fillRect t="-6349" r="-853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6466116" y="3918466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76400" y="3972503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72503"/>
                <a:ext cx="82990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882" t="-8333" r="-110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24600" y="4551402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551402"/>
                <a:ext cx="82990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618" t="-8333" r="-110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46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93" y="3962400"/>
                <a:ext cx="82990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08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693" y="3962400"/>
                <a:ext cx="82990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70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693" y="3962400"/>
                <a:ext cx="82990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32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693" y="3962400"/>
                <a:ext cx="829907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94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93" y="3962400"/>
                <a:ext cx="82990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56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93" y="3962400"/>
                <a:ext cx="82990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018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93" y="3962400"/>
                <a:ext cx="829907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0893" y="45720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893" y="4572000"/>
                <a:ext cx="829907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6618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5715000" y="3918466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006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583668"/>
                <a:ext cx="829907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6618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4953000" y="3928569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624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583668"/>
                <a:ext cx="829907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4147457" y="3928569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004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83668"/>
                <a:ext cx="829907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3418116" y="3928569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438400" y="45720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572000"/>
                <a:ext cx="829907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667000" y="3918466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764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583668"/>
                <a:ext cx="829907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ounded Rectangle 34"/>
          <p:cNvSpPr/>
          <p:nvPr/>
        </p:nvSpPr>
        <p:spPr>
          <a:xfrm>
            <a:off x="1883230" y="3907580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22693" y="45720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93" y="4572000"/>
                <a:ext cx="829907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38109" y="3974068"/>
                <a:ext cx="714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09" y="3974068"/>
                <a:ext cx="71449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101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>
            <a:off x="1100755" y="3907580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30881" y="3972503"/>
                <a:ext cx="852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81" y="3972503"/>
                <a:ext cx="852349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92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0600" y="3974068"/>
                <a:ext cx="852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974068"/>
                <a:ext cx="852349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9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86200" y="2754868"/>
                <a:ext cx="179010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754868"/>
                <a:ext cx="17901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215505" y="5943600"/>
            <a:ext cx="682616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can use this to get an alternate expression for Fibonacci numbers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2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000"/>
                            </p:stCondLst>
                            <p:childTnLst>
                              <p:par>
                                <p:cTn id="31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000"/>
                            </p:stCondLst>
                            <p:childTnLst>
                              <p:par>
                                <p:cTn id="34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000"/>
                            </p:stCondLst>
                            <p:childTnLst>
                              <p:par>
                                <p:cTn id="37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000"/>
                            </p:stCondLst>
                            <p:childTnLst>
                              <p:par>
                                <p:cTn id="39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9" grpId="1" animBg="1"/>
      <p:bldP spid="13" grpId="0"/>
      <p:bldP spid="13" grpId="1"/>
      <p:bldP spid="13" grpId="2"/>
      <p:bldP spid="13" grpId="3"/>
      <p:bldP spid="15" grpId="0"/>
      <p:bldP spid="15" grpId="1"/>
      <p:bldP spid="17" grpId="0"/>
      <p:bldP spid="17" grpId="1"/>
      <p:bldP spid="17" grpId="2"/>
      <p:bldP spid="17" grpId="3"/>
      <p:bldP spid="18" grpId="0"/>
      <p:bldP spid="18" grpId="1"/>
      <p:bldP spid="18" grpId="2"/>
      <p:bldP spid="18" grpId="3"/>
      <p:bldP spid="19" grpId="0"/>
      <p:bldP spid="19" grpId="1"/>
      <p:bldP spid="19" grpId="2"/>
      <p:bldP spid="19" grpId="3"/>
      <p:bldP spid="20" grpId="0"/>
      <p:bldP spid="20" grpId="1"/>
      <p:bldP spid="20" grpId="2"/>
      <p:bldP spid="20" grpId="3"/>
      <p:bldP spid="21" grpId="0"/>
      <p:bldP spid="21" grpId="1"/>
      <p:bldP spid="21" grpId="2"/>
      <p:bldP spid="21" grpId="3"/>
      <p:bldP spid="22" grpId="0"/>
      <p:bldP spid="22" grpId="1"/>
      <p:bldP spid="22" grpId="2"/>
      <p:bldP spid="22" grpId="3"/>
      <p:bldP spid="23" grpId="0"/>
      <p:bldP spid="23" grpId="1"/>
      <p:bldP spid="24" grpId="0"/>
      <p:bldP spid="24" grpId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/>
      <p:bldP spid="28" grpId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4" grpId="0"/>
      <p:bldP spid="34" grpId="1"/>
      <p:bldP spid="35" grpId="0" animBg="1"/>
      <p:bldP spid="35" grpId="1" animBg="1"/>
      <p:bldP spid="36" grpId="0"/>
      <p:bldP spid="36" grpId="1"/>
      <p:bldP spid="37" grpId="0"/>
      <p:bldP spid="37" grpId="1"/>
      <p:bldP spid="38" grpId="0" animBg="1"/>
      <p:bldP spid="38" grpId="1" animBg="1"/>
      <p:bldP spid="39" grpId="0"/>
      <p:bldP spid="39" grpId="1"/>
      <p:bldP spid="40" grpId="0"/>
      <p:bldP spid="41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/>
                                <m:e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𝑭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29000" y="3429000"/>
            <a:ext cx="2286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638800" y="3429000"/>
            <a:ext cx="2286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(using 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Cascaded-cuts</a:t>
                </a:r>
                <a:r>
                  <a:rPr lang="en-US" sz="2800" b="1" dirty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2512289"/>
            <a:ext cx="8839200" cy="992911"/>
            <a:chOff x="0" y="2512289"/>
            <a:chExt cx="8839200" cy="992911"/>
          </a:xfrm>
        </p:grpSpPr>
        <p:cxnSp>
          <p:nvCxnSpPr>
            <p:cNvPr id="23" name="Straight Arrow Connector 22"/>
            <p:cNvCxnSpPr>
              <a:stCxn id="46" idx="6"/>
            </p:cNvCxnSpPr>
            <p:nvPr/>
          </p:nvCxnSpPr>
          <p:spPr>
            <a:xfrm>
              <a:off x="495300" y="2628900"/>
              <a:ext cx="78867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295900" y="251228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0" y="2514600"/>
              <a:ext cx="762000" cy="990600"/>
              <a:chOff x="838200" y="2286000"/>
              <a:chExt cx="762000" cy="990600"/>
            </a:xfrm>
          </p:grpSpPr>
          <p:sp>
            <p:nvSpPr>
              <p:cNvPr id="45" name="Isosceles Triangle 4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077200" y="2514600"/>
              <a:ext cx="762000" cy="990600"/>
              <a:chOff x="838200" y="2286000"/>
              <a:chExt cx="762000" cy="990600"/>
            </a:xfrm>
          </p:grpSpPr>
          <p:sp>
            <p:nvSpPr>
              <p:cNvPr id="49" name="Isosceles Triangle 4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6896100" y="2537192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88339" y="2628900"/>
            <a:ext cx="3945661" cy="2341249"/>
            <a:chOff x="1388339" y="2628900"/>
            <a:chExt cx="3945661" cy="2341249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286000" y="3886200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388339" y="44744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076700" y="26289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00400" y="32552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2971800" y="1066800"/>
            <a:ext cx="35052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(using 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Cascaded-cuts</a:t>
                </a:r>
                <a:r>
                  <a:rPr lang="en-US" sz="2800" b="1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200400" y="32552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076700" y="26289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6" idx="6"/>
          </p:cNvCxnSpPr>
          <p:nvPr/>
        </p:nvCxnSpPr>
        <p:spPr>
          <a:xfrm>
            <a:off x="495300" y="2628900"/>
            <a:ext cx="788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029200" y="2512289"/>
            <a:ext cx="762000" cy="990600"/>
            <a:chOff x="838200" y="2286000"/>
            <a:chExt cx="762000" cy="990600"/>
          </a:xfrm>
        </p:grpSpPr>
        <p:sp>
          <p:nvSpPr>
            <p:cNvPr id="27" name="Isosceles Triangle 26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33800" y="3059501"/>
            <a:ext cx="626339" cy="979099"/>
            <a:chOff x="893039" y="2286000"/>
            <a:chExt cx="626339" cy="979099"/>
          </a:xfrm>
        </p:grpSpPr>
        <p:sp>
          <p:nvSpPr>
            <p:cNvPr id="30" name="Isosceles Triangle 29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02661" y="3669101"/>
            <a:ext cx="626339" cy="979099"/>
            <a:chOff x="893039" y="2286000"/>
            <a:chExt cx="626339" cy="979099"/>
          </a:xfrm>
        </p:grpSpPr>
        <p:sp>
          <p:nvSpPr>
            <p:cNvPr id="34" name="Isosceles Triangle 3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H="1">
            <a:off x="2286000" y="3886200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888261" y="4300062"/>
            <a:ext cx="626339" cy="979099"/>
            <a:chOff x="893039" y="2286000"/>
            <a:chExt cx="626339" cy="979099"/>
          </a:xfrm>
        </p:grpSpPr>
        <p:sp>
          <p:nvSpPr>
            <p:cNvPr id="38" name="Isosceles Triangle 37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1388339" y="44744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0" y="2514600"/>
            <a:ext cx="762000" cy="990600"/>
            <a:chOff x="838200" y="2286000"/>
            <a:chExt cx="762000" cy="990600"/>
          </a:xfrm>
        </p:grpSpPr>
        <p:sp>
          <p:nvSpPr>
            <p:cNvPr id="45" name="Isosceles Triangle 44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77200" y="2514600"/>
            <a:ext cx="762000" cy="990600"/>
            <a:chOff x="838200" y="2286000"/>
            <a:chExt cx="762000" cy="990600"/>
          </a:xfrm>
        </p:grpSpPr>
        <p:sp>
          <p:nvSpPr>
            <p:cNvPr id="49" name="Isosceles Triangle 48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6896100" y="2537192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90600" y="2514600"/>
            <a:ext cx="626339" cy="990600"/>
            <a:chOff x="893039" y="2274499"/>
            <a:chExt cx="626339" cy="990600"/>
          </a:xfrm>
        </p:grpSpPr>
        <p:sp>
          <p:nvSpPr>
            <p:cNvPr id="51" name="Isosceles Triangle 50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05000" y="2514600"/>
            <a:ext cx="626339" cy="979099"/>
            <a:chOff x="893039" y="2286000"/>
            <a:chExt cx="626339" cy="979099"/>
          </a:xfrm>
        </p:grpSpPr>
        <p:sp>
          <p:nvSpPr>
            <p:cNvPr id="54" name="Isosceles Triangle 5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19400" y="2514600"/>
            <a:ext cx="626339" cy="979099"/>
            <a:chOff x="893039" y="2286000"/>
            <a:chExt cx="626339" cy="979099"/>
          </a:xfrm>
        </p:grpSpPr>
        <p:sp>
          <p:nvSpPr>
            <p:cNvPr id="57" name="Isosceles Triangle 56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Oval 61"/>
          <p:cNvSpPr/>
          <p:nvPr/>
        </p:nvSpPr>
        <p:spPr>
          <a:xfrm>
            <a:off x="21336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480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962400" y="3048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2" grpId="0" animBg="1"/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</a:t>
                </a:r>
                <a:r>
                  <a:rPr lang="en-US" sz="3200" b="1" dirty="0"/>
                  <a:t>of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Decrease Key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1355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4664572"/>
                  </p:ext>
                </p:extLst>
              </p:nvPr>
            </p:nvGraphicFramePr>
            <p:xfrm>
              <a:off x="299053" y="3393996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3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4664572"/>
                  </p:ext>
                </p:extLst>
              </p:nvPr>
            </p:nvGraphicFramePr>
            <p:xfrm>
              <a:off x="299053" y="3393996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347"/>
                    <a:gridCol w="2438400"/>
                    <a:gridCol w="32004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9000" t="-5747" r="-131250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                     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48" t="-6349" r="-26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28600" y="3874532"/>
                <a:ext cx="2988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874532"/>
                <a:ext cx="298819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: the number of </a:t>
                </a:r>
                <a:r>
                  <a:rPr lang="en-US" b="1" dirty="0"/>
                  <a:t>marked</a:t>
                </a:r>
                <a:r>
                  <a:rPr lang="en-US" dirty="0"/>
                  <a:t> nodes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234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64645" y="1969532"/>
                <a:ext cx="1356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645" y="1969532"/>
                <a:ext cx="135646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124200" y="3874532"/>
                <a:ext cx="2546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874532"/>
                <a:ext cx="254659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63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70116" y="388541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116" y="3885418"/>
                <a:ext cx="35458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780928"/>
                  </p:ext>
                </p:extLst>
              </p:nvPr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780928"/>
                  </p:ext>
                </p:extLst>
              </p:nvPr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2098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21271" t="-5747" r="-166022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60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−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𝒐𝒍𝒅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67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7239000" y="1676400"/>
            <a:ext cx="1676400" cy="9057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 we done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1626" y="2783614"/>
            <a:ext cx="45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3666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6" grpId="0" animBg="1"/>
      <p:bldP spid="69" grpId="0"/>
      <p:bldP spid="6" grpId="0" animBg="1"/>
      <p:bldP spid="7" grpId="0"/>
      <p:bldP spid="70" grpId="0"/>
      <p:bldP spid="8" grpId="0"/>
      <p:bldP spid="72" grpId="0"/>
      <p:bldP spid="73" grpId="0"/>
      <p:bldP spid="74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2800" b="1" dirty="0">
                    <a:solidFill>
                      <a:srgbClr val="C00000"/>
                    </a:solidFill>
                  </a:rPr>
                  <a:t>Claim</a:t>
                </a:r>
                <a:br>
                  <a:rPr lang="en-US" sz="2800" b="1" dirty="0">
                    <a:solidFill>
                      <a:srgbClr val="C00000"/>
                    </a:solidFill>
                  </a:rPr>
                </a:br>
                <a:r>
                  <a:rPr lang="en-US" sz="2400" dirty="0"/>
                  <a:t>Maximum degree of a tree in a Fibonacci Heap of size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:r>
                  <a:rPr lang="en-US" sz="2400" b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dirty="0"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2400" b="1" dirty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574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This is equivalent to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 :  the </a:t>
                </a:r>
                <a:r>
                  <a:rPr lang="en-US" sz="2000" u="sng" dirty="0"/>
                  <a:t>minimum</a:t>
                </a:r>
                <a:r>
                  <a:rPr lang="en-US" sz="2000" dirty="0"/>
                  <a:t> size of a tree rooted at node of degree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Recurrence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           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643832" y="3200400"/>
            <a:ext cx="756968" cy="4693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90800" y="4158343"/>
            <a:ext cx="3053032" cy="990600"/>
            <a:chOff x="2590800" y="4158343"/>
            <a:chExt cx="3053032" cy="990600"/>
          </a:xfrm>
        </p:grpSpPr>
        <p:grpSp>
          <p:nvGrpSpPr>
            <p:cNvPr id="32" name="Group 31"/>
            <p:cNvGrpSpPr/>
            <p:nvPr/>
          </p:nvGrpSpPr>
          <p:grpSpPr>
            <a:xfrm>
              <a:off x="2590800" y="4158343"/>
              <a:ext cx="2481122" cy="990600"/>
              <a:chOff x="2590800" y="4158343"/>
              <a:chExt cx="2481122" cy="9906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590800" y="4158343"/>
                <a:ext cx="626339" cy="990600"/>
                <a:chOff x="893039" y="2274499"/>
                <a:chExt cx="626339" cy="990600"/>
              </a:xfrm>
            </p:grpSpPr>
            <p:sp>
              <p:nvSpPr>
                <p:cNvPr id="16" name="Isosceles Triangle 15"/>
                <p:cNvSpPr/>
                <p:nvPr/>
              </p:nvSpPr>
              <p:spPr>
                <a:xfrm>
                  <a:off x="893039" y="2421251"/>
                  <a:ext cx="626339" cy="843848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733800" y="4174261"/>
                <a:ext cx="626339" cy="778739"/>
                <a:chOff x="893039" y="2274499"/>
                <a:chExt cx="626339" cy="778739"/>
              </a:xfrm>
            </p:grpSpPr>
            <p:sp>
              <p:nvSpPr>
                <p:cNvPr id="19" name="Isosceles Triangle 18"/>
                <p:cNvSpPr/>
                <p:nvPr/>
              </p:nvSpPr>
              <p:spPr>
                <a:xfrm>
                  <a:off x="893039" y="2421251"/>
                  <a:ext cx="626339" cy="631987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724400" y="4191000"/>
                <a:ext cx="347522" cy="551937"/>
                <a:chOff x="1062178" y="2274499"/>
                <a:chExt cx="347522" cy="551937"/>
              </a:xfrm>
            </p:grpSpPr>
            <p:sp>
              <p:nvSpPr>
                <p:cNvPr id="22" name="Isosceles Triangle 21"/>
                <p:cNvSpPr/>
                <p:nvPr/>
              </p:nvSpPr>
              <p:spPr>
                <a:xfrm>
                  <a:off x="1062178" y="2421251"/>
                  <a:ext cx="347522" cy="405185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3" name="Isosceles Triangle 32"/>
            <p:cNvSpPr/>
            <p:nvPr/>
          </p:nvSpPr>
          <p:spPr>
            <a:xfrm>
              <a:off x="5334000" y="4319215"/>
              <a:ext cx="309832" cy="317791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376722" y="4172463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334000" y="3505200"/>
            <a:ext cx="370614" cy="369332"/>
            <a:chOff x="5334000" y="3505200"/>
            <a:chExt cx="370614" cy="369332"/>
          </a:xfrm>
        </p:grpSpPr>
        <p:sp>
          <p:nvSpPr>
            <p:cNvPr id="6" name="Oval 5"/>
            <p:cNvSpPr/>
            <p:nvPr/>
          </p:nvSpPr>
          <p:spPr>
            <a:xfrm>
              <a:off x="5410200" y="35814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334000" y="35052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5052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3014522" y="3695700"/>
            <a:ext cx="2509978" cy="800100"/>
            <a:chOff x="3014522" y="3695700"/>
            <a:chExt cx="2509978" cy="800100"/>
          </a:xfrm>
        </p:grpSpPr>
        <p:grpSp>
          <p:nvGrpSpPr>
            <p:cNvPr id="31" name="Group 30"/>
            <p:cNvGrpSpPr/>
            <p:nvPr/>
          </p:nvGrpSpPr>
          <p:grpSpPr>
            <a:xfrm>
              <a:off x="3014522" y="3695700"/>
              <a:ext cx="2509978" cy="771517"/>
              <a:chOff x="3014522" y="3695700"/>
              <a:chExt cx="2509978" cy="771517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H="1">
                <a:off x="4919522" y="37765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41529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3014522" y="3695700"/>
                <a:ext cx="2395678" cy="5287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441997" y="3820886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…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5524500" y="38100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4267200" y="38494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2060"/>
                  </a:solidFill>
                </a:rPr>
                <a:t>…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76727" y="4081046"/>
            <a:ext cx="3033954" cy="372308"/>
            <a:chOff x="2676727" y="4081046"/>
            <a:chExt cx="3033954" cy="372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257800" y="4103366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4103366"/>
                  <a:ext cx="452881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357" r="-1081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654981" y="4114800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981" y="4114800"/>
                  <a:ext cx="452881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357" r="-1081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837360" y="4104697"/>
                  <a:ext cx="4192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360" y="4104697"/>
                  <a:ext cx="419217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5357" r="-13043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676727" y="4081046"/>
                  <a:ext cx="454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727" y="4081046"/>
                  <a:ext cx="454483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5357" r="-1066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217139" y="3862864"/>
                <a:ext cx="2432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39" y="3862864"/>
                <a:ext cx="243207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75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loud Callout 46"/>
              <p:cNvSpPr/>
              <p:nvPr/>
            </p:nvSpPr>
            <p:spPr>
              <a:xfrm>
                <a:off x="228600" y="2601686"/>
                <a:ext cx="2675368" cy="833372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now? </a:t>
                </a:r>
              </a:p>
            </p:txBody>
          </p:sp>
        </mc:Choice>
        <mc:Fallback xmlns="">
          <p:sp>
            <p:nvSpPr>
              <p:cNvPr id="47" name="Cloud Callou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01686"/>
                <a:ext cx="2675368" cy="833372"/>
              </a:xfrm>
              <a:prstGeom prst="cloudCallou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53032" y="2754868"/>
                <a:ext cx="6126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032" y="2754868"/>
                <a:ext cx="6126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1176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41882" y="2754868"/>
                <a:ext cx="97334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882" y="2754868"/>
                <a:ext cx="9733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349" r="-679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loud Callout 49"/>
              <p:cNvSpPr/>
              <p:nvPr/>
            </p:nvSpPr>
            <p:spPr>
              <a:xfrm>
                <a:off x="76200" y="2544606"/>
                <a:ext cx="2827768" cy="1015023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≥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What is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now ? </a:t>
                </a:r>
              </a:p>
            </p:txBody>
          </p:sp>
        </mc:Choice>
        <mc:Fallback xmlns="">
          <p:sp>
            <p:nvSpPr>
              <p:cNvPr id="50" name="Cloud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544606"/>
                <a:ext cx="2827768" cy="1015023"/>
              </a:xfrm>
              <a:prstGeom prst="cloudCallou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686374" y="6006567"/>
                <a:ext cx="3051974" cy="8514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374" y="6006567"/>
                <a:ext cx="3051974" cy="85143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295061" y="623442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061" y="6234421"/>
                <a:ext cx="36580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533695" y="6236733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695" y="6236733"/>
                <a:ext cx="641522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11871" y="6082021"/>
                <a:ext cx="1426929" cy="764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871" y="6082021"/>
                <a:ext cx="1426929" cy="764312"/>
              </a:xfrm>
              <a:prstGeom prst="rect">
                <a:avLst/>
              </a:prstGeom>
              <a:blipFill rotWithShape="1">
                <a:blip r:embed="rId17"/>
                <a:stretch>
                  <a:fillRect r="-4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33400" y="6101834"/>
                <a:ext cx="9027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101834"/>
                <a:ext cx="902748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33400" y="6488668"/>
                <a:ext cx="90274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488668"/>
                <a:ext cx="90274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674824" y="1600200"/>
                <a:ext cx="5021376" cy="3797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“For a node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degree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, size(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Ω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always”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824" y="1600200"/>
                <a:ext cx="5021376" cy="379784"/>
              </a:xfrm>
              <a:prstGeom prst="rect">
                <a:avLst/>
              </a:prstGeom>
              <a:blipFill rotWithShape="1">
                <a:blip r:embed="rId20"/>
                <a:stretch>
                  <a:fillRect l="-605" t="-3125" r="-1574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990600" y="5257800"/>
            <a:ext cx="28467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810000" y="5257800"/>
            <a:ext cx="28467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6400800" y="3549135"/>
                <a:ext cx="2667000" cy="1327666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Arrange the children of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the increasing order of time of becoming children of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549135"/>
                <a:ext cx="2667000" cy="1327666"/>
              </a:xfrm>
              <a:prstGeom prst="roundRect">
                <a:avLst/>
              </a:prstGeom>
              <a:blipFill rotWithShape="1">
                <a:blip r:embed="rId21"/>
                <a:stretch>
                  <a:fillRect r="-452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0" y="3674320"/>
                <a:ext cx="2667000" cy="1327666"/>
              </a:xfrm>
              <a:prstGeom prst="roundRect">
                <a:avLst>
                  <a:gd name="adj" fmla="val 1884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At the time of becoming child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 From that moment till 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can lose at most one child.</a:t>
                </a: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74320"/>
                <a:ext cx="2667000" cy="1327666"/>
              </a:xfrm>
              <a:prstGeom prst="roundRect">
                <a:avLst>
                  <a:gd name="adj" fmla="val 18843"/>
                </a:avLst>
              </a:prstGeom>
              <a:blipFill rotWithShape="1">
                <a:blip r:embed="rId22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45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5" grpId="0" uiExpand="1"/>
      <p:bldP spid="47" grpId="0" uiExpand="1" animBg="1"/>
      <p:bldP spid="47" grpId="1" uiExpand="1" animBg="1"/>
      <p:bldP spid="48" grpId="0" uiExpand="1" animBg="1"/>
      <p:bldP spid="48" grpId="1" uiExpand="1" animBg="1"/>
      <p:bldP spid="49" grpId="0" uiExpand="1" animBg="1"/>
      <p:bldP spid="50" grpId="0" uiExpand="1" animBg="1"/>
      <p:bldP spid="51" grpId="0" animBg="1"/>
      <p:bldP spid="53" grpId="0"/>
      <p:bldP spid="54" grpId="0"/>
      <p:bldP spid="55" grpId="0"/>
      <p:bldP spid="56" grpId="0" uiExpand="1" animBg="1"/>
      <p:bldP spid="57" grpId="0" uiExpand="1" animBg="1"/>
      <p:bldP spid="52" grpId="0" uiExpand="1" animBg="1"/>
      <p:bldP spid="62" grpId="0" animBg="1"/>
      <p:bldP spid="63" grpId="0" animBg="1"/>
      <p:bldP spid="58" grpId="0" animBg="1"/>
      <p:bldP spid="58" grpId="1" animBg="1"/>
      <p:bldP spid="59" grpId="0" animBg="1"/>
      <p:bldP spid="5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2514600"/>
                <a:ext cx="3051974" cy="7822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3051974" cy="7822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1607599"/>
                <a:ext cx="9027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07599"/>
                <a:ext cx="90274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7333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" y="1994433"/>
                <a:ext cx="90274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94433"/>
                <a:ext cx="90274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5261" y="26670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261" y="2667000"/>
                <a:ext cx="36580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23895" y="2669312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95" y="2669312"/>
                <a:ext cx="64152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02071" y="2514600"/>
                <a:ext cx="1426929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071" y="2514600"/>
                <a:ext cx="1426929" cy="764376"/>
              </a:xfrm>
              <a:prstGeom prst="rect">
                <a:avLst/>
              </a:prstGeom>
              <a:blipFill rotWithShape="1">
                <a:blip r:embed="rId7"/>
                <a:stretch>
                  <a:fillRect r="-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48200" y="2507201"/>
                <a:ext cx="3051974" cy="7822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507201"/>
                <a:ext cx="3051974" cy="78220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48200" y="1600200"/>
                <a:ext cx="115448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600200"/>
                <a:ext cx="115448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575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48200" y="1976931"/>
                <a:ext cx="115448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976931"/>
                <a:ext cx="1154482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575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62600" y="2507201"/>
                <a:ext cx="1807739" cy="764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/>
                            </a:rPr>
                            <m:t>𝑭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507201"/>
                <a:ext cx="1807739" cy="764761"/>
              </a:xfrm>
              <a:prstGeom prst="rect">
                <a:avLst/>
              </a:prstGeom>
              <a:blipFill rotWithShape="1">
                <a:blip r:embed="rId11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own Ribbon 17"/>
              <p:cNvSpPr/>
              <p:nvPr/>
            </p:nvSpPr>
            <p:spPr>
              <a:xfrm>
                <a:off x="2514600" y="4419600"/>
                <a:ext cx="37338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 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Down Ribbon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419600"/>
                <a:ext cx="37338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54359" y="4800600"/>
                <a:ext cx="113204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59" y="4800600"/>
                <a:ext cx="113204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645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189145" y="4615934"/>
            <a:ext cx="9481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Obvious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8550" y="4615934"/>
            <a:ext cx="10522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 fact, …</a:t>
            </a:r>
          </a:p>
        </p:txBody>
      </p:sp>
    </p:spTree>
    <p:extLst>
      <p:ext uri="{BB962C8B-B14F-4D97-AF65-F5344CB8AC3E}">
        <p14:creationId xmlns:p14="http://schemas.microsoft.com/office/powerpoint/2010/main" val="2607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/>
      <p:bldP spid="18" grpId="0" animBg="1"/>
      <p:bldP spid="2" grpId="0" animBg="1"/>
      <p:bldP spid="19" grpId="0" animBg="1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14840</TotalTime>
  <Words>1433</Words>
  <Application>Microsoft Macintosh PowerPoint</Application>
  <PresentationFormat>On-screen Show (4:3)</PresentationFormat>
  <Paragraphs>405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Bauhaus 93</vt:lpstr>
      <vt:lpstr>Calibri</vt:lpstr>
      <vt:lpstr>Cambria Math</vt:lpstr>
      <vt:lpstr>Office Theme</vt:lpstr>
      <vt:lpstr>Design and Analysis of Algorithms </vt:lpstr>
      <vt:lpstr>Fibonacci Numbers</vt:lpstr>
      <vt:lpstr>PowerPoint Presentation</vt:lpstr>
      <vt:lpstr>PowerPoint Presentation</vt:lpstr>
      <vt:lpstr>Decrease-key(H,x,Δ) in Fibonacci heap (using Cascaded-cuts)</vt:lpstr>
      <vt:lpstr>Decrease-key(H,x,Δ) in Fibonacci heap (using Cascaded-cuts)</vt:lpstr>
      <vt:lpstr>Amortized Analysis of Decrease Key(H) </vt:lpstr>
      <vt:lpstr>Claim Maximum degree of a tree in a Fibonacci Heap of size n = O(log_2  n)</vt:lpstr>
      <vt:lpstr>PowerPoint Presentation</vt:lpstr>
      <vt:lpstr>Mission accomplished </vt:lpstr>
      <vt:lpstr>Stable Marriage Problem</vt:lpstr>
      <vt:lpstr>Stable Marriage Problem </vt:lpstr>
      <vt:lpstr>Stable Marriage Problem </vt:lpstr>
      <vt:lpstr>Stable Marriage Problem </vt:lpstr>
      <vt:lpstr>Stable Marriage Problem </vt:lpstr>
      <vt:lpstr>Stable Marriage Problem </vt:lpstr>
      <vt:lpstr>Algorithm for Stable Marriage</vt:lpstr>
      <vt:lpstr>Stable Marriage Problem </vt:lpstr>
      <vt:lpstr>GaleShapley(M, W) </vt:lpstr>
      <vt:lpstr>GaleShapley(M, W) (Proof of stability)</vt:lpstr>
      <vt:lpstr>GaleShapley(M, W) </vt:lpstr>
      <vt:lpstr>Stable Marriage Problem </vt:lpstr>
      <vt:lpstr>JoSAA 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1441</cp:revision>
  <dcterms:created xsi:type="dcterms:W3CDTF">2011-12-03T04:13:03Z</dcterms:created>
  <dcterms:modified xsi:type="dcterms:W3CDTF">2020-11-20T17:21:21Z</dcterms:modified>
</cp:coreProperties>
</file>