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560" r:id="rId2"/>
    <p:sldId id="541" r:id="rId3"/>
    <p:sldId id="490" r:id="rId4"/>
    <p:sldId id="492" r:id="rId5"/>
    <p:sldId id="534" r:id="rId6"/>
    <p:sldId id="497" r:id="rId7"/>
    <p:sldId id="542" r:id="rId8"/>
    <p:sldId id="564" r:id="rId9"/>
    <p:sldId id="499" r:id="rId10"/>
    <p:sldId id="544" r:id="rId11"/>
    <p:sldId id="545" r:id="rId12"/>
    <p:sldId id="547" r:id="rId13"/>
    <p:sldId id="548" r:id="rId14"/>
    <p:sldId id="493" r:id="rId15"/>
    <p:sldId id="504" r:id="rId16"/>
    <p:sldId id="506" r:id="rId17"/>
    <p:sldId id="512" r:id="rId18"/>
    <p:sldId id="498" r:id="rId19"/>
    <p:sldId id="508" r:id="rId20"/>
    <p:sldId id="510" r:id="rId21"/>
    <p:sldId id="488" r:id="rId22"/>
    <p:sldId id="505" r:id="rId23"/>
    <p:sldId id="494" r:id="rId24"/>
    <p:sldId id="516" r:id="rId25"/>
    <p:sldId id="513" r:id="rId26"/>
    <p:sldId id="520" r:id="rId27"/>
    <p:sldId id="539" r:id="rId28"/>
    <p:sldId id="524" r:id="rId29"/>
    <p:sldId id="554" r:id="rId30"/>
    <p:sldId id="570" r:id="rId31"/>
    <p:sldId id="55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694" autoAdjust="0"/>
  </p:normalViewPr>
  <p:slideViewPr>
    <p:cSldViewPr>
      <p:cViewPr varScale="1">
        <p:scale>
          <a:sx n="87" d="100"/>
          <a:sy n="87" d="100"/>
        </p:scale>
        <p:origin x="7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11/23/20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11/23/20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11/23/20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11/23/20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11/23/20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11/23/20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4" Type="http://schemas.openxmlformats.org/officeDocument/2006/relationships/image" Target="../media/image7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0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60.png"/><Relationship Id="rId17" Type="http://schemas.openxmlformats.org/officeDocument/2006/relationships/image" Target="../media/image21.png"/><Relationship Id="rId2" Type="http://schemas.openxmlformats.org/officeDocument/2006/relationships/image" Target="../media/image120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50.pn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29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7030A0"/>
                </a:solidFill>
              </a:rPr>
              <a:t>NP Completeness –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0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14400" y="2981960"/>
            <a:ext cx="2895600" cy="2352040"/>
            <a:chOff x="3124200" y="2900680"/>
            <a:chExt cx="2895600" cy="2352040"/>
          </a:xfrm>
        </p:grpSpPr>
        <p:grpSp>
          <p:nvGrpSpPr>
            <p:cNvPr id="20" name="Group 19"/>
            <p:cNvGrpSpPr/>
            <p:nvPr/>
          </p:nvGrpSpPr>
          <p:grpSpPr>
            <a:xfrm>
              <a:off x="3124200" y="2900680"/>
              <a:ext cx="2895600" cy="2352040"/>
              <a:chOff x="838200" y="2895600"/>
              <a:chExt cx="2895600" cy="2352040"/>
            </a:xfrm>
          </p:grpSpPr>
          <p:sp>
            <p:nvSpPr>
              <p:cNvPr id="8" name="Oval 7"/>
              <p:cNvSpPr/>
              <p:nvPr/>
            </p:nvSpPr>
            <p:spPr>
              <a:xfrm rot="5400000">
                <a:off x="1295399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326638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1600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32766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5400000">
                <a:off x="2387598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5400000">
                <a:off x="990600" y="484632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5400000">
                <a:off x="3581400" y="50190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5400000">
                <a:off x="2479038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5400000">
                <a:off x="2402838" y="50952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5400000">
                <a:off x="3505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5400000">
                <a:off x="838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5400000">
                <a:off x="2849880" y="46634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 rot="5400000">
              <a:off x="40386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1910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</p:spTree>
    <p:extLst>
      <p:ext uri="{BB962C8B-B14F-4D97-AF65-F5344CB8AC3E}">
        <p14:creationId xmlns:p14="http://schemas.microsoft.com/office/powerpoint/2010/main" val="356343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 rot="5400000">
            <a:off x="2463798" y="35915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5400000">
            <a:off x="1066800" y="493268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3657600" y="510540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400000">
            <a:off x="35814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400000">
            <a:off x="9144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599" y="2981960"/>
            <a:ext cx="2133601" cy="2352040"/>
            <a:chOff x="1371599" y="2981960"/>
            <a:chExt cx="2133601" cy="2352040"/>
          </a:xfrm>
        </p:grpSpPr>
        <p:sp>
          <p:nvSpPr>
            <p:cNvPr id="8" name="Oval 7"/>
            <p:cNvSpPr/>
            <p:nvPr/>
          </p:nvSpPr>
          <p:spPr>
            <a:xfrm rot="5400000">
              <a:off x="1371599" y="32867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5400000">
              <a:off x="2402838" y="29819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1676400" y="42773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352800" y="33629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2555238" y="42773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5400000">
              <a:off x="2479038" y="5181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2926080" y="4749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 rot="5400000">
            <a:off x="1828800" y="373888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5400000">
            <a:off x="1981200" y="480568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  <p:cxnSp>
        <p:nvCxnSpPr>
          <p:cNvPr id="24" name="Straight Connector 23"/>
          <p:cNvCxnSpPr>
            <a:stCxn id="11" idx="5"/>
            <a:endCxn id="15" idx="2"/>
          </p:cNvCxnSpPr>
          <p:nvPr/>
        </p:nvCxnSpPr>
        <p:spPr>
          <a:xfrm flipH="1">
            <a:off x="2631438" y="3493042"/>
            <a:ext cx="743680" cy="784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03347" y="3313331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49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46666 0.0048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953000" y="2981960"/>
            <a:ext cx="2895600" cy="2352040"/>
            <a:chOff x="3124200" y="2900680"/>
            <a:chExt cx="2895600" cy="2352040"/>
          </a:xfrm>
        </p:grpSpPr>
        <p:grpSp>
          <p:nvGrpSpPr>
            <p:cNvPr id="20" name="Group 19"/>
            <p:cNvGrpSpPr/>
            <p:nvPr/>
          </p:nvGrpSpPr>
          <p:grpSpPr>
            <a:xfrm>
              <a:off x="3124200" y="2900680"/>
              <a:ext cx="2895600" cy="2352040"/>
              <a:chOff x="838200" y="2895600"/>
              <a:chExt cx="2895600" cy="2352040"/>
            </a:xfrm>
          </p:grpSpPr>
          <p:sp>
            <p:nvSpPr>
              <p:cNvPr id="8" name="Oval 7"/>
              <p:cNvSpPr/>
              <p:nvPr/>
            </p:nvSpPr>
            <p:spPr>
              <a:xfrm rot="5400000">
                <a:off x="1295399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326638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1600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32766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5400000">
                <a:off x="2387598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5400000">
                <a:off x="990600" y="484632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5400000">
                <a:off x="3581400" y="50190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5400000">
                <a:off x="2479038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5400000">
                <a:off x="2402838" y="50952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5400000">
                <a:off x="3505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5400000">
                <a:off x="838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5400000">
                <a:off x="2849880" y="46634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 rot="5400000">
              <a:off x="40386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1910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</p:spTree>
    <p:extLst>
      <p:ext uri="{BB962C8B-B14F-4D97-AF65-F5344CB8AC3E}">
        <p14:creationId xmlns:p14="http://schemas.microsoft.com/office/powerpoint/2010/main" val="115990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6441438" y="29819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7696200" y="510540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5400000">
            <a:off x="6593838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5400000">
            <a:off x="6517638" y="518160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400000">
            <a:off x="76200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400000">
            <a:off x="49530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105400" y="3286760"/>
            <a:ext cx="2438400" cy="1798320"/>
            <a:chOff x="5105400" y="3286760"/>
            <a:chExt cx="2438400" cy="1798320"/>
          </a:xfrm>
        </p:grpSpPr>
        <p:sp>
          <p:nvSpPr>
            <p:cNvPr id="8" name="Oval 7"/>
            <p:cNvSpPr/>
            <p:nvPr/>
          </p:nvSpPr>
          <p:spPr>
            <a:xfrm rot="5400000">
              <a:off x="5410199" y="32867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5715000" y="42773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7391400" y="33629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5400000">
              <a:off x="6502398" y="35915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5105400" y="493268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6964680" y="4749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5400000">
              <a:off x="5867400" y="373888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6019800" y="480568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  <p:cxnSp>
        <p:nvCxnSpPr>
          <p:cNvPr id="24" name="Straight Connector 23"/>
          <p:cNvCxnSpPr>
            <a:stCxn id="11" idx="4"/>
            <a:endCxn id="15" idx="1"/>
          </p:cNvCxnSpPr>
          <p:nvPr/>
        </p:nvCxnSpPr>
        <p:spPr>
          <a:xfrm flipH="1">
            <a:off x="6723920" y="3439160"/>
            <a:ext cx="667480" cy="860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8" idx="0"/>
          </p:cNvCxnSpPr>
          <p:nvPr/>
        </p:nvCxnSpPr>
        <p:spPr>
          <a:xfrm flipH="1" flipV="1">
            <a:off x="5562599" y="3362960"/>
            <a:ext cx="228601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7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-0.44167 0.000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if and only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  <a:endParaRPr lang="en-US" sz="2000" b="1" dirty="0">
                  <a:sym typeface="Wingdings" pitchFamily="2" charset="2"/>
                </a:endParaRPr>
              </a:p>
              <a:p>
                <a:r>
                  <a:rPr lang="en-US" sz="2000" b="1" dirty="0">
                    <a:sym typeface="Wingdings" pitchFamily="2" charset="2"/>
                  </a:rPr>
                  <a:t></a:t>
                </a:r>
              </a:p>
              <a:p>
                <a:r>
                  <a:rPr lang="en-US" sz="2000" b="1" dirty="0">
                    <a:sym typeface="Wingdings" pitchFamily="2" charset="2"/>
                  </a:rPr>
                  <a:t>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Consider any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Is it possible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No.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Reason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so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not a vertex cover.</a:t>
                </a:r>
              </a:p>
              <a:p>
                <a:pPr marL="0" indent="0">
                  <a:buNone/>
                </a:pPr>
                <a:r>
                  <a:rPr lang="en-US" sz="2000" dirty="0"/>
                  <a:t>Hence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981200"/>
            <a:ext cx="5029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0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(): </a:t>
                </a:r>
              </a:p>
              <a:p>
                <a:pPr marL="0" indent="0">
                  <a:buNone/>
                </a:pPr>
                <a:r>
                  <a:rPr lang="en-US" sz="2000" dirty="0"/>
                  <a:t>If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an independent set, so  at most one of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can be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one of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must be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is covered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 vertex cover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35052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Thus the following theorem holds true.</a:t>
                </a: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if and only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Answer</a:t>
                </a:r>
                <a:r>
                  <a:rPr lang="en-US" sz="2000" dirty="0">
                    <a:sym typeface="Wingdings" pitchFamily="2" charset="2"/>
                  </a:rPr>
                  <a:t>: On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outputs     …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Clearly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takes polynomial time.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Hence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IS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dirty="0">
                    <a:sym typeface="Wingdings" pitchFamily="2" charset="2"/>
                  </a:rPr>
                  <a:t>:  Prove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IS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VC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6096000" y="41148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How to establish </a:t>
                </a:r>
                <a:r>
                  <a:rPr lang="en-US" b="1" dirty="0">
                    <a:solidFill>
                      <a:srgbClr val="C00000"/>
                    </a:solidFill>
                  </a:rPr>
                  <a:t>VC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IS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148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7200" y="4126468"/>
                <a:ext cx="11913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126468"/>
                <a:ext cx="119135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103" t="-8197" r="-87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1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Example 2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106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Hamiltonian cycle </a:t>
            </a:r>
            <a:r>
              <a:rPr lang="en-US" sz="2800" b="1" dirty="0">
                <a:solidFill>
                  <a:schemeClr val="tx1"/>
                </a:solidFill>
              </a:rPr>
              <a:t>Problem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Traveling Sales person </a:t>
            </a:r>
            <a:r>
              <a:rPr lang="en-US" sz="2800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Hamiltonian Cycle </a:t>
            </a:r>
            <a:r>
              <a:rPr lang="en-US" sz="3200" b="1" dirty="0"/>
              <a:t>Problem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 cycle is said to be Hamiltonian if it passes through </a:t>
                </a:r>
                <a:r>
                  <a:rPr lang="en-US" sz="2000" u="sng" dirty="0"/>
                  <a:t>each</a:t>
                </a:r>
                <a:r>
                  <a:rPr lang="en-US" sz="2000" dirty="0"/>
                  <a:t> vertex.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cycle of maximum length.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cycle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933702" y="2590798"/>
            <a:ext cx="2324098" cy="2133602"/>
            <a:chOff x="1028702" y="3581400"/>
            <a:chExt cx="2324098" cy="2133602"/>
          </a:xfrm>
        </p:grpSpPr>
        <p:grpSp>
          <p:nvGrpSpPr>
            <p:cNvPr id="35" name="Group 34"/>
            <p:cNvGrpSpPr/>
            <p:nvPr/>
          </p:nvGrpSpPr>
          <p:grpSpPr>
            <a:xfrm>
              <a:off x="1028702" y="3581400"/>
              <a:ext cx="2324098" cy="2133602"/>
              <a:chOff x="1028702" y="3581400"/>
              <a:chExt cx="2324098" cy="2133602"/>
            </a:xfrm>
          </p:grpSpPr>
          <p:grpSp>
            <p:nvGrpSpPr>
              <p:cNvPr id="37" name="Group 36"/>
              <p:cNvGrpSpPr/>
              <p:nvPr/>
            </p:nvGrpSpPr>
            <p:grpSpPr>
              <a:xfrm rot="5400000">
                <a:off x="1123950" y="3486152"/>
                <a:ext cx="2133602" cy="2324098"/>
                <a:chOff x="1485897" y="3162302"/>
                <a:chExt cx="2133602" cy="2324098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2247897" y="3162302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2247897" y="5334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467099" y="48387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467099" y="36195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485897" y="42291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/>
              <p:cNvCxnSpPr/>
              <p:nvPr/>
            </p:nvCxnSpPr>
            <p:spPr>
              <a:xfrm flipH="1">
                <a:off x="1158784" y="3711482"/>
                <a:ext cx="997133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1158784" y="4473482"/>
                <a:ext cx="387533" cy="111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2263681" y="3711482"/>
                <a:ext cx="959037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1654081" y="5692684"/>
                <a:ext cx="11114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>
              <a:stCxn id="57" idx="5"/>
              <a:endCxn id="59" idx="1"/>
            </p:cNvCxnSpPr>
            <p:nvPr/>
          </p:nvCxnSpPr>
          <p:spPr>
            <a:xfrm flipH="1">
              <a:off x="1654081" y="44734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H="1">
            <a:off x="4778281" y="3505200"/>
            <a:ext cx="403319" cy="10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Callout 18"/>
          <p:cNvSpPr/>
          <p:nvPr/>
        </p:nvSpPr>
        <p:spPr>
          <a:xfrm>
            <a:off x="6052706" y="2057400"/>
            <a:ext cx="2786493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have a Hamiltonian cycle 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30646" y="31242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21" name="Cloud Callout 20"/>
          <p:cNvSpPr/>
          <p:nvPr/>
        </p:nvSpPr>
        <p:spPr>
          <a:xfrm>
            <a:off x="5486400" y="2057400"/>
            <a:ext cx="2667000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have a Hamiltonian cycle now?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7174" y="3135868"/>
            <a:ext cx="6070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Yes.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86200" y="17526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19400" y="5715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62200" y="6096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versus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Optimization</a:t>
            </a:r>
            <a:r>
              <a:rPr lang="en-US" sz="2000" b="1" dirty="0"/>
              <a:t> problem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i="1" dirty="0"/>
              <a:t>Compute </a:t>
            </a:r>
            <a:r>
              <a:rPr lang="en-US" sz="2000" i="1" u="sng" dirty="0"/>
              <a:t>maximum</a:t>
            </a:r>
            <a:r>
              <a:rPr lang="en-US" sz="2000" i="1" dirty="0"/>
              <a:t> flow from </a:t>
            </a:r>
            <a:r>
              <a:rPr lang="en-US" sz="2000" i="1" dirty="0">
                <a:solidFill>
                  <a:srgbClr val="C00000"/>
                </a:solidFill>
              </a:rPr>
              <a:t>s</a:t>
            </a:r>
            <a:r>
              <a:rPr lang="en-US" sz="2000" i="1" dirty="0"/>
              <a:t> to </a:t>
            </a:r>
            <a:r>
              <a:rPr lang="en-US" sz="2000" i="1" dirty="0">
                <a:solidFill>
                  <a:srgbClr val="C00000"/>
                </a:solidFill>
              </a:rPr>
              <a:t>t</a:t>
            </a:r>
            <a:r>
              <a:rPr lang="en-US" sz="2000" i="1" dirty="0"/>
              <a:t> in graph 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</a:p>
          <a:p>
            <a:endParaRPr lang="en-US" sz="2000" i="1" dirty="0"/>
          </a:p>
          <a:p>
            <a:endParaRPr lang="en-US" sz="2000" i="1" dirty="0"/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Decision </a:t>
            </a:r>
            <a:r>
              <a:rPr lang="en-US" sz="2000" b="1" dirty="0"/>
              <a:t>Problem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i="1" dirty="0"/>
              <a:t>Does there exist a flow of value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i="1" dirty="0"/>
              <a:t> from </a:t>
            </a:r>
            <a:r>
              <a:rPr lang="en-US" sz="2000" i="1" dirty="0">
                <a:solidFill>
                  <a:srgbClr val="C00000"/>
                </a:solidFill>
              </a:rPr>
              <a:t>s</a:t>
            </a:r>
            <a:r>
              <a:rPr lang="en-US" sz="2000" i="1" dirty="0"/>
              <a:t> to </a:t>
            </a:r>
            <a:r>
              <a:rPr lang="en-US" sz="2000" i="1" dirty="0">
                <a:solidFill>
                  <a:srgbClr val="C00000"/>
                </a:solidFill>
              </a:rPr>
              <a:t>t</a:t>
            </a:r>
            <a:r>
              <a:rPr lang="en-US" sz="2000" i="1" dirty="0"/>
              <a:t> in network </a:t>
            </a:r>
            <a:r>
              <a:rPr lang="en-US" sz="2000" i="1" dirty="0">
                <a:solidFill>
                  <a:srgbClr val="0070C0"/>
                </a:solidFill>
              </a:rPr>
              <a:t>G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Yes-instances</a:t>
            </a:r>
            <a:r>
              <a:rPr lang="en-US" sz="2000" dirty="0"/>
              <a:t>: {(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i="1" dirty="0"/>
              <a:t> ,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) |there is a valid flow of value </a:t>
            </a:r>
            <a:r>
              <a:rPr lang="en-US" sz="2000" i="1" dirty="0">
                <a:solidFill>
                  <a:srgbClr val="0070C0"/>
                </a:solidFill>
              </a:rPr>
              <a:t>k </a:t>
            </a:r>
            <a:r>
              <a:rPr lang="en-US" sz="2000" dirty="0"/>
              <a:t>in</a:t>
            </a:r>
            <a:r>
              <a:rPr lang="en-US" sz="2000" i="1" dirty="0">
                <a:solidFill>
                  <a:srgbClr val="0070C0"/>
                </a:solidFill>
              </a:rPr>
              <a:t> G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No-instances: {(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i="1" dirty="0"/>
              <a:t> ,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) |there is no flow of value </a:t>
            </a:r>
            <a:r>
              <a:rPr lang="en-US" sz="2000" i="1" dirty="0">
                <a:solidFill>
                  <a:srgbClr val="0070C0"/>
                </a:solidFill>
              </a:rPr>
              <a:t>k </a:t>
            </a:r>
            <a:r>
              <a:rPr lang="en-US" sz="2000" dirty="0"/>
              <a:t>possible in 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2895600" y="4419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52578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581400" y="2514600"/>
            <a:ext cx="1066800" cy="167335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9144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3962400" y="2819400"/>
            <a:ext cx="5181600" cy="11430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</a:rPr>
              <a:t>How can you use algorithm for the </a:t>
            </a:r>
            <a:r>
              <a:rPr lang="en-US" sz="1600" b="1" dirty="0">
                <a:solidFill>
                  <a:srgbClr val="006C31"/>
                </a:solidFill>
              </a:rPr>
              <a:t>optimization</a:t>
            </a:r>
            <a:r>
              <a:rPr lang="en-US" sz="1600" dirty="0">
                <a:solidFill>
                  <a:schemeClr val="tx1"/>
                </a:solidFill>
              </a:rPr>
              <a:t> version of a problem to solve its </a:t>
            </a:r>
            <a:r>
              <a:rPr lang="en-US" sz="1600" b="1" dirty="0">
                <a:solidFill>
                  <a:srgbClr val="0070C0"/>
                </a:solidFill>
              </a:rPr>
              <a:t>Decision</a:t>
            </a:r>
            <a:r>
              <a:rPr lang="en-US" sz="1600" dirty="0">
                <a:solidFill>
                  <a:schemeClr val="tx1"/>
                </a:solidFill>
              </a:rPr>
              <a:t> version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7962" y="6219855"/>
            <a:ext cx="3571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at  least for the above example ?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4876800"/>
            <a:ext cx="4495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4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  <p:bldP spid="7" grpId="0" animBg="1"/>
      <p:bldP spid="8" grpId="0" animBg="1"/>
      <p:bldP spid="9" grpId="0" animBg="1"/>
      <p:bldP spid="10" grpId="0" animBg="1"/>
      <p:bldP spid="4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Traveling Sales Person </a:t>
            </a:r>
            <a:r>
              <a:rPr lang="en-US" sz="3200" b="1" dirty="0"/>
              <a:t>Problem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685800"/>
                <a:ext cx="9067799" cy="586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In an undirected complete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nonnegative edge-cost,  </a:t>
                </a:r>
              </a:p>
              <a:p>
                <a:pPr marL="0" indent="0">
                  <a:buNone/>
                </a:pPr>
                <a:r>
                  <a:rPr lang="en-US" sz="2000" dirty="0"/>
                  <a:t>a tour is a sequence of vertices such that</a:t>
                </a:r>
              </a:p>
              <a:p>
                <a:r>
                  <a:rPr lang="en-US" sz="2000" dirty="0"/>
                  <a:t>It originates and terminates at the same vertex </a:t>
                </a:r>
              </a:p>
              <a:p>
                <a:r>
                  <a:rPr lang="en-US" sz="2000" dirty="0"/>
                  <a:t>There is an edge between every consecutive pair of vertices in the sequence</a:t>
                </a:r>
              </a:p>
              <a:p>
                <a:r>
                  <a:rPr lang="en-US" sz="2000" dirty="0"/>
                  <a:t>Each vertex is visited </a:t>
                </a:r>
                <a:r>
                  <a:rPr lang="en-US" sz="2000" u="sng" dirty="0"/>
                  <a:t>exactly </a:t>
                </a:r>
                <a:r>
                  <a:rPr lang="en-US" sz="2000" dirty="0"/>
                  <a:t>once.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Cost of tour</a:t>
                </a:r>
                <a:r>
                  <a:rPr lang="en-US" sz="2000" dirty="0"/>
                  <a:t>: sum of cost of edges traversed in the tour.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TSP tour of minimum cost.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TSP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685800"/>
                <a:ext cx="9067799" cy="5867400"/>
              </a:xfrm>
              <a:blipFill rotWithShape="1">
                <a:blip r:embed="rId2"/>
                <a:stretch>
                  <a:fillRect l="-740" t="-520" r="-807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505200" y="3047998"/>
            <a:ext cx="2324098" cy="2133602"/>
            <a:chOff x="5753103" y="3657600"/>
            <a:chExt cx="2324098" cy="2133602"/>
          </a:xfrm>
        </p:grpSpPr>
        <p:grpSp>
          <p:nvGrpSpPr>
            <p:cNvPr id="20" name="Group 19"/>
            <p:cNvGrpSpPr/>
            <p:nvPr/>
          </p:nvGrpSpPr>
          <p:grpSpPr>
            <a:xfrm rot="5400000">
              <a:off x="5848351" y="3562352"/>
              <a:ext cx="2133602" cy="2324098"/>
              <a:chOff x="1485897" y="3162302"/>
              <a:chExt cx="2133602" cy="2324098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247897" y="31623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47897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467099" y="48387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67099" y="36195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897" y="42291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/>
            <p:cNvCxnSpPr>
              <a:stCxn id="39" idx="5"/>
              <a:endCxn id="33" idx="1"/>
            </p:cNvCxnSpPr>
            <p:nvPr/>
          </p:nvCxnSpPr>
          <p:spPr>
            <a:xfrm flipH="1">
              <a:off x="5883185" y="3787682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4" idx="3"/>
              <a:endCxn id="33" idx="7"/>
            </p:cNvCxnSpPr>
            <p:nvPr/>
          </p:nvCxnSpPr>
          <p:spPr>
            <a:xfrm flipH="1" flipV="1">
              <a:off x="5883185" y="4549682"/>
              <a:ext cx="3875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1" idx="3"/>
              <a:endCxn id="39" idx="7"/>
            </p:cNvCxnSpPr>
            <p:nvPr/>
          </p:nvCxnSpPr>
          <p:spPr>
            <a:xfrm flipH="1" flipV="1">
              <a:off x="6988082" y="3787682"/>
              <a:ext cx="959037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1" idx="6"/>
              <a:endCxn id="38" idx="1"/>
            </p:cNvCxnSpPr>
            <p:nvPr/>
          </p:nvCxnSpPr>
          <p:spPr>
            <a:xfrm flipH="1">
              <a:off x="7597682" y="4572000"/>
              <a:ext cx="403319" cy="108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8" idx="5"/>
              <a:endCxn id="34" idx="7"/>
            </p:cNvCxnSpPr>
            <p:nvPr/>
          </p:nvCxnSpPr>
          <p:spPr>
            <a:xfrm flipH="1">
              <a:off x="6378482" y="5768884"/>
              <a:ext cx="1111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1" idx="5"/>
              <a:endCxn id="34" idx="1"/>
            </p:cNvCxnSpPr>
            <p:nvPr/>
          </p:nvCxnSpPr>
          <p:spPr>
            <a:xfrm flipH="1">
              <a:off x="6378482" y="45496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1" idx="4"/>
              <a:endCxn id="33" idx="0"/>
            </p:cNvCxnSpPr>
            <p:nvPr/>
          </p:nvCxnSpPr>
          <p:spPr>
            <a:xfrm flipH="1">
              <a:off x="5905503" y="4495800"/>
              <a:ext cx="2019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8" idx="3"/>
              <a:endCxn id="33" idx="7"/>
            </p:cNvCxnSpPr>
            <p:nvPr/>
          </p:nvCxnSpPr>
          <p:spPr>
            <a:xfrm flipH="1" flipV="1">
              <a:off x="5883185" y="4549682"/>
              <a:ext cx="16067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4" idx="2"/>
              <a:endCxn id="39" idx="5"/>
            </p:cNvCxnSpPr>
            <p:nvPr/>
          </p:nvCxnSpPr>
          <p:spPr>
            <a:xfrm flipV="1">
              <a:off x="6324600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8" idx="2"/>
              <a:endCxn id="39" idx="7"/>
            </p:cNvCxnSpPr>
            <p:nvPr/>
          </p:nvCxnSpPr>
          <p:spPr>
            <a:xfrm flipH="1" flipV="1">
              <a:off x="6988082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579822" y="3200400"/>
            <a:ext cx="2287578" cy="2215754"/>
            <a:chOff x="5804792" y="3807023"/>
            <a:chExt cx="2287578" cy="2215754"/>
          </a:xfrm>
        </p:grpSpPr>
        <p:sp>
          <p:nvSpPr>
            <p:cNvPr id="41" name="TextBox 40"/>
            <p:cNvSpPr txBox="1"/>
            <p:nvPr/>
          </p:nvSpPr>
          <p:spPr>
            <a:xfrm>
              <a:off x="6194641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67600" y="3886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24962" y="5026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0479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95392" y="5715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10562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10400" y="5029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39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24600" y="4572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0576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 flipV="1">
            <a:off x="3612963" y="3962400"/>
            <a:ext cx="3875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755963" y="3200400"/>
            <a:ext cx="959037" cy="65423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101727" y="3940082"/>
            <a:ext cx="1590955" cy="113375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3612963" y="3917762"/>
            <a:ext cx="16067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755963" y="3200400"/>
            <a:ext cx="555718" cy="185112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5891" y="3925669"/>
            <a:ext cx="290252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is the minimum cost TSP</a:t>
            </a:r>
          </a:p>
          <a:p>
            <a:r>
              <a:rPr lang="en-US" dirty="0"/>
              <a:t> tour for this graph.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5867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1200" y="6248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animBg="1"/>
      <p:bldP spid="47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HC</a:t>
            </a:r>
            <a:r>
              <a:rPr lang="en-US" dirty="0"/>
              <a:t>: Hamiltonian Cycle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Input</a:t>
            </a:r>
            <a:r>
              <a:rPr lang="en-US" sz="2000" dirty="0"/>
              <a:t>: An undirected graph </a:t>
            </a:r>
          </a:p>
          <a:p>
            <a:pPr marL="0" indent="0">
              <a:buNone/>
            </a:pPr>
            <a:r>
              <a:rPr lang="en-US" sz="2000" b="1" dirty="0"/>
              <a:t>Problem</a:t>
            </a:r>
            <a:r>
              <a:rPr lang="en-US" sz="2000" dirty="0"/>
              <a:t>: Does there exist a cycle passing through all vertices 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TSP</a:t>
            </a:r>
            <a:r>
              <a:rPr lang="en-US" dirty="0"/>
              <a:t>: Traveling Sales 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95801" y="2174875"/>
                <a:ext cx="4648200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undirected </a:t>
                </a:r>
                <a:r>
                  <a:rPr lang="en-US" sz="2000" u="sng" dirty="0"/>
                  <a:t>complete</a:t>
                </a:r>
                <a:r>
                  <a:rPr lang="en-US" sz="2000" dirty="0"/>
                  <a:t> graph with non-negative </a:t>
                </a:r>
                <a:r>
                  <a:rPr lang="en-US" sz="2000" b="1" dirty="0"/>
                  <a:t>cost</a:t>
                </a:r>
                <a:r>
                  <a:rPr lang="en-US" sz="2000" dirty="0"/>
                  <a:t> on edges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tour of cost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95801" y="2174875"/>
                <a:ext cx="4648200" cy="3951288"/>
              </a:xfrm>
              <a:blipFill rotWithShape="1">
                <a:blip r:embed="rId3"/>
                <a:stretch>
                  <a:fillRect l="-1444" t="-772" r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1028702" y="3581400"/>
            <a:ext cx="2324098" cy="2133602"/>
            <a:chOff x="1028702" y="3581400"/>
            <a:chExt cx="2324098" cy="2133602"/>
          </a:xfrm>
        </p:grpSpPr>
        <p:grpSp>
          <p:nvGrpSpPr>
            <p:cNvPr id="80" name="Group 79"/>
            <p:cNvGrpSpPr/>
            <p:nvPr/>
          </p:nvGrpSpPr>
          <p:grpSpPr>
            <a:xfrm>
              <a:off x="1028702" y="3581400"/>
              <a:ext cx="2324098" cy="2133602"/>
              <a:chOff x="1028702" y="3581400"/>
              <a:chExt cx="2324098" cy="2133602"/>
            </a:xfrm>
          </p:grpSpPr>
          <p:grpSp>
            <p:nvGrpSpPr>
              <p:cNvPr id="69" name="Group 68"/>
              <p:cNvGrpSpPr/>
              <p:nvPr/>
            </p:nvGrpSpPr>
            <p:grpSpPr>
              <a:xfrm rot="5400000">
                <a:off x="1123950" y="3486152"/>
                <a:ext cx="2133602" cy="2324098"/>
                <a:chOff x="1485897" y="3162302"/>
                <a:chExt cx="2133602" cy="2324098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2247897" y="3162302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247897" y="5334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67099" y="48387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467099" y="36195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1485897" y="42291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5" name="Straight Connector 74"/>
              <p:cNvCxnSpPr/>
              <p:nvPr/>
            </p:nvCxnSpPr>
            <p:spPr>
              <a:xfrm flipH="1">
                <a:off x="1158784" y="3711482"/>
                <a:ext cx="997133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1158784" y="4473482"/>
                <a:ext cx="387533" cy="111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2263681" y="3711482"/>
                <a:ext cx="959037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1654081" y="5692684"/>
                <a:ext cx="11114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/>
            <p:cNvCxnSpPr>
              <a:stCxn id="70" idx="5"/>
              <a:endCxn id="72" idx="1"/>
            </p:cNvCxnSpPr>
            <p:nvPr/>
          </p:nvCxnSpPr>
          <p:spPr>
            <a:xfrm flipH="1">
              <a:off x="1654081" y="44734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H="1">
            <a:off x="2873281" y="4495800"/>
            <a:ext cx="403319" cy="10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753103" y="3657600"/>
            <a:ext cx="2324098" cy="2133602"/>
            <a:chOff x="5753103" y="3657600"/>
            <a:chExt cx="2324098" cy="2133602"/>
          </a:xfrm>
        </p:grpSpPr>
        <p:grpSp>
          <p:nvGrpSpPr>
            <p:cNvPr id="45" name="Group 44"/>
            <p:cNvGrpSpPr/>
            <p:nvPr/>
          </p:nvGrpSpPr>
          <p:grpSpPr>
            <a:xfrm rot="5400000">
              <a:off x="5848351" y="3562352"/>
              <a:ext cx="2133602" cy="2324098"/>
              <a:chOff x="1485897" y="3162302"/>
              <a:chExt cx="2133602" cy="232409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247897" y="31623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247897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67099" y="48387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467099" y="36195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485897" y="42291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/>
            <p:cNvCxnSpPr>
              <a:stCxn id="40" idx="5"/>
              <a:endCxn id="37" idx="1"/>
            </p:cNvCxnSpPr>
            <p:nvPr/>
          </p:nvCxnSpPr>
          <p:spPr>
            <a:xfrm flipH="1">
              <a:off x="5883185" y="3787682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38" idx="3"/>
              <a:endCxn id="37" idx="7"/>
            </p:cNvCxnSpPr>
            <p:nvPr/>
          </p:nvCxnSpPr>
          <p:spPr>
            <a:xfrm flipH="1" flipV="1">
              <a:off x="5883185" y="4549682"/>
              <a:ext cx="3875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5" idx="3"/>
              <a:endCxn id="40" idx="7"/>
            </p:cNvCxnSpPr>
            <p:nvPr/>
          </p:nvCxnSpPr>
          <p:spPr>
            <a:xfrm flipH="1" flipV="1">
              <a:off x="6988082" y="3787682"/>
              <a:ext cx="959037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5" idx="6"/>
              <a:endCxn id="39" idx="1"/>
            </p:cNvCxnSpPr>
            <p:nvPr/>
          </p:nvCxnSpPr>
          <p:spPr>
            <a:xfrm flipH="1">
              <a:off x="7597682" y="4572000"/>
              <a:ext cx="403319" cy="108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9" idx="5"/>
              <a:endCxn id="38" idx="7"/>
            </p:cNvCxnSpPr>
            <p:nvPr/>
          </p:nvCxnSpPr>
          <p:spPr>
            <a:xfrm flipH="1">
              <a:off x="6378482" y="5768884"/>
              <a:ext cx="1111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5" idx="5"/>
              <a:endCxn id="38" idx="1"/>
            </p:cNvCxnSpPr>
            <p:nvPr/>
          </p:nvCxnSpPr>
          <p:spPr>
            <a:xfrm flipH="1">
              <a:off x="6378482" y="45496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35" idx="4"/>
              <a:endCxn id="37" idx="0"/>
            </p:cNvCxnSpPr>
            <p:nvPr/>
          </p:nvCxnSpPr>
          <p:spPr>
            <a:xfrm flipH="1">
              <a:off x="5905503" y="4495800"/>
              <a:ext cx="2019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9" idx="3"/>
              <a:endCxn id="37" idx="7"/>
            </p:cNvCxnSpPr>
            <p:nvPr/>
          </p:nvCxnSpPr>
          <p:spPr>
            <a:xfrm flipH="1" flipV="1">
              <a:off x="5883185" y="4549682"/>
              <a:ext cx="16067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38" idx="2"/>
              <a:endCxn id="40" idx="5"/>
            </p:cNvCxnSpPr>
            <p:nvPr/>
          </p:nvCxnSpPr>
          <p:spPr>
            <a:xfrm flipV="1">
              <a:off x="6324600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39" idx="2"/>
              <a:endCxn id="40" idx="7"/>
            </p:cNvCxnSpPr>
            <p:nvPr/>
          </p:nvCxnSpPr>
          <p:spPr>
            <a:xfrm flipH="1" flipV="1">
              <a:off x="6988082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804792" y="3804046"/>
            <a:ext cx="2287578" cy="2215754"/>
            <a:chOff x="5804792" y="3807023"/>
            <a:chExt cx="2287578" cy="2215754"/>
          </a:xfrm>
        </p:grpSpPr>
        <p:sp>
          <p:nvSpPr>
            <p:cNvPr id="115" name="TextBox 114"/>
            <p:cNvSpPr txBox="1"/>
            <p:nvPr/>
          </p:nvSpPr>
          <p:spPr>
            <a:xfrm>
              <a:off x="6194641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467600" y="3886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24962" y="5026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0479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795392" y="5715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10562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10400" y="5029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239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24600" y="4572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50576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 flipV="1">
            <a:off x="5867400" y="4572000"/>
            <a:ext cx="3875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7010400" y="3810000"/>
            <a:ext cx="959037" cy="65423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5" idx="5"/>
          </p:cNvCxnSpPr>
          <p:nvPr/>
        </p:nvCxnSpPr>
        <p:spPr>
          <a:xfrm flipH="1">
            <a:off x="6356164" y="4549682"/>
            <a:ext cx="1590955" cy="113375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5867400" y="4527362"/>
            <a:ext cx="16067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7010400" y="3810000"/>
            <a:ext cx="555718" cy="185112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3352799" y="3581399"/>
                <a:ext cx="2400303" cy="228451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IDEA</a:t>
                </a:r>
                <a:r>
                  <a:rPr lang="en-US" sz="1600" dirty="0">
                    <a:solidFill>
                      <a:schemeClr val="tx1"/>
                    </a:solidFill>
                  </a:rPr>
                  <a:t>: Build a weighted complete graph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 Hamiltonian cycle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turns out to be the least cost tour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9" y="3581399"/>
                <a:ext cx="2400303" cy="228451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98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be an instance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</a:p>
              <a:p>
                <a:pPr marL="0" indent="0">
                  <a:buNone/>
                </a:pPr>
                <a:r>
                  <a:rPr lang="en-US" sz="2000" dirty="0"/>
                  <a:t>Build a complete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vertices.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sz="2000" b="0" i="0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	If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	else		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                      (Any cost greater than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>
                    <a:sym typeface="Wingdings" pitchFamily="2" charset="2"/>
                  </a:rPr>
                  <a:t>will work here)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if and only if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</a:t>
                </a:r>
                <a:r>
                  <a:rPr lang="en-US" sz="2000" dirty="0">
                    <a:sym typeface="Wingdings" pitchFamily="2" charset="2"/>
                  </a:rPr>
                  <a:t>:</a:t>
                </a:r>
              </a:p>
              <a:p>
                <a:r>
                  <a:rPr lang="en-US" sz="2000" b="1" dirty="0">
                    <a:sym typeface="Wingdings" pitchFamily="2" charset="2"/>
                  </a:rPr>
                  <a:t></a:t>
                </a:r>
              </a:p>
              <a:p>
                <a:r>
                  <a:rPr lang="en-US" sz="2000" b="1" dirty="0">
                    <a:sym typeface="Wingdings" pitchFamily="2" charset="2"/>
                  </a:rPr>
                  <a:t>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32314" y="267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7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be a </a:t>
                </a:r>
                <a:r>
                  <a:rPr lang="en-US" sz="2000" b="1" dirty="0">
                    <a:sym typeface="Wingdings" pitchFamily="2" charset="2"/>
                  </a:rPr>
                  <a:t>Hamiltonian cycle </a:t>
                </a:r>
                <a:r>
                  <a:rPr lang="en-US" sz="2000" dirty="0">
                    <a:sym typeface="Wingdings" pitchFamily="2" charset="2"/>
                  </a:rPr>
                  <a:t>in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dirty="0" err="1"/>
                  <a:t>subgraph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be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a tour  since each vertex appears exactly once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since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the cost of tour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tour of 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():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, then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be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 </a:t>
                </a:r>
                <a:r>
                  <a:rPr lang="en-US" sz="2000" dirty="0">
                    <a:sym typeface="Wingdings" pitchFamily="2" charset="2"/>
                  </a:rPr>
                  <a:t>in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Cost of each edge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is </a:t>
                </a:r>
                <a:r>
                  <a:rPr lang="en-US" sz="2000" u="sng" dirty="0">
                    <a:sym typeface="Wingdings" pitchFamily="2" charset="2"/>
                  </a:rPr>
                  <a:t>at least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 </a:t>
                </a:r>
                <a:r>
                  <a:rPr lang="en-US" sz="2000" dirty="0"/>
                  <a:t>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have weight exactly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Therefore,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 each vertex appears exactly once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Hamiltonian</a:t>
                </a:r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Hamiltonian cycle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Thus the following theorem holds true.</a:t>
                </a: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if and only if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Answer</a:t>
                </a:r>
                <a:r>
                  <a:rPr lang="en-US" sz="2000" dirty="0">
                    <a:sym typeface="Wingdings" pitchFamily="2" charset="2"/>
                  </a:rPr>
                  <a:t>: On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…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...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Clearly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takes polynomial time.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Hence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TSP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dirty="0">
                    <a:sym typeface="Wingdings" pitchFamily="2" charset="2"/>
                  </a:rPr>
                  <a:t>:  A path in undirected graph is said to be </a:t>
                </a:r>
                <a:r>
                  <a:rPr lang="en-US" sz="2000" b="1" dirty="0">
                    <a:sym typeface="Wingdings" pitchFamily="2" charset="2"/>
                  </a:rPr>
                  <a:t>Hamiltonian </a:t>
                </a:r>
                <a:r>
                  <a:rPr lang="en-US" sz="2000" dirty="0">
                    <a:sym typeface="Wingdings" pitchFamily="2" charset="2"/>
                  </a:rPr>
                  <a:t>path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it passes through each vertex exactly once.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HP </a:t>
                </a:r>
                <a:r>
                  <a:rPr lang="en-US" sz="2000" dirty="0"/>
                  <a:t>-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Hamiltonian </a:t>
                </a:r>
                <a:r>
                  <a:rPr lang="en-US" sz="2000" dirty="0">
                    <a:sym typeface="Wingdings" pitchFamily="2" charset="2"/>
                  </a:rPr>
                  <a:t>path problem 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“Does a given undirected graph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have a Hamiltonian path ?”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Prove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HP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  <a:blipFill rotWithShape="1">
                <a:blip r:embed="rId3"/>
                <a:stretch>
                  <a:fillRect l="-714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6324600" y="13716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How to establish </a:t>
                </a:r>
                <a:r>
                  <a:rPr lang="en-US" b="1" dirty="0">
                    <a:solidFill>
                      <a:srgbClr val="C00000"/>
                    </a:solidFill>
                  </a:rPr>
                  <a:t>HC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TSP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3716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24200" y="2602468"/>
                <a:ext cx="52135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constructs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as described above and outputs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602468"/>
                <a:ext cx="521354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53" t="-8197" r="-11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9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Complexity theoretic consequence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does not exist any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can not exist any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computationally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as hard as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/>
                  <a:t>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NP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A class of problems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The story behind its invention…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Go back to </a:t>
            </a:r>
            <a:r>
              <a:rPr lang="en-US" sz="3600" b="1" dirty="0">
                <a:solidFill>
                  <a:srgbClr val="0070C0"/>
                </a:solidFill>
              </a:rPr>
              <a:t>1960</a:t>
            </a:r>
            <a:r>
              <a:rPr lang="en-US" sz="3600" b="1" dirty="0"/>
              <a:t>’s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021362"/>
              </p:ext>
            </p:extLst>
          </p:nvPr>
        </p:nvGraphicFramePr>
        <p:xfrm>
          <a:off x="1752600" y="1676400"/>
          <a:ext cx="5539572" cy="3886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6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2590800"/>
            <a:ext cx="144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0511" y="4420069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Bipartite matching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9446" y="4408401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matching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402740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1205" y="4027401"/>
            <a:ext cx="256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 on trees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2983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4549" y="2971800"/>
            <a:ext cx="24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spanning Tree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1116" y="3352800"/>
            <a:ext cx="111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Euler tour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8116" y="36692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Cut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801069"/>
            <a:ext cx="20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Programming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5800" y="4789401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Linear Programming</a:t>
            </a:r>
          </a:p>
        </p:txBody>
      </p:sp>
      <p:sp>
        <p:nvSpPr>
          <p:cNvPr id="20" name="TextBox 19"/>
          <p:cNvSpPr txBox="1"/>
          <p:nvPr/>
        </p:nvSpPr>
        <p:spPr>
          <a:xfrm rot="5400000">
            <a:off x="3131013" y="51122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5721813" y="504721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09800" y="1676400"/>
            <a:ext cx="190590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Efficient algorithm</a:t>
            </a:r>
          </a:p>
          <a:p>
            <a:r>
              <a:rPr lang="en-US" dirty="0"/>
              <a:t>was found.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1676400"/>
            <a:ext cx="265156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Efficient algorithm </a:t>
            </a:r>
          </a:p>
          <a:p>
            <a:r>
              <a:rPr lang="en-US" dirty="0">
                <a:solidFill>
                  <a:srgbClr val="C00000"/>
                </a:solidFill>
              </a:rPr>
              <a:t>could be designed till 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61228" y="3352800"/>
            <a:ext cx="185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cycle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97335" y="36692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Cut</a:t>
            </a:r>
          </a:p>
        </p:txBody>
      </p:sp>
      <p:sp>
        <p:nvSpPr>
          <p:cNvPr id="3" name="Down Ribbon 2"/>
          <p:cNvSpPr/>
          <p:nvPr/>
        </p:nvSpPr>
        <p:spPr>
          <a:xfrm>
            <a:off x="1752600" y="5573799"/>
            <a:ext cx="5867400" cy="1131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was quite surprising and even frustrating to be unable to find efficient algorithm for so many problems when their similar looking versions had very efficient algorithms.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7339848" y="2322731"/>
            <a:ext cx="1727952" cy="247833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motivated researchers to search for any common traits among  all these problems.</a:t>
            </a:r>
          </a:p>
        </p:txBody>
      </p:sp>
    </p:spTree>
    <p:extLst>
      <p:ext uri="{BB962C8B-B14F-4D97-AF65-F5344CB8AC3E}">
        <p14:creationId xmlns:p14="http://schemas.microsoft.com/office/powerpoint/2010/main" val="94587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 animBg="1"/>
      <p:bldP spid="23" grpId="0" animBg="1"/>
      <p:bldP spid="24" grpId="0"/>
      <p:bldP spid="25" grpId="0"/>
      <p:bldP spid="3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763000" cy="5257800"/>
              </a:xfrm>
            </p:spPr>
            <p:txBody>
              <a:bodyPr/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Travelling Salesman Problem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Decision version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u="sng" dirty="0"/>
                  <a:t>Searching</a:t>
                </a:r>
                <a:r>
                  <a:rPr lang="en-US" sz="2000" dirty="0"/>
                  <a:t> for a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appears to be difficult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what about </a:t>
                </a:r>
                <a:r>
                  <a:rPr lang="en-US" sz="2000" b="1" u="sng" dirty="0"/>
                  <a:t>verifying</a:t>
                </a:r>
                <a:r>
                  <a:rPr lang="en-US" sz="2000" dirty="0"/>
                  <a:t> whether a given sequence of vertices is a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6C31"/>
                    </a:solidFill>
                  </a:rPr>
                  <a:t>It is quite easy </a:t>
                </a:r>
                <a:r>
                  <a:rPr lang="en-US" sz="2000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.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Vertex cover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Decision version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vertex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u="sng" dirty="0"/>
              </a:p>
              <a:p>
                <a:pPr marL="0" indent="0">
                  <a:buNone/>
                </a:pPr>
                <a:r>
                  <a:rPr lang="en-US" sz="2000" b="1" u="sng" dirty="0"/>
                  <a:t>Searching</a:t>
                </a:r>
                <a:r>
                  <a:rPr lang="en-US" sz="2000" dirty="0"/>
                  <a:t> for a subset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that is a vertex cover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appears difficult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But what about </a:t>
                </a:r>
                <a:r>
                  <a:rPr lang="en-US" sz="2000" b="1" u="sng" dirty="0"/>
                  <a:t>verifying</a:t>
                </a:r>
                <a:r>
                  <a:rPr lang="en-US" sz="2000" dirty="0"/>
                  <a:t> whether a given subset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is a vertex cover 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6C31"/>
                    </a:solidFill>
                  </a:rPr>
                  <a:t>It is quite easy </a:t>
                </a:r>
                <a:r>
                  <a:rPr lang="en-US" sz="2000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.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763000" cy="5257800"/>
              </a:xfrm>
              <a:blipFill rotWithShape="1">
                <a:blip r:embed="rId2"/>
                <a:stretch>
                  <a:fillRect l="-695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Polynomial time </a:t>
            </a:r>
            <a:r>
              <a:rPr lang="en-US" sz="3200" dirty="0">
                <a:solidFill>
                  <a:srgbClr val="7030A0"/>
                </a:solidFill>
              </a:rPr>
              <a:t>Reduction 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752600" y="2209800"/>
          <a:ext cx="7239000" cy="3429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8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3752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1598" y="4507468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matching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4340" y="4114800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3364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0737" y="2976880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952" y="4888468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Linear Programming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2953965" y="51884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8606" y="2209800"/>
            <a:ext cx="32381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Efficient algorithm till date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3733800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40405" y="2590800"/>
                <a:ext cx="30825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Is there a path of length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 ?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05" y="2590800"/>
                <a:ext cx="3082511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988" t="-5357" r="-138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4400" y="2993926"/>
                <a:ext cx="4222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 vertex cover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93926"/>
                <a:ext cx="4222118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2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21163" y="3352800"/>
                <a:ext cx="35657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 tour of cost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63" y="3352800"/>
                <a:ext cx="356572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85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24400" y="3700046"/>
                <a:ext cx="3684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 cycle of length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700046"/>
                <a:ext cx="3684663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828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48200" y="4081046"/>
                <a:ext cx="4711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an independent set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081046"/>
                <a:ext cx="4711867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77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349424" y="4495801"/>
            <a:ext cx="584775" cy="773198"/>
            <a:chOff x="6349424" y="4495801"/>
            <a:chExt cx="584775" cy="773198"/>
          </a:xfrm>
        </p:grpSpPr>
        <p:sp>
          <p:nvSpPr>
            <p:cNvPr id="22" name="TextBox 21"/>
            <p:cNvSpPr txBox="1"/>
            <p:nvPr/>
          </p:nvSpPr>
          <p:spPr>
            <a:xfrm rot="5400000">
              <a:off x="6407613" y="443761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6407613" y="474241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25" name="Cloud Callout 24"/>
          <p:cNvSpPr/>
          <p:nvPr/>
        </p:nvSpPr>
        <p:spPr>
          <a:xfrm>
            <a:off x="3352800" y="838200"/>
            <a:ext cx="3657600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about verifying a proposed solution 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0" y="1074158"/>
            <a:ext cx="5934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Easy</a:t>
            </a:r>
          </a:p>
        </p:txBody>
      </p:sp>
      <p:sp>
        <p:nvSpPr>
          <p:cNvPr id="27" name="Cloud Callout 26"/>
          <p:cNvSpPr/>
          <p:nvPr/>
        </p:nvSpPr>
        <p:spPr>
          <a:xfrm>
            <a:off x="1524000" y="5791200"/>
            <a:ext cx="3657600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the answer of an instance is </a:t>
            </a:r>
            <a:r>
              <a:rPr lang="en-US" b="1" dirty="0">
                <a:solidFill>
                  <a:srgbClr val="006C31"/>
                </a:solidFill>
              </a:rPr>
              <a:t>Yes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2600" y="6027158"/>
            <a:ext cx="26806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There is a short </a:t>
            </a:r>
            <a:r>
              <a:rPr lang="en-US" i="1" dirty="0"/>
              <a:t>certificate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719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5" grpId="0" animBg="1"/>
      <p:bldP spid="26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Try to formalize these 2 traits of these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752600" y="2209800"/>
          <a:ext cx="7239000" cy="3429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8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3752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1598" y="4507468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matching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4340" y="4114800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3364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0737" y="2976880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952" y="4888468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Linear Programming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2953965" y="51884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8606" y="2209800"/>
            <a:ext cx="32381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Efficient algorithm till date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3733800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cycle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953000" y="2787134"/>
            <a:ext cx="1295400" cy="2318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short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certificate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477000" y="2743200"/>
            <a:ext cx="1981200" cy="2318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Search: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difficult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verification:</a:t>
            </a:r>
            <a:r>
              <a:rPr lang="en-US" dirty="0"/>
              <a:t> </a:t>
            </a:r>
            <a:r>
              <a:rPr lang="en-US" b="1" dirty="0">
                <a:solidFill>
                  <a:srgbClr val="006C31"/>
                </a:solidFill>
              </a:rPr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310686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is said to be polynomial time reducible to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exists an algorithm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Input</a:t>
                </a:r>
                <a:r>
                  <a:rPr lang="en-US" sz="2000" dirty="0"/>
                  <a:t>:  an 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Output</a:t>
                </a:r>
                <a:r>
                  <a:rPr lang="en-US" sz="2000" dirty="0"/>
                  <a:t>: an 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For each instance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yes-instance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if and only if</a:t>
                </a:r>
                <a:r>
                  <a:rPr lang="en-US" sz="2000" dirty="0"/>
                  <a:t>        …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... 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is a polynomial time algorithm.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3999" y="4191000"/>
                <a:ext cx="26418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a yes-instance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9" y="4191000"/>
                <a:ext cx="2641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2" t="-8333" r="-30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191000" y="2286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2743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124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3505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535113"/>
            <a:ext cx="419258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Algorithmic</a:t>
            </a:r>
            <a:r>
              <a:rPr lang="en-US" dirty="0"/>
              <a:t> Consequence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04800" y="2174875"/>
                <a:ext cx="4192588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r>
                  <a:rPr lang="en-US" sz="2000" dirty="0"/>
                  <a:t>We can use an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to solve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is polynomial time solvable,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is also polynomial time solvable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4800" y="2174875"/>
                <a:ext cx="4192588" cy="3951288"/>
              </a:xfrm>
              <a:blipFill rotWithShape="1">
                <a:blip r:embed="rId3"/>
                <a:stretch>
                  <a:fillRect l="-1304" t="-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70375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Complexity theoretic </a:t>
            </a:r>
            <a:r>
              <a:rPr lang="en-US" sz="2000" dirty="0"/>
              <a:t>consequence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270375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“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computationally </a:t>
                </a:r>
                <a:r>
                  <a:rPr lang="en-US" sz="1800" b="1" dirty="0"/>
                  <a:t>at least </a:t>
                </a:r>
                <a:r>
                  <a:rPr lang="en-US" sz="1800" dirty="0"/>
                  <a:t>as hard as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/>
                  <a:t>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270375" cy="3951288"/>
              </a:xfrm>
              <a:blipFill rotWithShape="1">
                <a:blip r:embed="rId4"/>
                <a:stretch>
                  <a:fillRect l="-2134" t="-615" r="-14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7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" grpId="0" uiExpand="1" build="p" animBg="1"/>
      <p:bldP spid="7" grpId="0" uiExpand="1" build="p" animBg="1"/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Example 1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Vertex Cover </a:t>
            </a:r>
            <a:r>
              <a:rPr lang="en-US" sz="2800" b="1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C00000"/>
                </a:solidFill>
              </a:rPr>
              <a:t> Independent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Vertex Cover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 is said to be a </a:t>
                </a:r>
                <a:r>
                  <a:rPr lang="en-US" sz="2000" b="1" dirty="0"/>
                  <a:t>vertex cover </a:t>
                </a:r>
                <a:r>
                  <a:rPr lang="en-US" sz="2000" dirty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	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vertex cover of </a:t>
                </a:r>
                <a:r>
                  <a:rPr lang="en-US" sz="2000" u="sng" dirty="0"/>
                  <a:t>smallest</a:t>
                </a:r>
                <a:r>
                  <a:rPr lang="en-US" sz="2000" dirty="0"/>
                  <a:t>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vertex cover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352800" y="2895600"/>
            <a:ext cx="3962400" cy="2731532"/>
            <a:chOff x="3200400" y="2971800"/>
            <a:chExt cx="3962400" cy="2731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5" idx="6"/>
                  <a:endCxn id="18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Connector 4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Oval 51"/>
          <p:cNvSpPr/>
          <p:nvPr/>
        </p:nvSpPr>
        <p:spPr>
          <a:xfrm>
            <a:off x="4572000" y="2971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181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6052707" y="2057400"/>
            <a:ext cx="2244468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a vertex cover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48327" y="3223736"/>
                <a:ext cx="1948610" cy="120032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NO. </a:t>
                </a:r>
              </a:p>
              <a:p>
                <a:r>
                  <a:rPr lang="en-US" b="1" dirty="0"/>
                  <a:t>Reason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None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/>
                  <a:t> is covered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327" y="3223736"/>
                <a:ext cx="1948610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821" t="-2538" r="-5329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loud Callout 34"/>
          <p:cNvSpPr/>
          <p:nvPr/>
        </p:nvSpPr>
        <p:spPr>
          <a:xfrm>
            <a:off x="5908932" y="1828800"/>
            <a:ext cx="2244468" cy="917448"/>
          </a:xfrm>
          <a:prstGeom prst="cloudCallout">
            <a:avLst>
              <a:gd name="adj1" fmla="val 23076"/>
              <a:gd name="adj2" fmla="val 569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a vertex cover now 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27174" y="2895600"/>
            <a:ext cx="6070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Yes.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09800" y="16764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819400" y="57150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362200" y="60960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2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2" grpId="0" animBg="1"/>
      <p:bldP spid="53" grpId="0" animBg="1"/>
      <p:bldP spid="56" grpId="0" animBg="1"/>
      <p:bldP spid="2" grpId="0" animBg="1"/>
      <p:bldP spid="2" grpId="1" animBg="1"/>
      <p:bldP spid="7" grpId="0" animBg="1"/>
      <p:bldP spid="7" grpId="1" animBg="1"/>
      <p:bldP spid="35" grpId="0" animBg="1"/>
      <p:bldP spid="36" grpId="0" animBg="1"/>
      <p:bldP spid="37" grpId="0" animBg="1"/>
      <p:bldP spid="48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Independent Set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is said to be an </a:t>
                </a:r>
                <a:r>
                  <a:rPr lang="en-US" sz="2000" b="1" dirty="0"/>
                  <a:t>independent</a:t>
                </a:r>
                <a:r>
                  <a:rPr lang="en-US" sz="2000" dirty="0"/>
                  <a:t> set if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,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Independent set of  </a:t>
                </a:r>
                <a:r>
                  <a:rPr lang="en-US" sz="2000" u="sng" dirty="0"/>
                  <a:t>Largest</a:t>
                </a:r>
                <a:r>
                  <a:rPr lang="en-US" sz="2000" dirty="0"/>
                  <a:t>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an independent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352800" y="2895600"/>
            <a:ext cx="3962400" cy="2731532"/>
            <a:chOff x="3200400" y="2971800"/>
            <a:chExt cx="3962400" cy="2731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5" idx="6"/>
                  <a:endCxn id="18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Connector 4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572000" y="2971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81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9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818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Callout 35"/>
          <p:cNvSpPr/>
          <p:nvPr/>
        </p:nvSpPr>
        <p:spPr>
          <a:xfrm>
            <a:off x="5424401" y="2206752"/>
            <a:ext cx="3033799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the largest independent set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0646" y="31242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47" name="Cloud Callout 46"/>
          <p:cNvSpPr/>
          <p:nvPr/>
        </p:nvSpPr>
        <p:spPr>
          <a:xfrm>
            <a:off x="5410199" y="2206752"/>
            <a:ext cx="3048001" cy="87351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the largest independent set 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66249" y="3124200"/>
            <a:ext cx="576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5600" y="2057400"/>
                <a:ext cx="1277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∉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057400"/>
                <a:ext cx="127714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52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2819400" y="57150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362200" y="6096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3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47" grpId="0" animBg="1"/>
      <p:bldP spid="47" grpId="1" animBg="1"/>
      <p:bldP spid="48" grpId="0" animBg="1"/>
      <p:bldP spid="48" grpId="1" animBg="1"/>
      <p:bldP spid="2" grpId="0"/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vertex cover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  <a:blipFill rotWithShape="1">
                <a:blip r:embed="rId3"/>
                <a:stretch>
                  <a:fillRect l="-1571" t="-772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an independent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  <a:blipFill rotWithShape="1">
                <a:blip r:embed="rId4"/>
                <a:stretch>
                  <a:fillRect l="-1543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3364468"/>
            <a:ext cx="3962400" cy="2731532"/>
            <a:chOff x="3200400" y="2971800"/>
            <a:chExt cx="3962400" cy="2731532"/>
          </a:xfrm>
        </p:grpSpPr>
        <p:grpSp>
          <p:nvGrpSpPr>
            <p:cNvPr id="11" name="Group 10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29" idx="6"/>
                  <a:endCxn id="32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2" name="Straight Connector 11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181600" y="3352800"/>
            <a:ext cx="3962400" cy="2731532"/>
            <a:chOff x="3200400" y="2971800"/>
            <a:chExt cx="3962400" cy="2731532"/>
          </a:xfrm>
        </p:grpSpPr>
        <p:grpSp>
          <p:nvGrpSpPr>
            <p:cNvPr id="35" name="Group 3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53" idx="6"/>
                  <a:endCxn id="56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6" name="Straight Connector 3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Oval 57"/>
          <p:cNvSpPr/>
          <p:nvPr/>
        </p:nvSpPr>
        <p:spPr>
          <a:xfrm>
            <a:off x="1295400" y="3429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384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2578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715000" y="5486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106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905000" y="5638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400800" y="3352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104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Down Ribbon 65"/>
              <p:cNvSpPr/>
              <p:nvPr/>
            </p:nvSpPr>
            <p:spPr>
              <a:xfrm>
                <a:off x="3200400" y="3505200"/>
                <a:ext cx="1828801" cy="190500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IDEA: </a:t>
                </a:r>
                <a:r>
                  <a:rPr lang="en-US" sz="1400" dirty="0">
                    <a:solidFill>
                      <a:schemeClr val="tx1"/>
                    </a:solidFill>
                  </a:rPr>
                  <a:t>Can you see any relation between 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Vertex cover and Independent sets of </a:t>
                </a:r>
                <a14:m>
                  <m:oMath xmlns:m="http://schemas.openxmlformats.org/officeDocument/2006/math">
                    <m:r>
                      <a:rPr lang="en-US" sz="1400" b="0" i="1" dirty="0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6" name="Down Ribbon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505200"/>
                <a:ext cx="1828801" cy="190500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7"/>
                <a:stretch>
                  <a:fillRect b="-3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Down Ribbon 66"/>
          <p:cNvSpPr/>
          <p:nvPr/>
        </p:nvSpPr>
        <p:spPr>
          <a:xfrm>
            <a:off x="3352800" y="4191000"/>
            <a:ext cx="1676401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IDEA: </a:t>
            </a:r>
            <a:r>
              <a:rPr lang="en-US" sz="1400" dirty="0">
                <a:solidFill>
                  <a:schemeClr val="tx1"/>
                </a:solidFill>
              </a:rPr>
              <a:t>Can you see the relation now ?</a:t>
            </a:r>
          </a:p>
        </p:txBody>
      </p:sp>
      <p:sp>
        <p:nvSpPr>
          <p:cNvPr id="68" name="Down Ribbon 67">
            <a:extLst>
              <a:ext uri="{FF2B5EF4-FFF2-40B4-BE49-F238E27FC236}">
                <a16:creationId xmlns:a16="http://schemas.microsoft.com/office/drawing/2014/main" id="{5C0CC7EF-C130-FB47-B44A-2F6827F9E666}"/>
              </a:ext>
            </a:extLst>
          </p:cNvPr>
          <p:cNvSpPr/>
          <p:nvPr/>
        </p:nvSpPr>
        <p:spPr>
          <a:xfrm>
            <a:off x="3276600" y="4191000"/>
            <a:ext cx="1882681" cy="140176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your inference could be based on just a coincidence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FCCB-E4C8-AB4B-8958-3E7E9902A4F7}"/>
              </a:ext>
            </a:extLst>
          </p:cNvPr>
          <p:cNvSpPr txBox="1"/>
          <p:nvPr/>
        </p:nvSpPr>
        <p:spPr>
          <a:xfrm>
            <a:off x="5191432" y="5265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4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13106</TotalTime>
  <Words>2111</Words>
  <Application>Microsoft Macintosh PowerPoint</Application>
  <PresentationFormat>On-screen Show (4:3)</PresentationFormat>
  <Paragraphs>443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Design and Analysis of Algorithms </vt:lpstr>
      <vt:lpstr>Optimization problems versus decision problems</vt:lpstr>
      <vt:lpstr>Polynomial time Reduction  </vt:lpstr>
      <vt:lpstr>A≤_P B </vt:lpstr>
      <vt:lpstr>A≤_P B </vt:lpstr>
      <vt:lpstr>Example 1</vt:lpstr>
      <vt:lpstr>Vertex Cover </vt:lpstr>
      <vt:lpstr>Independent Set </vt:lpstr>
      <vt:lpstr>VC ≤_P IS</vt:lpstr>
      <vt:lpstr>PowerPoint Presentation</vt:lpstr>
      <vt:lpstr>PowerPoint Presentation</vt:lpstr>
      <vt:lpstr>PowerPoint Presentation</vt:lpstr>
      <vt:lpstr>PowerPoint Presentation</vt:lpstr>
      <vt:lpstr>VC ≤_P IS</vt:lpstr>
      <vt:lpstr>VC ≤_P IS</vt:lpstr>
      <vt:lpstr>VC ≤_P IS</vt:lpstr>
      <vt:lpstr>VC ≤_P IS</vt:lpstr>
      <vt:lpstr>Example 2</vt:lpstr>
      <vt:lpstr>Hamiltonian Cycle Problem </vt:lpstr>
      <vt:lpstr>Traveling Sales Person Problem  </vt:lpstr>
      <vt:lpstr>HC ≤_P TSP</vt:lpstr>
      <vt:lpstr>HC ≤_P TSP</vt:lpstr>
      <vt:lpstr>HC ≤_P TSP</vt:lpstr>
      <vt:lpstr>HC ≤_P TSP</vt:lpstr>
      <vt:lpstr>HC ≤_P TSP</vt:lpstr>
      <vt:lpstr>A≤_P B </vt:lpstr>
      <vt:lpstr>NP A class of problems</vt:lpstr>
      <vt:lpstr>Go back to 1960’s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1301</cp:revision>
  <dcterms:created xsi:type="dcterms:W3CDTF">2011-12-03T04:13:03Z</dcterms:created>
  <dcterms:modified xsi:type="dcterms:W3CDTF">2020-11-23T04:40:17Z</dcterms:modified>
</cp:coreProperties>
</file>