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sldIdLst>
    <p:sldId id="428" r:id="rId2"/>
    <p:sldId id="607" r:id="rId3"/>
    <p:sldId id="636" r:id="rId4"/>
    <p:sldId id="608" r:id="rId5"/>
    <p:sldId id="609" r:id="rId6"/>
    <p:sldId id="610" r:id="rId7"/>
    <p:sldId id="611" r:id="rId8"/>
    <p:sldId id="612" r:id="rId9"/>
    <p:sldId id="613" r:id="rId10"/>
    <p:sldId id="615" r:id="rId11"/>
    <p:sldId id="579" r:id="rId12"/>
    <p:sldId id="595" r:id="rId13"/>
    <p:sldId id="633" r:id="rId14"/>
    <p:sldId id="634" r:id="rId15"/>
    <p:sldId id="635" r:id="rId16"/>
    <p:sldId id="632" r:id="rId17"/>
    <p:sldId id="444" r:id="rId18"/>
    <p:sldId id="445" r:id="rId19"/>
    <p:sldId id="438" r:id="rId20"/>
    <p:sldId id="461" r:id="rId21"/>
    <p:sldId id="462" r:id="rId22"/>
    <p:sldId id="463" r:id="rId23"/>
    <p:sldId id="464" r:id="rId24"/>
    <p:sldId id="486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29" r:id="rId39"/>
    <p:sldId id="430" r:id="rId40"/>
    <p:sldId id="431" r:id="rId41"/>
    <p:sldId id="63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47" autoAdjust="0"/>
    <p:restoredTop sz="95046" autoAdjust="0"/>
  </p:normalViewPr>
  <p:slideViewPr>
    <p:cSldViewPr>
      <p:cViewPr varScale="1">
        <p:scale>
          <a:sx n="88" d="100"/>
          <a:sy n="88" d="100"/>
        </p:scale>
        <p:origin x="13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1.png"/><Relationship Id="rId18" Type="http://schemas.openxmlformats.org/officeDocument/2006/relationships/image" Target="../media/image54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12" Type="http://schemas.openxmlformats.org/officeDocument/2006/relationships/image" Target="../media/image50.png"/><Relationship Id="rId17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1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5" Type="http://schemas.openxmlformats.org/officeDocument/2006/relationships/image" Target="../media/image53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Relationship Id="rId1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.png"/><Relationship Id="rId5" Type="http://schemas.openxmlformats.org/officeDocument/2006/relationships/image" Target="../media/image70.png"/><Relationship Id="rId10" Type="http://schemas.openxmlformats.org/officeDocument/2006/relationships/image" Target="../media/image49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</a:t>
            </a:r>
          </a:p>
          <a:p>
            <a:pPr marL="457200" indent="-457200" fontAlgn="auto">
              <a:spcAft>
                <a:spcPts val="0"/>
              </a:spcAft>
              <a:buAutoNum type="arabicPeriod"/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III 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2. Power of </a:t>
            </a:r>
            <a:r>
              <a:rPr lang="en-US" sz="2400" b="1" dirty="0">
                <a:solidFill>
                  <a:schemeClr val="tx1"/>
                </a:solidFill>
              </a:rPr>
              <a:t>Binary Search Trees  - 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90093" y="499107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(partly)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/>
              <a:t>Problem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 polynomial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u="sng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u="sng" dirty="0"/>
                  <a:t> representation</a:t>
                </a:r>
                <a:r>
                  <a:rPr lang="en-US" sz="1800" dirty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Choose  </a:t>
                </a:r>
                <a:r>
                  <a:rPr lang="en-US" sz="1800" b="1" dirty="0"/>
                  <a:t>any </a:t>
                </a:r>
                <a:r>
                  <a:rPr lang="en-US" sz="1800" dirty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1800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is a power of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.  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 l="-556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 Divide and Conquer algorithm for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538413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8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Try to express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as 2 polynomials of degree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Idea 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8AE70-85DF-3740-B8B0-B5A998DCDCDF}"/>
              </a:ext>
            </a:extLst>
          </p:cNvPr>
          <p:cNvSpPr/>
          <p:nvPr/>
        </p:nvSpPr>
        <p:spPr>
          <a:xfrm>
            <a:off x="838199" y="4419600"/>
            <a:ext cx="74676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7432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0453" y="2769326"/>
            <a:ext cx="178594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2803732"/>
            <a:ext cx="2362200" cy="396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first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blipFill>
                <a:blip r:embed="rId7"/>
                <a:stretch>
                  <a:fillRect l="-195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blipFill>
                <a:blip r:embed="rId8"/>
                <a:stretch>
                  <a:fillRect l="-17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816378" y="4331301"/>
            <a:ext cx="353449" cy="168849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blipFill>
                <a:blip r:embed="rId9"/>
                <a:stretch>
                  <a:fillRect l="-218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blipFill>
                <a:blip r:embed="rId10"/>
                <a:stretch>
                  <a:fillRect t="-5882" r="-36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blipFill>
                <a:blip r:embed="rId11"/>
                <a:stretch>
                  <a:fillRect l="-2848" t="-7353" r="-2532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730626" y="5191672"/>
            <a:ext cx="822574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blipFill>
                <a:blip r:embed="rId12"/>
                <a:stretch>
                  <a:fillRect l="-2528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blipFill>
                <a:blip r:embed="rId13"/>
                <a:stretch>
                  <a:fillRect l="-23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blipFill>
                <a:blip r:embed="rId16"/>
                <a:stretch>
                  <a:fillRect t="-7353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9" grpId="0"/>
      <p:bldP spid="18" grpId="0"/>
      <p:bldP spid="19" grpId="0" animBg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5" grpId="0" animBg="1"/>
      <p:bldP spid="7" grpId="0" animBg="1"/>
      <p:bldP spid="26" grpId="0" animBg="1"/>
      <p:bldP spid="27" grpId="0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2000" dirty="0"/>
                  <a:t>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z="2000" dirty="0"/>
                  <a:t>  at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blipFill>
                <a:blip r:embed="rId3"/>
                <a:stretch>
                  <a:fillRect l="-18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blipFill>
                <a:blip r:embed="rId4"/>
                <a:stretch>
                  <a:fillRect l="-1891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747218" y="5084000"/>
            <a:ext cx="236057" cy="13582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blipFill>
                <a:blip r:embed="rId5"/>
                <a:stretch>
                  <a:fillRect t="-5882" r="-32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even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blipFill>
                <a:blip r:embed="rId6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odd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blipFill>
                <a:blip r:embed="rId7"/>
                <a:stretch>
                  <a:fillRect l="-24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71566" y="2736256"/>
                <a:ext cx="898002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566" y="2736256"/>
                <a:ext cx="898002" cy="3782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49118" y="2761344"/>
                <a:ext cx="1117614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18" y="2761344"/>
                <a:ext cx="1117614" cy="3782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55294" y="2737820"/>
                <a:ext cx="1099916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94" y="2737820"/>
                <a:ext cx="1099916" cy="378245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49118" y="2758752"/>
                <a:ext cx="1319527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18" y="2758752"/>
                <a:ext cx="1319527" cy="378245"/>
              </a:xfrm>
              <a:prstGeom prst="rect">
                <a:avLst/>
              </a:prstGeom>
              <a:blipFill>
                <a:blip r:embed="rId14"/>
                <a:stretch>
                  <a:fillRect b="-10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731594" y="2653136"/>
            <a:ext cx="3177947" cy="28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29322" y="2663162"/>
            <a:ext cx="3130383" cy="142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blipFill>
                <a:blip r:embed="rId15"/>
                <a:stretch>
                  <a:fillRect t="-8065" r="-111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blipFill>
                <a:blip r:embed="rId19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3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9" grpId="0"/>
      <p:bldP spid="18" grpId="0"/>
      <p:bldP spid="19" grpId="0" animBg="1"/>
      <p:bldP spid="21" grpId="0" animBg="1"/>
      <p:bldP spid="24" grpId="0" animBg="1"/>
      <p:bldP spid="25" grpId="0" animBg="1"/>
      <p:bldP spid="5" grpId="0" animBg="1"/>
      <p:bldP spid="7" grpId="0" animBg="1"/>
      <p:bldP spid="27" grpId="0" animBg="1"/>
      <p:bldP spid="11" grpId="0" animBg="1"/>
      <p:bldP spid="28" grpId="0" animBg="1"/>
      <p:bldP spid="29" grpId="0" animBg="1"/>
      <p:bldP spid="30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Pursue </a:t>
            </a:r>
            <a:r>
              <a:rPr lang="en-US" sz="2000" b="1" dirty="0">
                <a:solidFill>
                  <a:srgbClr val="7030A0"/>
                </a:solidFill>
              </a:rPr>
              <a:t>Attempt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  <a:p>
            <a:endParaRPr lang="en-US" sz="2000" dirty="0"/>
          </a:p>
          <a:p>
            <a:r>
              <a:rPr lang="en-US" sz="2000" dirty="0"/>
              <a:t>Pursue </a:t>
            </a:r>
            <a:r>
              <a:rPr lang="en-US" sz="2000" b="1" dirty="0">
                <a:solidFill>
                  <a:srgbClr val="7030A0"/>
                </a:solidFill>
              </a:rPr>
              <a:t>Attempt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2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... with diligence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… with perseverance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65449"/>
            <a:ext cx="7772400" cy="1470025"/>
          </a:xfrm>
        </p:spPr>
        <p:txBody>
          <a:bodyPr/>
          <a:lstStyle/>
          <a:p>
            <a:r>
              <a:rPr lang="en-US" sz="3600" b="1" dirty="0"/>
              <a:t>The power of </a:t>
            </a:r>
            <a:r>
              <a:rPr lang="en-US" sz="3600" b="1" dirty="0">
                <a:solidFill>
                  <a:srgbClr val="006C31"/>
                </a:solidFill>
              </a:rPr>
              <a:t>Binary Search Tree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66800" y="762000"/>
            <a:ext cx="6400800" cy="1752600"/>
          </a:xfrm>
        </p:spPr>
        <p:txBody>
          <a:bodyPr/>
          <a:lstStyle/>
          <a:p>
            <a:r>
              <a:rPr lang="en-US" sz="96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950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a set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chords in a circle,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Count the number of their intersections.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593" t="-594" b="-1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19812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>
            <a:off x="2895600" y="3505200"/>
            <a:ext cx="1981200" cy="144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48000" y="3276600"/>
            <a:ext cx="289560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67200" y="4419600"/>
            <a:ext cx="13716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 flipH="1" flipV="1">
            <a:off x="4419600" y="1981200"/>
            <a:ext cx="685800" cy="289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29000" y="2057400"/>
            <a:ext cx="1447800" cy="25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5" idx="6"/>
          </p:cNvCxnSpPr>
          <p:nvPr/>
        </p:nvCxnSpPr>
        <p:spPr>
          <a:xfrm flipV="1">
            <a:off x="5791200" y="3505200"/>
            <a:ext cx="152400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71800" y="2362200"/>
            <a:ext cx="457200" cy="15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648200" y="1981200"/>
            <a:ext cx="114300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124200" y="2667000"/>
            <a:ext cx="2819400" cy="1162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273" t="-3448" r="-6250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Surprising </a:t>
            </a:r>
            <a:r>
              <a:rPr lang="en-US" sz="3200" b="1" dirty="0"/>
              <a:t>applications of data structures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axis-parallel rectangles,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determine if any two of them intersect.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22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648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4" y="6062246"/>
                <a:ext cx="105990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273" t="-3448" r="-6250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7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Revisiting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Binary Search Tree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pPr algn="ctr"/>
            <a:br>
              <a:rPr lang="en-US" dirty="0">
                <a:solidFill>
                  <a:srgbClr val="7030A0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65449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66800" y="762000"/>
            <a:ext cx="6400800" cy="1752600"/>
          </a:xfrm>
        </p:spPr>
        <p:txBody>
          <a:bodyPr/>
          <a:lstStyle/>
          <a:p>
            <a:r>
              <a:rPr lang="en-US" sz="9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4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BST</a:t>
            </a:r>
            <a:r>
              <a:rPr lang="en-US" sz="2400" dirty="0"/>
              <a:t>)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you already know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Search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Insert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Delete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Min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Predecessor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Successor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C00000"/>
                </a:solidFill>
              </a:rPr>
              <a:t>A  NOTATION</a:t>
            </a:r>
            <a:endParaRPr lang="en-US" sz="20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T’ 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every 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is </a:t>
            </a:r>
            <a:r>
              <a:rPr lang="en-US" sz="1600" u="sng" dirty="0"/>
              <a:t>smaller</a:t>
            </a:r>
            <a:r>
              <a:rPr lang="en-US" sz="1600" dirty="0"/>
              <a:t> than every </a:t>
            </a:r>
          </a:p>
          <a:p>
            <a:pPr marL="0" indent="0">
              <a:buNone/>
            </a:pPr>
            <a:r>
              <a:rPr lang="en-US" sz="1600" dirty="0"/>
              <a:t>element of </a:t>
            </a:r>
            <a:r>
              <a:rPr lang="en-US" sz="1600" b="1" dirty="0">
                <a:solidFill>
                  <a:srgbClr val="0070C0"/>
                </a:solidFill>
              </a:rPr>
              <a:t>T’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New operations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8.    </a:t>
            </a:r>
            <a:r>
              <a:rPr lang="en-US" sz="1800" b="1" dirty="0" err="1">
                <a:solidFill>
                  <a:srgbClr val="002060"/>
                </a:solidFill>
              </a:rPr>
              <a:t>SpecialUnion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dirty="0"/>
              <a:t>Given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compute </a:t>
            </a:r>
            <a:r>
              <a:rPr lang="en-US" sz="1800" b="1" dirty="0">
                <a:solidFill>
                  <a:srgbClr val="0070C0"/>
                </a:solidFill>
              </a:rPr>
              <a:t>T*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U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.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NOTE: 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T’ </a:t>
            </a:r>
            <a:r>
              <a:rPr lang="en-US" sz="1800" dirty="0"/>
              <a:t>don’t exist after the union.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9.   Split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x</a:t>
            </a:r>
            <a:r>
              <a:rPr lang="en-US" sz="2000" dirty="0"/>
              <a:t>): </a:t>
            </a:r>
          </a:p>
          <a:p>
            <a:pPr marL="0" indent="0">
              <a:buNone/>
            </a:pPr>
            <a:r>
              <a:rPr lang="en-US" sz="1800" dirty="0"/>
              <a:t>Split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 into  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T’’</a:t>
            </a:r>
            <a:r>
              <a:rPr lang="en-US" sz="1800" dirty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T’ </a:t>
            </a:r>
            <a:r>
              <a:rPr lang="en-US" sz="1800" dirty="0"/>
              <a:t>&lt; </a:t>
            </a:r>
            <a:r>
              <a:rPr lang="en-US" sz="1800" b="1" dirty="0"/>
              <a:t>x</a:t>
            </a:r>
            <a:r>
              <a:rPr lang="en-US" sz="1800" dirty="0"/>
              <a:t> &lt; </a:t>
            </a:r>
            <a:r>
              <a:rPr lang="en-US" sz="1800" b="1" dirty="0">
                <a:solidFill>
                  <a:srgbClr val="0070C0"/>
                </a:solidFill>
              </a:rPr>
              <a:t>T’’</a:t>
            </a:r>
            <a:r>
              <a:rPr lang="en-US" sz="1800" dirty="0"/>
              <a:t>.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Every operation in </a:t>
            </a:r>
            <a:r>
              <a:rPr lang="en-US" sz="1600" b="1" dirty="0">
                <a:solidFill>
                  <a:schemeClr val="tx1"/>
                </a:solidFill>
              </a:rPr>
              <a:t>O</a:t>
            </a:r>
            <a:r>
              <a:rPr lang="en-US" sz="1600" dirty="0">
                <a:solidFill>
                  <a:schemeClr val="tx1"/>
                </a:solidFill>
              </a:rPr>
              <a:t>(log </a:t>
            </a:r>
            <a:r>
              <a:rPr lang="en-US" sz="1600" b="1" dirty="0">
                <a:solidFill>
                  <a:srgbClr val="0070C0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) time.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3505200"/>
            <a:ext cx="441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25146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48006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  <p:bldP spid="10" grpId="0" animBg="1"/>
      <p:bldP spid="2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Red</a:t>
            </a:r>
            <a:r>
              <a:rPr lang="en-US" sz="3600" b="1" dirty="0">
                <a:solidFill>
                  <a:srgbClr val="7030A0"/>
                </a:solidFill>
              </a:rPr>
              <a:t>-</a:t>
            </a:r>
            <a:r>
              <a:rPr lang="en-US" sz="3600" b="1" dirty="0"/>
              <a:t>Black</a:t>
            </a:r>
            <a:r>
              <a:rPr lang="en-US" sz="3600" b="1" dirty="0">
                <a:solidFill>
                  <a:srgbClr val="7030A0"/>
                </a:solidFill>
              </a:rPr>
              <a:t>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2362200" y="2819398"/>
            <a:ext cx="1901709" cy="3429002"/>
            <a:chOff x="2362200" y="2819398"/>
            <a:chExt cx="1901709" cy="3429002"/>
          </a:xfrm>
        </p:grpSpPr>
        <p:sp>
          <p:nvSpPr>
            <p:cNvPr id="175" name="Line Callout 1 174"/>
            <p:cNvSpPr/>
            <p:nvPr/>
          </p:nvSpPr>
          <p:spPr>
            <a:xfrm>
              <a:off x="2362200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692015"/>
                <a:gd name="adj4" fmla="val 70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imbalance</a:t>
              </a:r>
            </a:p>
          </p:txBody>
        </p:sp>
        <p:sp>
          <p:nvSpPr>
            <p:cNvPr id="176" name="Arc 175"/>
            <p:cNvSpPr/>
            <p:nvPr/>
          </p:nvSpPr>
          <p:spPr>
            <a:xfrm rot="10563781">
              <a:off x="3048001" y="2819398"/>
              <a:ext cx="1215908" cy="1088396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74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2060"/>
                </a:solidFill>
              </a:rPr>
              <a:t>SpecialUnion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T,T’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Remember: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every element of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is </a:t>
            </a:r>
            <a:r>
              <a:rPr lang="en-US" sz="2000" b="1" u="sng" dirty="0">
                <a:solidFill>
                  <a:srgbClr val="7030A0"/>
                </a:solidFill>
              </a:rPr>
              <a:t>smaller</a:t>
            </a:r>
            <a:r>
              <a:rPr lang="en-US" sz="2000" b="1" dirty="0">
                <a:solidFill>
                  <a:schemeClr val="tx1"/>
                </a:solidFill>
              </a:rPr>
              <a:t> than every element of 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388893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2060"/>
                </a:solidFill>
              </a:rPr>
              <a:t>SpecialUnion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T,T’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 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8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200400" cy="3752910"/>
            <a:chOff x="4953000" y="1371600"/>
            <a:chExt cx="32004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2004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trivial</a:t>
            </a:r>
            <a:r>
              <a:rPr lang="en-US" sz="3200" b="1" dirty="0"/>
              <a:t> algorithm that does not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Time complexity: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O</a:t>
            </a:r>
            <a:r>
              <a:rPr lang="en-US" sz="2000" dirty="0"/>
              <a:t>(log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09900" y="2854199"/>
            <a:ext cx="1930089" cy="2103477"/>
            <a:chOff x="3009900" y="2854199"/>
            <a:chExt cx="1930089" cy="2103477"/>
          </a:xfrm>
        </p:grpSpPr>
        <p:sp>
          <p:nvSpPr>
            <p:cNvPr id="12" name="Freeform 11"/>
            <p:cNvSpPr/>
            <p:nvPr/>
          </p:nvSpPr>
          <p:spPr>
            <a:xfrm>
              <a:off x="3021804" y="2854199"/>
              <a:ext cx="1918185" cy="2103477"/>
            </a:xfrm>
            <a:custGeom>
              <a:avLst/>
              <a:gdLst>
                <a:gd name="connsiteX0" fmla="*/ 1919762 w 1919762"/>
                <a:gd name="connsiteY0" fmla="*/ 1809062 h 1999875"/>
                <a:gd name="connsiteX1" fmla="*/ 1719040 w 1919762"/>
                <a:gd name="connsiteY1" fmla="*/ 1954027 h 1999875"/>
                <a:gd name="connsiteX2" fmla="*/ 1429109 w 1919762"/>
                <a:gd name="connsiteY2" fmla="*/ 1987481 h 1999875"/>
                <a:gd name="connsiteX3" fmla="*/ 1150328 w 1919762"/>
                <a:gd name="connsiteY3" fmla="*/ 1764457 h 1999875"/>
                <a:gd name="connsiteX4" fmla="*/ 380894 w 1919762"/>
                <a:gd name="connsiteY4" fmla="*/ 125227 h 1999875"/>
                <a:gd name="connsiteX5" fmla="*/ 57509 w 1919762"/>
                <a:gd name="connsiteY5" fmla="*/ 125227 h 1999875"/>
                <a:gd name="connsiteX6" fmla="*/ 1752 w 1919762"/>
                <a:gd name="connsiteY6" fmla="*/ 225588 h 1999875"/>
                <a:gd name="connsiteX0" fmla="*/ 1918088 w 1918088"/>
                <a:gd name="connsiteY0" fmla="*/ 1874128 h 2064941"/>
                <a:gd name="connsiteX1" fmla="*/ 1717366 w 1918088"/>
                <a:gd name="connsiteY1" fmla="*/ 2019093 h 2064941"/>
                <a:gd name="connsiteX2" fmla="*/ 1427435 w 1918088"/>
                <a:gd name="connsiteY2" fmla="*/ 2052547 h 2064941"/>
                <a:gd name="connsiteX3" fmla="*/ 1148654 w 1918088"/>
                <a:gd name="connsiteY3" fmla="*/ 1829523 h 2064941"/>
                <a:gd name="connsiteX4" fmla="*/ 379220 w 1918088"/>
                <a:gd name="connsiteY4" fmla="*/ 190293 h 2064941"/>
                <a:gd name="connsiteX5" fmla="*/ 189650 w 1918088"/>
                <a:gd name="connsiteY5" fmla="*/ 45327 h 2064941"/>
                <a:gd name="connsiteX6" fmla="*/ 78 w 1918088"/>
                <a:gd name="connsiteY6" fmla="*/ 290654 h 2064941"/>
                <a:gd name="connsiteX0" fmla="*/ 1918143 w 1918143"/>
                <a:gd name="connsiteY0" fmla="*/ 1887425 h 2078238"/>
                <a:gd name="connsiteX1" fmla="*/ 1717421 w 1918143"/>
                <a:gd name="connsiteY1" fmla="*/ 2032390 h 2078238"/>
                <a:gd name="connsiteX2" fmla="*/ 1427490 w 1918143"/>
                <a:gd name="connsiteY2" fmla="*/ 2065844 h 2078238"/>
                <a:gd name="connsiteX3" fmla="*/ 1148709 w 1918143"/>
                <a:gd name="connsiteY3" fmla="*/ 1842820 h 2078238"/>
                <a:gd name="connsiteX4" fmla="*/ 379275 w 1918143"/>
                <a:gd name="connsiteY4" fmla="*/ 203590 h 2078238"/>
                <a:gd name="connsiteX5" fmla="*/ 133949 w 1918143"/>
                <a:gd name="connsiteY5" fmla="*/ 36322 h 2078238"/>
                <a:gd name="connsiteX6" fmla="*/ 133 w 1918143"/>
                <a:gd name="connsiteY6" fmla="*/ 303951 h 2078238"/>
                <a:gd name="connsiteX0" fmla="*/ 1918185 w 1918185"/>
                <a:gd name="connsiteY0" fmla="*/ 1851616 h 2042429"/>
                <a:gd name="connsiteX1" fmla="*/ 1717463 w 1918185"/>
                <a:gd name="connsiteY1" fmla="*/ 1996581 h 2042429"/>
                <a:gd name="connsiteX2" fmla="*/ 1427532 w 1918185"/>
                <a:gd name="connsiteY2" fmla="*/ 2030035 h 2042429"/>
                <a:gd name="connsiteX3" fmla="*/ 1148751 w 1918185"/>
                <a:gd name="connsiteY3" fmla="*/ 1807011 h 2042429"/>
                <a:gd name="connsiteX4" fmla="*/ 490829 w 1918185"/>
                <a:gd name="connsiteY4" fmla="*/ 346201 h 2042429"/>
                <a:gd name="connsiteX5" fmla="*/ 133991 w 1918185"/>
                <a:gd name="connsiteY5" fmla="*/ 513 h 2042429"/>
                <a:gd name="connsiteX6" fmla="*/ 175 w 1918185"/>
                <a:gd name="connsiteY6" fmla="*/ 268142 h 2042429"/>
                <a:gd name="connsiteX0" fmla="*/ 1918185 w 1918185"/>
                <a:gd name="connsiteY0" fmla="*/ 1851616 h 2033346"/>
                <a:gd name="connsiteX1" fmla="*/ 1717463 w 1918185"/>
                <a:gd name="connsiteY1" fmla="*/ 1996581 h 2033346"/>
                <a:gd name="connsiteX2" fmla="*/ 1349474 w 1918185"/>
                <a:gd name="connsiteY2" fmla="*/ 2018884 h 2033346"/>
                <a:gd name="connsiteX3" fmla="*/ 1148751 w 1918185"/>
                <a:gd name="connsiteY3" fmla="*/ 1807011 h 2033346"/>
                <a:gd name="connsiteX4" fmla="*/ 490829 w 1918185"/>
                <a:gd name="connsiteY4" fmla="*/ 346201 h 2033346"/>
                <a:gd name="connsiteX5" fmla="*/ 133991 w 1918185"/>
                <a:gd name="connsiteY5" fmla="*/ 513 h 2033346"/>
                <a:gd name="connsiteX6" fmla="*/ 175 w 1918185"/>
                <a:gd name="connsiteY6" fmla="*/ 268142 h 2033346"/>
                <a:gd name="connsiteX0" fmla="*/ 1918185 w 1918185"/>
                <a:gd name="connsiteY0" fmla="*/ 1851616 h 2103477"/>
                <a:gd name="connsiteX1" fmla="*/ 1717463 w 1918185"/>
                <a:gd name="connsiteY1" fmla="*/ 1996581 h 2103477"/>
                <a:gd name="connsiteX2" fmla="*/ 1427532 w 1918185"/>
                <a:gd name="connsiteY2" fmla="*/ 2096943 h 2103477"/>
                <a:gd name="connsiteX3" fmla="*/ 1148751 w 1918185"/>
                <a:gd name="connsiteY3" fmla="*/ 1807011 h 2103477"/>
                <a:gd name="connsiteX4" fmla="*/ 490829 w 1918185"/>
                <a:gd name="connsiteY4" fmla="*/ 346201 h 2103477"/>
                <a:gd name="connsiteX5" fmla="*/ 133991 w 1918185"/>
                <a:gd name="connsiteY5" fmla="*/ 513 h 2103477"/>
                <a:gd name="connsiteX6" fmla="*/ 175 w 1918185"/>
                <a:gd name="connsiteY6" fmla="*/ 268142 h 210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8185" h="2103477">
                  <a:moveTo>
                    <a:pt x="1918185" y="1851616"/>
                  </a:moveTo>
                  <a:cubicBezTo>
                    <a:pt x="1858712" y="1909230"/>
                    <a:pt x="1799239" y="1955693"/>
                    <a:pt x="1717463" y="1996581"/>
                  </a:cubicBezTo>
                  <a:cubicBezTo>
                    <a:pt x="1635688" y="2037469"/>
                    <a:pt x="1522317" y="2128538"/>
                    <a:pt x="1427532" y="2096943"/>
                  </a:cubicBezTo>
                  <a:cubicBezTo>
                    <a:pt x="1332747" y="2065348"/>
                    <a:pt x="1304868" y="2098801"/>
                    <a:pt x="1148751" y="1807011"/>
                  </a:cubicBezTo>
                  <a:cubicBezTo>
                    <a:pt x="992634" y="1515221"/>
                    <a:pt x="659956" y="647284"/>
                    <a:pt x="490829" y="346201"/>
                  </a:cubicBezTo>
                  <a:cubicBezTo>
                    <a:pt x="321702" y="45118"/>
                    <a:pt x="215767" y="13523"/>
                    <a:pt x="133991" y="513"/>
                  </a:cubicBezTo>
                  <a:cubicBezTo>
                    <a:pt x="52215" y="-12497"/>
                    <a:pt x="-3542" y="226325"/>
                    <a:pt x="175" y="268142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6"/>
              <a:endCxn id="5" idx="0"/>
            </p:cNvCxnSpPr>
            <p:nvPr/>
          </p:nvCxnSpPr>
          <p:spPr>
            <a:xfrm flipH="1">
              <a:off x="3009900" y="3122341"/>
              <a:ext cx="12079" cy="780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67200" y="3200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&lt;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57800" y="2362200"/>
            <a:ext cx="533400" cy="10649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1000" y="2590800"/>
            <a:ext cx="1978555" cy="762000"/>
            <a:chOff x="1143000" y="2971800"/>
            <a:chExt cx="1978555" cy="762000"/>
          </a:xfrm>
        </p:grpSpPr>
        <p:sp>
          <p:nvSpPr>
            <p:cNvPr id="30" name="Smiley Face 29"/>
            <p:cNvSpPr/>
            <p:nvPr/>
          </p:nvSpPr>
          <p:spPr>
            <a:xfrm>
              <a:off x="1981200" y="2971800"/>
              <a:ext cx="304800" cy="3810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3000" y="3364468"/>
              <a:ext cx="197855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Height balance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7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Towards an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b="1" dirty="0"/>
              <a:t>(log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) time for </a:t>
            </a:r>
            <a:r>
              <a:rPr lang="en-US" sz="2400" b="1" dirty="0" err="1">
                <a:solidFill>
                  <a:srgbClr val="002060"/>
                </a:solidFill>
              </a:rPr>
              <a:t>SpecialUnion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T’</a:t>
            </a:r>
            <a:r>
              <a:rPr lang="en-US" sz="2400" b="1" dirty="0"/>
              <a:t>)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Simplifying </a:t>
            </a:r>
            <a:r>
              <a:rPr lang="en-US" sz="2400" b="1" dirty="0">
                <a:solidFill>
                  <a:srgbClr val="002060"/>
                </a:solidFill>
              </a:rPr>
              <a:t>the problem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>
                <a:solidFill>
                  <a:srgbClr val="7030A0"/>
                </a:solidFill>
              </a:rPr>
              <a:t>Solving the simpler version </a:t>
            </a:r>
            <a:r>
              <a:rPr lang="en-US" sz="2400" b="1" dirty="0">
                <a:solidFill>
                  <a:srgbClr val="002060"/>
                </a:solidFill>
              </a:rPr>
              <a:t>efficiently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b="1" dirty="0">
                <a:solidFill>
                  <a:srgbClr val="7030A0"/>
                </a:solidFill>
              </a:rPr>
              <a:t>Extending </a:t>
            </a:r>
            <a:r>
              <a:rPr lang="en-US" sz="2400" b="1" dirty="0">
                <a:solidFill>
                  <a:srgbClr val="002060"/>
                </a:solidFill>
              </a:rPr>
              <a:t>the solution to generic version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Simplifying</a:t>
            </a:r>
            <a:r>
              <a:rPr lang="en-US" sz="3200" b="1" dirty="0"/>
              <a:t> the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/>
              <a:t>Given two trees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 of </a:t>
            </a:r>
            <a:r>
              <a:rPr lang="en-US" sz="2000" u="sng" dirty="0"/>
              <a:t>same</a:t>
            </a:r>
            <a:r>
              <a:rPr lang="en-US" sz="2000" dirty="0"/>
              <a:t> </a:t>
            </a:r>
            <a:r>
              <a:rPr lang="en-US" sz="2000" b="1" dirty="0"/>
              <a:t>black height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and a key </a:t>
            </a:r>
            <a:r>
              <a:rPr lang="en-US" sz="2000" b="1" dirty="0"/>
              <a:t>x</a:t>
            </a:r>
            <a:r>
              <a:rPr lang="en-US" sz="2000" dirty="0"/>
              <a:t>, such that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&lt;</a:t>
            </a:r>
            <a:r>
              <a:rPr lang="en-US" sz="2000" b="1" dirty="0"/>
              <a:t>x</a:t>
            </a:r>
            <a:r>
              <a:rPr lang="en-US" sz="2000" dirty="0"/>
              <a:t>&lt;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transform them into a tree </a:t>
            </a:r>
            <a:r>
              <a:rPr lang="en-US" sz="2000" b="1" dirty="0">
                <a:solidFill>
                  <a:srgbClr val="00B0F0"/>
                </a:solidFill>
              </a:rPr>
              <a:t>T*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U{</a:t>
            </a:r>
            <a:r>
              <a:rPr lang="en-US" sz="2000" b="1" dirty="0"/>
              <a:t>x</a:t>
            </a:r>
            <a:r>
              <a:rPr lang="en-US" sz="2000" dirty="0"/>
              <a:t>}U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3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Solving the simplified</a:t>
            </a:r>
            <a:r>
              <a:rPr lang="en-US" sz="3200" b="1" dirty="0"/>
              <a:t>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/>
              <a:t>Given two trees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 of </a:t>
            </a:r>
            <a:r>
              <a:rPr lang="en-US" sz="2000" u="sng" dirty="0"/>
              <a:t>same</a:t>
            </a:r>
            <a:r>
              <a:rPr lang="en-US" sz="2000" dirty="0"/>
              <a:t> </a:t>
            </a:r>
            <a:r>
              <a:rPr lang="en-US" sz="2000" b="1" dirty="0"/>
              <a:t>black height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and a key </a:t>
            </a:r>
            <a:r>
              <a:rPr lang="en-US" sz="2000" b="1" dirty="0"/>
              <a:t>x</a:t>
            </a:r>
            <a:r>
              <a:rPr lang="en-US" sz="2000" dirty="0"/>
              <a:t>, such that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&lt;</a:t>
            </a:r>
            <a:r>
              <a:rPr lang="en-US" sz="2000" b="1" dirty="0"/>
              <a:t>x</a:t>
            </a:r>
            <a:r>
              <a:rPr lang="en-US" sz="2000" dirty="0"/>
              <a:t>&lt;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transform them into a tree </a:t>
            </a:r>
            <a:r>
              <a:rPr lang="en-US" sz="2000" b="1" dirty="0">
                <a:solidFill>
                  <a:srgbClr val="00B0F0"/>
                </a:solidFill>
              </a:rPr>
              <a:t>T*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U{</a:t>
            </a:r>
            <a:r>
              <a:rPr lang="en-US" sz="2000" b="1" dirty="0"/>
              <a:t>x</a:t>
            </a:r>
            <a:r>
              <a:rPr lang="en-US" sz="2000" dirty="0"/>
              <a:t>}U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1356" y="2329934"/>
            <a:ext cx="1133644" cy="1022866"/>
            <a:chOff x="1533356" y="2710934"/>
            <a:chExt cx="1133644" cy="1022866"/>
          </a:xfrm>
        </p:grpSpPr>
        <p:sp>
          <p:nvSpPr>
            <p:cNvPr id="30" name="Smiley Face 29"/>
            <p:cNvSpPr/>
            <p:nvPr/>
          </p:nvSpPr>
          <p:spPr>
            <a:xfrm>
              <a:off x="1828800" y="2710934"/>
              <a:ext cx="533400" cy="489466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33356" y="336446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 </a:t>
              </a:r>
              <a:r>
                <a:rPr lang="en-US" dirty="0">
                  <a:solidFill>
                    <a:srgbClr val="002060"/>
                  </a:solidFill>
                </a:rPr>
                <a:t>(1) time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900" y="2470666"/>
            <a:ext cx="3886200" cy="729734"/>
            <a:chOff x="3009900" y="2470666"/>
            <a:chExt cx="3886200" cy="729734"/>
          </a:xfrm>
        </p:grpSpPr>
        <p:cxnSp>
          <p:nvCxnSpPr>
            <p:cNvPr id="11" name="Straight Arrow Connector 10"/>
            <p:cNvCxnSpPr>
              <a:stCxn id="9" idx="3"/>
              <a:endCxn id="5" idx="0"/>
            </p:cNvCxnSpPr>
            <p:nvPr/>
          </p:nvCxnSpPr>
          <p:spPr>
            <a:xfrm flipH="1">
              <a:off x="3009900" y="2492282"/>
              <a:ext cx="1813018" cy="7081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53000" y="2470666"/>
              <a:ext cx="1943100" cy="729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26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486400" y="1905000"/>
            <a:ext cx="533400" cy="1064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67200" y="2969941"/>
            <a:ext cx="609600" cy="15258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94" y="5213350"/>
            <a:ext cx="8229600" cy="1143000"/>
          </a:xfrm>
        </p:spPr>
        <p:txBody>
          <a:bodyPr/>
          <a:lstStyle/>
          <a:p>
            <a:r>
              <a:rPr lang="en-US" sz="2000" dirty="0"/>
              <a:t>Carl Friedrich Gauss (</a:t>
            </a:r>
            <a:r>
              <a:rPr lang="en-US" sz="2000" b="1" dirty="0"/>
              <a:t>1777-1855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3685" y="1066800"/>
            <a:ext cx="375662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81400" y="2895600"/>
            <a:ext cx="1201544" cy="924818"/>
            <a:chOff x="3657600" y="2776954"/>
            <a:chExt cx="1201544" cy="924818"/>
          </a:xfrm>
        </p:grpSpPr>
        <p:sp>
          <p:nvSpPr>
            <p:cNvPr id="16" name="TextBox 15"/>
            <p:cNvSpPr txBox="1"/>
            <p:nvPr/>
          </p:nvSpPr>
          <p:spPr>
            <a:xfrm>
              <a:off x="3657600" y="299388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2983468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9136" y="27769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12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6096000" y="13716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041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471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T’’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4"/>
            <a:endCxn id="24" idx="0"/>
          </p:cNvCxnSpPr>
          <p:nvPr/>
        </p:nvCxnSpPr>
        <p:spPr>
          <a:xfrm flipH="1">
            <a:off x="5676900" y="2971800"/>
            <a:ext cx="114300" cy="2740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63014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Write a neat pseudocode for the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91000" y="2702310"/>
            <a:ext cx="1574181" cy="348933"/>
            <a:chOff x="4191000" y="2702310"/>
            <a:chExt cx="1574181" cy="348933"/>
          </a:xfrm>
        </p:grpSpPr>
        <p:sp>
          <p:nvSpPr>
            <p:cNvPr id="7" name="Freeform 6"/>
            <p:cNvSpPr/>
            <p:nvPr/>
          </p:nvSpPr>
          <p:spPr>
            <a:xfrm>
              <a:off x="4226313" y="2707224"/>
              <a:ext cx="1538868" cy="344019"/>
            </a:xfrm>
            <a:custGeom>
              <a:avLst/>
              <a:gdLst>
                <a:gd name="connsiteX0" fmla="*/ 1542840 w 1542840"/>
                <a:gd name="connsiteY0" fmla="*/ 251871 h 364622"/>
                <a:gd name="connsiteX1" fmla="*/ 1498236 w 1542840"/>
                <a:gd name="connsiteY1" fmla="*/ 329930 h 364622"/>
                <a:gd name="connsiteX2" fmla="*/ 1353270 w 1542840"/>
                <a:gd name="connsiteY2" fmla="*/ 341081 h 364622"/>
                <a:gd name="connsiteX3" fmla="*/ 182392 w 1542840"/>
                <a:gd name="connsiteY3" fmla="*/ 17696 h 364622"/>
                <a:gd name="connsiteX4" fmla="*/ 3972 w 1542840"/>
                <a:gd name="connsiteY4" fmla="*/ 39998 h 364622"/>
                <a:gd name="connsiteX5" fmla="*/ 3972 w 1542840"/>
                <a:gd name="connsiteY5" fmla="*/ 39998 h 364622"/>
                <a:gd name="connsiteX0" fmla="*/ 1539765 w 1539765"/>
                <a:gd name="connsiteY0" fmla="*/ 248726 h 333210"/>
                <a:gd name="connsiteX1" fmla="*/ 1495161 w 1539765"/>
                <a:gd name="connsiteY1" fmla="*/ 326785 h 333210"/>
                <a:gd name="connsiteX2" fmla="*/ 1216380 w 1539765"/>
                <a:gd name="connsiteY2" fmla="*/ 293331 h 333210"/>
                <a:gd name="connsiteX3" fmla="*/ 179317 w 1539765"/>
                <a:gd name="connsiteY3" fmla="*/ 14551 h 333210"/>
                <a:gd name="connsiteX4" fmla="*/ 897 w 1539765"/>
                <a:gd name="connsiteY4" fmla="*/ 36853 h 333210"/>
                <a:gd name="connsiteX5" fmla="*/ 897 w 1539765"/>
                <a:gd name="connsiteY5" fmla="*/ 36853 h 333210"/>
                <a:gd name="connsiteX0" fmla="*/ 1538868 w 1538868"/>
                <a:gd name="connsiteY0" fmla="*/ 289470 h 376219"/>
                <a:gd name="connsiteX1" fmla="*/ 1494264 w 1538868"/>
                <a:gd name="connsiteY1" fmla="*/ 367529 h 376219"/>
                <a:gd name="connsiteX2" fmla="*/ 1215483 w 1538868"/>
                <a:gd name="connsiteY2" fmla="*/ 334075 h 376219"/>
                <a:gd name="connsiteX3" fmla="*/ 200723 w 1538868"/>
                <a:gd name="connsiteY3" fmla="*/ 10690 h 376219"/>
                <a:gd name="connsiteX4" fmla="*/ 0 w 1538868"/>
                <a:gd name="connsiteY4" fmla="*/ 77597 h 376219"/>
                <a:gd name="connsiteX5" fmla="*/ 0 w 1538868"/>
                <a:gd name="connsiteY5" fmla="*/ 77597 h 376219"/>
                <a:gd name="connsiteX0" fmla="*/ 1538868 w 1538868"/>
                <a:gd name="connsiteY0" fmla="*/ 259000 h 344019"/>
                <a:gd name="connsiteX1" fmla="*/ 1494264 w 1538868"/>
                <a:gd name="connsiteY1" fmla="*/ 337059 h 344019"/>
                <a:gd name="connsiteX2" fmla="*/ 1215483 w 1538868"/>
                <a:gd name="connsiteY2" fmla="*/ 303605 h 344019"/>
                <a:gd name="connsiteX3" fmla="*/ 223025 w 1538868"/>
                <a:gd name="connsiteY3" fmla="*/ 13674 h 344019"/>
                <a:gd name="connsiteX4" fmla="*/ 0 w 1538868"/>
                <a:gd name="connsiteY4" fmla="*/ 47127 h 344019"/>
                <a:gd name="connsiteX5" fmla="*/ 0 w 1538868"/>
                <a:gd name="connsiteY5" fmla="*/ 47127 h 3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868" h="344019">
                  <a:moveTo>
                    <a:pt x="1538868" y="259000"/>
                  </a:moveTo>
                  <a:cubicBezTo>
                    <a:pt x="1532363" y="290595"/>
                    <a:pt x="1548161" y="329625"/>
                    <a:pt x="1494264" y="337059"/>
                  </a:cubicBezTo>
                  <a:cubicBezTo>
                    <a:pt x="1440367" y="344493"/>
                    <a:pt x="1427356" y="357502"/>
                    <a:pt x="1215483" y="303605"/>
                  </a:cubicBezTo>
                  <a:cubicBezTo>
                    <a:pt x="1003610" y="249708"/>
                    <a:pt x="425605" y="56420"/>
                    <a:pt x="223025" y="13674"/>
                  </a:cubicBezTo>
                  <a:cubicBezTo>
                    <a:pt x="20445" y="-29072"/>
                    <a:pt x="37171" y="41552"/>
                    <a:pt x="0" y="47127"/>
                  </a:cubicBezTo>
                  <a:lnTo>
                    <a:pt x="0" y="47127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4191000" y="2702310"/>
              <a:ext cx="152400" cy="408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21" name="Oval 20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Algorithm</a:t>
            </a:r>
            <a:r>
              <a:rPr lang="en-US" sz="2000" dirty="0"/>
              <a:t> for </a:t>
            </a:r>
            <a:r>
              <a:rPr lang="en-US" sz="2000" b="1" dirty="0" err="1">
                <a:solidFill>
                  <a:srgbClr val="002060"/>
                </a:solidFill>
              </a:rPr>
              <a:t>SpecialUnion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  <a:r>
              <a:rPr lang="en-US" sz="2000" dirty="0"/>
              <a:t>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Let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be the node storing smallest element of 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  <a:r>
              <a:rPr lang="en-US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Delete</a:t>
            </a:r>
            <a:r>
              <a:rPr lang="en-US" sz="2000" dirty="0"/>
              <a:t> the node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0070C0"/>
                </a:solidFill>
              </a:rPr>
              <a:t>T’.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 ≤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>
                <a:solidFill>
                  <a:srgbClr val="0070C0"/>
                </a:solidFill>
              </a:rPr>
              <a:t>T’</a:t>
            </a:r>
            <a:endParaRPr lang="en-US" sz="20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following left pointer of</a:t>
            </a:r>
            <a:r>
              <a:rPr lang="en-US" sz="2000" b="1" dirty="0">
                <a:solidFill>
                  <a:srgbClr val="0070C0"/>
                </a:solidFill>
              </a:rPr>
              <a:t> T’ </a:t>
            </a:r>
            <a:r>
              <a:rPr lang="en-US" sz="2000" dirty="0"/>
              <a:t>until we reach a node </a:t>
            </a:r>
            <a:r>
              <a:rPr lang="en-US" sz="2000" b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such that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is black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dirty="0" err="1"/>
              <a:t>subtree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T”</a:t>
            </a:r>
            <a:r>
              <a:rPr lang="en-US" sz="1800" b="1" dirty="0"/>
              <a:t> </a:t>
            </a:r>
            <a:r>
              <a:rPr lang="en-US" sz="1800" dirty="0"/>
              <a:t>rooted at </a:t>
            </a: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/>
              <a:t>v</a:t>
            </a:r>
            <a:r>
              <a:rPr lang="en-US" sz="1800" dirty="0"/>
              <a:t>) has black height same as that of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left(</a:t>
            </a:r>
            <a:r>
              <a:rPr lang="en-US" sz="1800" b="1" dirty="0">
                <a:solidFill>
                  <a:srgbClr val="0070C0"/>
                </a:solidFill>
              </a:rPr>
              <a:t>x</a:t>
            </a:r>
            <a:r>
              <a:rPr lang="en-US" sz="1800" b="1" dirty="0"/>
              <a:t>)</a:t>
            </a:r>
            <a:r>
              <a:rPr lang="en-US" sz="1800" b="1" dirty="0">
                <a:sym typeface="Wingdings" pitchFamily="2" charset="2"/>
              </a:rPr>
              <a:t>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T</a:t>
            </a:r>
            <a:r>
              <a:rPr lang="en-US" sz="1800" b="1" dirty="0">
                <a:sym typeface="Wingdings" pitchFamily="2" charset="2"/>
              </a:rPr>
              <a:t>;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right(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 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T”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left(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parent(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ym typeface="Wingdings" pitchFamily="2" charset="2"/>
              </a:rPr>
              <a:t>If </a:t>
            </a: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 </a:t>
            </a:r>
            <a:r>
              <a:rPr lang="en-US" sz="1800" dirty="0">
                <a:sym typeface="Wingdings" pitchFamily="2" charset="2"/>
              </a:rPr>
              <a:t>is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, </a:t>
            </a:r>
            <a:r>
              <a:rPr lang="en-US" sz="1800" dirty="0">
                <a:sym typeface="Wingdings" pitchFamily="2" charset="2"/>
              </a:rPr>
              <a:t>remove the color imbalance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                        (like in the usual procedure of insertion in a </a:t>
            </a:r>
            <a:r>
              <a:rPr lang="en-US" sz="1800" b="1" dirty="0">
                <a:sym typeface="Wingdings" pitchFamily="2" charset="2"/>
              </a:rPr>
              <a:t>red-black</a:t>
            </a:r>
            <a:r>
              <a:rPr lang="en-US" sz="1800" dirty="0">
                <a:sym typeface="Wingdings" pitchFamily="2" charset="2"/>
              </a:rPr>
              <a:t> tree)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Total time :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O(log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)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6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Split(</a:t>
            </a:r>
            <a:r>
              <a:rPr lang="en-US" sz="3600" b="1" dirty="0" err="1">
                <a:solidFill>
                  <a:srgbClr val="0070C0"/>
                </a:solidFill>
              </a:rPr>
              <a:t>T,x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6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Achieving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for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Split</a:t>
                </a:r>
                <a:r>
                  <a:rPr lang="en-US" sz="3200" b="1" dirty="0"/>
                  <a:t>(</a:t>
                </a:r>
                <a:r>
                  <a:rPr lang="en-US" sz="32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3200" b="1" dirty="0" err="1"/>
                  <a:t>,x</a:t>
                </a:r>
                <a:r>
                  <a:rPr lang="en-US" sz="3200" b="1" dirty="0"/>
                  <a:t>)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000" dirty="0"/>
                  <a:t>Take a scissor</a:t>
                </a:r>
              </a:p>
              <a:p>
                <a:r>
                  <a:rPr lang="en-US" sz="2000" dirty="0"/>
                  <a:t>cut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dirty="0"/>
                  <a:t> into trees starting from </a:t>
                </a:r>
                <a:r>
                  <a:rPr lang="en-US" sz="2000" b="1" dirty="0"/>
                  <a:t>x</a:t>
                </a:r>
              </a:p>
              <a:p>
                <a:r>
                  <a:rPr lang="en-US" sz="2000" dirty="0"/>
                  <a:t>Make use of </a:t>
                </a:r>
                <a:r>
                  <a:rPr lang="en-US" sz="2000" b="1" dirty="0" err="1"/>
                  <a:t>SpecialUnion</a:t>
                </a:r>
                <a:r>
                  <a:rPr lang="en-US" sz="2000" b="1" dirty="0"/>
                  <a:t> </a:t>
                </a:r>
                <a:r>
                  <a:rPr lang="en-US" sz="2000" dirty="0"/>
                  <a:t>algorithm.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Provide details for the </a:t>
                </a:r>
                <a:r>
                  <a:rPr lang="en-US" sz="2000" b="1" dirty="0"/>
                  <a:t>O(log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algorithm for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Split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,x</a:t>
                </a:r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3"/>
                <a:stretch>
                  <a:fillRect l="-74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20574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000" y="472440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586" y="2090182"/>
            <a:ext cx="780585" cy="3211552"/>
            <a:chOff x="4606382" y="2036955"/>
            <a:chExt cx="780585" cy="3211552"/>
          </a:xfrm>
        </p:grpSpPr>
        <p:sp>
          <p:nvSpPr>
            <p:cNvPr id="12" name="Freeform 11"/>
            <p:cNvSpPr/>
            <p:nvPr/>
          </p:nvSpPr>
          <p:spPr>
            <a:xfrm>
              <a:off x="4606382" y="2036955"/>
              <a:ext cx="780585" cy="3211552"/>
            </a:xfrm>
            <a:custGeom>
              <a:avLst/>
              <a:gdLst>
                <a:gd name="connsiteX0" fmla="*/ 234175 w 780585"/>
                <a:gd name="connsiteY0" fmla="*/ 0 h 3211552"/>
                <a:gd name="connsiteX1" fmla="*/ 111512 w 780585"/>
                <a:gd name="connsiteY1" fmla="*/ 267630 h 3211552"/>
                <a:gd name="connsiteX2" fmla="*/ 245326 w 780585"/>
                <a:gd name="connsiteY2" fmla="*/ 490654 h 3211552"/>
                <a:gd name="connsiteX3" fmla="*/ 133814 w 780585"/>
                <a:gd name="connsiteY3" fmla="*/ 702527 h 3211552"/>
                <a:gd name="connsiteX4" fmla="*/ 0 w 780585"/>
                <a:gd name="connsiteY4" fmla="*/ 959005 h 3211552"/>
                <a:gd name="connsiteX5" fmla="*/ 356839 w 780585"/>
                <a:gd name="connsiteY5" fmla="*/ 1494264 h 3211552"/>
                <a:gd name="connsiteX6" fmla="*/ 234175 w 780585"/>
                <a:gd name="connsiteY6" fmla="*/ 1683835 h 3211552"/>
                <a:gd name="connsiteX7" fmla="*/ 379141 w 780585"/>
                <a:gd name="connsiteY7" fmla="*/ 1873405 h 3211552"/>
                <a:gd name="connsiteX8" fmla="*/ 223024 w 780585"/>
                <a:gd name="connsiteY8" fmla="*/ 2085278 h 3211552"/>
                <a:gd name="connsiteX9" fmla="*/ 367990 w 780585"/>
                <a:gd name="connsiteY9" fmla="*/ 2252547 h 3211552"/>
                <a:gd name="connsiteX10" fmla="*/ 234175 w 780585"/>
                <a:gd name="connsiteY10" fmla="*/ 2430966 h 3211552"/>
                <a:gd name="connsiteX11" fmla="*/ 780585 w 780585"/>
                <a:gd name="connsiteY11" fmla="*/ 3100039 h 3211552"/>
                <a:gd name="connsiteX12" fmla="*/ 680224 w 780585"/>
                <a:gd name="connsiteY12" fmla="*/ 3211552 h 321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585" h="3211552">
                  <a:moveTo>
                    <a:pt x="234175" y="0"/>
                  </a:moveTo>
                  <a:lnTo>
                    <a:pt x="111512" y="267630"/>
                  </a:lnTo>
                  <a:lnTo>
                    <a:pt x="245326" y="490654"/>
                  </a:lnTo>
                  <a:lnTo>
                    <a:pt x="133814" y="702527"/>
                  </a:lnTo>
                  <a:lnTo>
                    <a:pt x="0" y="959005"/>
                  </a:lnTo>
                  <a:lnTo>
                    <a:pt x="356839" y="1494264"/>
                  </a:lnTo>
                  <a:lnTo>
                    <a:pt x="234175" y="1683835"/>
                  </a:lnTo>
                  <a:lnTo>
                    <a:pt x="379141" y="1873405"/>
                  </a:lnTo>
                  <a:lnTo>
                    <a:pt x="223024" y="2085278"/>
                  </a:lnTo>
                  <a:lnTo>
                    <a:pt x="367990" y="2252547"/>
                  </a:lnTo>
                  <a:lnTo>
                    <a:pt x="234175" y="2430966"/>
                  </a:lnTo>
                  <a:lnTo>
                    <a:pt x="780585" y="3100039"/>
                  </a:lnTo>
                  <a:lnTo>
                    <a:pt x="680224" y="3211552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018975" y="4677937"/>
              <a:ext cx="128238" cy="152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1600" y="5117068"/>
            <a:ext cx="366664" cy="369332"/>
            <a:chOff x="5181600" y="5117068"/>
            <a:chExt cx="366664" cy="369332"/>
          </a:xfrm>
        </p:grpSpPr>
        <p:sp>
          <p:nvSpPr>
            <p:cNvPr id="10" name="Oval 9"/>
            <p:cNvSpPr/>
            <p:nvPr/>
          </p:nvSpPr>
          <p:spPr>
            <a:xfrm>
              <a:off x="51816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5117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99454" y="5567271"/>
            <a:ext cx="91669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C -0.00364 -0.0125 -0.00138 -0.02616 -0.00381 -0.03912 C -0.0026 -0.06967 -0.00781 -0.06898 0.0073 -0.07662 C 0.00764 -0.07824 0.00869 -0.07986 0.00851 -0.08148 C 0.00834 -0.08333 0.00678 -0.08449 0.00608 -0.08634 C 0.004 -0.0919 0.00261 -0.09722 -4.44444E-6 -0.10255 C -0.00312 -0.11667 0.00105 -0.10185 -0.00503 -0.11389 C -0.00954 -0.12292 -0.00538 -0.13356 -0.01597 -0.13819 C -0.02031 -0.14722 -0.01736 -0.1419 -0.02569 -0.15301 C -0.03055 -0.15949 -0.02586 -0.15671 -0.03055 -0.16435 C -0.03333 -0.16898 -0.03888 -0.17315 -0.0427 -0.17569 C -0.04409 -0.18333 -0.04739 -0.1919 -0.04392 -0.2 C -0.04253 -0.20347 -0.03663 -0.20648 -0.03663 -0.20648 C -0.03975 -0.23171 -0.03559 -0.20417 -0.04027 -0.22292 C -0.04097 -0.22546 -0.04027 -0.22893 -0.04149 -0.23102 C -0.04322 -0.23403 -0.04878 -0.2375 -0.04878 -0.2375 C -0.04409 -0.24699 -0.04184 -0.24028 -0.03541 -0.24884 C -0.03125 -0.26551 -0.03437 -0.275 -0.04635 -0.27824 C -0.05347 -0.29259 -0.04809 -0.30324 -0.03906 -0.31227 C -0.03663 -0.32176 -0.03715 -0.34421 -0.04513 -0.35139 C -0.04774 -0.3537 -0.04947 -0.35486 -0.05138 -0.35787 C -0.05677 -0.36643 -0.06024 -0.37616 -0.06475 -0.38542 C -0.06597 -0.3919 -0.0677 -0.3956 -0.06961 -0.40162 C -0.07066 -0.40486 -0.07204 -0.41157 -0.07204 -0.41157 C -0.0717 -0.41528 -0.07204 -0.41944 -0.07083 -0.42292 C -0.07031 -0.42477 -0.06822 -0.42477 -0.06718 -0.42616 C -0.05833 -0.43958 -0.06649 -0.43194 -0.05746 -0.44398 C -0.05399 -0.44861 -0.05052 -0.45116 -0.04756 -0.45694 C -0.04791 -0.46018 -0.04756 -0.46389 -0.04878 -0.46667 C -0.05017 -0.47014 -0.05503 -0.47477 -0.05503 -0.47477 C -0.05607 -0.48333 -0.05816 -0.49143 -0.06111 -0.4993 L -0.06354 -0.50903 " pathEditMode="relative" ptsTypes="ffffffffffffffffffffffffffffffAA">
                                      <p:cBhvr>
                                        <p:cTn id="25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Height Balanced BST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(Red-black tree, AVL tree)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you already know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Search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Insert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Delete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Min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Predecessor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Successor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err="1">
                <a:solidFill>
                  <a:srgbClr val="002060"/>
                </a:solidFill>
              </a:rPr>
              <a:t>SpecialMerge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) 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Split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 marL="0" indent="0" algn="ctr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New operation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999" y="2174875"/>
            <a:ext cx="4419601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10.  </a:t>
            </a:r>
            <a:r>
              <a:rPr lang="en-US" sz="1800" b="1" dirty="0" err="1">
                <a:solidFill>
                  <a:srgbClr val="002060"/>
                </a:solidFill>
              </a:rPr>
              <a:t>FindRank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/>
              <a:t>x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600" dirty="0"/>
              <a:t>return the  no. of elements  in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that are smaller </a:t>
            </a:r>
          </a:p>
          <a:p>
            <a:pPr marL="0" indent="0">
              <a:buNone/>
            </a:pPr>
            <a:r>
              <a:rPr lang="en-US" sz="1600" dirty="0"/>
              <a:t>than </a:t>
            </a:r>
            <a:r>
              <a:rPr lang="en-US" sz="1600" b="1" dirty="0"/>
              <a:t>x</a:t>
            </a:r>
            <a:r>
              <a:rPr lang="en-US" sz="1600" dirty="0"/>
              <a:t>.</a:t>
            </a: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Every operation in </a:t>
            </a:r>
            <a:r>
              <a:rPr lang="en-US" sz="1600" b="1" dirty="0">
                <a:solidFill>
                  <a:schemeClr val="tx1"/>
                </a:solidFill>
              </a:rPr>
              <a:t>O</a:t>
            </a:r>
            <a:r>
              <a:rPr lang="en-US" sz="1600" dirty="0">
                <a:solidFill>
                  <a:schemeClr val="tx1"/>
                </a:solidFill>
              </a:rPr>
              <a:t>(log </a:t>
            </a:r>
            <a:r>
              <a:rPr lang="en-US" sz="1600" b="1" dirty="0">
                <a:solidFill>
                  <a:srgbClr val="0070C0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) time.</a:t>
            </a:r>
          </a:p>
        </p:txBody>
      </p:sp>
      <p:sp>
        <p:nvSpPr>
          <p:cNvPr id="2" name="Rounded Rectangle 1"/>
          <p:cNvSpPr/>
          <p:nvPr/>
        </p:nvSpPr>
        <p:spPr>
          <a:xfrm flipV="1">
            <a:off x="5562600" y="2514600"/>
            <a:ext cx="13716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15200" y="2324100"/>
            <a:ext cx="1676400" cy="49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uiExpand="1" build="p"/>
      <p:bldP spid="8" grpId="0" build="p"/>
      <p:bldP spid="9" grpId="0" uiExpand="1" build="p"/>
      <p:bldP spid="10" grpId="0" animBg="1"/>
      <p:bldP spid="2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Find-rank(</a:t>
            </a:r>
            <a:r>
              <a:rPr lang="en-US" sz="3600" b="1" dirty="0" err="1">
                <a:solidFill>
                  <a:srgbClr val="0070C0"/>
                </a:solidFill>
              </a:rPr>
              <a:t>T,x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9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ym typeface="Wingdings" pitchFamily="2" charset="2"/>
              </a:rPr>
              <a:t>Multiplying two polynomials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 (polynomial of degree </a:t>
                </a:r>
                <a:r>
                  <a:rPr lang="en-US" sz="1800" u="sng" dirty="0"/>
                  <a:t>less than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×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/>
                  <a:t>Signal processing (Discrete Fourier Transform)</a:t>
                </a:r>
              </a:p>
              <a:p>
                <a:r>
                  <a:rPr lang="en-US" sz="1800" dirty="0"/>
                  <a:t>As practical as sorting and searching</a:t>
                </a:r>
              </a:p>
              <a:p>
                <a:r>
                  <a:rPr lang="en-US" sz="1800" dirty="0"/>
                  <a:t>Multiplication of two integers.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>
                <a:blip r:embed="rId2"/>
                <a:stretch>
                  <a:fillRect l="-593" t="-649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67200" y="3657600"/>
            <a:ext cx="9144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486400"/>
            <a:ext cx="47244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78" t="-8197" r="-9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0" y="8382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1905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trivial </a:t>
            </a:r>
            <a:r>
              <a:rPr lang="en-US" sz="3600" b="1" dirty="0"/>
              <a:t>algorithm for </a:t>
            </a:r>
            <a:r>
              <a:rPr lang="en-US" sz="3200" b="1" dirty="0">
                <a:solidFill>
                  <a:srgbClr val="002060"/>
                </a:solidFill>
              </a:rPr>
              <a:t>Find-rank(</a:t>
            </a:r>
            <a:r>
              <a:rPr lang="en-US" sz="3200" b="1" dirty="0" err="1">
                <a:solidFill>
                  <a:srgbClr val="0070C0"/>
                </a:solidFill>
              </a:rPr>
              <a:t>T,x</a:t>
            </a:r>
            <a:r>
              <a:rPr lang="en-US" sz="32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Repeatedly</a:t>
                </a:r>
                <a:r>
                  <a:rPr lang="en-US" sz="2000" dirty="0"/>
                  <a:t> find predecessors of </a:t>
                </a:r>
                <a:r>
                  <a:rPr lang="en-US" sz="2000" b="1" dirty="0"/>
                  <a:t>x </a:t>
                </a:r>
                <a:r>
                  <a:rPr lang="en-US" sz="2000" dirty="0"/>
                  <a:t>and stop when you reach the min element.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Time complexity: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     (where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is rank of  </a:t>
                </a:r>
                <a:r>
                  <a:rPr lang="en-US" sz="2000" b="1" dirty="0"/>
                  <a:t>x</a:t>
                </a:r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/>
                  <a:t> Show that all predecessors can be computed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+ log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41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07068"/>
            <a:ext cx="5586736" cy="3374142"/>
            <a:chOff x="1143000" y="1535668"/>
            <a:chExt cx="5586736" cy="3374142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526276" y="1535668"/>
              <a:ext cx="502924" cy="642699"/>
              <a:chOff x="1310628" y="3849469"/>
              <a:chExt cx="502924" cy="642699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310628" y="3849469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/>
            <p:cNvGrpSpPr/>
            <p:nvPr/>
          </p:nvGrpSpPr>
          <p:grpSpPr>
            <a:xfrm>
              <a:off x="58852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>
                  <a:endCxn id="14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>
            <a:off x="4038600" y="5410200"/>
            <a:ext cx="93223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029200" y="5410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Ponder over ways to perform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Find-rank(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T,x</a:t>
                </a:r>
                <a:r>
                  <a:rPr lang="en-US" sz="2000" b="1" dirty="0"/>
                  <a:t>) </a:t>
                </a:r>
                <a:r>
                  <a:rPr lang="en-US" sz="2000" dirty="0"/>
                  <a:t>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time.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Hint</a:t>
                </a:r>
                <a:r>
                  <a:rPr lang="en-US" sz="2000" dirty="0"/>
                  <a:t>:  Store some </a:t>
                </a:r>
                <a:r>
                  <a:rPr lang="en-US" sz="2000" b="1" dirty="0"/>
                  <a:t>extra field </a:t>
                </a:r>
                <a:r>
                  <a:rPr lang="en-US" sz="2000" dirty="0"/>
                  <a:t>at each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dirty="0"/>
                  <a:t> representation: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tx1"/>
                    </a:solidFill>
                  </a:rPr>
                  <a:t>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              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001768" y="2971800"/>
            <a:ext cx="484632" cy="381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</a:t>
                </a:r>
              </a:p>
              <a:p>
                <a:pPr marL="0" indent="0">
                  <a:buNone/>
                </a:pPr>
                <a:r>
                  <a:rPr lang="en-US" sz="1600" dirty="0"/>
                  <a:t>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  <a:blipFill rotWithShape="1">
                <a:blip r:embed="rId2"/>
                <a:stretch>
                  <a:fillRect l="-828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404"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00" y="3352800"/>
            <a:ext cx="4191000" cy="3276600"/>
            <a:chOff x="-609600" y="3352800"/>
            <a:chExt cx="41910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152400" y="3352800"/>
            <a:ext cx="3505200" cy="2438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828800" y="3733800"/>
            <a:ext cx="1219200" cy="914400"/>
            <a:chOff x="1828800" y="3733800"/>
            <a:chExt cx="1219200" cy="914400"/>
          </a:xfrm>
        </p:grpSpPr>
        <p:sp>
          <p:nvSpPr>
            <p:cNvPr id="18" name="Oval 17"/>
            <p:cNvSpPr/>
            <p:nvPr/>
          </p:nvSpPr>
          <p:spPr>
            <a:xfrm>
              <a:off x="29718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288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9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95800" y="3352800"/>
            <a:ext cx="4191000" cy="3276600"/>
            <a:chOff x="-609600" y="3352800"/>
            <a:chExt cx="4191000" cy="32766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130350" y="3429000"/>
            <a:ext cx="2413450" cy="2305246"/>
            <a:chOff x="5130350" y="3429000"/>
            <a:chExt cx="2413450" cy="2305246"/>
          </a:xfrm>
        </p:grpSpPr>
        <p:sp>
          <p:nvSpPr>
            <p:cNvPr id="9" name="Freeform 8"/>
            <p:cNvSpPr/>
            <p:nvPr/>
          </p:nvSpPr>
          <p:spPr>
            <a:xfrm>
              <a:off x="5130350" y="3560496"/>
              <a:ext cx="1351370" cy="2173750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481720" y="3429000"/>
              <a:ext cx="1062080" cy="2305246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15000" y="3657600"/>
            <a:ext cx="1828800" cy="1676400"/>
            <a:chOff x="5715000" y="3657600"/>
            <a:chExt cx="1828800" cy="16764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4419600"/>
              <a:ext cx="1676400" cy="914400"/>
              <a:chOff x="1828800" y="3733800"/>
              <a:chExt cx="1676400" cy="914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429000" y="37338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828800" y="45720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7467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22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build="p"/>
      <p:bldP spid="21" grpId="0"/>
      <p:bldP spid="22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Let {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}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pairs of numbers with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 distinct.</a:t>
                </a:r>
              </a:p>
              <a:p>
                <a:pPr marL="0" indent="0">
                  <a:buNone/>
                </a:pPr>
                <a:r>
                  <a:rPr lang="en-US" sz="1800" dirty="0"/>
                  <a:t> There exists a </a:t>
                </a:r>
                <a:r>
                  <a:rPr lang="en-US" sz="1800" b="1" dirty="0"/>
                  <a:t>unique</a:t>
                </a:r>
                <a:r>
                  <a:rPr lang="en-US" sz="1800" dirty="0"/>
                  <a:t> polynomial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 Elementary matrix theory.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Do it as a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Homework.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3276600"/>
            <a:ext cx="3200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2209800" y="2670048"/>
            <a:ext cx="2628900" cy="60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2667000" y="2057400"/>
            <a:ext cx="4191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point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) representation of a polynomial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0" y="32004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581400"/>
            <a:ext cx="30861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12" grpId="0" animBg="1"/>
      <p:bldP spid="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Questions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two polynomial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and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𝑨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𝑩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and</a:t>
                </a:r>
              </a:p>
              <a:p>
                <a:pPr marL="0" indent="0">
                  <a:buNone/>
                </a:pPr>
                <a:r>
                  <a:rPr lang="en-US" sz="18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}: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distinct numbers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we are given {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and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1</a:t>
                </a:r>
                <a:r>
                  <a:rPr lang="en-US" sz="1800" dirty="0"/>
                  <a:t> : How efficiently can we compute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2</a:t>
                </a:r>
                <a:r>
                  <a:rPr lang="en-US" sz="1800" dirty="0"/>
                  <a:t> : What should be the </a:t>
                </a:r>
                <a:r>
                  <a:rPr lang="en-US" sz="1800" b="1" dirty="0"/>
                  <a:t>smallest</a:t>
                </a:r>
                <a:r>
                  <a:rPr lang="en-US" sz="1800" dirty="0"/>
                  <a:t>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…,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 is a (</a:t>
                </a:r>
                <a:r>
                  <a:rPr lang="en-US" sz="1800" dirty="0" err="1">
                    <a:solidFill>
                      <a:srgbClr val="7030A0"/>
                    </a:solidFill>
                  </a:rPr>
                  <a:t>point,value</a:t>
                </a:r>
                <a:r>
                  <a:rPr lang="en-US" sz="1800" dirty="0"/>
                  <a:t>) representation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12"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050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3048000"/>
            <a:ext cx="60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3622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66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3669268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3657600"/>
            <a:ext cx="219904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2300" y="3643284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47244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8457" y="2223276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57" y="2223276"/>
                <a:ext cx="2129494" cy="369332"/>
              </a:xfrm>
              <a:prstGeom prst="rect">
                <a:avLst/>
              </a:prstGeom>
              <a:blipFill>
                <a:blip r:embed="rId3"/>
                <a:stretch>
                  <a:fillRect l="-2279" t="-8065" r="-114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1981200"/>
                <a:ext cx="1447800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981200"/>
                <a:ext cx="1447800" cy="1077218"/>
              </a:xfrm>
              <a:prstGeom prst="rect">
                <a:avLst/>
              </a:prstGeom>
              <a:blipFill>
                <a:blip r:embed="rId4"/>
                <a:stretch>
                  <a:fillRect l="-1739" b="-58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0"/>
            <a:ext cx="2231135" cy="37156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>
                <a:blip r:embed="rId5"/>
                <a:stretch>
                  <a:fillRect l="-1128" b="-3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>
                <a:blip r:embed="rId6"/>
                <a:stretch>
                  <a:fillRect l="-1527" r="-763" b="-21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>
                <a:blip r:embed="rId8"/>
                <a:stretch>
                  <a:fillRect l="-3000" t="-3846" r="-300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9B31F-9484-1F4C-A5A1-3447175844F5}"/>
                  </a:ext>
                </a:extLst>
              </p:cNvPr>
              <p:cNvSpPr txBox="1"/>
              <p:nvPr/>
            </p:nvSpPr>
            <p:spPr>
              <a:xfrm>
                <a:off x="8089157" y="1828800"/>
                <a:ext cx="1166987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Represent-</a:t>
                </a:r>
                <a:r>
                  <a:rPr lang="en-US" sz="1600" dirty="0" err="1"/>
                  <a:t>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9B31F-9484-1F4C-A5A1-34471758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57" y="1828800"/>
                <a:ext cx="1166987" cy="1077218"/>
              </a:xfrm>
              <a:prstGeom prst="rect">
                <a:avLst/>
              </a:prstGeom>
              <a:blipFill>
                <a:blip r:embed="rId11"/>
                <a:stretch>
                  <a:fillRect l="-2591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41B69-68BE-A447-8B89-ED9C63D4A73A}"/>
                  </a:ext>
                </a:extLst>
              </p:cNvPr>
              <p:cNvSpPr/>
              <p:nvPr/>
            </p:nvSpPr>
            <p:spPr>
              <a:xfrm>
                <a:off x="3677711" y="712752"/>
                <a:ext cx="1372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41B69-68BE-A447-8B89-ED9C63D4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11" y="712752"/>
                <a:ext cx="13724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A50D54-0CBB-5F48-AE67-454F5B494E3D}"/>
              </a:ext>
            </a:extLst>
          </p:cNvPr>
          <p:cNvSpPr txBox="1"/>
          <p:nvPr/>
        </p:nvSpPr>
        <p:spPr>
          <a:xfrm>
            <a:off x="1327192" y="4222958"/>
            <a:ext cx="224984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Polynomial 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90FF6-84D0-9843-97C9-8E9C7F1FD852}"/>
              </a:ext>
            </a:extLst>
          </p:cNvPr>
          <p:cNvSpPr txBox="1"/>
          <p:nvPr/>
        </p:nvSpPr>
        <p:spPr>
          <a:xfrm>
            <a:off x="6176559" y="4171414"/>
            <a:ext cx="250087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Polynomial Interpolation</a:t>
            </a:r>
          </a:p>
        </p:txBody>
      </p:sp>
    </p:spTree>
    <p:extLst>
      <p:ext uri="{BB962C8B-B14F-4D97-AF65-F5344CB8AC3E}">
        <p14:creationId xmlns:p14="http://schemas.microsoft.com/office/powerpoint/2010/main" val="8989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12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6093</TotalTime>
  <Words>1927</Words>
  <Application>Microsoft Macintosh PowerPoint</Application>
  <PresentationFormat>On-screen Show (4:3)</PresentationFormat>
  <Paragraphs>570</Paragraphs>
  <Slides>41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Office Theme</vt:lpstr>
      <vt:lpstr>Design and Analysis of Algorithms </vt:lpstr>
      <vt:lpstr>An algorithm for  multiplying two polynomials</vt:lpstr>
      <vt:lpstr>Carl Friedrich Gauss (1777-1855)</vt:lpstr>
      <vt:lpstr>Multiplying two polynomials </vt:lpstr>
      <vt:lpstr>Representation of a polynomial ? </vt:lpstr>
      <vt:lpstr>Representation of a polynomial ? </vt:lpstr>
      <vt:lpstr>Representation of a polynomial ? </vt:lpstr>
      <vt:lpstr>Questions </vt:lpstr>
      <vt:lpstr>PowerPoint Presentation</vt:lpstr>
      <vt:lpstr>Polynomial Evaluation Problem</vt:lpstr>
      <vt:lpstr>a Divide and Conquer algorithm for </vt:lpstr>
      <vt:lpstr>Divide Step </vt:lpstr>
      <vt:lpstr>Divide Step </vt:lpstr>
      <vt:lpstr>Divide Step </vt:lpstr>
      <vt:lpstr>Homework</vt:lpstr>
      <vt:lpstr>The power of Binary Search Tree</vt:lpstr>
      <vt:lpstr>PowerPoint Presentation</vt:lpstr>
      <vt:lpstr>Surprising applications of data structures </vt:lpstr>
      <vt:lpstr>Revisiting  Binary Search Tree</vt:lpstr>
      <vt:lpstr>Red Black tree  (Height Balanced BST)</vt:lpstr>
      <vt:lpstr>Red-Black Tree</vt:lpstr>
      <vt:lpstr>Insertion in a red-black tree </vt:lpstr>
      <vt:lpstr>SpecialUnion(T,T’)</vt:lpstr>
      <vt:lpstr>SpecialUnion(T,T’)</vt:lpstr>
      <vt:lpstr>A trivial algorithm that does not work</vt:lpstr>
      <vt:lpstr>Towards an O(log n) time for SpecialUnion(T,T’) …</vt:lpstr>
      <vt:lpstr>Simplifying the problem </vt:lpstr>
      <vt:lpstr>Solving the simplified problem 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Split(T,x)</vt:lpstr>
      <vt:lpstr>Achieving O(log n) time for Split(T,x)</vt:lpstr>
      <vt:lpstr>Height Balanced BST (Red-black tree, AVL tree)</vt:lpstr>
      <vt:lpstr>Find-rank(T,x)</vt:lpstr>
      <vt:lpstr>A trivial algorithm for Find-rank(T,x)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743</cp:revision>
  <dcterms:created xsi:type="dcterms:W3CDTF">2011-12-03T04:13:03Z</dcterms:created>
  <dcterms:modified xsi:type="dcterms:W3CDTF">2020-09-11T06:00:17Z</dcterms:modified>
</cp:coreProperties>
</file>